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F7E8-1BE4-4A86-828D-2A296302BF46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CAE-D5D0-460E-ACBA-23DAD2B32F8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38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07/02/58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75656" y="692696"/>
            <a:ext cx="7363544" cy="51747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application models</a:t>
            </a:r>
            <a:br>
              <a:rPr lang="en-US" dirty="0" smtClean="0"/>
            </a:br>
            <a:r>
              <a:rPr lang="en-US" dirty="0" smtClean="0"/>
              <a:t>    - Client/server model</a:t>
            </a:r>
            <a:br>
              <a:rPr lang="en-US" dirty="0" smtClean="0"/>
            </a:br>
            <a:r>
              <a:rPr lang="en-US" dirty="0" smtClean="0"/>
              <a:t>         - telnet</a:t>
            </a:r>
            <a:br>
              <a:rPr lang="en-US" dirty="0" smtClean="0"/>
            </a:br>
            <a:r>
              <a:rPr lang="en-US" dirty="0" smtClean="0"/>
              <a:t>         - SMTP</a:t>
            </a:r>
            <a:br>
              <a:rPr lang="en-US" dirty="0" smtClean="0"/>
            </a:br>
            <a:r>
              <a:rPr lang="en-US" dirty="0" smtClean="0"/>
              <a:t>         - HTTP</a:t>
            </a:r>
            <a:br>
              <a:rPr lang="en-US" dirty="0" smtClean="0"/>
            </a:br>
            <a:r>
              <a:rPr lang="en-US" dirty="0" smtClean="0"/>
              <a:t>   - peer-to-peer model</a:t>
            </a:r>
            <a:br>
              <a:rPr lang="en-US" dirty="0" smtClean="0"/>
            </a:br>
            <a:r>
              <a:rPr lang="en-US" dirty="0" smtClean="0"/>
              <a:t>java socket </a:t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</a:t>
            </a:r>
            <a:r>
              <a:rPr lang="en-US"/>
              <a:t>Choopan Rattanapoka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Gnutella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หลังจาก </a:t>
            </a:r>
            <a:r>
              <a:rPr lang="fr-FR" dirty="0" err="1" smtClean="0"/>
              <a:t>Napster</a:t>
            </a:r>
            <a:r>
              <a:rPr lang="fr-FR" dirty="0" smtClean="0"/>
              <a:t> </a:t>
            </a:r>
            <a:r>
              <a:rPr lang="th-TH" dirty="0" smtClean="0"/>
              <a:t>ถูกปิด ทางออกใหม่สำหรับการแชร์ไฟล์คือ การพัฒนาระบบ </a:t>
            </a:r>
            <a:r>
              <a:rPr lang="fr-FR" dirty="0" smtClean="0"/>
              <a:t>P2P </a:t>
            </a:r>
            <a:r>
              <a:rPr lang="th-TH" dirty="0" smtClean="0"/>
              <a:t>แบบ </a:t>
            </a:r>
            <a:r>
              <a:rPr lang="fr-FR" dirty="0" err="1" smtClean="0"/>
              <a:t>decentraili</a:t>
            </a:r>
            <a:r>
              <a:rPr lang="en-US" dirty="0" smtClean="0"/>
              <a:t>zed </a:t>
            </a:r>
            <a:r>
              <a:rPr lang="th-TH" dirty="0" smtClean="0"/>
              <a:t>ซึ่งไม่จำเป็นต้องมี </a:t>
            </a:r>
            <a:r>
              <a:rPr lang="fr-FR" dirty="0" smtClean="0"/>
              <a:t>server</a:t>
            </a:r>
          </a:p>
          <a:p>
            <a:r>
              <a:rPr lang="fr-FR" dirty="0" err="1" smtClean="0"/>
              <a:t>Gnutella</a:t>
            </a:r>
            <a:r>
              <a:rPr lang="fr-FR" dirty="0" smtClean="0"/>
              <a:t> </a:t>
            </a:r>
            <a:r>
              <a:rPr lang="th-TH" dirty="0" smtClean="0"/>
              <a:t>เป็น 1 ใน </a:t>
            </a:r>
            <a:r>
              <a:rPr lang="fr-FR" dirty="0" smtClean="0"/>
              <a:t>application </a:t>
            </a:r>
            <a:r>
              <a:rPr lang="th-TH" dirty="0" smtClean="0"/>
              <a:t>ต้นๆ ที่ได้ใช้ระบบ </a:t>
            </a:r>
            <a:r>
              <a:rPr lang="fr-FR" dirty="0" err="1" smtClean="0"/>
              <a:t>decentralized</a:t>
            </a:r>
            <a:r>
              <a:rPr lang="fr-FR" dirty="0" smtClean="0"/>
              <a:t> P</a:t>
            </a:r>
            <a:r>
              <a:rPr lang="en-US" dirty="0" smtClean="0"/>
              <a:t>2P </a:t>
            </a:r>
            <a:r>
              <a:rPr lang="th-TH" dirty="0" smtClean="0"/>
              <a:t>ถูกพัฒนาขึ้นประมาณปี 2001</a:t>
            </a:r>
          </a:p>
          <a:p>
            <a:r>
              <a:rPr lang="en-US" dirty="0" smtClean="0"/>
              <a:t>Gnutella </a:t>
            </a:r>
            <a:r>
              <a:rPr lang="th-TH" dirty="0" smtClean="0"/>
              <a:t>เป็น </a:t>
            </a:r>
            <a:r>
              <a:rPr lang="en-US" dirty="0" smtClean="0">
                <a:solidFill>
                  <a:srgbClr val="FF0000"/>
                </a:solidFill>
              </a:rPr>
              <a:t>decentralized P2P</a:t>
            </a:r>
            <a:r>
              <a:rPr lang="en-US" dirty="0" smtClean="0"/>
              <a:t> system </a:t>
            </a:r>
            <a:r>
              <a:rPr lang="th-TH" dirty="0" smtClean="0"/>
              <a:t>แบบ </a:t>
            </a:r>
            <a:r>
              <a:rPr lang="en-US" dirty="0" smtClean="0">
                <a:solidFill>
                  <a:srgbClr val="FF0000"/>
                </a:solidFill>
              </a:rPr>
              <a:t>unstructured</a:t>
            </a:r>
            <a:endParaRPr lang="th-TH" dirty="0" smtClean="0">
              <a:solidFill>
                <a:srgbClr val="FF0000"/>
              </a:solidFill>
            </a:endParaRPr>
          </a:p>
          <a:p>
            <a:r>
              <a:rPr lang="th-TH" dirty="0" smtClean="0"/>
              <a:t>การค้นหาข้อมูลใช้วิธีการที่เรียกว่า </a:t>
            </a:r>
            <a:r>
              <a:rPr lang="en-US" dirty="0" smtClean="0"/>
              <a:t>Flooding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Gnutella</a:t>
            </a:r>
            <a:endParaRPr lang="th-TH" dirty="0"/>
          </a:p>
        </p:txBody>
      </p:sp>
      <p:pic>
        <p:nvPicPr>
          <p:cNvPr id="4" name="รูปภาพ 3" descr="gnutellaProtoco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592795"/>
            <a:ext cx="6768752" cy="5076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Gnutella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b="1" dirty="0" smtClean="0"/>
              <a:t>ข้อดี</a:t>
            </a:r>
          </a:p>
          <a:p>
            <a:pPr lvl="1"/>
            <a:r>
              <a:rPr lang="th-TH" dirty="0" smtClean="0"/>
              <a:t>กระจายเนื้อที่ในการเก็บ </a:t>
            </a:r>
            <a:r>
              <a:rPr lang="fr-FR" dirty="0" smtClean="0"/>
              <a:t>mp3  </a:t>
            </a:r>
            <a:r>
              <a:rPr lang="th-TH" dirty="0" smtClean="0"/>
              <a:t>และ </a:t>
            </a:r>
            <a:r>
              <a:rPr lang="fr-FR" dirty="0" err="1" smtClean="0"/>
              <a:t>bandwidth</a:t>
            </a:r>
            <a:r>
              <a:rPr lang="fr-FR" dirty="0" smtClean="0"/>
              <a:t> </a:t>
            </a:r>
            <a:r>
              <a:rPr lang="th-TH" dirty="0" smtClean="0"/>
              <a:t>เพราะใครจะออกเงินซื้อ </a:t>
            </a:r>
            <a:r>
              <a:rPr lang="fr-FR" dirty="0" smtClean="0"/>
              <a:t>server </a:t>
            </a:r>
            <a:r>
              <a:rPr lang="th-TH" dirty="0" smtClean="0"/>
              <a:t>ที่มี </a:t>
            </a:r>
            <a:r>
              <a:rPr lang="fr-FR" dirty="0" err="1" smtClean="0"/>
              <a:t>harddisk</a:t>
            </a:r>
            <a:r>
              <a:rPr lang="fr-FR" dirty="0" smtClean="0"/>
              <a:t> </a:t>
            </a:r>
            <a:r>
              <a:rPr lang="th-TH" dirty="0" smtClean="0"/>
              <a:t>ขนาดใหญ่เพื่อจุ </a:t>
            </a:r>
            <a:r>
              <a:rPr lang="fr-FR" dirty="0" err="1" smtClean="0"/>
              <a:t>mp</a:t>
            </a:r>
            <a:r>
              <a:rPr lang="en-US" dirty="0" smtClean="0"/>
              <a:t>3 </a:t>
            </a:r>
            <a:r>
              <a:rPr lang="th-TH" dirty="0" smtClean="0"/>
              <a:t>และเช่าสายสัญญาณ </a:t>
            </a:r>
            <a:r>
              <a:rPr lang="fr-FR" dirty="0" smtClean="0"/>
              <a:t>internet </a:t>
            </a:r>
            <a:r>
              <a:rPr lang="th-TH" dirty="0" smtClean="0"/>
              <a:t>เพื่อรองรับคนทั้งโลก</a:t>
            </a:r>
          </a:p>
          <a:p>
            <a:pPr lvl="1"/>
            <a:r>
              <a:rPr lang="th-TH" dirty="0" smtClean="0"/>
              <a:t>ไม่มี </a:t>
            </a:r>
            <a:r>
              <a:rPr lang="en-US" dirty="0" smtClean="0"/>
              <a:t>server </a:t>
            </a:r>
            <a:r>
              <a:rPr lang="th-TH" dirty="0" smtClean="0"/>
              <a:t>ที่เก็บข้อมูลกลางทำให้ไม่มีใครสามารถปิดระบบได้</a:t>
            </a:r>
          </a:p>
          <a:p>
            <a:r>
              <a:rPr lang="th-TH" b="1" dirty="0" smtClean="0"/>
              <a:t>ข้อเสีย</a:t>
            </a:r>
          </a:p>
          <a:p>
            <a:pPr lvl="1"/>
            <a:r>
              <a:rPr lang="th-TH" dirty="0" smtClean="0"/>
              <a:t>วิธีการ </a:t>
            </a:r>
            <a:r>
              <a:rPr lang="en-US" dirty="0" smtClean="0"/>
              <a:t>flood </a:t>
            </a:r>
            <a:r>
              <a:rPr lang="th-TH" dirty="0" smtClean="0"/>
              <a:t>อาจทำให้เครื่องผู้ใช้ทำงานมากกว่าปกติ </a:t>
            </a:r>
          </a:p>
          <a:p>
            <a:pPr lvl="1"/>
            <a:r>
              <a:rPr lang="th-TH" dirty="0" smtClean="0"/>
              <a:t>ไม่มีการรับประกันว่าข้อมูลที่ถูกหาจะสามารถหาเจอ แม้ว่าข้อมูลนั้นจะมีอยู่จริงในระบบ</a:t>
            </a:r>
          </a:p>
          <a:p>
            <a:pPr lvl="1"/>
            <a:r>
              <a:rPr lang="th-TH" dirty="0" smtClean="0"/>
              <a:t>การค้นหาข้อมูลจะช้ากว่าแบบ </a:t>
            </a:r>
            <a:r>
              <a:rPr lang="en-US" dirty="0" smtClean="0"/>
              <a:t>centralized </a:t>
            </a:r>
            <a:r>
              <a:rPr lang="th-TH" dirty="0" smtClean="0"/>
              <a:t>ภายหลังจึงมีการเพิ่มส่วนที่เรียกว่า </a:t>
            </a:r>
            <a:r>
              <a:rPr lang="en-US" dirty="0" err="1" smtClean="0"/>
              <a:t>supernode</a:t>
            </a:r>
            <a:r>
              <a:rPr lang="en-US" dirty="0" smtClean="0"/>
              <a:t> </a:t>
            </a:r>
            <a:r>
              <a:rPr lang="th-TH" dirty="0" smtClean="0"/>
              <a:t>เพื่อเก็บ </a:t>
            </a:r>
            <a:r>
              <a:rPr lang="en-US" dirty="0" smtClean="0"/>
              <a:t>cache</a:t>
            </a:r>
            <a:endParaRPr lang="th-TH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CHORD, PASTRY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ในด้านการวิจัยได้พัฒนาระบบ </a:t>
            </a:r>
            <a:r>
              <a:rPr lang="en-US" dirty="0" smtClean="0"/>
              <a:t>P2P </a:t>
            </a:r>
            <a:r>
              <a:rPr lang="th-TH" dirty="0" smtClean="0"/>
              <a:t>แบบ </a:t>
            </a:r>
            <a:r>
              <a:rPr lang="en-US" dirty="0" smtClean="0">
                <a:solidFill>
                  <a:srgbClr val="FF0000"/>
                </a:solidFill>
              </a:rPr>
              <a:t>decentralized</a:t>
            </a:r>
            <a:r>
              <a:rPr lang="en-US" dirty="0" smtClean="0"/>
              <a:t> </a:t>
            </a:r>
            <a:r>
              <a:rPr lang="th-TH" dirty="0" smtClean="0"/>
              <a:t>ที่มีโครงสร้างขึ้น </a:t>
            </a:r>
            <a:r>
              <a:rPr lang="en-US" dirty="0" smtClean="0">
                <a:solidFill>
                  <a:srgbClr val="FF0000"/>
                </a:solidFill>
              </a:rPr>
              <a:t>(structured)</a:t>
            </a:r>
          </a:p>
          <a:p>
            <a:r>
              <a:rPr lang="th-TH" dirty="0" smtClean="0"/>
              <a:t>โครงสร้างพื้นฐานจะเป็นรูปวงแหวน </a:t>
            </a:r>
            <a:r>
              <a:rPr lang="en-US" dirty="0" smtClean="0"/>
              <a:t>(ring) </a:t>
            </a:r>
            <a:r>
              <a:rPr lang="th-TH" dirty="0" smtClean="0"/>
              <a:t>โดยแต่ละ </a:t>
            </a:r>
            <a:r>
              <a:rPr lang="en-US" dirty="0" smtClean="0"/>
              <a:t>node </a:t>
            </a:r>
            <a:r>
              <a:rPr lang="th-TH" dirty="0" smtClean="0"/>
              <a:t>จะมี </a:t>
            </a:r>
            <a:r>
              <a:rPr lang="en-US" dirty="0" err="1" smtClean="0"/>
              <a:t>nodeID</a:t>
            </a:r>
            <a:endParaRPr lang="en-US" dirty="0" smtClean="0"/>
          </a:p>
          <a:p>
            <a:r>
              <a:rPr lang="th-TH" dirty="0" smtClean="0"/>
              <a:t>วัตถุที่ต้องการจะเก็บเข้าในระบบ จะมี </a:t>
            </a:r>
            <a:r>
              <a:rPr lang="en-US" dirty="0" err="1" smtClean="0"/>
              <a:t>objectID</a:t>
            </a:r>
            <a:endParaRPr lang="en-US" dirty="0" smtClean="0"/>
          </a:p>
          <a:p>
            <a:r>
              <a:rPr lang="th-TH" dirty="0" smtClean="0"/>
              <a:t>ระบบจะพยายามวาง </a:t>
            </a:r>
            <a:r>
              <a:rPr lang="en-US" dirty="0" err="1" smtClean="0"/>
              <a:t>objectID</a:t>
            </a:r>
            <a:r>
              <a:rPr lang="en-US" dirty="0" smtClean="0"/>
              <a:t> </a:t>
            </a:r>
            <a:r>
              <a:rPr lang="th-TH" dirty="0" smtClean="0"/>
              <a:t>ลงใน </a:t>
            </a:r>
            <a:r>
              <a:rPr lang="en-US" dirty="0" err="1" smtClean="0"/>
              <a:t>nodeID</a:t>
            </a:r>
            <a:r>
              <a:rPr lang="en-US" dirty="0" smtClean="0"/>
              <a:t> </a:t>
            </a:r>
            <a:r>
              <a:rPr lang="th-TH" dirty="0" smtClean="0"/>
              <a:t>ที่มีค่าใกล้เคียงกันที่สุด</a:t>
            </a:r>
          </a:p>
          <a:p>
            <a:r>
              <a:rPr lang="th-TH" dirty="0" smtClean="0"/>
              <a:t>ทำให้การค้นหาข้อมูลสามารถหาได้ง่ายและรวดเร็ว</a:t>
            </a:r>
            <a:endParaRPr lang="en-US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Bittorrent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เป็นการผสมผสานระบบแบบ </a:t>
            </a:r>
            <a:r>
              <a:rPr lang="en-US" dirty="0" smtClean="0"/>
              <a:t>centralized </a:t>
            </a:r>
            <a:r>
              <a:rPr lang="th-TH" dirty="0" smtClean="0"/>
              <a:t>และ </a:t>
            </a:r>
            <a:r>
              <a:rPr lang="en-US" dirty="0" smtClean="0"/>
              <a:t>decentralized </a:t>
            </a:r>
            <a:r>
              <a:rPr lang="th-TH" dirty="0" smtClean="0"/>
              <a:t>เรียกว่า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hybrid</a:t>
            </a:r>
          </a:p>
          <a:p>
            <a:r>
              <a:rPr lang="th-TH" dirty="0" smtClean="0"/>
              <a:t>ใน</a:t>
            </a:r>
            <a:r>
              <a:rPr lang="en-US" dirty="0" smtClean="0"/>
              <a:t> </a:t>
            </a:r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r>
              <a:rPr lang="th-TH" dirty="0" smtClean="0"/>
              <a:t>จะมี </a:t>
            </a:r>
            <a:r>
              <a:rPr lang="en-US" dirty="0" smtClean="0"/>
              <a:t>tracker </a:t>
            </a:r>
            <a:r>
              <a:rPr lang="th-TH" dirty="0" smtClean="0"/>
              <a:t>ที่ทำหน้าที่เหมือนเป็น </a:t>
            </a:r>
            <a:r>
              <a:rPr lang="en-US" dirty="0" smtClean="0"/>
              <a:t>server </a:t>
            </a:r>
            <a:r>
              <a:rPr lang="th-TH" dirty="0" smtClean="0"/>
              <a:t>ที่เก็บ </a:t>
            </a:r>
            <a:r>
              <a:rPr lang="en-US" dirty="0" smtClean="0"/>
              <a:t>IP address </a:t>
            </a:r>
            <a:r>
              <a:rPr lang="th-TH" dirty="0" smtClean="0"/>
              <a:t>ของเครื่องที่กำลังแชร์ไฟล์นั้นอยู่</a:t>
            </a:r>
          </a:p>
          <a:p>
            <a:r>
              <a:rPr lang="en-US" dirty="0" smtClean="0"/>
              <a:t>Client </a:t>
            </a:r>
            <a:r>
              <a:rPr lang="th-TH" dirty="0" smtClean="0"/>
              <a:t>จะติดต่อกับ </a:t>
            </a:r>
            <a:r>
              <a:rPr lang="en-US" dirty="0" smtClean="0"/>
              <a:t>tracker </a:t>
            </a:r>
            <a:r>
              <a:rPr lang="th-TH" dirty="0" smtClean="0"/>
              <a:t>เพื่อขอ </a:t>
            </a:r>
            <a:r>
              <a:rPr lang="en-US" dirty="0" smtClean="0"/>
              <a:t>IP address </a:t>
            </a:r>
            <a:r>
              <a:rPr lang="th-TH" dirty="0" smtClean="0"/>
              <a:t>ของเครื่องที่แชร์ไฟล์นั้นๆ แล้วติดต่อกับ </a:t>
            </a:r>
            <a:r>
              <a:rPr lang="en-US" dirty="0" smtClean="0"/>
              <a:t>client </a:t>
            </a:r>
            <a:r>
              <a:rPr lang="th-TH" dirty="0" smtClean="0"/>
              <a:t>อื่นเพื่อ </a:t>
            </a:r>
            <a:r>
              <a:rPr lang="en-US" dirty="0" smtClean="0"/>
              <a:t>download </a:t>
            </a:r>
            <a:r>
              <a:rPr lang="th-TH" dirty="0" smtClean="0"/>
              <a:t>ไฟล์ข้อมูลนั้น</a:t>
            </a:r>
          </a:p>
          <a:p>
            <a:r>
              <a:rPr lang="th-TH" dirty="0" smtClean="0"/>
              <a:t>ได้แทรกระบบ </a:t>
            </a:r>
            <a:r>
              <a:rPr lang="en-US" dirty="0" smtClean="0"/>
              <a:t>tit-and-tat </a:t>
            </a:r>
            <a:r>
              <a:rPr lang="th-TH" dirty="0" smtClean="0"/>
              <a:t>ยิ่งแชร์มากยิ่ง </a:t>
            </a:r>
            <a:r>
              <a:rPr lang="en-US" dirty="0" smtClean="0"/>
              <a:t>download </a:t>
            </a:r>
            <a:r>
              <a:rPr lang="th-TH" dirty="0" smtClean="0"/>
              <a:t>เร็วเพื่อป้องกันปัญหาคนที่เอาแต่</a:t>
            </a:r>
            <a:r>
              <a:rPr lang="en-US" dirty="0" smtClean="0"/>
              <a:t> download </a:t>
            </a:r>
            <a:r>
              <a:rPr lang="th-TH" dirty="0" smtClean="0"/>
              <a:t>แต่ไม่ยอมแชร์คืนให้ระบบ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Telnet (</a:t>
            </a:r>
            <a:r>
              <a:rPr lang="en-US" b="1" dirty="0" smtClean="0">
                <a:solidFill>
                  <a:srgbClr val="FF0000"/>
                </a:solidFill>
              </a:rPr>
              <a:t>Tel</a:t>
            </a:r>
            <a:r>
              <a:rPr lang="en-US" dirty="0" smtClean="0"/>
              <a:t>ecommunication </a:t>
            </a:r>
            <a:r>
              <a:rPr lang="en-US" b="1" dirty="0" smtClean="0">
                <a:solidFill>
                  <a:srgbClr val="FF0000"/>
                </a:solidFill>
              </a:rPr>
              <a:t>net</a:t>
            </a:r>
            <a:r>
              <a:rPr lang="en-US" dirty="0" smtClean="0"/>
              <a:t>work)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b="1" dirty="0" smtClean="0"/>
              <a:t>ประวัติ</a:t>
            </a:r>
          </a:p>
          <a:p>
            <a:r>
              <a:rPr lang="th-TH" dirty="0" smtClean="0"/>
              <a:t>ก่อนที่ </a:t>
            </a:r>
            <a:r>
              <a:rPr lang="en-US" dirty="0" smtClean="0"/>
              <a:t>PC </a:t>
            </a:r>
            <a:r>
              <a:rPr lang="th-TH" dirty="0" smtClean="0"/>
              <a:t>จะแพร่หลาย ผู้ใช้คอมพิวเตอร์จะใช้บริการผ่านทางเทอร์มินัลทีเรียกว่า </a:t>
            </a:r>
            <a:r>
              <a:rPr lang="en-US" b="1" dirty="0" smtClean="0"/>
              <a:t>Dumb terminal </a:t>
            </a:r>
            <a:endParaRPr lang="th-TH" b="1" dirty="0" smtClean="0"/>
          </a:p>
          <a:p>
            <a:r>
              <a:rPr lang="th-TH" dirty="0" smtClean="0"/>
              <a:t>ที่ต่อเชื่อมตรงอยู่กับ </a:t>
            </a:r>
            <a:r>
              <a:rPr lang="en-US" dirty="0" smtClean="0"/>
              <a:t>Server </a:t>
            </a:r>
            <a:r>
              <a:rPr lang="th-TH" dirty="0" smtClean="0"/>
              <a:t>โดยคำสั่งต่างๆ เมื่อพิมพ์จะถูกส่งไปหา </a:t>
            </a:r>
            <a:r>
              <a:rPr lang="en-US" dirty="0" smtClean="0"/>
              <a:t>Server </a:t>
            </a:r>
            <a:r>
              <a:rPr lang="th-TH" dirty="0" smtClean="0"/>
              <a:t>โดยตรง </a:t>
            </a:r>
          </a:p>
          <a:p>
            <a:r>
              <a:rPr lang="en-US" dirty="0" smtClean="0"/>
              <a:t>Server </a:t>
            </a:r>
            <a:r>
              <a:rPr lang="th-TH" dirty="0" smtClean="0"/>
              <a:t>จะทำหน้าที่ทั้งเก็บข้อมูล และประมวลผลคำสั่ง และส่งผลลัพธ์กลับมาหา </a:t>
            </a:r>
            <a:r>
              <a:rPr lang="en-US" dirty="0" smtClean="0"/>
              <a:t>terminal </a:t>
            </a:r>
            <a:r>
              <a:rPr lang="th-TH" dirty="0" smtClean="0"/>
              <a:t>โดยจะไม่มีการประมวลผลคำสั่งและเก็บข้อมูลใน </a:t>
            </a:r>
            <a:r>
              <a:rPr lang="en-US" dirty="0" smtClean="0"/>
              <a:t>terminal</a:t>
            </a:r>
            <a:endParaRPr lang="th-TH" dirty="0" smtClean="0"/>
          </a:p>
          <a:p>
            <a:r>
              <a:rPr lang="th-TH" dirty="0" smtClean="0"/>
              <a:t>เมื่อระบบเครือข่ายแพร่หลาย สถานีส่วนบุคคลมีความสามารถในการประมวลผลมากขึ้น แต่การขอเข้าไปทำงานใน </a:t>
            </a:r>
            <a:r>
              <a:rPr lang="en-US" dirty="0" smtClean="0"/>
              <a:t>Server </a:t>
            </a:r>
            <a:r>
              <a:rPr lang="th-TH" dirty="0" smtClean="0"/>
              <a:t>ก็ยังมีการใช้งานอยู่จึงเป็นที่มาของ </a:t>
            </a:r>
            <a:r>
              <a:rPr lang="en-US" dirty="0" smtClean="0"/>
              <a:t>telnet </a:t>
            </a:r>
            <a:r>
              <a:rPr lang="th-TH" dirty="0" smtClean="0"/>
              <a:t>ซึ่งจะหน้าที่เสมือน </a:t>
            </a:r>
            <a:r>
              <a:rPr lang="en-US" dirty="0" smtClean="0"/>
              <a:t>PC </a:t>
            </a:r>
            <a:r>
              <a:rPr lang="th-TH" dirty="0" smtClean="0"/>
              <a:t>ต่อตรงอยู่กับ </a:t>
            </a:r>
            <a:r>
              <a:rPr lang="en-US" dirty="0" smtClean="0"/>
              <a:t>Server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รูปแบบการทำงานของ </a:t>
            </a:r>
            <a:r>
              <a:rPr lang="en-US" dirty="0" smtClean="0"/>
              <a:t>Telnet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140968"/>
            <a:ext cx="3499892" cy="35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รูปภาพ 7" descr="telne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4892" y="1617141"/>
            <a:ext cx="5869316" cy="315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Telnet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การเชื่อมโยงด้วย </a:t>
            </a:r>
            <a:r>
              <a:rPr lang="en-US" dirty="0" smtClean="0"/>
              <a:t>Telnet </a:t>
            </a:r>
            <a:r>
              <a:rPr lang="th-TH" dirty="0" smtClean="0"/>
              <a:t>จะทำโดย</a:t>
            </a:r>
          </a:p>
          <a:p>
            <a:pPr lvl="1"/>
            <a:r>
              <a:rPr lang="th-TH" dirty="0" smtClean="0"/>
              <a:t>เครื่อง </a:t>
            </a:r>
            <a:r>
              <a:rPr lang="en-US" dirty="0" smtClean="0"/>
              <a:t>Client </a:t>
            </a:r>
            <a:r>
              <a:rPr lang="th-TH" dirty="0" smtClean="0"/>
              <a:t>ขอสถาปนาการเชื่อมต่อด้วย </a:t>
            </a:r>
            <a:r>
              <a:rPr lang="fr-FR" dirty="0" smtClean="0"/>
              <a:t>TCP </a:t>
            </a:r>
            <a:r>
              <a:rPr lang="th-TH" dirty="0" smtClean="0"/>
              <a:t>กับเครื่อง </a:t>
            </a:r>
            <a:r>
              <a:rPr lang="en-US" dirty="0" smtClean="0"/>
              <a:t>Server </a:t>
            </a:r>
            <a:r>
              <a:rPr lang="th-TH" dirty="0" smtClean="0"/>
              <a:t>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23</a:t>
            </a:r>
            <a:endParaRPr lang="en-US" dirty="0" smtClean="0"/>
          </a:p>
          <a:p>
            <a:pPr lvl="1"/>
            <a:r>
              <a:rPr lang="th-TH" dirty="0" smtClean="0"/>
              <a:t>การส่งข้อมูลจะอยู่ในรูป </a:t>
            </a:r>
            <a:r>
              <a:rPr lang="en-US" dirty="0" smtClean="0"/>
              <a:t>ASCII code </a:t>
            </a:r>
          </a:p>
          <a:p>
            <a:pPr lvl="1">
              <a:buNone/>
            </a:pPr>
            <a:endParaRPr lang="en-US" dirty="0" smtClean="0"/>
          </a:p>
          <a:p>
            <a:r>
              <a:rPr lang="th-TH" dirty="0" smtClean="0"/>
              <a:t>ใน </a:t>
            </a:r>
            <a:r>
              <a:rPr lang="en-US" dirty="0" smtClean="0"/>
              <a:t>Windows </a:t>
            </a:r>
            <a:r>
              <a:rPr lang="th-TH" dirty="0" smtClean="0"/>
              <a:t>และ </a:t>
            </a:r>
            <a:r>
              <a:rPr lang="en-US" dirty="0" smtClean="0"/>
              <a:t>Linux </a:t>
            </a:r>
            <a:r>
              <a:rPr lang="th-TH" dirty="0" smtClean="0"/>
              <a:t>มีคำสั่ง </a:t>
            </a:r>
            <a:r>
              <a:rPr lang="en-US" dirty="0" smtClean="0"/>
              <a:t>telnet </a:t>
            </a:r>
            <a:r>
              <a:rPr lang="th-TH" dirty="0" smtClean="0"/>
              <a:t>มาให้อยู่แล้ว และสามารถเรียกใช้งานได้เลย ด้วยคำสั่ง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	telnet    &lt;</a:t>
            </a:r>
            <a:r>
              <a:rPr lang="th-TH" b="1" dirty="0" smtClean="0">
                <a:solidFill>
                  <a:schemeClr val="tx2"/>
                </a:solidFill>
              </a:rPr>
              <a:t>ชื่อ </a:t>
            </a:r>
            <a:r>
              <a:rPr lang="en-US" b="1" dirty="0" smtClean="0">
                <a:solidFill>
                  <a:schemeClr val="tx2"/>
                </a:solidFill>
              </a:rPr>
              <a:t>telnet server&gt; </a:t>
            </a:r>
            <a:r>
              <a:rPr lang="th-TH" b="1" dirty="0" smtClean="0">
                <a:solidFill>
                  <a:schemeClr val="tx2"/>
                </a:solidFill>
              </a:rPr>
              <a:t>หรือ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	telnet </a:t>
            </a:r>
            <a:r>
              <a:rPr lang="th-TH" b="1" dirty="0" smtClean="0">
                <a:solidFill>
                  <a:schemeClr val="tx2"/>
                </a:solidFill>
              </a:rPr>
              <a:t>   เพื่อเข้าสู่ </a:t>
            </a:r>
            <a:r>
              <a:rPr lang="en-US" b="1" dirty="0" smtClean="0">
                <a:solidFill>
                  <a:schemeClr val="tx2"/>
                </a:solidFill>
              </a:rPr>
              <a:t> telnet prompt</a:t>
            </a:r>
            <a:endParaRPr lang="th-TH" b="1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Telnet</a:t>
            </a:r>
            <a:r>
              <a:rPr lang="th-TH" dirty="0" smtClean="0"/>
              <a:t> </a:t>
            </a:r>
            <a:r>
              <a:rPr lang="en-US" dirty="0" smtClean="0"/>
              <a:t>(2)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ในปัจจุบัน บริการ </a:t>
            </a:r>
            <a:r>
              <a:rPr lang="en-US" dirty="0" smtClean="0"/>
              <a:t>Tel</a:t>
            </a:r>
            <a:r>
              <a:rPr lang="fr-FR" dirty="0" smtClean="0"/>
              <a:t>net </a:t>
            </a:r>
            <a:r>
              <a:rPr lang="th-TH" dirty="0" smtClean="0"/>
              <a:t>แทบจะไม่เปิดให้บริการแล้ว เนื่องจาก ข้อมูลที่ส่งผ่านเครือข่ายไม่มีการเข้ารหัส ทำให้ผู้บุกรุกระบบเครือข่ายสามารถดักข้อมูลที่ส่งผ่านกันในเครือข่าย และ ขโมยรหัสผ่านได้</a:t>
            </a:r>
            <a:r>
              <a:rPr lang="en-US" dirty="0" smtClean="0"/>
              <a:t> </a:t>
            </a:r>
            <a:r>
              <a:rPr lang="th-TH" dirty="0" smtClean="0"/>
              <a:t>เปลี่ยนมาใช้ </a:t>
            </a:r>
            <a:r>
              <a:rPr lang="en-US" dirty="0" smtClean="0"/>
              <a:t>SSH </a:t>
            </a:r>
            <a:r>
              <a:rPr lang="th-TH" dirty="0" smtClean="0"/>
              <a:t>แทน</a:t>
            </a:r>
          </a:p>
          <a:p>
            <a:endParaRPr lang="th-TH" dirty="0" smtClean="0"/>
          </a:p>
          <a:p>
            <a:r>
              <a:rPr lang="en-US" dirty="0" smtClean="0"/>
              <a:t>Telnet </a:t>
            </a:r>
            <a:r>
              <a:rPr lang="th-TH" dirty="0" smtClean="0"/>
              <a:t>สามารถจำลองการทำงานของ </a:t>
            </a:r>
            <a:r>
              <a:rPr lang="en-US" dirty="0" smtClean="0"/>
              <a:t>TCP </a:t>
            </a:r>
            <a:r>
              <a:rPr lang="th-TH" dirty="0" smtClean="0"/>
              <a:t>ได้โดยการบังคับหมายเลข </a:t>
            </a:r>
            <a:r>
              <a:rPr lang="en-US" dirty="0" smtClean="0"/>
              <a:t>port </a:t>
            </a:r>
            <a:r>
              <a:rPr lang="th-TH" dirty="0" smtClean="0"/>
              <a:t>เหมาะสำหรับ </a:t>
            </a:r>
            <a:r>
              <a:rPr lang="en-US" dirty="0" smtClean="0"/>
              <a:t>debug application </a:t>
            </a:r>
            <a:r>
              <a:rPr lang="th-TH" dirty="0" smtClean="0"/>
              <a:t>อื่นๆ ที่แลกเปลี่ยนข้อมูลเป็น </a:t>
            </a:r>
            <a:r>
              <a:rPr lang="en-US" dirty="0" smtClean="0"/>
              <a:t>text </a:t>
            </a:r>
            <a:r>
              <a:rPr lang="th-TH" dirty="0" smtClean="0"/>
              <a:t>และใช้ </a:t>
            </a:r>
            <a:r>
              <a:rPr lang="en-US" dirty="0" smtClean="0"/>
              <a:t>TCP </a:t>
            </a:r>
            <a:r>
              <a:rPr lang="th-TH" dirty="0" smtClean="0"/>
              <a:t>เช่น</a:t>
            </a:r>
          </a:p>
          <a:p>
            <a:pPr lvl="1"/>
            <a:r>
              <a:rPr lang="en-US" dirty="0" smtClean="0"/>
              <a:t>telnet  mail.kmutnb.ac.th  25   </a:t>
            </a:r>
            <a:r>
              <a:rPr lang="th-TH" dirty="0" smtClean="0"/>
              <a:t>คือการต่อเข้า </a:t>
            </a:r>
            <a:r>
              <a:rPr lang="en-US" dirty="0" smtClean="0"/>
              <a:t>server : mail.kmutnb.ac.th </a:t>
            </a:r>
            <a:r>
              <a:rPr lang="th-TH" dirty="0" smtClean="0"/>
              <a:t>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25 ด้วย </a:t>
            </a:r>
            <a:r>
              <a:rPr lang="en-US" dirty="0" smtClean="0"/>
              <a:t>TCP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SMTP (Simple </a:t>
            </a:r>
            <a:r>
              <a:rPr lang="en-US" dirty="0" err="1" smtClean="0"/>
              <a:t>Maill</a:t>
            </a:r>
            <a:r>
              <a:rPr lang="en-US" dirty="0" smtClean="0"/>
              <a:t> Transfer Protocol)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เป็นบริการส่ง </a:t>
            </a:r>
            <a:r>
              <a:rPr lang="en-US" dirty="0" smtClean="0"/>
              <a:t>mail </a:t>
            </a:r>
            <a:r>
              <a:rPr lang="th-TH" dirty="0" smtClean="0"/>
              <a:t>แบบง่ายๆ</a:t>
            </a:r>
          </a:p>
          <a:p>
            <a:r>
              <a:rPr lang="th-TH" dirty="0" smtClean="0"/>
              <a:t>ให้บริการแบบ </a:t>
            </a:r>
            <a:r>
              <a:rPr lang="en-US" dirty="0" smtClean="0"/>
              <a:t>TCP </a:t>
            </a:r>
            <a:r>
              <a:rPr lang="th-TH" dirty="0" smtClean="0"/>
              <a:t>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25</a:t>
            </a:r>
          </a:p>
          <a:p>
            <a:r>
              <a:rPr lang="th-TH" dirty="0" smtClean="0"/>
              <a:t>มีคำสั่งอยู่ในรูป </a:t>
            </a:r>
            <a:r>
              <a:rPr lang="en-US" dirty="0" smtClean="0"/>
              <a:t>ASCII</a:t>
            </a:r>
          </a:p>
          <a:p>
            <a:r>
              <a:rPr lang="th-TH" dirty="0" smtClean="0"/>
              <a:t>เราสามารถใช้ </a:t>
            </a:r>
            <a:r>
              <a:rPr lang="en-US" dirty="0" smtClean="0"/>
              <a:t>telnet </a:t>
            </a:r>
            <a:r>
              <a:rPr lang="th-TH" dirty="0" smtClean="0"/>
              <a:t>เชื่อมต่อเข้าที่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25 เพื่อส่ง </a:t>
            </a:r>
            <a:r>
              <a:rPr lang="en-US" dirty="0" smtClean="0"/>
              <a:t>mail </a:t>
            </a:r>
            <a:r>
              <a:rPr lang="th-TH" dirty="0" smtClean="0"/>
              <a:t>ได้ </a:t>
            </a:r>
          </a:p>
          <a:p>
            <a:pPr lvl="1"/>
            <a:r>
              <a:rPr lang="en-US" dirty="0" smtClean="0"/>
              <a:t>telnet   &lt;</a:t>
            </a:r>
            <a:r>
              <a:rPr lang="th-TH" dirty="0" smtClean="0"/>
              <a:t>ชื่อ </a:t>
            </a:r>
            <a:r>
              <a:rPr lang="en-US" dirty="0" smtClean="0"/>
              <a:t>mail server&gt;  25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การโปรแกรมระบบเครือข่าย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ในการพัฒนาโปรแกรมระบบเครือข่ายสามารถแบ่งออกเป็น 2 สถาปัตยกรรมใหญ่ๆ คือ</a:t>
            </a:r>
          </a:p>
          <a:p>
            <a:pPr lvl="1"/>
            <a:r>
              <a:rPr lang="en-US" dirty="0" smtClean="0"/>
              <a:t>Client/Server Architecture</a:t>
            </a:r>
          </a:p>
          <a:p>
            <a:pPr lvl="1"/>
            <a:r>
              <a:rPr lang="en-US" dirty="0" smtClean="0"/>
              <a:t>Peer to Peer (P2P) Architecture </a:t>
            </a:r>
          </a:p>
          <a:p>
            <a:r>
              <a:rPr lang="th-TH" dirty="0" smtClean="0"/>
              <a:t>ในการพัฒนาโปรแกรมแบบ </a:t>
            </a:r>
            <a:r>
              <a:rPr lang="fr-FR" dirty="0" smtClean="0"/>
              <a:t>Client</a:t>
            </a:r>
            <a:r>
              <a:rPr lang="en-US" dirty="0" smtClean="0"/>
              <a:t>/Server Architecture </a:t>
            </a:r>
            <a:r>
              <a:rPr lang="th-TH" dirty="0" smtClean="0"/>
              <a:t>นั้นจะประกอบไปด้วย โปรแกรม 2 ประเภท</a:t>
            </a:r>
            <a:endParaRPr lang="en-US" dirty="0" smtClean="0"/>
          </a:p>
          <a:p>
            <a:pPr lvl="1"/>
            <a:r>
              <a:rPr lang="fr-FR" dirty="0" smtClean="0"/>
              <a:t>Client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th-TH" dirty="0" smtClean="0">
                <a:sym typeface="Wingdings" pitchFamily="2" charset="2"/>
              </a:rPr>
              <a:t>ผู้ขอใช้บริการ   และ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Server    </a:t>
            </a:r>
            <a:r>
              <a:rPr lang="th-TH" dirty="0" smtClean="0">
                <a:sym typeface="Wingdings" pitchFamily="2" charset="2"/>
              </a:rPr>
              <a:t>ผู้ให้บริการ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th-TH" dirty="0" smtClean="0"/>
              <a:t>การส่ง </a:t>
            </a:r>
            <a:r>
              <a:rPr lang="en-US" dirty="0" smtClean="0"/>
              <a:t>mail </a:t>
            </a:r>
            <a:r>
              <a:rPr lang="th-TH" dirty="0" smtClean="0"/>
              <a:t>ของ </a:t>
            </a:r>
            <a:r>
              <a:rPr lang="en-US" dirty="0" smtClean="0"/>
              <a:t>SMTP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เริ่มต้นด้วยการใช้คำสั่ง </a:t>
            </a:r>
            <a:r>
              <a:rPr lang="en-US" dirty="0" smtClean="0"/>
              <a:t>HELO </a:t>
            </a:r>
            <a:r>
              <a:rPr lang="th-TH" dirty="0" smtClean="0"/>
              <a:t>หรือ </a:t>
            </a:r>
            <a:r>
              <a:rPr lang="en-US" dirty="0" smtClean="0"/>
              <a:t>EHLO </a:t>
            </a:r>
            <a:r>
              <a:rPr lang="th-TH" dirty="0" smtClean="0"/>
              <a:t>แล้วแต่ </a:t>
            </a:r>
            <a:r>
              <a:rPr lang="en-US" dirty="0" smtClean="0"/>
              <a:t>version </a:t>
            </a:r>
            <a:r>
              <a:rPr lang="th-TH" dirty="0" smtClean="0"/>
              <a:t>ของ </a:t>
            </a:r>
            <a:r>
              <a:rPr lang="en-US" dirty="0" smtClean="0"/>
              <a:t>SMTP server </a:t>
            </a:r>
            <a:r>
              <a:rPr lang="th-TH" dirty="0" smtClean="0"/>
              <a:t>ตามด้วยชื่อ </a:t>
            </a:r>
            <a:r>
              <a:rPr lang="en-US" dirty="0" smtClean="0"/>
              <a:t>host </a:t>
            </a:r>
            <a:r>
              <a:rPr lang="th-TH" dirty="0" smtClean="0"/>
              <a:t>ที่จะรับ </a:t>
            </a:r>
            <a:r>
              <a:rPr lang="en-US" dirty="0" smtClean="0"/>
              <a:t>mail </a:t>
            </a:r>
            <a:r>
              <a:rPr lang="th-TH" dirty="0" smtClean="0"/>
              <a:t>ตอบกลับ</a:t>
            </a:r>
          </a:p>
          <a:p>
            <a:pPr lvl="1"/>
            <a:r>
              <a:rPr lang="en-US" dirty="0" smtClean="0"/>
              <a:t>HELO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www.microsoft.com</a:t>
            </a:r>
          </a:p>
          <a:p>
            <a:endParaRPr lang="en-US" dirty="0" smtClean="0"/>
          </a:p>
          <a:p>
            <a:r>
              <a:rPr lang="th-TH" dirty="0" smtClean="0"/>
              <a:t>ใส่ชื่อผู้ส่งด้วยคำสั่ง </a:t>
            </a:r>
            <a:r>
              <a:rPr lang="en-US" dirty="0" smtClean="0"/>
              <a:t>MAIL FROM:&lt;</a:t>
            </a:r>
            <a:r>
              <a:rPr lang="en-US" b="1" i="1" dirty="0" smtClean="0">
                <a:solidFill>
                  <a:srgbClr val="C00000"/>
                </a:solidFill>
              </a:rPr>
              <a:t>email </a:t>
            </a:r>
            <a:r>
              <a:rPr lang="th-TH" b="1" i="1" dirty="0" smtClean="0">
                <a:solidFill>
                  <a:srgbClr val="C00000"/>
                </a:solidFill>
              </a:rPr>
              <a:t>ผู้ส่ง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MAIL  FROM:&lt;</a:t>
            </a:r>
            <a:r>
              <a:rPr lang="en-US" dirty="0" smtClean="0">
                <a:solidFill>
                  <a:srgbClr val="FF0000"/>
                </a:solidFill>
              </a:rPr>
              <a:t>billgates@microsoft.com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  <a:p>
            <a:r>
              <a:rPr lang="th-TH" dirty="0" smtClean="0"/>
              <a:t>ใส่ชื่อผู้รับด้วยคำสั่ง </a:t>
            </a:r>
            <a:r>
              <a:rPr lang="en-US" dirty="0" smtClean="0"/>
              <a:t>RCPT TO:&lt;</a:t>
            </a:r>
            <a:r>
              <a:rPr lang="en-US" b="1" i="1" dirty="0" smtClean="0">
                <a:solidFill>
                  <a:srgbClr val="C00000"/>
                </a:solidFill>
              </a:rPr>
              <a:t>email </a:t>
            </a:r>
            <a:r>
              <a:rPr lang="th-TH" b="1" i="1" dirty="0" smtClean="0">
                <a:solidFill>
                  <a:srgbClr val="C00000"/>
                </a:solidFill>
              </a:rPr>
              <a:t>ผู้รับ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RCPT  TO:&lt;</a:t>
            </a:r>
            <a:r>
              <a:rPr lang="en-US" dirty="0" smtClean="0">
                <a:solidFill>
                  <a:srgbClr val="FF0000"/>
                </a:solidFill>
              </a:rPr>
              <a:t>stevejobs@apple.com</a:t>
            </a:r>
            <a:r>
              <a:rPr lang="en-US" dirty="0" smtClean="0"/>
              <a:t>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 </a:t>
            </a:r>
            <a:r>
              <a:rPr lang="en-US" dirty="0" smtClean="0"/>
              <a:t>mail </a:t>
            </a:r>
            <a:r>
              <a:rPr lang="th-TH" dirty="0" smtClean="0"/>
              <a:t>ทาง </a:t>
            </a:r>
            <a:r>
              <a:rPr lang="en-US" dirty="0" smtClean="0"/>
              <a:t>SMTP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พิมพ์ </a:t>
            </a:r>
            <a:r>
              <a:rPr lang="en-US" dirty="0" smtClean="0"/>
              <a:t>DATA </a:t>
            </a:r>
            <a:r>
              <a:rPr lang="th-TH" dirty="0" smtClean="0"/>
              <a:t>แล้ว </a:t>
            </a:r>
            <a:r>
              <a:rPr lang="en-US" dirty="0" smtClean="0"/>
              <a:t>enter </a:t>
            </a:r>
            <a:r>
              <a:rPr lang="th-TH" dirty="0" smtClean="0"/>
              <a:t>เพื่อบอกว่าต่อไปจะเป็นเนื้อหาของ </a:t>
            </a:r>
            <a:r>
              <a:rPr lang="en-US" dirty="0" smtClean="0"/>
              <a:t>email</a:t>
            </a:r>
          </a:p>
          <a:p>
            <a:pPr>
              <a:buNone/>
            </a:pPr>
            <a:endParaRPr lang="en-US" dirty="0" smtClean="0"/>
          </a:p>
          <a:p>
            <a:r>
              <a:rPr lang="th-TH" dirty="0" smtClean="0"/>
              <a:t>เมื่อเขียน </a:t>
            </a:r>
            <a:r>
              <a:rPr lang="en-US" dirty="0" smtClean="0"/>
              <a:t>email </a:t>
            </a:r>
            <a:r>
              <a:rPr lang="th-TH" dirty="0" smtClean="0"/>
              <a:t>เรียบร้อยแล้วให้ </a:t>
            </a:r>
            <a:r>
              <a:rPr lang="en-US" dirty="0" smtClean="0"/>
              <a:t>enter </a:t>
            </a:r>
            <a:r>
              <a:rPr lang="th-TH" dirty="0" smtClean="0"/>
              <a:t>1 ทีเพื่อให้บรรทัดว่างแล้วพิมพ์ จุด </a:t>
            </a:r>
            <a:r>
              <a:rPr lang="en-US" dirty="0" smtClean="0"/>
              <a:t>(.) </a:t>
            </a:r>
            <a:r>
              <a:rPr lang="th-TH" dirty="0" smtClean="0"/>
              <a:t>ที่</a:t>
            </a:r>
            <a:r>
              <a:rPr lang="th-TH" dirty="0" err="1" smtClean="0"/>
              <a:t>คอลัม</a:t>
            </a:r>
            <a:r>
              <a:rPr lang="th-TH" dirty="0" smtClean="0"/>
              <a:t>แรกของแถวใหม่แล้วกด </a:t>
            </a:r>
            <a:r>
              <a:rPr lang="en-US" dirty="0" smtClean="0"/>
              <a:t>enter</a:t>
            </a:r>
          </a:p>
          <a:p>
            <a:pPr>
              <a:buNone/>
            </a:pPr>
            <a:endParaRPr lang="en-US" dirty="0" smtClean="0"/>
          </a:p>
          <a:p>
            <a:r>
              <a:rPr lang="th-TH" dirty="0" smtClean="0"/>
              <a:t>จากนั้นพิมพ์ </a:t>
            </a:r>
            <a:r>
              <a:rPr lang="en-US" dirty="0" smtClean="0"/>
              <a:t>QUIT </a:t>
            </a:r>
            <a:r>
              <a:rPr lang="th-TH" dirty="0" smtClean="0"/>
              <a:t>เพื่อปิดการเชื่อมต่อกับ </a:t>
            </a:r>
            <a:r>
              <a:rPr lang="en-US" dirty="0" smtClean="0"/>
              <a:t>mail server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ตัวอย่างการใช้ </a:t>
            </a:r>
            <a:r>
              <a:rPr lang="en-US" dirty="0" smtClean="0"/>
              <a:t>SMTP</a:t>
            </a:r>
            <a:endParaRPr lang="th-TH" dirty="0"/>
          </a:p>
        </p:txBody>
      </p:sp>
      <p:pic>
        <p:nvPicPr>
          <p:cNvPr id="4" name="รูปภาพ 3" descr="fakemai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654450"/>
            <a:ext cx="6984776" cy="501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Fakemail</a:t>
            </a:r>
            <a:r>
              <a:rPr lang="en-US" dirty="0" smtClean="0"/>
              <a:t>, </a:t>
            </a:r>
            <a:r>
              <a:rPr lang="en-US" dirty="0" err="1" smtClean="0"/>
              <a:t>mailbomb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สมัยก่อน การติดต่อเข้าใช้บริการ </a:t>
            </a:r>
            <a:r>
              <a:rPr lang="en-US" dirty="0" smtClean="0"/>
              <a:t>SMTP </a:t>
            </a:r>
            <a:r>
              <a:rPr lang="th-TH" dirty="0" smtClean="0"/>
              <a:t>สามารถทำ </a:t>
            </a:r>
            <a:r>
              <a:rPr lang="en-US" dirty="0" smtClean="0"/>
              <a:t>mail </a:t>
            </a:r>
            <a:r>
              <a:rPr lang="th-TH" dirty="0" smtClean="0"/>
              <a:t>ปลอม หรือที่เรียกว่า 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fakemail</a:t>
            </a:r>
            <a:r>
              <a:rPr lang="en-US" dirty="0" smtClean="0"/>
              <a:t> </a:t>
            </a:r>
            <a:r>
              <a:rPr lang="th-TH" dirty="0" smtClean="0"/>
              <a:t>โดยการปลอมชื่อ </a:t>
            </a:r>
            <a:r>
              <a:rPr lang="en-US" dirty="0" smtClean="0"/>
              <a:t>email </a:t>
            </a:r>
            <a:r>
              <a:rPr lang="th-TH" dirty="0" smtClean="0"/>
              <a:t>ผู้ส่งแปลกๆ ซึ่งเปลี่ยนตรงส่วน </a:t>
            </a:r>
            <a:r>
              <a:rPr lang="en-US" dirty="0" smtClean="0"/>
              <a:t>MAIL FROM:&lt;</a:t>
            </a:r>
            <a:r>
              <a:rPr lang="th-TH" b="1" i="1" dirty="0" smtClean="0">
                <a:solidFill>
                  <a:srgbClr val="C00000"/>
                </a:solidFill>
              </a:rPr>
              <a:t>ชื่อ </a:t>
            </a:r>
            <a:r>
              <a:rPr lang="en-US" b="1" i="1" dirty="0" smtClean="0">
                <a:solidFill>
                  <a:srgbClr val="C00000"/>
                </a:solidFill>
              </a:rPr>
              <a:t>email </a:t>
            </a:r>
            <a:r>
              <a:rPr lang="th-TH" b="1" i="1" dirty="0" smtClean="0">
                <a:solidFill>
                  <a:srgbClr val="C00000"/>
                </a:solidFill>
              </a:rPr>
              <a:t>แปลกๆ</a:t>
            </a:r>
            <a:r>
              <a:rPr lang="en-US" dirty="0" smtClean="0"/>
              <a:t>&gt;</a:t>
            </a: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Mailbomb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h-TH" dirty="0" smtClean="0"/>
              <a:t>คือการเขียนโปรแกรมวนลูปให้เชื่อมต่อใช้บริการ</a:t>
            </a:r>
            <a:r>
              <a:rPr lang="en-US" dirty="0" smtClean="0"/>
              <a:t>SMTP </a:t>
            </a:r>
            <a:r>
              <a:rPr lang="th-TH" dirty="0" smtClean="0"/>
              <a:t>เพื่อส่ง </a:t>
            </a:r>
            <a:r>
              <a:rPr lang="en-US" dirty="0" err="1" smtClean="0"/>
              <a:t>fakemail</a:t>
            </a:r>
            <a:r>
              <a:rPr lang="en-US" dirty="0" smtClean="0"/>
              <a:t> </a:t>
            </a:r>
            <a:r>
              <a:rPr lang="th-TH" dirty="0" smtClean="0"/>
              <a:t>เป็นจำนวนมาก</a:t>
            </a:r>
          </a:p>
          <a:p>
            <a:r>
              <a:rPr lang="th-TH" dirty="0" smtClean="0"/>
              <a:t>แต่ในสมัยนี้ </a:t>
            </a:r>
            <a:r>
              <a:rPr lang="en-US" dirty="0" smtClean="0"/>
              <a:t>SMTP server </a:t>
            </a:r>
            <a:r>
              <a:rPr lang="th-TH" dirty="0" smtClean="0"/>
              <a:t>จะมีการป้องกันความปลอดภัยเอาไว้คือจะกรองให้ผู้ส่งต้องทำการ </a:t>
            </a:r>
            <a:r>
              <a:rPr lang="en-US" dirty="0" smtClean="0"/>
              <a:t>authentication </a:t>
            </a:r>
            <a:r>
              <a:rPr lang="th-TH" dirty="0" smtClean="0"/>
              <a:t>ก่อนจะส่ง </a:t>
            </a:r>
            <a:r>
              <a:rPr lang="en-US" dirty="0" smtClean="0"/>
              <a:t>email </a:t>
            </a:r>
            <a:r>
              <a:rPr lang="th-TH" dirty="0" smtClean="0"/>
              <a:t>ข้ามออกจาก </a:t>
            </a:r>
            <a:r>
              <a:rPr lang="en-US" dirty="0" smtClean="0"/>
              <a:t>server</a:t>
            </a:r>
          </a:p>
          <a:p>
            <a:r>
              <a:rPr lang="th-TH" dirty="0" smtClean="0"/>
              <a:t>และในปัจจุบันสามารถตรวจสอบและค้นหาผู้ที่ส่ง </a:t>
            </a:r>
            <a:r>
              <a:rPr lang="en-US" dirty="0" err="1" smtClean="0"/>
              <a:t>fakemail</a:t>
            </a:r>
            <a:r>
              <a:rPr lang="en-US" dirty="0" smtClean="0"/>
              <a:t> </a:t>
            </a:r>
            <a:r>
              <a:rPr lang="th-TH" dirty="0" smtClean="0"/>
              <a:t>ได้ดังนั้น</a:t>
            </a:r>
            <a:r>
              <a:rPr lang="th-TH" b="1" dirty="0" smtClean="0">
                <a:solidFill>
                  <a:srgbClr val="FF0000"/>
                </a:solidFill>
              </a:rPr>
              <a:t>โปรดระวังในการใช้งาน</a:t>
            </a:r>
            <a:endParaRPr lang="th-TH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 (HTTP)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เป็นบริการเกี่ยวกับ </a:t>
            </a:r>
            <a:r>
              <a:rPr lang="en-US" dirty="0" smtClean="0"/>
              <a:t>web page </a:t>
            </a:r>
            <a:r>
              <a:rPr lang="th-TH" dirty="0" smtClean="0"/>
              <a:t>โดยเป็น </a:t>
            </a:r>
            <a:r>
              <a:rPr lang="en-US" dirty="0" smtClean="0"/>
              <a:t>protocol </a:t>
            </a:r>
            <a:r>
              <a:rPr lang="th-TH" dirty="0" smtClean="0"/>
              <a:t>ที่ใช้ในการติดต่อระหว่าง </a:t>
            </a:r>
            <a:r>
              <a:rPr lang="en-US" dirty="0" smtClean="0"/>
              <a:t>HTTP client (web browser IE, </a:t>
            </a:r>
            <a:r>
              <a:rPr lang="en-US" dirty="0" err="1" smtClean="0"/>
              <a:t>firefox</a:t>
            </a:r>
            <a:r>
              <a:rPr lang="en-US" dirty="0" smtClean="0"/>
              <a:t>) </a:t>
            </a:r>
            <a:r>
              <a:rPr lang="th-TH" dirty="0" smtClean="0"/>
              <a:t>และ </a:t>
            </a:r>
            <a:r>
              <a:rPr lang="en-US" dirty="0" smtClean="0"/>
              <a:t>HTTP server </a:t>
            </a:r>
            <a:r>
              <a:rPr lang="th-TH" dirty="0" smtClean="0"/>
              <a:t>หรือที่เรียกกันว่า </a:t>
            </a:r>
            <a:r>
              <a:rPr lang="en-US" dirty="0" smtClean="0"/>
              <a:t>web server</a:t>
            </a:r>
          </a:p>
          <a:p>
            <a:r>
              <a:rPr lang="th-TH" dirty="0" smtClean="0"/>
              <a:t>ตามมาตรฐานแล้ว </a:t>
            </a:r>
            <a:r>
              <a:rPr lang="en-US" dirty="0" smtClean="0"/>
              <a:t>Web server </a:t>
            </a:r>
            <a:r>
              <a:rPr lang="th-TH" dirty="0" smtClean="0"/>
              <a:t>ให้บริการบน </a:t>
            </a:r>
            <a:r>
              <a:rPr lang="en-US" dirty="0" smtClean="0"/>
              <a:t>TCP </a:t>
            </a:r>
            <a:r>
              <a:rPr lang="th-TH" dirty="0" smtClean="0"/>
              <a:t>ที่ </a:t>
            </a:r>
            <a:r>
              <a:rPr lang="en-US" dirty="0" smtClean="0"/>
              <a:t>port </a:t>
            </a:r>
            <a:r>
              <a:rPr lang="th-TH" dirty="0" smtClean="0"/>
              <a:t>หมายเลข 80</a:t>
            </a:r>
            <a:endParaRPr lang="en-US" dirty="0" smtClean="0"/>
          </a:p>
          <a:p>
            <a:r>
              <a:rPr lang="th-TH" dirty="0" smtClean="0"/>
              <a:t>ตอนนี้มีใช้กัน 2 </a:t>
            </a:r>
            <a:r>
              <a:rPr lang="en-US" dirty="0" smtClean="0"/>
              <a:t>version </a:t>
            </a:r>
            <a:r>
              <a:rPr lang="th-TH" dirty="0" smtClean="0"/>
              <a:t>คือ </a:t>
            </a:r>
            <a:r>
              <a:rPr lang="en-US" dirty="0" smtClean="0"/>
              <a:t>HTTP 1.0 </a:t>
            </a:r>
            <a:r>
              <a:rPr lang="th-TH" dirty="0" smtClean="0"/>
              <a:t>และ </a:t>
            </a:r>
            <a:r>
              <a:rPr lang="en-US" dirty="0" smtClean="0"/>
              <a:t>HTTP 1.1</a:t>
            </a:r>
          </a:p>
          <a:p>
            <a:r>
              <a:rPr lang="th-TH" dirty="0" smtClean="0"/>
              <a:t>สามารถใช้ </a:t>
            </a:r>
            <a:r>
              <a:rPr lang="en-US" dirty="0" smtClean="0"/>
              <a:t>telnet </a:t>
            </a:r>
            <a:r>
              <a:rPr lang="th-TH" dirty="0" smtClean="0"/>
              <a:t>ติดต่อไปยัง </a:t>
            </a:r>
            <a:r>
              <a:rPr lang="en-US" dirty="0" smtClean="0"/>
              <a:t>port </a:t>
            </a:r>
            <a:r>
              <a:rPr lang="th-TH" dirty="0" smtClean="0"/>
              <a:t>หมายเลข 80 ของ </a:t>
            </a:r>
            <a:r>
              <a:rPr lang="en-US" dirty="0" smtClean="0"/>
              <a:t>web server </a:t>
            </a:r>
            <a:r>
              <a:rPr lang="th-TH" dirty="0" smtClean="0"/>
              <a:t>เพื่อ </a:t>
            </a:r>
            <a:r>
              <a:rPr lang="en-US" dirty="0" smtClean="0"/>
              <a:t>debug </a:t>
            </a:r>
            <a:r>
              <a:rPr lang="th-TH" dirty="0" smtClean="0"/>
              <a:t>ก็ทำงานของ </a:t>
            </a:r>
            <a:r>
              <a:rPr lang="en-US" dirty="0" smtClean="0"/>
              <a:t>HTTP </a:t>
            </a:r>
            <a:r>
              <a:rPr lang="th-TH" dirty="0" smtClean="0"/>
              <a:t>ได้ </a:t>
            </a:r>
          </a:p>
          <a:p>
            <a:pPr lvl="1"/>
            <a:r>
              <a:rPr lang="th-TH" dirty="0" smtClean="0"/>
              <a:t>ในกรณีที่ใช้ </a:t>
            </a:r>
            <a:r>
              <a:rPr lang="en-US" dirty="0" smtClean="0"/>
              <a:t>Windows </a:t>
            </a:r>
            <a:r>
              <a:rPr lang="th-TH" dirty="0" smtClean="0"/>
              <a:t>ผู้ใช้จะ</a:t>
            </a:r>
            <a:r>
              <a:rPr lang="th-TH" b="1" dirty="0" smtClean="0">
                <a:solidFill>
                  <a:srgbClr val="C00000"/>
                </a:solidFill>
              </a:rPr>
              <a:t>ไม่สามารถ</a:t>
            </a:r>
            <a:r>
              <a:rPr lang="th-TH" dirty="0" smtClean="0"/>
              <a:t>เห็นข้อความที่พิมพ์</a:t>
            </a:r>
          </a:p>
          <a:p>
            <a:pPr lvl="1"/>
            <a:r>
              <a:rPr lang="th-TH" dirty="0" smtClean="0"/>
              <a:t>ในกรณีที่ใช้ </a:t>
            </a:r>
            <a:r>
              <a:rPr lang="en-US" dirty="0" smtClean="0"/>
              <a:t>Linux </a:t>
            </a:r>
            <a:r>
              <a:rPr lang="th-TH" dirty="0" smtClean="0"/>
              <a:t>ผู้ใช้สามารถเห็นข้อความที่พิมพ์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คำสั่งที่ใช้ในการ </a:t>
            </a:r>
            <a:r>
              <a:rPr lang="en-US" dirty="0" smtClean="0"/>
              <a:t>download </a:t>
            </a:r>
            <a:r>
              <a:rPr lang="th-TH" dirty="0" smtClean="0"/>
              <a:t>ทรัพยากร</a:t>
            </a:r>
            <a:r>
              <a:rPr lang="fr-FR" dirty="0" smtClean="0"/>
              <a:t> </a:t>
            </a:r>
            <a:r>
              <a:rPr lang="en-US" dirty="0" smtClean="0"/>
              <a:t>(resources) </a:t>
            </a:r>
            <a:r>
              <a:rPr lang="th-TH" dirty="0" smtClean="0"/>
              <a:t>จาก </a:t>
            </a:r>
            <a:r>
              <a:rPr lang="en-US" dirty="0" smtClean="0"/>
              <a:t>web server </a:t>
            </a:r>
            <a:r>
              <a:rPr lang="th-TH" dirty="0" smtClean="0"/>
              <a:t>คือ</a:t>
            </a:r>
            <a:endParaRPr lang="en-US" dirty="0" smtClean="0"/>
          </a:p>
          <a:p>
            <a:endParaRPr lang="th-TH" sz="500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sz="3600" b="1" dirty="0" smtClean="0">
                <a:solidFill>
                  <a:srgbClr val="FF0000"/>
                </a:solidFill>
              </a:rPr>
              <a:t>GET </a:t>
            </a:r>
            <a:r>
              <a:rPr lang="en-US" sz="3600" b="1" dirty="0" smtClean="0"/>
              <a:t>    </a:t>
            </a:r>
            <a:r>
              <a:rPr lang="en-US" sz="3600" b="1" dirty="0" smtClean="0">
                <a:solidFill>
                  <a:srgbClr val="C00000"/>
                </a:solidFill>
              </a:rPr>
              <a:t>&lt;</a:t>
            </a:r>
            <a:r>
              <a:rPr lang="th-TH" sz="3600" b="1" dirty="0" smtClean="0">
                <a:solidFill>
                  <a:srgbClr val="C00000"/>
                </a:solidFill>
              </a:rPr>
              <a:t>ชื่อทรัพยากร</a:t>
            </a:r>
            <a:r>
              <a:rPr lang="en-US" sz="3600" b="1" dirty="0" smtClean="0">
                <a:solidFill>
                  <a:srgbClr val="C00000"/>
                </a:solidFill>
              </a:rPr>
              <a:t>&gt;     </a:t>
            </a:r>
            <a:r>
              <a:rPr lang="en-US" sz="3600" b="1" dirty="0" smtClean="0">
                <a:solidFill>
                  <a:srgbClr val="002060"/>
                </a:solidFill>
              </a:rPr>
              <a:t>HTTP/1.0</a:t>
            </a:r>
          </a:p>
          <a:p>
            <a:pPr lvl="1">
              <a:buNone/>
            </a:pPr>
            <a:endParaRPr lang="en-US" sz="500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/>
              <a:t>GET </a:t>
            </a:r>
            <a:r>
              <a:rPr lang="th-TH" b="1" dirty="0" smtClean="0"/>
              <a:t> </a:t>
            </a:r>
            <a:r>
              <a:rPr lang="th-TH" dirty="0" smtClean="0"/>
              <a:t>เป็นคำสั่งที่ใช้สำหรับของโหลดทรัพยากรจาก </a:t>
            </a:r>
            <a:r>
              <a:rPr lang="en-US" dirty="0" smtClean="0"/>
              <a:t>web server</a:t>
            </a:r>
          </a:p>
          <a:p>
            <a:pPr lvl="1"/>
            <a:r>
              <a:rPr lang="th-TH" b="1" dirty="0" smtClean="0"/>
              <a:t>ชื่อทรัพยากร </a:t>
            </a:r>
            <a:r>
              <a:rPr lang="th-TH" dirty="0" smtClean="0"/>
              <a:t>จะรวมถึง </a:t>
            </a:r>
            <a:r>
              <a:rPr lang="en-US" dirty="0" smtClean="0"/>
              <a:t>path </a:t>
            </a:r>
            <a:r>
              <a:rPr lang="th-TH" dirty="0" smtClean="0"/>
              <a:t>ที่เข้าถึงทรัพยากร</a:t>
            </a:r>
          </a:p>
          <a:p>
            <a:pPr lvl="1"/>
            <a:r>
              <a:rPr lang="en-US" b="1" dirty="0" smtClean="0"/>
              <a:t>HTTP/1.0   </a:t>
            </a:r>
            <a:r>
              <a:rPr lang="th-TH" dirty="0" smtClean="0"/>
              <a:t>เป็นการระบุบอก </a:t>
            </a:r>
            <a:r>
              <a:rPr lang="en-US" dirty="0" smtClean="0"/>
              <a:t>web server </a:t>
            </a:r>
            <a:r>
              <a:rPr lang="th-TH" dirty="0" smtClean="0"/>
              <a:t>จะติดต่อแบบ </a:t>
            </a:r>
            <a:r>
              <a:rPr lang="en-US" dirty="0" smtClean="0"/>
              <a:t>HTTP version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GET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u="sng" dirty="0" smtClean="0"/>
              <a:t>ตัวอย่าง</a:t>
            </a:r>
          </a:p>
          <a:p>
            <a:pPr lvl="1"/>
            <a:r>
              <a:rPr lang="th-TH" dirty="0" smtClean="0"/>
              <a:t>ถ้าต้องการโหลดหน้า</a:t>
            </a:r>
            <a:r>
              <a:rPr lang="th-TH" dirty="0" err="1" smtClean="0"/>
              <a:t>เวป</a:t>
            </a:r>
            <a:r>
              <a:rPr lang="th-TH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http://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www.somehost.com</a:t>
            </a:r>
            <a:r>
              <a:rPr lang="en-US" dirty="0" smtClean="0">
                <a:solidFill>
                  <a:srgbClr val="00B0F0"/>
                </a:solidFill>
              </a:rPr>
              <a:t>/path/file.html</a:t>
            </a:r>
          </a:p>
          <a:p>
            <a:pPr lvl="1">
              <a:buNone/>
            </a:pPr>
            <a:endParaRPr lang="en-US" dirty="0" smtClean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th-TH" dirty="0" smtClean="0"/>
              <a:t>ใช้คำสั่ง </a:t>
            </a:r>
            <a:r>
              <a:rPr lang="en-US" dirty="0" smtClean="0"/>
              <a:t>telnet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www.somehost.com</a:t>
            </a:r>
            <a:r>
              <a:rPr lang="en-US" dirty="0" smtClean="0"/>
              <a:t>  80</a:t>
            </a: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th-TH" dirty="0" smtClean="0"/>
              <a:t>พิมพ์</a:t>
            </a:r>
          </a:p>
          <a:p>
            <a:pPr marL="1371600" lvl="2" indent="-514350">
              <a:buNone/>
            </a:pPr>
            <a:r>
              <a:rPr lang="th-TH" dirty="0" smtClean="0"/>
              <a:t>	</a:t>
            </a:r>
            <a:r>
              <a:rPr lang="en-US" b="1" dirty="0" smtClean="0"/>
              <a:t>GET </a:t>
            </a:r>
            <a:r>
              <a:rPr lang="en-US" b="1" dirty="0" smtClean="0">
                <a:solidFill>
                  <a:srgbClr val="00B0F0"/>
                </a:solidFill>
              </a:rPr>
              <a:t> /path/file.html   </a:t>
            </a:r>
            <a:r>
              <a:rPr lang="en-US" b="1" dirty="0" smtClean="0">
                <a:solidFill>
                  <a:srgbClr val="FF0000"/>
                </a:solidFill>
              </a:rPr>
              <a:t>HTTP/1.0</a:t>
            </a: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th-TH" dirty="0" smtClean="0"/>
              <a:t>กด </a:t>
            </a:r>
            <a:r>
              <a:rPr lang="en-US" dirty="0" smtClean="0"/>
              <a:t>Enter 2 </a:t>
            </a:r>
            <a:r>
              <a:rPr lang="th-TH" dirty="0" smtClean="0"/>
              <a:t>ที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ส่วนขยายของการ </a:t>
            </a:r>
            <a:r>
              <a:rPr lang="en-US" dirty="0" smtClean="0"/>
              <a:t>request</a:t>
            </a:r>
            <a:r>
              <a:rPr lang="fr-FR" dirty="0" smtClean="0"/>
              <a:t> </a:t>
            </a:r>
            <a:r>
              <a:rPr lang="th-TH" dirty="0" smtClean="0"/>
              <a:t>มีคำสั่งอื่นๆ เช่น</a:t>
            </a:r>
          </a:p>
          <a:p>
            <a:pPr lvl="1"/>
            <a:r>
              <a:rPr lang="en-US" b="1" dirty="0" smtClean="0"/>
              <a:t>From :  </a:t>
            </a:r>
            <a:r>
              <a:rPr lang="th-TH" dirty="0" smtClean="0"/>
              <a:t>บ่งบอก </a:t>
            </a:r>
            <a:r>
              <a:rPr lang="en-US" dirty="0" smtClean="0"/>
              <a:t>email </a:t>
            </a:r>
            <a:r>
              <a:rPr lang="th-TH" dirty="0" smtClean="0"/>
              <a:t>ของผู้ติดต่อกับ </a:t>
            </a:r>
            <a:r>
              <a:rPr lang="en-US" dirty="0" smtClean="0"/>
              <a:t>web server </a:t>
            </a:r>
            <a:r>
              <a:rPr lang="th-TH" dirty="0" smtClean="0"/>
              <a:t>ใช้เฉพาะในกรณีพิเศษ</a:t>
            </a:r>
          </a:p>
          <a:p>
            <a:pPr lvl="1"/>
            <a:r>
              <a:rPr lang="en-US" b="1" dirty="0" smtClean="0"/>
              <a:t>User-Agent :   </a:t>
            </a:r>
            <a:r>
              <a:rPr lang="th-TH" dirty="0" smtClean="0"/>
              <a:t>ใช้ในการบ่งบอกว่า </a:t>
            </a:r>
            <a:r>
              <a:rPr lang="en-US" dirty="0" smtClean="0"/>
              <a:t>web browser </a:t>
            </a:r>
            <a:r>
              <a:rPr lang="th-TH" dirty="0" smtClean="0"/>
              <a:t>คืออะไร</a:t>
            </a:r>
          </a:p>
          <a:p>
            <a:r>
              <a:rPr lang="th-TH" dirty="0" smtClean="0"/>
              <a:t>รหัสที่ตอบสนองจาก </a:t>
            </a:r>
            <a:r>
              <a:rPr lang="en-US" dirty="0" smtClean="0"/>
              <a:t>web server </a:t>
            </a:r>
            <a:r>
              <a:rPr lang="th-TH" dirty="0" smtClean="0"/>
              <a:t>หลังจากที่ </a:t>
            </a:r>
            <a:r>
              <a:rPr lang="en-US" dirty="0" smtClean="0"/>
              <a:t>client </a:t>
            </a:r>
            <a:r>
              <a:rPr lang="th-TH" dirty="0" smtClean="0"/>
              <a:t>ติดต่อขอ </a:t>
            </a:r>
            <a:r>
              <a:rPr lang="en-US" dirty="0" smtClean="0"/>
              <a:t>download </a:t>
            </a:r>
            <a:r>
              <a:rPr lang="th-TH" dirty="0" smtClean="0"/>
              <a:t>ทรัพยากร</a:t>
            </a:r>
          </a:p>
          <a:p>
            <a:pPr lvl="1"/>
            <a:r>
              <a:rPr lang="en-US" dirty="0" smtClean="0"/>
              <a:t>2XX    </a:t>
            </a:r>
            <a:r>
              <a:rPr lang="th-TH" dirty="0" smtClean="0"/>
              <a:t>สำเร็จ</a:t>
            </a:r>
          </a:p>
          <a:p>
            <a:pPr lvl="1"/>
            <a:r>
              <a:rPr lang="en-US" dirty="0" smtClean="0"/>
              <a:t>3XX    redirect </a:t>
            </a:r>
            <a:r>
              <a:rPr lang="th-TH" dirty="0" smtClean="0"/>
              <a:t>ไปที่หน้าอื่น</a:t>
            </a:r>
          </a:p>
          <a:p>
            <a:pPr lvl="1"/>
            <a:r>
              <a:rPr lang="en-US" dirty="0" smtClean="0"/>
              <a:t>4XX    </a:t>
            </a:r>
            <a:r>
              <a:rPr lang="th-TH" dirty="0" smtClean="0"/>
              <a:t>มีปัญหาที่ตัวของ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5XX   </a:t>
            </a:r>
            <a:r>
              <a:rPr lang="fr-FR" dirty="0" smtClean="0"/>
              <a:t> </a:t>
            </a:r>
            <a:r>
              <a:rPr lang="th-TH" dirty="0" smtClean="0"/>
              <a:t>มีปัญหาที่ตัวของ </a:t>
            </a:r>
            <a:r>
              <a:rPr lang="en-US" dirty="0" smtClean="0"/>
              <a:t>server</a:t>
            </a:r>
            <a:endParaRPr lang="th-TH" dirty="0" smtClean="0"/>
          </a:p>
          <a:p>
            <a:pPr lvl="1"/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นอกเหนือจากรหัสในการตอบกลับแล้ว </a:t>
            </a:r>
            <a:r>
              <a:rPr lang="en-US" dirty="0" smtClean="0"/>
              <a:t>web server </a:t>
            </a:r>
            <a:r>
              <a:rPr lang="th-TH" dirty="0" smtClean="0"/>
              <a:t>ยังมีข้อความบางอย่างกลับมาด้วยเพื่อเป็นข้อมูล เช่น</a:t>
            </a:r>
          </a:p>
          <a:p>
            <a:pPr lvl="1"/>
            <a:r>
              <a:rPr lang="en-US" b="1" dirty="0" smtClean="0"/>
              <a:t>Server :   </a:t>
            </a:r>
            <a:r>
              <a:rPr lang="th-TH" dirty="0" smtClean="0"/>
              <a:t>บ่งบอกว่า </a:t>
            </a:r>
            <a:r>
              <a:rPr lang="en-US" dirty="0" smtClean="0"/>
              <a:t>web server </a:t>
            </a:r>
            <a:r>
              <a:rPr lang="th-TH" dirty="0" smtClean="0"/>
              <a:t>ใช้โปรแกรมชื่อว่าอะไร</a:t>
            </a:r>
          </a:p>
          <a:p>
            <a:pPr lvl="1"/>
            <a:r>
              <a:rPr lang="en-US" b="1" dirty="0" smtClean="0"/>
              <a:t>Last-Modified : </a:t>
            </a:r>
            <a:r>
              <a:rPr lang="th-TH" dirty="0" smtClean="0"/>
              <a:t>บอกว่าทรัพยากรที่ถูก </a:t>
            </a:r>
            <a:r>
              <a:rPr lang="en-US" dirty="0" smtClean="0"/>
              <a:t>request </a:t>
            </a:r>
            <a:r>
              <a:rPr lang="th-TH" dirty="0" smtClean="0"/>
              <a:t>นี้แก้ไขครั้งล่าสุดเมื่อใด</a:t>
            </a:r>
          </a:p>
          <a:p>
            <a:pPr lvl="1"/>
            <a:r>
              <a:rPr lang="en-US" b="1" dirty="0" smtClean="0"/>
              <a:t>Content-type :  </a:t>
            </a:r>
            <a:r>
              <a:rPr lang="th-TH" dirty="0" smtClean="0"/>
              <a:t>บอกว่าทรัพยากรที่ถูก </a:t>
            </a:r>
            <a:r>
              <a:rPr lang="en-US" dirty="0" smtClean="0"/>
              <a:t>request </a:t>
            </a:r>
            <a:r>
              <a:rPr lang="th-TH" dirty="0" smtClean="0"/>
              <a:t>นี้เป็นไฟล์ประเภทไหน </a:t>
            </a:r>
            <a:r>
              <a:rPr lang="en-US" dirty="0" smtClean="0"/>
              <a:t>(MIME-type) </a:t>
            </a:r>
            <a:r>
              <a:rPr lang="th-TH" dirty="0" smtClean="0"/>
              <a:t>เช่น  </a:t>
            </a:r>
            <a:r>
              <a:rPr lang="en-US" dirty="0" smtClean="0"/>
              <a:t>text/html,  image/gif</a:t>
            </a:r>
          </a:p>
          <a:p>
            <a:pPr lvl="1"/>
            <a:r>
              <a:rPr lang="en-US" b="1" dirty="0" smtClean="0"/>
              <a:t>Content-length : </a:t>
            </a:r>
            <a:r>
              <a:rPr lang="th-TH" dirty="0" smtClean="0"/>
              <a:t>บอกว่าทรัพยากรที่ถูก </a:t>
            </a:r>
            <a:r>
              <a:rPr lang="en-US" dirty="0" smtClean="0"/>
              <a:t>request </a:t>
            </a:r>
            <a:r>
              <a:rPr lang="th-TH" dirty="0" smtClean="0"/>
              <a:t>มีขนาดกี่ไบต์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: HTTP/1.0</a:t>
            </a:r>
            <a:endParaRPr lang="th-TH" dirty="0"/>
          </a:p>
        </p:txBody>
      </p:sp>
      <p:pic>
        <p:nvPicPr>
          <p:cNvPr id="4" name="รูปภาพ 3" descr="teln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543913"/>
            <a:ext cx="7062864" cy="5241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563515"/>
            <a:ext cx="3600400" cy="236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885528"/>
            <a:ext cx="6336704" cy="4495800"/>
          </a:xfrm>
        </p:spPr>
        <p:txBody>
          <a:bodyPr>
            <a:normAutofit fontScale="92500" lnSpcReduction="10000"/>
          </a:bodyPr>
          <a:lstStyle/>
          <a:p>
            <a:r>
              <a:rPr lang="th-TH" b="1" dirty="0" smtClean="0"/>
              <a:t>หน้าที่การทำงานของโปรแกรม </a:t>
            </a:r>
            <a:r>
              <a:rPr lang="en-US" b="1" dirty="0" smtClean="0"/>
              <a:t>Client</a:t>
            </a:r>
          </a:p>
          <a:p>
            <a:pPr lvl="1"/>
            <a:r>
              <a:rPr lang="th-TH" dirty="0" smtClean="0"/>
              <a:t>จะเป็นผู้เริ่มต้นติดต่อ </a:t>
            </a:r>
            <a:r>
              <a:rPr lang="en-US" dirty="0" smtClean="0"/>
              <a:t>Server </a:t>
            </a:r>
            <a:r>
              <a:rPr lang="th-TH" dirty="0" smtClean="0"/>
              <a:t>เพื่อขอใช้บริการ</a:t>
            </a:r>
          </a:p>
          <a:p>
            <a:pPr lvl="1"/>
            <a:r>
              <a:rPr lang="th-TH" dirty="0" smtClean="0"/>
              <a:t>รอการตอบรับจาก </a:t>
            </a:r>
            <a:r>
              <a:rPr lang="en-US" dirty="0" smtClean="0"/>
              <a:t>Server </a:t>
            </a:r>
            <a:r>
              <a:rPr lang="th-TH" dirty="0" smtClean="0"/>
              <a:t>เพื่อเริ่มใช้บริการ</a:t>
            </a:r>
          </a:p>
          <a:p>
            <a:r>
              <a:rPr lang="th-TH" b="1" dirty="0" smtClean="0"/>
              <a:t>หน้าที่การทำงานของโปรแกรม </a:t>
            </a:r>
            <a:r>
              <a:rPr lang="en-US" b="1" dirty="0" smtClean="0"/>
              <a:t>Server</a:t>
            </a:r>
          </a:p>
          <a:p>
            <a:pPr lvl="1"/>
            <a:r>
              <a:rPr lang="th-TH" dirty="0" smtClean="0"/>
              <a:t>รอการขอใช้บริการจาก </a:t>
            </a:r>
            <a:r>
              <a:rPr lang="en-US" dirty="0" smtClean="0"/>
              <a:t>Client</a:t>
            </a:r>
          </a:p>
          <a:p>
            <a:pPr lvl="1"/>
            <a:r>
              <a:rPr lang="th-TH" dirty="0" smtClean="0"/>
              <a:t>เมื่อ </a:t>
            </a:r>
            <a:r>
              <a:rPr lang="en-US" dirty="0" smtClean="0"/>
              <a:t>Client </a:t>
            </a:r>
            <a:r>
              <a:rPr lang="th-TH" dirty="0" smtClean="0"/>
              <a:t>ขอใช้บริการ และ </a:t>
            </a:r>
            <a:r>
              <a:rPr lang="en-US" dirty="0" smtClean="0"/>
              <a:t>Server </a:t>
            </a:r>
            <a:r>
              <a:rPr lang="th-TH" dirty="0" smtClean="0"/>
              <a:t>พร้อมที่จะให้บริการจะตอบกลับหา </a:t>
            </a:r>
            <a:r>
              <a:rPr lang="en-US" dirty="0" smtClean="0"/>
              <a:t>Client </a:t>
            </a:r>
            <a:r>
              <a:rPr lang="th-TH" dirty="0" smtClean="0"/>
              <a:t>เพื่อเริ่มให้บริการ</a:t>
            </a:r>
          </a:p>
          <a:p>
            <a:r>
              <a:rPr lang="th-TH" dirty="0" smtClean="0"/>
              <a:t>ในสถาปัตยกรรมแบบ </a:t>
            </a:r>
            <a:r>
              <a:rPr lang="en-US" dirty="0" smtClean="0"/>
              <a:t>Client/Server </a:t>
            </a:r>
            <a:r>
              <a:rPr lang="th-TH" dirty="0" smtClean="0"/>
              <a:t>โปรแกรม </a:t>
            </a:r>
            <a:r>
              <a:rPr lang="en-US" dirty="0" smtClean="0"/>
              <a:t>Client </a:t>
            </a:r>
            <a:r>
              <a:rPr lang="th-TH" dirty="0" smtClean="0"/>
              <a:t>จะเชื่อมต่อและแลกเปลี่ยนข้อมูลกับ </a:t>
            </a:r>
            <a:r>
              <a:rPr lang="en-US" dirty="0" smtClean="0"/>
              <a:t>Server </a:t>
            </a:r>
            <a:r>
              <a:rPr lang="th-TH" dirty="0" smtClean="0"/>
              <a:t>เท่านั้น  โปรแกรม </a:t>
            </a:r>
            <a:r>
              <a:rPr lang="en-US" dirty="0" smtClean="0"/>
              <a:t>Client </a:t>
            </a:r>
            <a:r>
              <a:rPr lang="th-TH" dirty="0" smtClean="0"/>
              <a:t>จะไม่สามารถเชื่อมต่อแลกเปลี่ยนข้อมูลกับ </a:t>
            </a:r>
            <a:r>
              <a:rPr lang="en-US" dirty="0" smtClean="0"/>
              <a:t>Client </a:t>
            </a:r>
            <a:r>
              <a:rPr lang="th-TH" dirty="0" smtClean="0"/>
              <a:t>อื่นๆ ได้</a:t>
            </a:r>
            <a:endParaRPr lang="en-US" dirty="0" smtClean="0"/>
          </a:p>
          <a:p>
            <a:pPr lvl="1"/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นอกเหนือจาก </a:t>
            </a:r>
            <a:r>
              <a:rPr lang="en-US" dirty="0" smtClean="0"/>
              <a:t>GET </a:t>
            </a:r>
            <a:r>
              <a:rPr lang="th-TH" dirty="0" smtClean="0"/>
              <a:t>แล้วใน </a:t>
            </a:r>
            <a:r>
              <a:rPr lang="en-US" dirty="0" smtClean="0"/>
              <a:t>HTTP version 1.0 </a:t>
            </a:r>
            <a:r>
              <a:rPr lang="th-TH" dirty="0" smtClean="0"/>
              <a:t>ยังมีคำสั่งอื่นๆอีกเช่น</a:t>
            </a:r>
          </a:p>
          <a:p>
            <a:pPr lvl="1"/>
            <a:r>
              <a:rPr lang="en-US" b="1" dirty="0" smtClean="0"/>
              <a:t>HEAD </a:t>
            </a:r>
            <a:r>
              <a:rPr lang="en-US" dirty="0" smtClean="0"/>
              <a:t> </a:t>
            </a:r>
            <a:r>
              <a:rPr lang="th-TH" dirty="0" smtClean="0"/>
              <a:t>ใช้สำหรับดึงหัวข้อมูลอย่างเดียว โดยไม่ </a:t>
            </a:r>
            <a:r>
              <a:rPr lang="en-US" dirty="0" smtClean="0"/>
              <a:t>download </a:t>
            </a:r>
            <a:r>
              <a:rPr lang="th-TH" dirty="0" smtClean="0"/>
              <a:t>ทรัพยากรที่ </a:t>
            </a:r>
            <a:r>
              <a:rPr lang="en-US" dirty="0" smtClean="0"/>
              <a:t>request </a:t>
            </a:r>
            <a:r>
              <a:rPr lang="th-TH" dirty="0" smtClean="0"/>
              <a:t>มาจริงๆ</a:t>
            </a:r>
          </a:p>
          <a:p>
            <a:pPr lvl="1"/>
            <a:r>
              <a:rPr lang="en-US" b="1" dirty="0" smtClean="0"/>
              <a:t>POST</a:t>
            </a:r>
            <a:r>
              <a:rPr lang="en-US" dirty="0" smtClean="0"/>
              <a:t> </a:t>
            </a:r>
            <a:r>
              <a:rPr lang="th-TH" dirty="0" smtClean="0"/>
              <a:t>ใช้สำหรับส่งค่าให้กับทรัพยากรนั้น เช่น ส่งค่าให้กับ </a:t>
            </a:r>
            <a:r>
              <a:rPr lang="en-US" dirty="0" smtClean="0"/>
              <a:t>CGI </a:t>
            </a:r>
            <a:r>
              <a:rPr lang="th-TH" dirty="0" smtClean="0"/>
              <a:t>เช่น </a:t>
            </a:r>
            <a:r>
              <a:rPr lang="en-US" dirty="0" smtClean="0"/>
              <a:t>PHP</a:t>
            </a:r>
          </a:p>
          <a:p>
            <a:r>
              <a:rPr lang="th-TH" dirty="0" smtClean="0"/>
              <a:t>หลังจาก </a:t>
            </a:r>
            <a:r>
              <a:rPr lang="en-US" dirty="0" smtClean="0"/>
              <a:t>HTTP/1.0 </a:t>
            </a:r>
            <a:r>
              <a:rPr lang="th-TH" dirty="0" smtClean="0"/>
              <a:t>ได้รับความนิยมจึงมีการพัฒนา </a:t>
            </a:r>
            <a:r>
              <a:rPr lang="en-US" dirty="0" smtClean="0"/>
              <a:t>HTTP version 1.1 </a:t>
            </a:r>
            <a:r>
              <a:rPr lang="th-TH" dirty="0" smtClean="0"/>
              <a:t>ขึ้นมาเพื่อรองรับการทำงาน</a:t>
            </a:r>
            <a:r>
              <a:rPr lang="th-TH" dirty="0" err="1" smtClean="0"/>
              <a:t>ที่มาก</a:t>
            </a:r>
            <a:r>
              <a:rPr lang="th-TH" dirty="0" smtClean="0"/>
              <a:t>ขึ้น และให้การตอบสนองรวดเร็วขึ้น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ใน </a:t>
            </a:r>
            <a:r>
              <a:rPr lang="en-US" dirty="0" smtClean="0"/>
              <a:t>HTTP/1.1 </a:t>
            </a:r>
            <a:r>
              <a:rPr lang="th-TH" dirty="0" smtClean="0"/>
              <a:t>มีการรองรับ </a:t>
            </a:r>
            <a:r>
              <a:rPr lang="en-US" dirty="0" smtClean="0"/>
              <a:t>multi-homed  </a:t>
            </a:r>
            <a:r>
              <a:rPr lang="th-TH" dirty="0" smtClean="0"/>
              <a:t>หมายถึง การที่ </a:t>
            </a:r>
            <a:r>
              <a:rPr lang="en-US" dirty="0" smtClean="0"/>
              <a:t>web server </a:t>
            </a:r>
            <a:r>
              <a:rPr lang="th-TH" dirty="0" smtClean="0"/>
              <a:t>เครื่องเดียวสามารถให้บริการหลาย</a:t>
            </a:r>
            <a:r>
              <a:rPr lang="th-TH" dirty="0" err="1" smtClean="0"/>
              <a:t>เวปไซต์</a:t>
            </a:r>
            <a:r>
              <a:rPr lang="th-TH" dirty="0" smtClean="0"/>
              <a:t> เช่น</a:t>
            </a:r>
          </a:p>
          <a:p>
            <a:pPr lvl="1"/>
            <a:r>
              <a:rPr lang="th-TH" dirty="0" smtClean="0"/>
              <a:t>ให้บริการ </a:t>
            </a:r>
            <a:r>
              <a:rPr lang="en-US" dirty="0" smtClean="0"/>
              <a:t>www.host1.com </a:t>
            </a:r>
            <a:r>
              <a:rPr lang="th-TH" dirty="0" smtClean="0"/>
              <a:t>และ </a:t>
            </a:r>
            <a:r>
              <a:rPr lang="en-US" dirty="0" smtClean="0"/>
              <a:t>www.host2.com </a:t>
            </a:r>
            <a:r>
              <a:rPr lang="th-TH" dirty="0" smtClean="0"/>
              <a:t>ในเครื่องเดียวคือมี </a:t>
            </a:r>
            <a:r>
              <a:rPr lang="en-US" dirty="0" smtClean="0"/>
              <a:t>IP </a:t>
            </a:r>
            <a:r>
              <a:rPr lang="th-TH" dirty="0" smtClean="0"/>
              <a:t>เดียว</a:t>
            </a:r>
          </a:p>
          <a:p>
            <a:pPr lvl="1">
              <a:buNone/>
            </a:pPr>
            <a:endParaRPr lang="th-TH" dirty="0" smtClean="0"/>
          </a:p>
          <a:p>
            <a:r>
              <a:rPr lang="th-TH" dirty="0" smtClean="0"/>
              <a:t>ดังนั้นใน </a:t>
            </a:r>
            <a:r>
              <a:rPr lang="en-US" dirty="0" smtClean="0"/>
              <a:t>HTTP/1.1 </a:t>
            </a:r>
            <a:r>
              <a:rPr lang="th-TH" dirty="0" smtClean="0"/>
              <a:t>จึงบังคับให้ใส่ชื่อ </a:t>
            </a:r>
            <a:r>
              <a:rPr lang="en-US" dirty="0" smtClean="0"/>
              <a:t>host </a:t>
            </a:r>
            <a:r>
              <a:rPr lang="th-TH" dirty="0" smtClean="0"/>
              <a:t>ทุกครั้งหลังจากใช้คำสั่ง </a:t>
            </a:r>
            <a:r>
              <a:rPr lang="en-US" dirty="0" smtClean="0"/>
              <a:t>GET </a:t>
            </a:r>
            <a:r>
              <a:rPr lang="th-TH" dirty="0" smtClean="0"/>
              <a:t>ด้วยการใช้คำสั่ง </a:t>
            </a:r>
            <a:r>
              <a:rPr lang="en-US" b="1" dirty="0" smtClean="0">
                <a:solidFill>
                  <a:srgbClr val="FF0000"/>
                </a:solidFill>
              </a:rPr>
              <a:t>Host :</a:t>
            </a:r>
            <a:r>
              <a:rPr lang="en-US" b="1" dirty="0" smtClean="0"/>
              <a:t>  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HTTP/1.1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b="1" u="sng" dirty="0" smtClean="0"/>
              <a:t>ตัวอย่าง</a:t>
            </a:r>
          </a:p>
          <a:p>
            <a:pPr lvl="1"/>
            <a:r>
              <a:rPr lang="th-TH" dirty="0" smtClean="0"/>
              <a:t>ถ้าต้องการโหลดหน้า</a:t>
            </a:r>
            <a:r>
              <a:rPr lang="th-TH" dirty="0" err="1" smtClean="0"/>
              <a:t>เวป</a:t>
            </a:r>
            <a:r>
              <a:rPr lang="th-TH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smtClean="0"/>
              <a:t>http://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www.somehost.com</a:t>
            </a:r>
            <a:r>
              <a:rPr lang="en-US" dirty="0" smtClean="0">
                <a:solidFill>
                  <a:srgbClr val="00B0F0"/>
                </a:solidFill>
              </a:rPr>
              <a:t>/path/file.html</a:t>
            </a:r>
          </a:p>
          <a:p>
            <a:pPr lvl="1">
              <a:buNone/>
            </a:pPr>
            <a:endParaRPr lang="en-US" dirty="0" smtClean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th-TH" dirty="0" smtClean="0"/>
              <a:t>ใช้คำสั่ง </a:t>
            </a:r>
            <a:r>
              <a:rPr lang="en-US" dirty="0" smtClean="0"/>
              <a:t>telnet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www.somehost.com</a:t>
            </a:r>
            <a:r>
              <a:rPr lang="en-US" dirty="0" smtClean="0"/>
              <a:t>  80</a:t>
            </a: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th-TH" dirty="0" smtClean="0"/>
              <a:t>พิมพ์</a:t>
            </a:r>
          </a:p>
          <a:p>
            <a:pPr marL="1371600" lvl="2" indent="-514350">
              <a:buNone/>
            </a:pPr>
            <a:r>
              <a:rPr lang="th-TH" dirty="0" smtClean="0"/>
              <a:t>	</a:t>
            </a:r>
            <a:r>
              <a:rPr lang="en-US" b="1" dirty="0" smtClean="0"/>
              <a:t>GET  </a:t>
            </a:r>
            <a:r>
              <a:rPr lang="en-US" b="1" dirty="0" smtClean="0">
                <a:solidFill>
                  <a:srgbClr val="00B0F0"/>
                </a:solidFill>
              </a:rPr>
              <a:t>/path/file.html</a:t>
            </a: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HTTP/1.1</a:t>
            </a:r>
          </a:p>
          <a:p>
            <a:pPr marL="1371600" lvl="2" indent="-514350">
              <a:buNone/>
            </a:pPr>
            <a:r>
              <a:rPr lang="en-US" b="1" dirty="0" smtClean="0"/>
              <a:t>       Host : 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www.somehost.com</a:t>
            </a:r>
          </a:p>
          <a:p>
            <a:pPr marL="1371600" lvl="2" indent="-514350">
              <a:buNone/>
            </a:pPr>
            <a:r>
              <a:rPr lang="en-US" b="1" dirty="0" smtClean="0"/>
              <a:t>	User-Agent: </a:t>
            </a:r>
            <a:r>
              <a:rPr lang="en-US" b="1" dirty="0" err="1" smtClean="0"/>
              <a:t>choopan</a:t>
            </a:r>
            <a:endParaRPr lang="en-US" b="1" dirty="0" smtClean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th-TH" dirty="0" smtClean="0"/>
              <a:t>กด </a:t>
            </a:r>
            <a:r>
              <a:rPr lang="en-US" dirty="0" smtClean="0"/>
              <a:t>Enter 2 </a:t>
            </a:r>
            <a:r>
              <a:rPr lang="th-TH" dirty="0" smtClean="0"/>
              <a:t>ที</a:t>
            </a:r>
            <a:endParaRPr lang="en-US" dirty="0" smtClean="0"/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ใน </a:t>
            </a:r>
            <a:r>
              <a:rPr lang="en-US" dirty="0" smtClean="0"/>
              <a:t>HTTP version 1.0 </a:t>
            </a:r>
            <a:r>
              <a:rPr lang="th-TH" dirty="0" smtClean="0"/>
              <a:t>การเชื่อมต่อจะปิดลงทุกครั้ง หลังจากการ </a:t>
            </a:r>
            <a:r>
              <a:rPr lang="en-US" dirty="0" smtClean="0"/>
              <a:t>transfer </a:t>
            </a:r>
            <a:r>
              <a:rPr lang="th-TH" dirty="0" smtClean="0"/>
              <a:t>ทรัพยากร เสร็จสิ้นลง</a:t>
            </a:r>
          </a:p>
          <a:p>
            <a:r>
              <a:rPr lang="th-TH" dirty="0" smtClean="0"/>
              <a:t>การขอเปิดการเชื่อมต่อ และ ปิดการเชื่อมต่อทุกครั้งเพื่อ </a:t>
            </a:r>
            <a:r>
              <a:rPr lang="en-US" dirty="0" smtClean="0"/>
              <a:t>download </a:t>
            </a:r>
            <a:r>
              <a:rPr lang="th-TH" dirty="0" smtClean="0"/>
              <a:t>ทรัพยากรเพียง 1 อย่าง จะเพิ่มโหลดให้กับ </a:t>
            </a:r>
            <a:r>
              <a:rPr lang="en-US" dirty="0" smtClean="0"/>
              <a:t>web server </a:t>
            </a:r>
            <a:r>
              <a:rPr lang="th-TH" dirty="0" smtClean="0"/>
              <a:t>อย่างมาก และ ทำให้การตอบสนองช้า</a:t>
            </a:r>
          </a:p>
          <a:p>
            <a:r>
              <a:rPr lang="en-US" dirty="0" smtClean="0"/>
              <a:t>HTTP version 1.1 </a:t>
            </a:r>
            <a:r>
              <a:rPr lang="th-TH" dirty="0" smtClean="0"/>
              <a:t>จึงได้พัฒนาคือ การเชื่อมต่อจะไม่ปิดตัวลงหลังจาก </a:t>
            </a:r>
            <a:r>
              <a:rPr lang="en-US" dirty="0" smtClean="0"/>
              <a:t>download </a:t>
            </a:r>
            <a:r>
              <a:rPr lang="th-TH" dirty="0" smtClean="0"/>
              <a:t>ทรัพยากรเสร็จสิ้น เพื่อความเร็วในการตอบสนอง และ ลดภาระโหลดให้กับ </a:t>
            </a:r>
            <a:r>
              <a:rPr lang="en-US" dirty="0" smtClean="0"/>
              <a:t>web server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version 1.1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อย่างไรก็ตาม </a:t>
            </a:r>
            <a:r>
              <a:rPr lang="en-US" dirty="0" smtClean="0"/>
              <a:t>HTTP version 1.1 </a:t>
            </a:r>
            <a:r>
              <a:rPr lang="th-TH" dirty="0" smtClean="0"/>
              <a:t>ก็ยังให้อำนาจกับ </a:t>
            </a:r>
            <a:r>
              <a:rPr lang="en-US" dirty="0" smtClean="0"/>
              <a:t>client </a:t>
            </a:r>
            <a:r>
              <a:rPr lang="th-TH" dirty="0" smtClean="0"/>
              <a:t>ในการเลือกรูปแบบการเชื่อมต่อ ว่าจะให้ปิดการเชื่อมต่อ หลังจาก </a:t>
            </a:r>
            <a:r>
              <a:rPr lang="en-US" dirty="0" smtClean="0"/>
              <a:t>download </a:t>
            </a:r>
            <a:r>
              <a:rPr lang="th-TH" dirty="0" smtClean="0"/>
              <a:t>ทรัพยากรหรือไม่</a:t>
            </a:r>
          </a:p>
          <a:p>
            <a:r>
              <a:rPr lang="th-TH" b="1" u="sng" dirty="0" smtClean="0"/>
              <a:t>ตัวอย่าง </a:t>
            </a:r>
            <a:r>
              <a:rPr lang="en-US" b="1" u="sng" dirty="0" smtClean="0"/>
              <a:t>: </a:t>
            </a:r>
            <a:r>
              <a:rPr lang="th-TH" dirty="0" smtClean="0"/>
              <a:t>จะโหลด  </a:t>
            </a:r>
            <a:r>
              <a:rPr lang="en-US" dirty="0" smtClean="0"/>
              <a:t>http://www.somehost.com</a:t>
            </a:r>
            <a:endParaRPr lang="th-TH" dirty="0" smtClean="0"/>
          </a:p>
          <a:p>
            <a:pPr lvl="1">
              <a:buNone/>
            </a:pP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071934" y="3786190"/>
            <a:ext cx="4357718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GET     /     HTTP/1.1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Host :  www.somehost.com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071934" y="5214950"/>
            <a:ext cx="4357718" cy="1357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GET     /     HTTP/1.1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Host :  www.somehost.com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Connection : close</a:t>
            </a:r>
            <a:endParaRPr lang="th-TH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3714752"/>
            <a:ext cx="2177199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Default : </a:t>
            </a:r>
            <a:r>
              <a:rPr lang="th-TH" dirty="0" smtClean="0"/>
              <a:t>ไม่ปิด</a:t>
            </a:r>
          </a:p>
          <a:p>
            <a:r>
              <a:rPr lang="th-TH" dirty="0" smtClean="0"/>
              <a:t>การเชื่อมต่อหลังจาก</a:t>
            </a:r>
          </a:p>
          <a:p>
            <a:r>
              <a:rPr lang="th-TH" dirty="0" smtClean="0"/>
              <a:t>โหลดหน้า</a:t>
            </a:r>
            <a:r>
              <a:rPr lang="th-TH" dirty="0" err="1" smtClean="0"/>
              <a:t>เวป</a:t>
            </a:r>
            <a:r>
              <a:rPr lang="th-TH" dirty="0" smtClean="0"/>
              <a:t>เสร็จ</a:t>
            </a:r>
            <a:endParaRPr lang="th-TH" dirty="0"/>
          </a:p>
        </p:txBody>
      </p:sp>
      <p:sp>
        <p:nvSpPr>
          <p:cNvPr id="7" name="ลูกศรขวา 6"/>
          <p:cNvSpPr/>
          <p:nvPr/>
        </p:nvSpPr>
        <p:spPr>
          <a:xfrm>
            <a:off x="3071802" y="4000504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285720" y="5500702"/>
            <a:ext cx="248657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ปิดการเชื่อมต่อหลังจาก</a:t>
            </a:r>
          </a:p>
          <a:p>
            <a:r>
              <a:rPr lang="th-TH" dirty="0" smtClean="0"/>
              <a:t>โหลดหน้า</a:t>
            </a:r>
            <a:r>
              <a:rPr lang="th-TH" dirty="0" err="1" smtClean="0"/>
              <a:t>เวป</a:t>
            </a:r>
            <a:r>
              <a:rPr lang="th-TH" dirty="0" smtClean="0"/>
              <a:t>เสร็จ</a:t>
            </a:r>
            <a:endParaRPr lang="th-TH" dirty="0"/>
          </a:p>
        </p:txBody>
      </p:sp>
      <p:sp>
        <p:nvSpPr>
          <p:cNvPr id="9" name="ลูกศรขวา 8"/>
          <p:cNvSpPr/>
          <p:nvPr/>
        </p:nvSpPr>
        <p:spPr>
          <a:xfrm>
            <a:off x="3143240" y="5572140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 rot="5400000">
            <a:off x="3275856" y="3385128"/>
            <a:ext cx="2592288" cy="27363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Java Socket</a:t>
            </a:r>
            <a:endParaRPr lang="th-TH" smtClean="0"/>
          </a:p>
        </p:txBody>
      </p:sp>
      <p:sp>
        <p:nvSpPr>
          <p:cNvPr id="5" name="สี่เหลี่ยมมุมมน 4"/>
          <p:cNvSpPr/>
          <p:nvPr/>
        </p:nvSpPr>
        <p:spPr>
          <a:xfrm>
            <a:off x="1475656" y="3333803"/>
            <a:ext cx="1694117" cy="28315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Java Client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5974228" y="3284984"/>
            <a:ext cx="1694116" cy="2880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3851920" y="5589240"/>
            <a:ext cx="1593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alibri" pitchFamily="34" charset="0"/>
                <a:cs typeface="Cordia New" pitchFamily="34" charset="-34"/>
              </a:rPr>
              <a:t>Java Socket</a:t>
            </a:r>
            <a:endParaRPr lang="th-TH" sz="2400" dirty="0">
              <a:latin typeface="Calibri" pitchFamily="34" charset="0"/>
              <a:cs typeface="Cordia New" pitchFamily="34" charset="-34"/>
            </a:endParaRPr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 rot="10800000">
            <a:off x="3333720" y="4163726"/>
            <a:ext cx="2404553" cy="10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/>
          <p:cNvCxnSpPr/>
          <p:nvPr/>
        </p:nvCxnSpPr>
        <p:spPr>
          <a:xfrm>
            <a:off x="3388369" y="5140106"/>
            <a:ext cx="2349904" cy="10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1" name="TextBox 12"/>
          <p:cNvSpPr txBox="1">
            <a:spLocks noChangeArrowheads="1"/>
          </p:cNvSpPr>
          <p:nvPr/>
        </p:nvSpPr>
        <p:spPr bwMode="auto">
          <a:xfrm>
            <a:off x="3770911" y="3821993"/>
            <a:ext cx="1743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" pitchFamily="34" charset="0"/>
                <a:cs typeface="Cordia New" pitchFamily="34" charset="-34"/>
              </a:rPr>
              <a:t>InputStream</a:t>
            </a:r>
            <a:endParaRPr lang="th-TH" sz="2400" dirty="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82" name="TextBox 13"/>
          <p:cNvSpPr txBox="1">
            <a:spLocks noChangeArrowheads="1"/>
          </p:cNvSpPr>
          <p:nvPr/>
        </p:nvSpPr>
        <p:spPr bwMode="auto">
          <a:xfrm>
            <a:off x="3563888" y="4798372"/>
            <a:ext cx="1972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" pitchFamily="34" charset="0"/>
                <a:cs typeface="Cordia New" pitchFamily="34" charset="-34"/>
              </a:rPr>
              <a:t>OutputStream</a:t>
            </a:r>
            <a:endParaRPr lang="th-TH" sz="2400" dirty="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ตัวยึดเนื้อหา 2"/>
          <p:cNvSpPr>
            <a:spLocks noGrp="1"/>
          </p:cNvSpPr>
          <p:nvPr>
            <p:ph idx="1"/>
          </p:nvPr>
        </p:nvSpPr>
        <p:spPr>
          <a:xfrm>
            <a:off x="811088" y="1600200"/>
            <a:ext cx="8153400" cy="1756792"/>
          </a:xfrm>
        </p:spPr>
        <p:txBody>
          <a:bodyPr>
            <a:normAutofit/>
          </a:bodyPr>
          <a:lstStyle/>
          <a:p>
            <a:r>
              <a:rPr lang="th-TH" dirty="0" smtClean="0"/>
              <a:t>ทบทวน</a:t>
            </a:r>
          </a:p>
          <a:p>
            <a:pPr lvl="1"/>
            <a:r>
              <a:rPr lang="th-TH" dirty="0" smtClean="0"/>
              <a:t>การสร้าง </a:t>
            </a:r>
            <a:r>
              <a:rPr lang="en-US" dirty="0" smtClean="0"/>
              <a:t>socket</a:t>
            </a:r>
            <a:r>
              <a:rPr lang="th-TH" dirty="0" smtClean="0"/>
              <a:t> ใน </a:t>
            </a:r>
            <a:r>
              <a:rPr lang="en-US" dirty="0" smtClean="0"/>
              <a:t>java </a:t>
            </a:r>
            <a:r>
              <a:rPr lang="th-TH" dirty="0" smtClean="0"/>
              <a:t>คือการใช้ </a:t>
            </a:r>
            <a:r>
              <a:rPr lang="en-US" dirty="0" smtClean="0"/>
              <a:t>Class Socket</a:t>
            </a:r>
          </a:p>
          <a:p>
            <a:pPr lvl="1"/>
            <a:r>
              <a:rPr lang="en-US" dirty="0" smtClean="0"/>
              <a:t>Socket    s  =  new Socket(“</a:t>
            </a:r>
            <a:r>
              <a:rPr lang="th-TH" dirty="0" smtClean="0"/>
              <a:t>ชื่อโฮสท์</a:t>
            </a:r>
            <a:r>
              <a:rPr lang="en-US" dirty="0" smtClean="0"/>
              <a:t>”,  </a:t>
            </a:r>
            <a:r>
              <a:rPr lang="th-TH" dirty="0" smtClean="0"/>
              <a:t>หมายเลขพอร์ต</a:t>
            </a:r>
            <a:r>
              <a:rPr lang="en-US" dirty="0" smtClean="0"/>
              <a:t>);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การอ่านค่าและส่งค่าผ่าน </a:t>
            </a:r>
            <a:r>
              <a:rPr lang="en-US" smtClean="0">
                <a:cs typeface="Angsana New" pitchFamily="18" charset="-34"/>
              </a:rPr>
              <a:t>socket</a:t>
            </a:r>
            <a:endParaRPr lang="th-TH" smtClean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th-TH" dirty="0" smtClean="0"/>
              <a:t>จาก </a:t>
            </a:r>
            <a:r>
              <a:rPr lang="en-US" dirty="0" smtClean="0"/>
              <a:t>Object </a:t>
            </a:r>
            <a:r>
              <a:rPr lang="th-TH" dirty="0" smtClean="0"/>
              <a:t>ของ </a:t>
            </a:r>
            <a:r>
              <a:rPr lang="en-US" dirty="0" smtClean="0"/>
              <a:t>Socket </a:t>
            </a:r>
            <a:r>
              <a:rPr lang="th-TH" dirty="0" smtClean="0"/>
              <a:t>ที่เราได้สามารถเรียกใช้ </a:t>
            </a:r>
            <a:r>
              <a:rPr lang="en-US" dirty="0" smtClean="0"/>
              <a:t>method </a:t>
            </a:r>
            <a:r>
              <a:rPr lang="th-TH" dirty="0" smtClean="0"/>
              <a:t>ดังนี้</a:t>
            </a:r>
            <a:endParaRPr lang="en-US" dirty="0" smtClean="0"/>
          </a:p>
          <a:p>
            <a:pPr lvl="1">
              <a:defRPr/>
            </a:pPr>
            <a:r>
              <a:rPr lang="th-TH" dirty="0" smtClean="0"/>
              <a:t>การอ่านค่าจาก </a:t>
            </a:r>
            <a:r>
              <a:rPr lang="en-US" dirty="0" smtClean="0"/>
              <a:t>Socket </a:t>
            </a:r>
            <a:r>
              <a:rPr lang="th-TH" dirty="0" smtClean="0"/>
              <a:t>จะทำผ่าน </a:t>
            </a:r>
            <a:r>
              <a:rPr lang="en-US" dirty="0" err="1" smtClean="0"/>
              <a:t>InputStream</a:t>
            </a:r>
            <a:endParaRPr lang="en-US" dirty="0" smtClean="0"/>
          </a:p>
          <a:p>
            <a:pPr lvl="2">
              <a:buNone/>
              <a:defRPr/>
            </a:pPr>
            <a:r>
              <a:rPr lang="en-US" sz="2400" i="1" dirty="0" smtClean="0"/>
              <a:t>public </a:t>
            </a:r>
            <a:r>
              <a:rPr lang="en-US" sz="2400" i="1" dirty="0" err="1" smtClean="0">
                <a:solidFill>
                  <a:srgbClr val="002060"/>
                </a:solidFill>
              </a:rPr>
              <a:t>InputStream</a:t>
            </a:r>
            <a:r>
              <a:rPr lang="en-US" sz="2400" i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getInputStream</a:t>
            </a:r>
            <a:r>
              <a:rPr lang="en-US" sz="2400" dirty="0" smtClean="0">
                <a:solidFill>
                  <a:srgbClr val="FF0000"/>
                </a:solidFill>
              </a:rPr>
              <a:t>() </a:t>
            </a:r>
            <a:r>
              <a:rPr lang="en-US" sz="2400" i="1" dirty="0" smtClean="0"/>
              <a:t>throws </a:t>
            </a:r>
            <a:r>
              <a:rPr lang="en-US" sz="2400" i="1" dirty="0" err="1" smtClean="0"/>
              <a:t>IOException</a:t>
            </a:r>
            <a:endParaRPr lang="th-TH" sz="2400" i="1" dirty="0" smtClean="0"/>
          </a:p>
          <a:p>
            <a:pPr lvl="2">
              <a:buNone/>
              <a:defRPr/>
            </a:pPr>
            <a:endParaRPr lang="en-US" i="1" dirty="0" smtClean="0"/>
          </a:p>
          <a:p>
            <a:pPr lvl="1">
              <a:defRPr/>
            </a:pPr>
            <a:r>
              <a:rPr lang="th-TH" dirty="0" smtClean="0"/>
              <a:t>การส่งค่าลงไปใน </a:t>
            </a:r>
            <a:r>
              <a:rPr lang="en-US" dirty="0" smtClean="0"/>
              <a:t>Socket </a:t>
            </a:r>
            <a:r>
              <a:rPr lang="th-TH" dirty="0" smtClean="0"/>
              <a:t>จะทำผ่าน </a:t>
            </a:r>
            <a:r>
              <a:rPr lang="en-US" dirty="0" err="1" smtClean="0"/>
              <a:t>OutputStream</a:t>
            </a:r>
            <a:endParaRPr lang="th-TH" dirty="0" smtClean="0"/>
          </a:p>
          <a:p>
            <a:pPr lvl="1">
              <a:buNone/>
              <a:defRPr/>
            </a:pPr>
            <a:r>
              <a:rPr lang="th-TH" i="1" dirty="0" smtClean="0"/>
              <a:t>	</a:t>
            </a:r>
            <a:r>
              <a:rPr lang="en-US" sz="2400" i="1" dirty="0" smtClean="0"/>
              <a:t>public </a:t>
            </a:r>
            <a:r>
              <a:rPr lang="en-US" sz="2400" i="1" dirty="0" err="1" smtClean="0">
                <a:solidFill>
                  <a:srgbClr val="002060"/>
                </a:solidFill>
              </a:rPr>
              <a:t>OutputStream</a:t>
            </a:r>
            <a:r>
              <a:rPr lang="en-US" sz="2400" i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getOutputStream</a:t>
            </a:r>
            <a:r>
              <a:rPr lang="en-US" sz="2400" dirty="0" smtClean="0">
                <a:solidFill>
                  <a:srgbClr val="FF0000"/>
                </a:solidFill>
              </a:rPr>
              <a:t>() </a:t>
            </a:r>
            <a:r>
              <a:rPr lang="en-US" sz="2400" i="1" dirty="0" smtClean="0"/>
              <a:t>throws </a:t>
            </a:r>
            <a:r>
              <a:rPr lang="en-US" sz="2400" i="1" dirty="0" err="1" smtClean="0"/>
              <a:t>IOException</a:t>
            </a:r>
            <a:endParaRPr lang="th-TH" i="1" dirty="0" smtClean="0"/>
          </a:p>
          <a:p>
            <a:pPr lvl="1">
              <a:buNone/>
              <a:defRPr/>
            </a:pPr>
            <a:endParaRPr lang="en-US" i="1" dirty="0" smtClean="0"/>
          </a:p>
          <a:p>
            <a:pPr lvl="1">
              <a:defRPr/>
            </a:pPr>
            <a:r>
              <a:rPr lang="th-TH" dirty="0" smtClean="0"/>
              <a:t>เมื่อสิ้นสุดการทำงานทุกครั้ง จะต้องเรียก </a:t>
            </a:r>
            <a:r>
              <a:rPr lang="en-US" dirty="0" smtClean="0"/>
              <a:t>method </a:t>
            </a:r>
            <a:r>
              <a:rPr lang="en-US" dirty="0" smtClean="0">
                <a:solidFill>
                  <a:srgbClr val="FF0000"/>
                </a:solidFill>
              </a:rPr>
              <a:t>close(); </a:t>
            </a:r>
            <a:r>
              <a:rPr lang="th-TH" dirty="0" smtClean="0"/>
              <a:t>เพื่อปิดการใช้งานของ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OutputStream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dirty="0" smtClean="0"/>
              <a:t>ตัวอย่างการเอา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 </a:t>
            </a:r>
            <a:r>
              <a:rPr lang="th-TH" sz="2800" dirty="0" smtClean="0"/>
              <a:t>และ </a:t>
            </a:r>
            <a:r>
              <a:rPr lang="en-US" sz="2800" dirty="0" err="1" smtClean="0"/>
              <a:t>OutputStream</a:t>
            </a:r>
            <a:r>
              <a:rPr lang="en-US" sz="2800" dirty="0" smtClean="0"/>
              <a:t> </a:t>
            </a:r>
            <a:r>
              <a:rPr lang="th-TH" sz="2800" dirty="0" smtClean="0"/>
              <a:t>ออกจาก </a:t>
            </a:r>
            <a:r>
              <a:rPr lang="en-US" sz="2800" dirty="0" smtClean="0"/>
              <a:t>Socket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รูปภาพ 3" descr="java1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958658" cy="506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ประยุกต์ใช้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ตัวยึดเนื้อหา 3" descr="java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3568" y="1562406"/>
            <a:ext cx="7598618" cy="5178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990600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ข้อดีและข้อเสียของ </a:t>
            </a:r>
            <a:r>
              <a:rPr lang="en-US" dirty="0" smtClean="0"/>
              <a:t>Client/Server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/>
              <a:t>ข้อดี</a:t>
            </a:r>
          </a:p>
          <a:p>
            <a:pPr lvl="1"/>
            <a:r>
              <a:rPr lang="th-TH" dirty="0" smtClean="0"/>
              <a:t>เมื่อบริการต่างๆที่ </a:t>
            </a:r>
            <a:r>
              <a:rPr lang="en-US" dirty="0" smtClean="0"/>
              <a:t>Client </a:t>
            </a:r>
            <a:r>
              <a:rPr lang="th-TH" dirty="0" smtClean="0"/>
              <a:t>จะขอใช้งานอยู่ที่ </a:t>
            </a:r>
            <a:r>
              <a:rPr lang="en-US" dirty="0" smtClean="0"/>
              <a:t>Server </a:t>
            </a:r>
            <a:r>
              <a:rPr lang="th-TH" dirty="0" smtClean="0"/>
              <a:t>ทำให้การบำรุงรักษา เช่น </a:t>
            </a:r>
            <a:r>
              <a:rPr lang="en-US" dirty="0" smtClean="0"/>
              <a:t>upgrade </a:t>
            </a:r>
            <a:r>
              <a:rPr lang="th-TH" dirty="0" smtClean="0"/>
              <a:t>โปรแกรม</a:t>
            </a:r>
            <a:r>
              <a:rPr lang="en-US" dirty="0" smtClean="0"/>
              <a:t>, </a:t>
            </a:r>
            <a:r>
              <a:rPr lang="th-TH" dirty="0" smtClean="0"/>
              <a:t>เปลี่ยนอุปกรณ์ สามารถทำที่ </a:t>
            </a:r>
            <a:r>
              <a:rPr lang="en-US" dirty="0" smtClean="0"/>
              <a:t>Server </a:t>
            </a:r>
            <a:r>
              <a:rPr lang="th-TH" dirty="0" smtClean="0"/>
              <a:t>อย่างเดียวไม่จำเป็นต้องไปยุ่งกับเครื่อง </a:t>
            </a:r>
            <a:r>
              <a:rPr lang="en-US" dirty="0" smtClean="0"/>
              <a:t>Client</a:t>
            </a:r>
          </a:p>
          <a:p>
            <a:pPr lvl="1"/>
            <a:r>
              <a:rPr lang="th-TH" dirty="0" smtClean="0"/>
              <a:t>ในการเก็บข้อมูลถ้าข้อมูลถูกเก็บใน </a:t>
            </a:r>
            <a:r>
              <a:rPr lang="en-US" dirty="0" smtClean="0"/>
              <a:t>Server </a:t>
            </a:r>
            <a:r>
              <a:rPr lang="th-TH" dirty="0" smtClean="0"/>
              <a:t>ทั้งหมดแล้ว </a:t>
            </a:r>
            <a:r>
              <a:rPr lang="en-US" dirty="0" smtClean="0"/>
              <a:t>Server </a:t>
            </a:r>
            <a:r>
              <a:rPr lang="th-TH" dirty="0" smtClean="0"/>
              <a:t>สามารถตั้งความปลอดภัยในการเข้าถึงข้อมูลนั้นๆ ได้</a:t>
            </a:r>
          </a:p>
          <a:p>
            <a:pPr lvl="1"/>
            <a:r>
              <a:rPr lang="th-TH" dirty="0" smtClean="0"/>
              <a:t>ง่ายต่อผู้ดูแลระบบในการตรวจสอบการให้บริการของโปรแกรมระบบเครือข่าย</a:t>
            </a:r>
          </a:p>
          <a:p>
            <a:pPr lvl="1"/>
            <a:r>
              <a:rPr lang="en-US" dirty="0" smtClean="0"/>
              <a:t>Server </a:t>
            </a:r>
            <a:r>
              <a:rPr lang="th-TH" dirty="0" smtClean="0"/>
              <a:t>สามารถตั้งความปลอดภัยในการให้บริการต่างๆได้ง่าย</a:t>
            </a:r>
          </a:p>
          <a:p>
            <a:r>
              <a:rPr lang="th-TH" b="1" dirty="0" smtClean="0"/>
              <a:t>ข้อเสีย</a:t>
            </a:r>
          </a:p>
          <a:p>
            <a:pPr lvl="1"/>
            <a:r>
              <a:rPr lang="th-TH" dirty="0" smtClean="0"/>
              <a:t>ภาระการทำงานตกอยู่กับเครื่อง </a:t>
            </a:r>
            <a:r>
              <a:rPr lang="en-US" dirty="0" smtClean="0"/>
              <a:t>Server </a:t>
            </a:r>
            <a:r>
              <a:rPr lang="th-TH" dirty="0" smtClean="0"/>
              <a:t>เป็นส่วนใหญ่</a:t>
            </a:r>
          </a:p>
          <a:p>
            <a:pPr lvl="1"/>
            <a:r>
              <a:rPr lang="th-TH" dirty="0" smtClean="0"/>
              <a:t>เมือ </a:t>
            </a:r>
            <a:r>
              <a:rPr lang="fr-FR" dirty="0" smtClean="0"/>
              <a:t>Server </a:t>
            </a:r>
            <a:r>
              <a:rPr lang="th-TH" dirty="0" smtClean="0"/>
              <a:t>มีปัญหาอาจทำให้ผู้ใช้งานทั้งระบบเครือข่ายไม่สามารถทำงานได้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ส่วนใหญ่จะเขียนย่อว่า </a:t>
            </a:r>
            <a:r>
              <a:rPr lang="fr-FR" dirty="0" smtClean="0"/>
              <a:t>P2P</a:t>
            </a:r>
          </a:p>
          <a:p>
            <a:r>
              <a:rPr lang="th-TH" dirty="0" smtClean="0"/>
              <a:t>จะเรียกแทนระบบโปรแกรมของเครือข่าย ที่เครื่องทุกเครื่องมีหน้าที่ในการทำงานเท่าเทียมกัน คือ เป็นได้ทั้ง เซิฟเวอร์ และ ไคลเอ็น ในแต่ละช่วงเวลา</a:t>
            </a:r>
          </a:p>
          <a:p>
            <a:r>
              <a:rPr lang="th-TH" dirty="0" smtClean="0"/>
              <a:t>บางครั้ง </a:t>
            </a:r>
            <a:r>
              <a:rPr lang="fr-FR" dirty="0" smtClean="0"/>
              <a:t>P2P </a:t>
            </a:r>
            <a:r>
              <a:rPr lang="th-TH" dirty="0" smtClean="0"/>
              <a:t>จะหมายถึงระบบที่มีการเปลี่ยนแปลงตลอดเวลาโดยไม่มีผลกระทบต่อระบบรวม</a:t>
            </a:r>
          </a:p>
          <a:p>
            <a:r>
              <a:rPr lang="th-TH" dirty="0" smtClean="0"/>
              <a:t>ถูกประยุกต์ใช้ในช่วงเวลาที่ผ่านมาไม่นานหลังจาก </a:t>
            </a:r>
            <a:r>
              <a:rPr lang="fr-FR" dirty="0" smtClean="0"/>
              <a:t>internet </a:t>
            </a:r>
            <a:r>
              <a:rPr lang="th-TH" dirty="0" smtClean="0"/>
              <a:t>ได้รับความนิยม เนื่องจากในการทำงานในระบบ </a:t>
            </a:r>
            <a:r>
              <a:rPr lang="fr-FR" dirty="0" smtClean="0"/>
              <a:t>internet </a:t>
            </a:r>
            <a:r>
              <a:rPr lang="th-TH" dirty="0" smtClean="0"/>
              <a:t>บางอย่างไม่สามารถที่จะหาผู้รับผิดชอบ </a:t>
            </a:r>
            <a:r>
              <a:rPr lang="fr-FR" dirty="0" smtClean="0"/>
              <a:t>server </a:t>
            </a:r>
            <a:r>
              <a:rPr lang="th-TH" dirty="0" smtClean="0"/>
              <a:t>ได้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ประเภทของ </a:t>
            </a:r>
            <a:r>
              <a:rPr lang="en-US" dirty="0" smtClean="0"/>
              <a:t>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P2P </a:t>
            </a:r>
            <a:r>
              <a:rPr lang="th-TH" sz="2800" dirty="0" smtClean="0"/>
              <a:t>แบ่งออกเป็น 2 พวกใหญ่ๆคือ</a:t>
            </a:r>
          </a:p>
          <a:p>
            <a:pPr lvl="1"/>
            <a:r>
              <a:rPr lang="fr-FR" b="1" dirty="0" err="1" smtClean="0"/>
              <a:t>Centralized</a:t>
            </a:r>
            <a:r>
              <a:rPr lang="fr-FR" b="1" dirty="0" smtClean="0"/>
              <a:t> </a:t>
            </a:r>
            <a:r>
              <a:rPr lang="fr-FR" dirty="0" smtClean="0"/>
              <a:t>  </a:t>
            </a:r>
            <a:r>
              <a:rPr lang="th-TH" dirty="0" smtClean="0"/>
              <a:t>แบบรวมศูนย์กลาง</a:t>
            </a:r>
          </a:p>
          <a:p>
            <a:pPr lvl="1"/>
            <a:r>
              <a:rPr lang="fr-FR" b="1" dirty="0" err="1" smtClean="0"/>
              <a:t>Decentralized</a:t>
            </a:r>
            <a:r>
              <a:rPr lang="fr-FR" dirty="0" smtClean="0"/>
              <a:t> </a:t>
            </a:r>
            <a:r>
              <a:rPr lang="th-TH" dirty="0" smtClean="0"/>
              <a:t>แบบกระจาย ซึ่งแบ่งออกอีก 3 ประเภทคือ</a:t>
            </a:r>
          </a:p>
          <a:p>
            <a:pPr lvl="2"/>
            <a:r>
              <a:rPr lang="fr-FR" sz="2800" dirty="0" err="1" smtClean="0"/>
              <a:t>Unstructured</a:t>
            </a:r>
            <a:r>
              <a:rPr lang="fr-FR" sz="2800" dirty="0" smtClean="0"/>
              <a:t>    </a:t>
            </a:r>
            <a:r>
              <a:rPr lang="th-TH" sz="2800" dirty="0" smtClean="0"/>
              <a:t>แบบไร้โครงสร้าง</a:t>
            </a:r>
          </a:p>
          <a:p>
            <a:pPr lvl="2"/>
            <a:r>
              <a:rPr lang="fr-FR" sz="2800" dirty="0" err="1" smtClean="0"/>
              <a:t>Structured</a:t>
            </a:r>
            <a:r>
              <a:rPr lang="fr-FR" sz="2800" dirty="0" smtClean="0"/>
              <a:t>       </a:t>
            </a:r>
            <a:r>
              <a:rPr lang="th-TH" sz="2800" dirty="0" smtClean="0"/>
              <a:t>แบบมีโครงสร้าง</a:t>
            </a:r>
          </a:p>
          <a:p>
            <a:pPr lvl="2"/>
            <a:r>
              <a:rPr lang="fr-FR" sz="2800" dirty="0" err="1" smtClean="0"/>
              <a:t>Hybrid</a:t>
            </a:r>
            <a:r>
              <a:rPr lang="fr-FR" sz="2800" dirty="0" smtClean="0"/>
              <a:t>            </a:t>
            </a:r>
            <a:r>
              <a:rPr lang="th-TH" sz="2800" dirty="0" smtClean="0"/>
              <a:t>แบบผสม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Architecture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th-TH" dirty="0" smtClean="0"/>
              <a:t>แรกๆที่ทำให้สถาปัตยกรรมแบบ </a:t>
            </a:r>
            <a:r>
              <a:rPr lang="fr-FR" dirty="0" smtClean="0"/>
              <a:t>P2P </a:t>
            </a:r>
            <a:r>
              <a:rPr lang="th-TH" dirty="0" smtClean="0"/>
              <a:t>โด่งดังก็คือ การแชร์ไฟล์ </a:t>
            </a:r>
            <a:r>
              <a:rPr lang="en-US" dirty="0" smtClean="0"/>
              <a:t>(file sharing)</a:t>
            </a:r>
          </a:p>
          <a:p>
            <a:r>
              <a:rPr lang="th-TH" dirty="0" smtClean="0"/>
              <a:t>ซึ่งเริ่มต้นที่ประมาณปี 1999 ได้มีการพัฒนาโปรแกรมที่ทำการแชร์ไฟล์ </a:t>
            </a:r>
            <a:r>
              <a:rPr lang="en-US" dirty="0" smtClean="0"/>
              <a:t>mp3 </a:t>
            </a:r>
            <a:r>
              <a:rPr lang="th-TH" dirty="0" smtClean="0"/>
              <a:t>โดยเป็นแบบ </a:t>
            </a:r>
            <a:r>
              <a:rPr lang="fr-FR" dirty="0" err="1" smtClean="0">
                <a:solidFill>
                  <a:srgbClr val="FF0000"/>
                </a:solidFill>
              </a:rPr>
              <a:t>centrailized</a:t>
            </a:r>
            <a:r>
              <a:rPr lang="fr-FR" dirty="0" smtClean="0"/>
              <a:t> </a:t>
            </a:r>
            <a:r>
              <a:rPr lang="th-TH" dirty="0" smtClean="0"/>
              <a:t>ชื่อว่า </a:t>
            </a:r>
            <a:r>
              <a:rPr lang="fr-FR" dirty="0" err="1" smtClean="0"/>
              <a:t>napster</a:t>
            </a:r>
            <a:endParaRPr lang="fr-FR" dirty="0" smtClean="0"/>
          </a:p>
          <a:p>
            <a:r>
              <a:rPr lang="en-US" dirty="0" smtClean="0"/>
              <a:t>Napster</a:t>
            </a:r>
          </a:p>
          <a:p>
            <a:pPr lvl="1"/>
            <a:r>
              <a:rPr lang="th-TH" dirty="0" smtClean="0"/>
              <a:t>เป็นโปรแกรมที่พัฒนาเพื่อแลกเปลี่ยนไฟล์ </a:t>
            </a:r>
            <a:r>
              <a:rPr lang="fr-FR" dirty="0" smtClean="0"/>
              <a:t>mp3 </a:t>
            </a:r>
            <a:r>
              <a:rPr lang="th-TH" dirty="0" smtClean="0"/>
              <a:t>ของผู้ใช้ตามบ้านทั่วไป</a:t>
            </a:r>
          </a:p>
          <a:p>
            <a:pPr lvl="1"/>
            <a:r>
              <a:rPr lang="fr-FR" dirty="0" err="1" smtClean="0"/>
              <a:t>Napster</a:t>
            </a:r>
            <a:r>
              <a:rPr lang="fr-FR" dirty="0" smtClean="0"/>
              <a:t> </a:t>
            </a:r>
            <a:r>
              <a:rPr lang="th-TH" dirty="0" smtClean="0"/>
              <a:t>ถือว่าเป็น </a:t>
            </a:r>
            <a:r>
              <a:rPr lang="fr-FR" dirty="0" smtClean="0"/>
              <a:t>P2P </a:t>
            </a:r>
            <a:r>
              <a:rPr lang="th-TH" dirty="0" smtClean="0"/>
              <a:t>แบบ </a:t>
            </a:r>
            <a:r>
              <a:rPr lang="fr-FR" dirty="0" err="1" smtClean="0"/>
              <a:t>centralized</a:t>
            </a:r>
            <a:r>
              <a:rPr lang="fr-FR" dirty="0" smtClean="0"/>
              <a:t> </a:t>
            </a:r>
            <a:r>
              <a:rPr lang="th-TH" dirty="0" smtClean="0"/>
              <a:t>เพราะจำเป็นต้องมี </a:t>
            </a:r>
            <a:r>
              <a:rPr lang="fr-FR" dirty="0" smtClean="0"/>
              <a:t>server </a:t>
            </a:r>
            <a:r>
              <a:rPr lang="th-TH" dirty="0" smtClean="0"/>
              <a:t>ที่ทำหน้าที่ เหมือนสมุดหน้าเหลือง ที่เก็บตำแหน่งที่อยู่ของ ไฟล์</a:t>
            </a:r>
            <a:r>
              <a:rPr lang="fr-FR" dirty="0" smtClean="0"/>
              <a:t> mp3</a:t>
            </a:r>
          </a:p>
          <a:p>
            <a:endParaRPr lang="th-TH" dirty="0"/>
          </a:p>
        </p:txBody>
      </p:sp>
      <p:pic>
        <p:nvPicPr>
          <p:cNvPr id="4" name="รูปภาพ 3" descr="napster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365856"/>
            <a:ext cx="1438922" cy="1375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การทำงานของ </a:t>
            </a:r>
            <a:r>
              <a:rPr lang="fr-FR" dirty="0" err="1" smtClean="0"/>
              <a:t>Napster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1574678"/>
            <a:ext cx="1143008" cy="156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289454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289454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43042" y="6218148"/>
            <a:ext cx="32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286644" y="6218148"/>
            <a:ext cx="32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14282" y="5218016"/>
            <a:ext cx="115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A1.mp3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A2.mp3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A3.mp3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5432330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B1.mp3</a:t>
            </a:r>
          </a:p>
          <a:p>
            <a:endParaRPr lang="en-US" sz="2400" dirty="0" smtClean="0"/>
          </a:p>
        </p:txBody>
      </p:sp>
      <p:sp>
        <p:nvSpPr>
          <p:cNvPr id="16" name="ลูกศรขวา 15"/>
          <p:cNvSpPr/>
          <p:nvPr/>
        </p:nvSpPr>
        <p:spPr>
          <a:xfrm rot="18149227">
            <a:off x="1277838" y="3489613"/>
            <a:ext cx="3345950" cy="292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ลูกศรขวา 18"/>
          <p:cNvSpPr/>
          <p:nvPr/>
        </p:nvSpPr>
        <p:spPr>
          <a:xfrm rot="13578613">
            <a:off x="4989450" y="3845294"/>
            <a:ext cx="3041903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2000232" y="321775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register</a:t>
            </a:r>
            <a:endParaRPr lang="th-TH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9388" y="357494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register</a:t>
            </a:r>
            <a:endParaRPr lang="th-TH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572132" y="1499300"/>
            <a:ext cx="2286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A	A1.mp3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	A2.mp3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	A3.mp3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	B1.mp3</a:t>
            </a:r>
            <a:endParaRPr lang="th-TH" sz="2400" dirty="0">
              <a:solidFill>
                <a:srgbClr val="FF0000"/>
              </a:solidFill>
            </a:endParaRPr>
          </a:p>
        </p:txBody>
      </p:sp>
      <p:sp>
        <p:nvSpPr>
          <p:cNvPr id="23" name="ลูกศรขวา 22"/>
          <p:cNvSpPr/>
          <p:nvPr/>
        </p:nvSpPr>
        <p:spPr>
          <a:xfrm rot="18111300">
            <a:off x="1926118" y="4058519"/>
            <a:ext cx="264320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1571604" y="4503636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 are </a:t>
            </a:r>
            <a:r>
              <a:rPr lang="fr-FR" sz="2000" dirty="0" smtClean="0"/>
              <a:t>B</a:t>
            </a:r>
            <a:r>
              <a:rPr lang="en-US" sz="2000" dirty="0" smtClean="0"/>
              <a:t>1.mp3 </a:t>
            </a:r>
            <a:endParaRPr lang="th-TH" sz="2000" dirty="0"/>
          </a:p>
        </p:txBody>
      </p:sp>
      <p:sp>
        <p:nvSpPr>
          <p:cNvPr id="25" name="ลูกศรขวา 24"/>
          <p:cNvSpPr/>
          <p:nvPr/>
        </p:nvSpPr>
        <p:spPr>
          <a:xfrm rot="7244140">
            <a:off x="2283307" y="4272834"/>
            <a:ext cx="2643206" cy="285752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TextBox 25"/>
          <p:cNvSpPr txBox="1"/>
          <p:nvPr/>
        </p:nvSpPr>
        <p:spPr>
          <a:xfrm>
            <a:off x="3857620" y="393213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 has </a:t>
            </a:r>
            <a:r>
              <a:rPr lang="fr-FR" sz="2000" dirty="0" smtClean="0"/>
              <a:t>B</a:t>
            </a:r>
            <a:r>
              <a:rPr lang="en-US" sz="2000" dirty="0" smtClean="0"/>
              <a:t>1.mp3 </a:t>
            </a:r>
            <a:endParaRPr lang="th-TH" sz="2000" dirty="0"/>
          </a:p>
        </p:txBody>
      </p:sp>
      <p:sp>
        <p:nvSpPr>
          <p:cNvPr id="27" name="ลูกศรซ้าย-ขวา 26"/>
          <p:cNvSpPr/>
          <p:nvPr/>
        </p:nvSpPr>
        <p:spPr>
          <a:xfrm>
            <a:off x="2928926" y="5646644"/>
            <a:ext cx="3571900" cy="500066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/>
          <p:cNvSpPr txBox="1"/>
          <p:nvPr/>
        </p:nvSpPr>
        <p:spPr>
          <a:xfrm>
            <a:off x="3143240" y="621814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downloads </a:t>
            </a:r>
            <a:r>
              <a:rPr lang="fr-FR" sz="2000" dirty="0" smtClean="0"/>
              <a:t>B</a:t>
            </a:r>
            <a:r>
              <a:rPr lang="en-US" sz="2000" dirty="0" smtClean="0"/>
              <a:t>1.mp3  from B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ข้อดีและข้อเสียของระบบ </a:t>
            </a:r>
            <a:r>
              <a:rPr lang="en-US" dirty="0" smtClean="0"/>
              <a:t>Napster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th-TH" b="1" dirty="0" smtClean="0"/>
              <a:t>ข้อดี</a:t>
            </a:r>
          </a:p>
          <a:p>
            <a:pPr lvl="1"/>
            <a:r>
              <a:rPr lang="th-TH" dirty="0" smtClean="0"/>
              <a:t>กระจายเนื้อที่ในการเก็บ </a:t>
            </a:r>
            <a:r>
              <a:rPr lang="fr-FR" dirty="0" smtClean="0"/>
              <a:t>mp3  </a:t>
            </a:r>
            <a:r>
              <a:rPr lang="th-TH" dirty="0" smtClean="0"/>
              <a:t>และ </a:t>
            </a:r>
            <a:r>
              <a:rPr lang="fr-FR" dirty="0" err="1" smtClean="0"/>
              <a:t>bandwidth</a:t>
            </a:r>
            <a:r>
              <a:rPr lang="fr-FR" dirty="0" smtClean="0"/>
              <a:t> </a:t>
            </a:r>
            <a:r>
              <a:rPr lang="th-TH" dirty="0" smtClean="0"/>
              <a:t>เพราะใครจะออกเงินซื้อ </a:t>
            </a:r>
            <a:r>
              <a:rPr lang="fr-FR" dirty="0" smtClean="0"/>
              <a:t>server </a:t>
            </a:r>
            <a:r>
              <a:rPr lang="th-TH" dirty="0" smtClean="0"/>
              <a:t>ที่มี </a:t>
            </a:r>
            <a:r>
              <a:rPr lang="fr-FR" dirty="0" err="1" smtClean="0"/>
              <a:t>harddisk</a:t>
            </a:r>
            <a:r>
              <a:rPr lang="fr-FR" dirty="0" smtClean="0"/>
              <a:t> </a:t>
            </a:r>
            <a:r>
              <a:rPr lang="th-TH" dirty="0" smtClean="0"/>
              <a:t>ขนาดใหญ่เพื่อจุ </a:t>
            </a:r>
            <a:r>
              <a:rPr lang="fr-FR" dirty="0" err="1" smtClean="0"/>
              <a:t>mp</a:t>
            </a:r>
            <a:r>
              <a:rPr lang="en-US" dirty="0" smtClean="0"/>
              <a:t>3 </a:t>
            </a:r>
            <a:r>
              <a:rPr lang="th-TH" dirty="0" smtClean="0"/>
              <a:t>และเช่าสายสัญญาณ </a:t>
            </a:r>
            <a:r>
              <a:rPr lang="fr-FR" dirty="0" smtClean="0"/>
              <a:t>internet </a:t>
            </a:r>
            <a:r>
              <a:rPr lang="th-TH" dirty="0" smtClean="0"/>
              <a:t>เพื่อรองรับคนทั้งโลก</a:t>
            </a:r>
          </a:p>
          <a:p>
            <a:pPr lvl="1"/>
            <a:r>
              <a:rPr lang="th-TH" dirty="0" smtClean="0"/>
              <a:t>ระบบทำงานเร็วเพราะ </a:t>
            </a:r>
            <a:r>
              <a:rPr lang="fr-FR" dirty="0" smtClean="0"/>
              <a:t>server </a:t>
            </a:r>
            <a:r>
              <a:rPr lang="th-TH" dirty="0" smtClean="0"/>
              <a:t>แค่ค้นหา </a:t>
            </a:r>
            <a:r>
              <a:rPr lang="fr-FR" dirty="0" smtClean="0"/>
              <a:t>IP </a:t>
            </a:r>
            <a:r>
              <a:rPr lang="fr-FR" dirty="0" err="1" smtClean="0"/>
              <a:t>address</a:t>
            </a:r>
            <a:r>
              <a:rPr lang="fr-FR" dirty="0" smtClean="0"/>
              <a:t> </a:t>
            </a:r>
            <a:r>
              <a:rPr lang="th-TH" dirty="0" smtClean="0"/>
              <a:t>หรือชื่อ</a:t>
            </a:r>
            <a:r>
              <a:rPr lang="th-TH" dirty="0" err="1" smtClean="0"/>
              <a:t>โฮทส์</a:t>
            </a:r>
            <a:r>
              <a:rPr lang="th-TH" dirty="0" smtClean="0"/>
              <a:t>ที่มี </a:t>
            </a:r>
            <a:r>
              <a:rPr lang="fr-FR" dirty="0" err="1" smtClean="0"/>
              <a:t>mp</a:t>
            </a:r>
            <a:r>
              <a:rPr lang="en-US" dirty="0" smtClean="0"/>
              <a:t>3 </a:t>
            </a:r>
            <a:r>
              <a:rPr lang="th-TH" dirty="0" smtClean="0"/>
              <a:t>ที่ต้องการ</a:t>
            </a:r>
          </a:p>
          <a:p>
            <a:r>
              <a:rPr lang="th-TH" b="1" dirty="0" smtClean="0"/>
              <a:t>ข้อเสีย</a:t>
            </a:r>
          </a:p>
          <a:p>
            <a:pPr lvl="1"/>
            <a:r>
              <a:rPr lang="th-TH" dirty="0" smtClean="0"/>
              <a:t>ผู้ใช้จำเป็นต้องติดต่อกับ </a:t>
            </a:r>
            <a:r>
              <a:rPr lang="fr-FR" dirty="0" smtClean="0"/>
              <a:t>server </a:t>
            </a:r>
            <a:r>
              <a:rPr lang="th-TH" dirty="0" smtClean="0"/>
              <a:t>เพื่อจะทราบว่าจะ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th-TH" dirty="0" smtClean="0"/>
              <a:t>ที่ไหน ถ้า </a:t>
            </a:r>
            <a:r>
              <a:rPr lang="fr-FR" dirty="0" smtClean="0"/>
              <a:t>server </a:t>
            </a:r>
            <a:r>
              <a:rPr lang="th-TH" dirty="0" smtClean="0"/>
              <a:t>มีปัญหา ก็จะทำให้ระบบล่มทั้งระบบ</a:t>
            </a:r>
          </a:p>
          <a:p>
            <a:pPr lvl="1"/>
            <a:r>
              <a:rPr lang="th-TH" dirty="0" smtClean="0"/>
              <a:t>จากข้อเสียข้อนี้ทำให้ </a:t>
            </a:r>
            <a:r>
              <a:rPr lang="fr-FR" dirty="0" err="1" smtClean="0"/>
              <a:t>napster</a:t>
            </a:r>
            <a:r>
              <a:rPr lang="fr-FR" dirty="0" smtClean="0"/>
              <a:t> </a:t>
            </a:r>
            <a:r>
              <a:rPr lang="th-TH" dirty="0" smtClean="0"/>
              <a:t>หยุดการให้บริการเพราะศาลสั่งให้ปิด</a:t>
            </a:r>
            <a:r>
              <a:rPr lang="th-TH" dirty="0" err="1" smtClean="0"/>
              <a:t>เซิฟเวอร์</a:t>
            </a:r>
            <a:r>
              <a:rPr lang="th-TH" dirty="0" smtClean="0"/>
              <a:t>เนื่องจาก กฎหมาย </a:t>
            </a:r>
            <a:r>
              <a:rPr lang="fr-FR" dirty="0" smtClean="0"/>
              <a:t>copyright </a:t>
            </a:r>
            <a:r>
              <a:rPr lang="th-TH" dirty="0" smtClean="0"/>
              <a:t>ของ </a:t>
            </a:r>
            <a:r>
              <a:rPr lang="en-US" dirty="0" smtClean="0"/>
              <a:t>mp3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BF5ED-5B8E-4748-8FB0-A32FC45769DB}"/>
</file>

<file path=customXml/itemProps2.xml><?xml version="1.0" encoding="utf-8"?>
<ds:datastoreItem xmlns:ds="http://schemas.openxmlformats.org/officeDocument/2006/customXml" ds:itemID="{1B4A68B9-B26E-4075-B144-AE095A2442B2}"/>
</file>

<file path=customXml/itemProps3.xml><?xml version="1.0" encoding="utf-8"?>
<ds:datastoreItem xmlns:ds="http://schemas.openxmlformats.org/officeDocument/2006/customXml" ds:itemID="{6861CE01-53EA-4285-BE97-AC94C0D17364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3453</TotalTime>
  <Words>2157</Words>
  <Application>Microsoft Office PowerPoint</Application>
  <PresentationFormat>On-screen Show (4:3)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Angsana New</vt:lpstr>
      <vt:lpstr>Calibri</vt:lpstr>
      <vt:lpstr>Cordia New</vt:lpstr>
      <vt:lpstr>FreesiaUPC</vt:lpstr>
      <vt:lpstr>Tw Cen MT</vt:lpstr>
      <vt:lpstr>Wingdings</vt:lpstr>
      <vt:lpstr>Wingdings 2</vt:lpstr>
      <vt:lpstr>ตรงกลาง</vt:lpstr>
      <vt:lpstr>Network application models     - Client/server model          - telnet          - SMTP          - HTTP    - peer-to-peer model java socket  </vt:lpstr>
      <vt:lpstr>การโปรแกรมระบบเครือข่าย</vt:lpstr>
      <vt:lpstr>Client/Server Architecture</vt:lpstr>
      <vt:lpstr>ข้อดีและข้อเสียของ Client/Server Architecture</vt:lpstr>
      <vt:lpstr>Peer-to-Peer Architecture</vt:lpstr>
      <vt:lpstr>ประเภทของ Peer-to-Peer</vt:lpstr>
      <vt:lpstr>Peer-to-Peer Architecture</vt:lpstr>
      <vt:lpstr>การทำงานของ Napster</vt:lpstr>
      <vt:lpstr>ข้อดีและข้อเสียของระบบ Napster</vt:lpstr>
      <vt:lpstr>Gnutella</vt:lpstr>
      <vt:lpstr>Gnutella</vt:lpstr>
      <vt:lpstr>Gnutella</vt:lpstr>
      <vt:lpstr>CHORD, PASTRY</vt:lpstr>
      <vt:lpstr>Bittorrent</vt:lpstr>
      <vt:lpstr>Telnet (Telecommunication network)</vt:lpstr>
      <vt:lpstr>รูปแบบการทำงานของ Telnet</vt:lpstr>
      <vt:lpstr>การใช้งาน Telnet</vt:lpstr>
      <vt:lpstr>การใช้งาน Telnet (2)</vt:lpstr>
      <vt:lpstr>SMTP (Simple Maill Transfer Protocol)</vt:lpstr>
      <vt:lpstr>Protocol การส่ง mail ของ SMTP</vt:lpstr>
      <vt:lpstr>การส่ง mail ทาง SMTP</vt:lpstr>
      <vt:lpstr>ตัวอย่างการใช้ SMTP</vt:lpstr>
      <vt:lpstr>Fakemail, mailbomb</vt:lpstr>
      <vt:lpstr>HyperText Transfer Protocol (HTTP)</vt:lpstr>
      <vt:lpstr>HTTP version 1.0</vt:lpstr>
      <vt:lpstr>Example : GET</vt:lpstr>
      <vt:lpstr>HTTP version 1.0</vt:lpstr>
      <vt:lpstr>HTTP version 1.0</vt:lpstr>
      <vt:lpstr>Example : HTTP/1.0</vt:lpstr>
      <vt:lpstr>HTTP version 1.0</vt:lpstr>
      <vt:lpstr>HTTP version 1.1</vt:lpstr>
      <vt:lpstr>Example : HTTP/1.1</vt:lpstr>
      <vt:lpstr>HTTP version 1.1</vt:lpstr>
      <vt:lpstr>HTTP version 1.1</vt:lpstr>
      <vt:lpstr>Java Socket</vt:lpstr>
      <vt:lpstr>การอ่านค่าและส่งค่าผ่าน socket</vt:lpstr>
      <vt:lpstr>ตัวอย่างการเอา InputStream และ OutputStream ออกจาก Socket</vt:lpstr>
      <vt:lpstr>ประยุกต์ใช้ BufferedReader และ PrintWriter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Choopan Rattanapoka</cp:lastModifiedBy>
  <cp:revision>318</cp:revision>
  <dcterms:created xsi:type="dcterms:W3CDTF">2010-02-28T04:09:14Z</dcterms:created>
  <dcterms:modified xsi:type="dcterms:W3CDTF">2015-02-07T08:49:19Z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