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F7E8-1BE4-4A86-828D-2A296302BF46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CCAE-D5D0-460E-ACBA-23DAD2B32F8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977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ExecutorService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= </a:t>
            </a:r>
            <a:r>
              <a:rPr lang="en-US" dirty="0" err="1" smtClean="0"/>
              <a:t>Executors.newFixedThreadPool</a:t>
            </a:r>
            <a:r>
              <a:rPr lang="en-US" dirty="0" smtClean="0"/>
              <a:t>(10);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CCAE-D5D0-460E-ACBA-23DAD2B32F8F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19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30/03/58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75656" y="4725144"/>
            <a:ext cx="7363544" cy="114225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Java  </a:t>
            </a:r>
            <a:r>
              <a:rPr lang="en-US" dirty="0" err="1" smtClean="0"/>
              <a:t>ServerSocket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030523313 - Network programming</a:t>
            </a:r>
          </a:p>
          <a:p>
            <a:r>
              <a:rPr lang="en-US" dirty="0"/>
              <a:t>Asst. Prof. Dr. Choopan Rattanapoka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Client</a:t>
            </a:r>
            <a:endParaRPr lang="th-TH" dirty="0"/>
          </a:p>
        </p:txBody>
      </p:sp>
      <p:pic>
        <p:nvPicPr>
          <p:cNvPr id="4" name="Content Placeholder 3" descr="client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52114" y="1564514"/>
            <a:ext cx="7220286" cy="5172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Server</a:t>
            </a:r>
            <a:endParaRPr lang="th-TH" dirty="0"/>
          </a:p>
        </p:txBody>
      </p:sp>
      <p:pic>
        <p:nvPicPr>
          <p:cNvPr id="6" name="Content Placeholder 5" descr="server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416824" cy="5208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ตัวอย่าง 3 </a:t>
            </a:r>
            <a:r>
              <a:rPr lang="en-US" dirty="0" smtClean="0"/>
              <a:t>: </a:t>
            </a:r>
            <a:r>
              <a:rPr lang="th-TH" dirty="0" smtClean="0"/>
              <a:t>โปรแกรมที่ </a:t>
            </a:r>
            <a:r>
              <a:rPr lang="en-US" dirty="0" smtClean="0"/>
              <a:t>server </a:t>
            </a:r>
            <a:r>
              <a:rPr lang="th-TH" dirty="0" smtClean="0"/>
              <a:t>ใช้เวลาทำงานนาน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เขียนโปรแกรมให้ </a:t>
            </a:r>
            <a:r>
              <a:rPr lang="en-US" dirty="0" smtClean="0"/>
              <a:t>server </a:t>
            </a:r>
            <a:r>
              <a:rPr lang="th-TH" dirty="0" smtClean="0"/>
              <a:t>โดยกำหนดให้งานที่ </a:t>
            </a:r>
            <a:r>
              <a:rPr lang="en-US" dirty="0" smtClean="0"/>
              <a:t>server </a:t>
            </a:r>
            <a:r>
              <a:rPr lang="th-TH" dirty="0" smtClean="0"/>
              <a:t>ให้บริการต่อ </a:t>
            </a:r>
            <a:r>
              <a:rPr lang="en-US" dirty="0" smtClean="0"/>
              <a:t>client </a:t>
            </a:r>
            <a:r>
              <a:rPr lang="th-TH" dirty="0" smtClean="0"/>
              <a:t>ใช้เวลานานมาก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ให้บริการที่ </a:t>
            </a:r>
            <a:r>
              <a:rPr lang="en-US" dirty="0" smtClean="0"/>
              <a:t>port </a:t>
            </a:r>
            <a:r>
              <a:rPr lang="th-TH" dirty="0" smtClean="0"/>
              <a:t>หมายเลข 30000</a:t>
            </a:r>
          </a:p>
          <a:p>
            <a:pPr lvl="1"/>
            <a:r>
              <a:rPr lang="en-US" dirty="0" smtClean="0"/>
              <a:t>Client </a:t>
            </a:r>
            <a:r>
              <a:rPr lang="th-TH" dirty="0" smtClean="0"/>
              <a:t>ติดต่อไปยังส่งเลข 1 ค่า </a:t>
            </a:r>
            <a:r>
              <a:rPr lang="en-US" dirty="0" smtClean="0"/>
              <a:t>(</a:t>
            </a:r>
            <a:r>
              <a:rPr lang="th-TH" dirty="0" smtClean="0"/>
              <a:t>วินาที</a:t>
            </a:r>
            <a:r>
              <a:rPr lang="en-US" dirty="0" smtClean="0"/>
              <a:t>) [</a:t>
            </a:r>
            <a:r>
              <a:rPr lang="th-TH" dirty="0" smtClean="0"/>
              <a:t>มาจาก </a:t>
            </a:r>
            <a:r>
              <a:rPr lang="en-US" dirty="0" err="1" smtClean="0"/>
              <a:t>args</a:t>
            </a:r>
            <a:r>
              <a:rPr lang="en-US" dirty="0" smtClean="0"/>
              <a:t>[0]]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จะหลับรอเป็นจำนวนวินาทีที่ </a:t>
            </a:r>
            <a:r>
              <a:rPr lang="en-US" dirty="0" smtClean="0"/>
              <a:t>Client </a:t>
            </a:r>
            <a:r>
              <a:rPr lang="th-TH" dirty="0" smtClean="0"/>
              <a:t>ส่งเข้ามา จากนั้นส่งคำว่า </a:t>
            </a:r>
            <a:r>
              <a:rPr lang="en-US" dirty="0" smtClean="0"/>
              <a:t>OK </a:t>
            </a:r>
            <a:r>
              <a:rPr lang="th-TH" dirty="0" smtClean="0"/>
              <a:t>คืนให้กับ </a:t>
            </a:r>
            <a:r>
              <a:rPr lang="en-US" dirty="0" smtClean="0"/>
              <a:t>Client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Client</a:t>
            </a:r>
            <a:endParaRPr lang="th-TH" dirty="0"/>
          </a:p>
        </p:txBody>
      </p:sp>
      <p:pic>
        <p:nvPicPr>
          <p:cNvPr id="4" name="Content Placeholder 3" descr="client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0136" y="1556792"/>
            <a:ext cx="7644272" cy="5112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Server</a:t>
            </a:r>
            <a:endParaRPr lang="th-TH" dirty="0"/>
          </a:p>
        </p:txBody>
      </p:sp>
      <p:pic>
        <p:nvPicPr>
          <p:cNvPr id="4" name="Content Placeholder 3" descr="server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535584"/>
            <a:ext cx="7200800" cy="5257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ผลการรัน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ถ้าสังเกตุผลการรันของโปรแกรมตัวอย่างที่ 3</a:t>
            </a:r>
          </a:p>
          <a:p>
            <a:pPr lvl="1"/>
            <a:r>
              <a:rPr lang="th-TH" dirty="0" smtClean="0"/>
              <a:t>จะเห็นว่า </a:t>
            </a:r>
            <a:r>
              <a:rPr lang="en-US" dirty="0" smtClean="0"/>
              <a:t>Server </a:t>
            </a:r>
            <a:r>
              <a:rPr lang="th-TH" dirty="0" smtClean="0"/>
              <a:t>สามารถให้บริการ </a:t>
            </a:r>
            <a:r>
              <a:rPr lang="en-US" dirty="0" smtClean="0"/>
              <a:t>Client </a:t>
            </a:r>
            <a:r>
              <a:rPr lang="th-TH" dirty="0" smtClean="0"/>
              <a:t>ได้ทีละ 1 ตัวเท่านั้น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จะให้บริการ</a:t>
            </a:r>
            <a:r>
              <a:rPr lang="en-US" dirty="0" smtClean="0"/>
              <a:t> Client </a:t>
            </a:r>
            <a:r>
              <a:rPr lang="th-TH" dirty="0" smtClean="0"/>
              <a:t>ตัวถัดไปต่อเมื่อ </a:t>
            </a:r>
            <a:r>
              <a:rPr lang="en-US" dirty="0" smtClean="0"/>
              <a:t>Server </a:t>
            </a:r>
            <a:r>
              <a:rPr lang="th-TH" dirty="0" smtClean="0"/>
              <a:t>ได้ให้บริการกับ </a:t>
            </a:r>
            <a:r>
              <a:rPr lang="en-US" dirty="0" smtClean="0"/>
              <a:t>Client </a:t>
            </a:r>
            <a:r>
              <a:rPr lang="th-TH" dirty="0" smtClean="0"/>
              <a:t>เสร็จสิ้นก่อน</a:t>
            </a:r>
          </a:p>
          <a:p>
            <a:pPr lvl="1"/>
            <a:r>
              <a:rPr lang="th-TH" dirty="0" smtClean="0"/>
              <a:t>ซึ่งการขึ้นจากเมธอด </a:t>
            </a:r>
            <a:r>
              <a:rPr lang="en-US" dirty="0" smtClean="0"/>
              <a:t>accept </a:t>
            </a:r>
            <a:r>
              <a:rPr lang="th-TH" dirty="0" smtClean="0"/>
              <a:t>ที่จะถูกเรียกก็ต่อเมื่อ </a:t>
            </a:r>
            <a:r>
              <a:rPr lang="en-US" dirty="0" smtClean="0"/>
              <a:t>server </a:t>
            </a:r>
            <a:r>
              <a:rPr lang="th-TH" dirty="0" smtClean="0"/>
              <a:t>ทำงานต่างๆ ใน </a:t>
            </a:r>
            <a:r>
              <a:rPr lang="en-US" dirty="0" smtClean="0"/>
              <a:t>loop while </a:t>
            </a:r>
            <a:r>
              <a:rPr lang="th-TH" dirty="0" smtClean="0"/>
              <a:t>เรียบร้อยก่อน</a:t>
            </a:r>
          </a:p>
          <a:p>
            <a:pPr lvl="1"/>
            <a:r>
              <a:rPr lang="th-TH" dirty="0" smtClean="0"/>
              <a:t>ปัญหาจึงทำให้ถ้า </a:t>
            </a:r>
            <a:r>
              <a:rPr lang="en-US" dirty="0" smtClean="0"/>
              <a:t>server </a:t>
            </a:r>
            <a:r>
              <a:rPr lang="th-TH" dirty="0" smtClean="0"/>
              <a:t>ให้บริการบางอย่างที่ต้องใช้เวลาในการทำงานนานมาก  </a:t>
            </a:r>
            <a:r>
              <a:rPr lang="en-US" dirty="0" smtClean="0"/>
              <a:t>server </a:t>
            </a:r>
            <a:r>
              <a:rPr lang="th-TH" dirty="0" smtClean="0"/>
              <a:t>จะไม่สามารถให้บริการกับ </a:t>
            </a:r>
            <a:r>
              <a:rPr lang="en-US" dirty="0" smtClean="0"/>
              <a:t>client </a:t>
            </a:r>
            <a:r>
              <a:rPr lang="th-TH" dirty="0" smtClean="0"/>
              <a:t>อื่นได้เลยในช่วงเวลานั้น</a:t>
            </a:r>
          </a:p>
          <a:p>
            <a:pPr lvl="1"/>
            <a:r>
              <a:rPr lang="th-TH" b="1" dirty="0" smtClean="0"/>
              <a:t>วิธีแก้ไข  </a:t>
            </a:r>
            <a:r>
              <a:rPr lang="th-TH" dirty="0" smtClean="0"/>
              <a:t>เขียนให้ </a:t>
            </a:r>
            <a:r>
              <a:rPr lang="en-US" dirty="0" smtClean="0"/>
              <a:t>server </a:t>
            </a:r>
            <a:r>
              <a:rPr lang="th-TH" dirty="0" smtClean="0"/>
              <a:t>รองรับการทำงานแบบ </a:t>
            </a:r>
            <a:r>
              <a:rPr lang="en-US" dirty="0" smtClean="0"/>
              <a:t>multi-thread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 </a:t>
            </a:r>
            <a:r>
              <a:rPr lang="en-US" dirty="0" smtClean="0"/>
              <a:t>Server </a:t>
            </a:r>
            <a:r>
              <a:rPr lang="th-TH" dirty="0" smtClean="0"/>
              <a:t>แบบ </a:t>
            </a:r>
            <a:r>
              <a:rPr lang="en-US" dirty="0" smtClean="0"/>
              <a:t>multi-thread</a:t>
            </a:r>
            <a:endParaRPr lang="th-TH" dirty="0"/>
          </a:p>
        </p:txBody>
      </p:sp>
      <p:pic>
        <p:nvPicPr>
          <p:cNvPr id="4" name="รูปภาพ 5" descr="tserver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69902"/>
            <a:ext cx="5137798" cy="3659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6" descr="tserver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2117880"/>
            <a:ext cx="4946612" cy="4623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แก้ไขตัวอย่างที่ 3 ให้เป็นแบบ </a:t>
            </a:r>
            <a:r>
              <a:rPr lang="en-US" dirty="0" smtClean="0"/>
              <a:t>multi-thread</a:t>
            </a:r>
            <a:endParaRPr lang="th-TH" dirty="0"/>
          </a:p>
        </p:txBody>
      </p:sp>
      <p:pic>
        <p:nvPicPr>
          <p:cNvPr id="4" name="Content Placeholder 3" descr="servermu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32730"/>
          <a:stretch>
            <a:fillRect/>
          </a:stretch>
        </p:blipFill>
        <p:spPr>
          <a:xfrm>
            <a:off x="107504" y="1988840"/>
            <a:ext cx="4897111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Content Placeholder 3" descr="servermut.png"/>
          <p:cNvPicPr>
            <a:picLocks noChangeAspect="1"/>
          </p:cNvPicPr>
          <p:nvPr/>
        </p:nvPicPr>
        <p:blipFill>
          <a:blip r:embed="rId2" cstate="print"/>
          <a:srcRect t="67270"/>
          <a:stretch>
            <a:fillRect/>
          </a:stretch>
        </p:blipFill>
        <p:spPr>
          <a:xfrm>
            <a:off x="4499992" y="1556792"/>
            <a:ext cx="4575069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835696" y="1556792"/>
            <a:ext cx="432048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th-TH" sz="2400" dirty="0"/>
          </a:p>
        </p:txBody>
      </p:sp>
      <p:sp>
        <p:nvSpPr>
          <p:cNvPr id="7" name="Oval 6"/>
          <p:cNvSpPr/>
          <p:nvPr/>
        </p:nvSpPr>
        <p:spPr>
          <a:xfrm>
            <a:off x="6732240" y="3789040"/>
            <a:ext cx="432048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th-T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5046275"/>
            <a:ext cx="3312368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Code </a:t>
            </a:r>
            <a:r>
              <a:rPr lang="th-TH" sz="2400" dirty="0" smtClean="0"/>
              <a:t>ของ </a:t>
            </a:r>
            <a:r>
              <a:rPr lang="en-US" sz="2400" dirty="0" smtClean="0"/>
              <a:t>client </a:t>
            </a:r>
            <a:r>
              <a:rPr lang="th-TH" sz="2400" dirty="0" smtClean="0"/>
              <a:t>ไม่จำเป็นต้องมีการเปลี่ยนแปลงใดๆ ทั้งสิ้น</a:t>
            </a:r>
            <a:endParaRPr lang="th-TH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ปรับเปลี่ยนให้เป็น </a:t>
            </a:r>
            <a:r>
              <a:rPr lang="en-US" dirty="0" err="1" smtClean="0"/>
              <a:t>ThreadPool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51"/>
          <a:stretch/>
        </p:blipFill>
        <p:spPr>
          <a:xfrm>
            <a:off x="35496" y="1040513"/>
            <a:ext cx="4680520" cy="4188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94" r="10508"/>
          <a:stretch/>
        </p:blipFill>
        <p:spPr>
          <a:xfrm>
            <a:off x="3842447" y="3429000"/>
            <a:ext cx="5194049" cy="295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499992" y="3861048"/>
            <a:ext cx="44644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064" y="551723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8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HashMap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th-TH" dirty="0" smtClean="0"/>
              <a:t>อยู่ใน </a:t>
            </a:r>
            <a:r>
              <a:rPr lang="en-US" dirty="0" smtClean="0"/>
              <a:t>package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th-TH" dirty="0" smtClean="0"/>
              <a:t>มีการทำงานในลักษณะของ </a:t>
            </a:r>
            <a:r>
              <a:rPr lang="en-US" dirty="0" smtClean="0"/>
              <a:t>&lt;key, value&gt;</a:t>
            </a:r>
          </a:p>
          <a:p>
            <a:pPr lvl="1"/>
            <a:r>
              <a:rPr lang="th-TH" dirty="0" smtClean="0"/>
              <a:t>คือมี </a:t>
            </a:r>
            <a:r>
              <a:rPr lang="en-US" dirty="0" smtClean="0"/>
              <a:t>key </a:t>
            </a:r>
            <a:r>
              <a:rPr lang="th-TH" dirty="0" smtClean="0"/>
              <a:t>เหมือนกับเป็น </a:t>
            </a:r>
            <a:r>
              <a:rPr lang="en-US" dirty="0" smtClean="0"/>
              <a:t>ID</a:t>
            </a:r>
          </a:p>
          <a:p>
            <a:pPr lvl="1"/>
            <a:r>
              <a:rPr lang="th-TH" dirty="0" smtClean="0"/>
              <a:t>โดยแต่ละ </a:t>
            </a:r>
            <a:r>
              <a:rPr lang="en-US" dirty="0" smtClean="0"/>
              <a:t>key </a:t>
            </a:r>
            <a:r>
              <a:rPr lang="th-TH" dirty="0" smtClean="0"/>
              <a:t>จะมีค่า </a:t>
            </a:r>
            <a:r>
              <a:rPr lang="en-US" dirty="0" smtClean="0"/>
              <a:t>(value) </a:t>
            </a:r>
            <a:r>
              <a:rPr lang="th-TH" dirty="0" smtClean="0"/>
              <a:t>ของ </a:t>
            </a:r>
            <a:r>
              <a:rPr lang="en-US" dirty="0" smtClean="0"/>
              <a:t>key </a:t>
            </a:r>
            <a:r>
              <a:rPr lang="th-TH" dirty="0" smtClean="0"/>
              <a:t>นั้นๆ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th-TH" dirty="0" smtClean="0"/>
              <a:t>จะมีการค้นหาข้อมูลที่รวดเร็ว </a:t>
            </a:r>
            <a:r>
              <a:rPr lang="en-US" dirty="0" smtClean="0"/>
              <a:t>O(1)</a:t>
            </a:r>
          </a:p>
          <a:p>
            <a:r>
              <a:rPr lang="th-TH" dirty="0" smtClean="0"/>
              <a:t>เมธอดที่สำคัญของ </a:t>
            </a:r>
            <a:r>
              <a:rPr lang="en-US" dirty="0" smtClean="0"/>
              <a:t>Class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th-TH" dirty="0" smtClean="0"/>
              <a:t>มีอยู่ 2 เมธอดคือ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</a:t>
            </a:r>
            <a:r>
              <a:rPr lang="en-US" dirty="0" smtClean="0"/>
              <a:t>(Object  </a:t>
            </a:r>
            <a:r>
              <a:rPr lang="en-US" dirty="0" smtClean="0">
                <a:solidFill>
                  <a:srgbClr val="00B0F0"/>
                </a:solidFill>
              </a:rPr>
              <a:t>key</a:t>
            </a:r>
            <a:r>
              <a:rPr lang="en-US" dirty="0" smtClean="0"/>
              <a:t>, Object   </a:t>
            </a:r>
            <a:r>
              <a:rPr lang="en-US" dirty="0" smtClean="0">
                <a:solidFill>
                  <a:srgbClr val="00B0F0"/>
                </a:solidFill>
              </a:rPr>
              <a:t>value</a:t>
            </a:r>
            <a:r>
              <a:rPr lang="en-US" dirty="0" smtClean="0"/>
              <a:t>)</a:t>
            </a:r>
          </a:p>
          <a:p>
            <a:pPr lvl="2"/>
            <a:r>
              <a:rPr lang="th-TH" dirty="0" smtClean="0"/>
              <a:t>เป็นการเก็บข้อมูล </a:t>
            </a:r>
            <a:r>
              <a:rPr lang="en-US" dirty="0" smtClean="0"/>
              <a:t>&lt;key, value&gt; </a:t>
            </a:r>
            <a:r>
              <a:rPr lang="th-TH" dirty="0" smtClean="0"/>
              <a:t>ลงในตาราง </a:t>
            </a:r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Object 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(Object   </a:t>
            </a:r>
            <a:r>
              <a:rPr lang="en-US" dirty="0" smtClean="0">
                <a:solidFill>
                  <a:srgbClr val="00B0F0"/>
                </a:solidFill>
              </a:rPr>
              <a:t>key</a:t>
            </a:r>
            <a:r>
              <a:rPr lang="en-US" dirty="0" smtClean="0"/>
              <a:t>)</a:t>
            </a:r>
          </a:p>
          <a:p>
            <a:pPr lvl="2"/>
            <a:r>
              <a:rPr lang="th-TH" dirty="0" smtClean="0"/>
              <a:t>เป็นการดึงค่า </a:t>
            </a:r>
            <a:r>
              <a:rPr lang="en-US" dirty="0" smtClean="0"/>
              <a:t>value </a:t>
            </a:r>
            <a:r>
              <a:rPr lang="th-TH" dirty="0" smtClean="0"/>
              <a:t>ออกจากตาราง </a:t>
            </a:r>
            <a:r>
              <a:rPr lang="en-US" dirty="0" smtClean="0"/>
              <a:t>hash </a:t>
            </a:r>
            <a:r>
              <a:rPr lang="th-TH" dirty="0" smtClean="0"/>
              <a:t>โดยใช้ </a:t>
            </a:r>
            <a:r>
              <a:rPr lang="en-US" dirty="0" smtClean="0"/>
              <a:t>key </a:t>
            </a:r>
            <a:r>
              <a:rPr lang="th-TH" dirty="0" smtClean="0"/>
              <a:t>เป็นตัวค้นหา</a:t>
            </a:r>
            <a:endParaRPr lang="en-US" dirty="0" smtClean="0"/>
          </a:p>
          <a:p>
            <a:pPr lvl="2"/>
            <a:r>
              <a:rPr lang="th-TH" dirty="0" smtClean="0"/>
              <a:t>คืนค่า </a:t>
            </a:r>
            <a:r>
              <a:rPr lang="en-US" dirty="0" smtClean="0"/>
              <a:t>null </a:t>
            </a:r>
            <a:r>
              <a:rPr lang="th-TH" dirty="0" smtClean="0"/>
              <a:t>ถ้าไม่มี </a:t>
            </a:r>
            <a:r>
              <a:rPr lang="en-US" dirty="0" smtClean="0"/>
              <a:t>key </a:t>
            </a:r>
            <a:r>
              <a:rPr lang="th-TH" dirty="0" smtClean="0"/>
              <a:t>ใน </a:t>
            </a:r>
            <a:r>
              <a:rPr lang="en-US" dirty="0" err="1" smtClean="0"/>
              <a:t>HashMap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ServerSocket</a:t>
            </a:r>
            <a:endParaRPr lang="th-TH" dirty="0"/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3500430" y="1714488"/>
            <a:ext cx="2214578" cy="17145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5" name="วงรี 14"/>
          <p:cNvSpPr/>
          <p:nvPr/>
        </p:nvSpPr>
        <p:spPr>
          <a:xfrm>
            <a:off x="2714612" y="2428868"/>
            <a:ext cx="357190" cy="28575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ตัวเชื่อมต่อตรง 16"/>
          <p:cNvCxnSpPr>
            <a:stCxn id="15" idx="6"/>
            <a:endCxn id="6" idx="1"/>
          </p:cNvCxnSpPr>
          <p:nvPr/>
        </p:nvCxnSpPr>
        <p:spPr>
          <a:xfrm>
            <a:off x="3071802" y="2571744"/>
            <a:ext cx="42862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3717032"/>
            <a:ext cx="8784976" cy="2376264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50000"/>
                </a:schemeClr>
              </a:buClr>
            </a:pPr>
            <a:r>
              <a:rPr lang="en-US" dirty="0" smtClean="0"/>
              <a:t>Server </a:t>
            </a:r>
            <a:r>
              <a:rPr lang="th-TH" dirty="0" smtClean="0"/>
              <a:t>มีหน้าที่รอการติดต่อจาก </a:t>
            </a:r>
            <a:r>
              <a:rPr lang="en-US" dirty="0" smtClean="0"/>
              <a:t>Client </a:t>
            </a:r>
            <a:r>
              <a:rPr lang="th-TH" dirty="0" smtClean="0"/>
              <a:t>ใน </a:t>
            </a:r>
            <a:r>
              <a:rPr lang="en-US" dirty="0" smtClean="0"/>
              <a:t>port </a:t>
            </a:r>
            <a:r>
              <a:rPr lang="th-TH" dirty="0" smtClean="0"/>
              <a:t>ที่ตัวเองจะให้บริการ</a:t>
            </a:r>
            <a:endParaRPr lang="en-US" dirty="0" smtClean="0"/>
          </a:p>
          <a:p>
            <a:r>
              <a:rPr lang="th-TH" dirty="0" smtClean="0"/>
              <a:t>ใน </a:t>
            </a:r>
            <a:r>
              <a:rPr lang="en-US" dirty="0" smtClean="0"/>
              <a:t>Java </a:t>
            </a:r>
            <a:r>
              <a:rPr lang="th-TH" dirty="0" smtClean="0"/>
              <a:t>จะสามารถทำได้โดยการสร้าง </a:t>
            </a:r>
            <a:r>
              <a:rPr lang="en-US" dirty="0" smtClean="0"/>
              <a:t>Object </a:t>
            </a:r>
            <a:r>
              <a:rPr lang="th-TH" dirty="0" smtClean="0"/>
              <a:t>ของ </a:t>
            </a:r>
            <a:r>
              <a:rPr lang="en-US" dirty="0" err="1" smtClean="0"/>
              <a:t>ServerSocket</a:t>
            </a:r>
            <a:endParaRPr lang="en-US" dirty="0" smtClean="0"/>
          </a:p>
          <a:p>
            <a:r>
              <a:rPr lang="th-TH" b="1" u="sng" dirty="0" smtClean="0"/>
              <a:t>ตัวอย่าง</a:t>
            </a:r>
            <a:r>
              <a:rPr lang="en-US" b="1" u="sng" dirty="0" smtClean="0"/>
              <a:t> :</a:t>
            </a:r>
          </a:p>
          <a:p>
            <a:pPr algn="ctr">
              <a:buNone/>
            </a:pP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ServerSocket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server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/>
              <a:t>new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ServerSocket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th-TH" b="1" dirty="0" smtClean="0">
                <a:solidFill>
                  <a:schemeClr val="tx2">
                    <a:lumMod val="50000"/>
                  </a:schemeClr>
                </a:solidFill>
              </a:rPr>
              <a:t>หมายเลข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port</a:t>
            </a:r>
            <a:r>
              <a:rPr lang="en-US" b="1" dirty="0" smtClean="0">
                <a:solidFill>
                  <a:srgbClr val="FF0000"/>
                </a:solidFill>
              </a:rPr>
              <a:t>); </a:t>
            </a:r>
            <a:endParaRPr lang="th-TH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th-TH" dirty="0" smtClean="0"/>
              <a:t>การใช้งาน </a:t>
            </a:r>
            <a:r>
              <a:rPr lang="en-US" dirty="0" err="1" smtClean="0"/>
              <a:t>HashMap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2" y="1556792"/>
            <a:ext cx="7856306" cy="404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47"/>
          <a:stretch/>
        </p:blipFill>
        <p:spPr>
          <a:xfrm>
            <a:off x="781775" y="5589240"/>
            <a:ext cx="7678657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ตรวจสอบปัญหาของการ</a:t>
            </a:r>
            <a:r>
              <a:rPr lang="th-TH" dirty="0"/>
              <a:t>ใช้งาน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616018" cy="5131613"/>
          </a:xfrm>
        </p:spPr>
      </p:pic>
    </p:spTree>
    <p:extLst>
      <p:ext uri="{BB962C8B-B14F-4D97-AF65-F5344CB8AC3E}">
        <p14:creationId xmlns:p14="http://schemas.microsoft.com/office/powerpoint/2010/main" val="35656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แก้ปัญหาต้องระบุประเภทของข้อมูล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7" y="1916832"/>
            <a:ext cx="8500078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87624" y="2988243"/>
            <a:ext cx="74888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Server</a:t>
            </a:r>
            <a:endParaRPr lang="th-TH" dirty="0"/>
          </a:p>
        </p:txBody>
      </p:sp>
      <p:sp>
        <p:nvSpPr>
          <p:cNvPr id="5" name="สี่เหลี่ยมมุมมน 4"/>
          <p:cNvSpPr/>
          <p:nvPr/>
        </p:nvSpPr>
        <p:spPr>
          <a:xfrm>
            <a:off x="6500826" y="1642480"/>
            <a:ext cx="2214578" cy="1714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192.168.1.1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5715008" y="2356860"/>
            <a:ext cx="357190" cy="28575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ตัวเชื่อมต่อตรง 6"/>
          <p:cNvCxnSpPr>
            <a:stCxn id="6" idx="6"/>
            <a:endCxn id="5" idx="1"/>
          </p:cNvCxnSpPr>
          <p:nvPr/>
        </p:nvCxnSpPr>
        <p:spPr>
          <a:xfrm>
            <a:off x="6072198" y="2499736"/>
            <a:ext cx="42862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มุมมน 7"/>
          <p:cNvSpPr/>
          <p:nvPr/>
        </p:nvSpPr>
        <p:spPr>
          <a:xfrm>
            <a:off x="571472" y="1642480"/>
            <a:ext cx="2214578" cy="1714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365" y="3429000"/>
            <a:ext cx="619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ServerSocket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server = new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ServerSocket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(2000);</a:t>
            </a:r>
            <a:endParaRPr lang="th-T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933056"/>
            <a:ext cx="577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Socket  s = new Socket (“192.168.1.1”, 2000);</a:t>
            </a:r>
            <a:endParaRPr lang="th-TH" sz="2400" dirty="0">
              <a:solidFill>
                <a:srgbClr val="C00000"/>
              </a:solidFill>
            </a:endParaRPr>
          </a:p>
        </p:txBody>
      </p:sp>
      <p:sp>
        <p:nvSpPr>
          <p:cNvPr id="11" name="ลูกศรขวา 10"/>
          <p:cNvSpPr/>
          <p:nvPr/>
        </p:nvSpPr>
        <p:spPr>
          <a:xfrm>
            <a:off x="3071802" y="2213984"/>
            <a:ext cx="2500330" cy="57150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57126" y="5143512"/>
            <a:ext cx="8786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ฝ่าย </a:t>
            </a:r>
            <a:r>
              <a:rPr lang="en-US" b="1" dirty="0" smtClean="0"/>
              <a:t>Server </a:t>
            </a:r>
            <a:r>
              <a:rPr lang="th-TH" b="1" dirty="0" smtClean="0"/>
              <a:t>จำเป็นจะต้องมี </a:t>
            </a:r>
            <a:r>
              <a:rPr lang="en-US" b="1" dirty="0" smtClean="0"/>
              <a:t>Socket </a:t>
            </a:r>
            <a:r>
              <a:rPr lang="th-TH" b="1" dirty="0" smtClean="0"/>
              <a:t>เพื่อติดต่อกับ </a:t>
            </a:r>
            <a:r>
              <a:rPr lang="en-US" b="1" dirty="0" smtClean="0"/>
              <a:t>Client </a:t>
            </a:r>
            <a:r>
              <a:rPr lang="th-TH" b="1" dirty="0" smtClean="0"/>
              <a:t>สามารถทำได้โดย</a:t>
            </a:r>
          </a:p>
          <a:p>
            <a:r>
              <a:rPr lang="th-TH" b="1" dirty="0" smtClean="0"/>
              <a:t> 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Socket  </a:t>
            </a:r>
            <a:r>
              <a:rPr lang="en-US" b="1" dirty="0" smtClean="0">
                <a:solidFill>
                  <a:srgbClr val="7030A0"/>
                </a:solidFill>
              </a:rPr>
              <a:t>client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/>
              <a:t>=  </a:t>
            </a:r>
            <a:r>
              <a:rPr lang="en-US" b="1" dirty="0" err="1" smtClean="0"/>
              <a:t>server</a:t>
            </a:r>
            <a:r>
              <a:rPr lang="en-US" b="1" dirty="0" err="1" smtClean="0">
                <a:solidFill>
                  <a:srgbClr val="FF0000"/>
                </a:solidFill>
              </a:rPr>
              <a:t>.accept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 algn="ctr"/>
            <a:r>
              <a:rPr lang="th-TH" dirty="0" smtClean="0"/>
              <a:t>โปรแกรมจะค้างที่บรรทัดนี้จนกว่าจะมี </a:t>
            </a:r>
            <a:r>
              <a:rPr lang="en-US" dirty="0" smtClean="0"/>
              <a:t>Client </a:t>
            </a:r>
            <a:r>
              <a:rPr lang="th-TH" dirty="0" smtClean="0"/>
              <a:t>มาร้องขอการเชื่อมต่อ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serversoc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5024" y="1544025"/>
            <a:ext cx="6021312" cy="5197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ตัวอย่างโปรแกรมของฝั่ง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555776" y="4077072"/>
            <a:ext cx="216024" cy="216024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82149" y="4653136"/>
            <a:ext cx="2401619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วน</a:t>
            </a:r>
            <a:r>
              <a:rPr lang="en-US" dirty="0" smtClean="0"/>
              <a:t> loop </a:t>
            </a:r>
            <a:r>
              <a:rPr lang="th-TH" dirty="0" smtClean="0"/>
              <a:t>รอรับ</a:t>
            </a:r>
          </a:p>
          <a:p>
            <a:r>
              <a:rPr lang="th-TH" dirty="0" smtClean="0"/>
              <a:t>การติดต่อจาก </a:t>
            </a:r>
            <a:r>
              <a:rPr lang="en-US" dirty="0" smtClean="0"/>
              <a:t>client</a:t>
            </a:r>
            <a:endParaRPr lang="th-TH" dirty="0"/>
          </a:p>
        </p:txBody>
      </p:sp>
      <p:sp>
        <p:nvSpPr>
          <p:cNvPr id="8" name="Right Arrow 7"/>
          <p:cNvSpPr/>
          <p:nvPr/>
        </p:nvSpPr>
        <p:spPr>
          <a:xfrm rot="8646734">
            <a:off x="7488298" y="428500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ight Arrow 8"/>
          <p:cNvSpPr/>
          <p:nvPr/>
        </p:nvSpPr>
        <p:spPr>
          <a:xfrm rot="10800000">
            <a:off x="5713968" y="5147031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012160" y="5013176"/>
            <a:ext cx="244971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ปิดเมื่อใช้งานเรียบร้อย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3789040"/>
            <a:ext cx="294824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เอา </a:t>
            </a:r>
            <a:r>
              <a:rPr lang="en-US" dirty="0" smtClean="0"/>
              <a:t>socket </a:t>
            </a:r>
            <a:r>
              <a:rPr lang="th-TH" dirty="0" smtClean="0"/>
              <a:t>ออกมาใช้งาน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 </a:t>
            </a:r>
            <a:r>
              <a:rPr lang="en-US" dirty="0" smtClean="0"/>
              <a:t>server/client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การเขียน </a:t>
            </a:r>
            <a:r>
              <a:rPr lang="en-US" dirty="0" smtClean="0"/>
              <a:t>server </a:t>
            </a:r>
            <a:r>
              <a:rPr lang="th-TH" dirty="0" smtClean="0"/>
              <a:t>และ </a:t>
            </a:r>
            <a:r>
              <a:rPr lang="en-US" dirty="0" smtClean="0"/>
              <a:t>client </a:t>
            </a:r>
            <a:r>
              <a:rPr lang="th-TH" dirty="0" smtClean="0"/>
              <a:t>ด้วยตัวเองนั้นจะต้องออกแบบ </a:t>
            </a:r>
            <a:r>
              <a:rPr lang="en-US" dirty="0" smtClean="0"/>
              <a:t>protocol</a:t>
            </a:r>
          </a:p>
          <a:p>
            <a:r>
              <a:rPr lang="th-TH" dirty="0" smtClean="0"/>
              <a:t>คือการออกแบบช่วงไหนจะรับข้อมูล ช่วงไหนจะส่งข้อมูล โดย </a:t>
            </a:r>
            <a:r>
              <a:rPr lang="en-US" dirty="0" smtClean="0"/>
              <a:t>server </a:t>
            </a:r>
            <a:r>
              <a:rPr lang="th-TH" dirty="0" smtClean="0"/>
              <a:t>และ </a:t>
            </a:r>
            <a:r>
              <a:rPr lang="en-US" dirty="0" smtClean="0"/>
              <a:t>client </a:t>
            </a:r>
            <a:r>
              <a:rPr lang="th-TH" dirty="0" smtClean="0"/>
              <a:t>จะต้องทำหน้าที่สลับกัน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295636" y="4617132"/>
            <a:ext cx="266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112059" y="4617132"/>
            <a:ext cx="266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5949280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5949280"/>
            <a:ext cx="112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th-TH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7784" y="3429000"/>
            <a:ext cx="374441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627784" y="4581128"/>
            <a:ext cx="374441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5736" y="319381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ส่ง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434594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ส่ง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2195736" y="48691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รับ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36978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รับ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en-US" dirty="0" smtClean="0"/>
              <a:t> 1: </a:t>
            </a:r>
            <a:r>
              <a:rPr lang="th-TH" dirty="0" smtClean="0"/>
              <a:t>โปรแกรม </a:t>
            </a:r>
            <a:r>
              <a:rPr lang="en-US" dirty="0" smtClean="0"/>
              <a:t>server/client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ถ้าต้องการเขียนโปรแกรมให้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ให้บริการที่ </a:t>
            </a:r>
            <a:r>
              <a:rPr lang="en-US" dirty="0" smtClean="0"/>
              <a:t>port </a:t>
            </a:r>
            <a:r>
              <a:rPr lang="th-TH" dirty="0" smtClean="0"/>
              <a:t>หมายเลข 10000</a:t>
            </a:r>
          </a:p>
          <a:p>
            <a:pPr lvl="1"/>
            <a:r>
              <a:rPr lang="en-US" dirty="0" smtClean="0"/>
              <a:t>Client </a:t>
            </a:r>
            <a:r>
              <a:rPr lang="th-TH" dirty="0" smtClean="0"/>
              <a:t>ติดต่อกับ </a:t>
            </a:r>
            <a:r>
              <a:rPr lang="en-US" dirty="0" smtClean="0"/>
              <a:t>Server </a:t>
            </a:r>
            <a:r>
              <a:rPr lang="th-TH" dirty="0" smtClean="0"/>
              <a:t>พร้อมทั้งส่งคำว่า </a:t>
            </a:r>
            <a:r>
              <a:rPr lang="en-US" dirty="0" smtClean="0"/>
              <a:t>Hello</a:t>
            </a:r>
          </a:p>
          <a:p>
            <a:pPr lvl="1"/>
            <a:r>
              <a:rPr lang="th-TH" dirty="0" smtClean="0"/>
              <a:t>เมื่อ </a:t>
            </a:r>
            <a:r>
              <a:rPr lang="en-US" dirty="0" smtClean="0"/>
              <a:t>Server </a:t>
            </a:r>
            <a:r>
              <a:rPr lang="th-TH" dirty="0" smtClean="0"/>
              <a:t>ได้รับคำว่า </a:t>
            </a:r>
            <a:r>
              <a:rPr lang="en-US" dirty="0" smtClean="0"/>
              <a:t>Hello, server </a:t>
            </a:r>
            <a:r>
              <a:rPr lang="th-TH" dirty="0" smtClean="0"/>
              <a:t>จะตอบคำว่า </a:t>
            </a:r>
            <a:r>
              <a:rPr lang="en-US" dirty="0" smtClean="0"/>
              <a:t>Welcome</a:t>
            </a:r>
          </a:p>
          <a:p>
            <a:pPr lvl="1"/>
            <a:r>
              <a:rPr lang="th-TH" dirty="0" smtClean="0"/>
              <a:t>จากนั้นปิดการเชื่อมต่อ</a:t>
            </a:r>
            <a:endParaRPr lang="th-TH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557246" y="5291626"/>
            <a:ext cx="2141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5373671" y="5291627"/>
            <a:ext cx="21410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6362164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6362164"/>
            <a:ext cx="112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th-TH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79472" y="4365104"/>
            <a:ext cx="374441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2627784" y="5517231"/>
            <a:ext cx="374441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400506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ส่ง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537321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ส่ง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571409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รับ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6444208" y="463397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รับ</a:t>
            </a:r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 rot="499135">
            <a:off x="4139952" y="422108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Hello</a:t>
            </a:r>
            <a:endParaRPr lang="th-TH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28848">
            <a:off x="3996535" y="5301741"/>
            <a:ext cx="150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Welcome</a:t>
            </a:r>
            <a:endParaRPr lang="th-TH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Client</a:t>
            </a:r>
            <a:endParaRPr lang="th-TH" dirty="0"/>
          </a:p>
        </p:txBody>
      </p:sp>
      <p:pic>
        <p:nvPicPr>
          <p:cNvPr id="4" name="Content Placeholder 3" descr="clien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598217"/>
            <a:ext cx="7641944" cy="5143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 rot="5400000">
            <a:off x="7126685" y="3726614"/>
            <a:ext cx="2141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48911" y="3210624"/>
            <a:ext cx="812408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8197223" y="4024227"/>
            <a:ext cx="792088" cy="1440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5175" y="285058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ส่ง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7765175" y="386104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รับ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 rot="499135">
            <a:off x="8230248" y="284217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Hello</a:t>
            </a:r>
            <a:endParaRPr lang="th-TH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Server</a:t>
            </a:r>
            <a:endParaRPr lang="th-TH" dirty="0"/>
          </a:p>
        </p:txBody>
      </p:sp>
      <p:pic>
        <p:nvPicPr>
          <p:cNvPr id="4" name="Content Placeholder 3" descr="serv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556792"/>
            <a:ext cx="6192688" cy="5192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 rot="5400000">
            <a:off x="7245879" y="3798622"/>
            <a:ext cx="21410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48264" y="3068960"/>
            <a:ext cx="1347832" cy="3071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7092280" y="4312258"/>
            <a:ext cx="1152128" cy="2688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6416" y="4168243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ส่ง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314096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รับ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 rot="20742011">
            <a:off x="6845490" y="3895270"/>
            <a:ext cx="150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Welcome</a:t>
            </a:r>
            <a:endParaRPr lang="th-TH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2 </a:t>
            </a:r>
            <a:r>
              <a:rPr lang="en-US" dirty="0" smtClean="0"/>
              <a:t>: </a:t>
            </a:r>
            <a:r>
              <a:rPr lang="th-TH" dirty="0" smtClean="0"/>
              <a:t>โปรแกรม </a:t>
            </a:r>
            <a:r>
              <a:rPr lang="en-US" dirty="0" smtClean="0"/>
              <a:t>login, password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เขียนโปรแกรมให้ </a:t>
            </a:r>
            <a:r>
              <a:rPr lang="en-US" dirty="0" smtClean="0"/>
              <a:t>server </a:t>
            </a:r>
            <a:r>
              <a:rPr lang="th-TH" dirty="0" smtClean="0"/>
              <a:t>เป็นตัวตรวจสอบ </a:t>
            </a:r>
            <a:r>
              <a:rPr lang="en-US" dirty="0" smtClean="0"/>
              <a:t>login </a:t>
            </a:r>
            <a:r>
              <a:rPr lang="th-TH" dirty="0" smtClean="0"/>
              <a:t>และ </a:t>
            </a:r>
            <a:r>
              <a:rPr lang="en-US" dirty="0" smtClean="0"/>
              <a:t>password </a:t>
            </a:r>
            <a:r>
              <a:rPr lang="th-TH" dirty="0" smtClean="0"/>
              <a:t>อย่างง่าย โดยมีการทำงานดังต่อไปนี้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ให้บริการที่ </a:t>
            </a:r>
            <a:r>
              <a:rPr lang="en-US" dirty="0" smtClean="0"/>
              <a:t>port 20000</a:t>
            </a:r>
          </a:p>
          <a:p>
            <a:pPr lvl="1"/>
            <a:r>
              <a:rPr lang="en-US" dirty="0" smtClean="0"/>
              <a:t>Client </a:t>
            </a:r>
            <a:r>
              <a:rPr lang="th-TH" dirty="0" smtClean="0"/>
              <a:t>จะเชื่อมต่อไปยัง </a:t>
            </a:r>
            <a:r>
              <a:rPr lang="en-US" dirty="0" smtClean="0"/>
              <a:t>Server </a:t>
            </a:r>
            <a:r>
              <a:rPr lang="th-TH" dirty="0" smtClean="0"/>
              <a:t>จากนั้นจะส่ง</a:t>
            </a:r>
          </a:p>
          <a:p>
            <a:pPr lvl="2"/>
            <a:r>
              <a:rPr lang="en-US" dirty="0" smtClean="0"/>
              <a:t>Login (</a:t>
            </a:r>
            <a:r>
              <a:rPr lang="th-TH" dirty="0" smtClean="0"/>
              <a:t>มาจาก </a:t>
            </a:r>
            <a:r>
              <a:rPr lang="en-US" dirty="0" smtClean="0"/>
              <a:t>parameter </a:t>
            </a:r>
            <a:r>
              <a:rPr lang="th-TH" dirty="0" smtClean="0"/>
              <a:t>ตัวที่ 1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Password (</a:t>
            </a:r>
            <a:r>
              <a:rPr lang="th-TH" dirty="0" smtClean="0"/>
              <a:t>มาจาก </a:t>
            </a:r>
            <a:r>
              <a:rPr lang="en-US" dirty="0" smtClean="0"/>
              <a:t>parameter </a:t>
            </a:r>
            <a:r>
              <a:rPr lang="th-TH" dirty="0" smtClean="0"/>
              <a:t>ตัวที่ </a:t>
            </a:r>
            <a:r>
              <a:rPr lang="en-US" dirty="0" smtClean="0"/>
              <a:t>2)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ตรวจสอบว่า </a:t>
            </a:r>
            <a:r>
              <a:rPr lang="en-US" dirty="0" smtClean="0"/>
              <a:t>login = admin </a:t>
            </a:r>
            <a:r>
              <a:rPr lang="th-TH" dirty="0" smtClean="0"/>
              <a:t>และ </a:t>
            </a:r>
            <a:r>
              <a:rPr lang="en-US" dirty="0" smtClean="0"/>
              <a:t>password = admin</a:t>
            </a:r>
            <a:r>
              <a:rPr lang="th-TH" dirty="0" smtClean="0"/>
              <a:t> หรือไม่ </a:t>
            </a:r>
          </a:p>
          <a:p>
            <a:pPr lvl="2"/>
            <a:r>
              <a:rPr lang="th-TH" dirty="0" smtClean="0"/>
              <a:t>ถ้าใช่ให้ส่งข้อความ </a:t>
            </a:r>
            <a:r>
              <a:rPr lang="en-US" dirty="0" smtClean="0"/>
              <a:t>OK </a:t>
            </a:r>
            <a:r>
              <a:rPr lang="th-TH" dirty="0" smtClean="0"/>
              <a:t>กลับไปยัง </a:t>
            </a:r>
            <a:r>
              <a:rPr lang="en-US" dirty="0" smtClean="0"/>
              <a:t>client</a:t>
            </a:r>
            <a:endParaRPr lang="th-TH" dirty="0" smtClean="0"/>
          </a:p>
          <a:p>
            <a:pPr lvl="2"/>
            <a:r>
              <a:rPr lang="th-TH" dirty="0" smtClean="0"/>
              <a:t>ถ้าไม่ใช่ให้ส่งข้อความ </a:t>
            </a:r>
            <a:r>
              <a:rPr lang="en-US" dirty="0" smtClean="0"/>
              <a:t>NO </a:t>
            </a:r>
            <a:r>
              <a:rPr lang="th-TH" dirty="0" smtClean="0"/>
              <a:t>กลับไปยัง </a:t>
            </a:r>
            <a:r>
              <a:rPr lang="en-US" dirty="0" smtClean="0"/>
              <a:t>client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4B1656-B52D-4401-B97C-B0F2E97CE103}"/>
</file>

<file path=customXml/itemProps2.xml><?xml version="1.0" encoding="utf-8"?>
<ds:datastoreItem xmlns:ds="http://schemas.openxmlformats.org/officeDocument/2006/customXml" ds:itemID="{6043EB23-BC71-40F1-8A37-14A75086CE6D}"/>
</file>

<file path=customXml/itemProps3.xml><?xml version="1.0" encoding="utf-8"?>
<ds:datastoreItem xmlns:ds="http://schemas.openxmlformats.org/officeDocument/2006/customXml" ds:itemID="{2D20AC2E-A814-49EF-A964-87E40C5F73BB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3732</TotalTime>
  <Words>642</Words>
  <Application>Microsoft Office PowerPoint</Application>
  <PresentationFormat>On-screen Show (4:3)</PresentationFormat>
  <Paragraphs>102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Cordia New</vt:lpstr>
      <vt:lpstr>FreesiaUPC</vt:lpstr>
      <vt:lpstr>Tw Cen MT</vt:lpstr>
      <vt:lpstr>Wingdings</vt:lpstr>
      <vt:lpstr>Wingdings 2</vt:lpstr>
      <vt:lpstr>ตรงกลาง</vt:lpstr>
      <vt:lpstr>Java  ServerSocket</vt:lpstr>
      <vt:lpstr>Java ServerSocket</vt:lpstr>
      <vt:lpstr>Client and Server</vt:lpstr>
      <vt:lpstr>ตัวอย่างโปรแกรมของฝั่ง server</vt:lpstr>
      <vt:lpstr>การเขียน server/client </vt:lpstr>
      <vt:lpstr>ตัวอย่าง 1: โปรแกรม server/client</vt:lpstr>
      <vt:lpstr>โปรแกรม Client</vt:lpstr>
      <vt:lpstr>โปรแกรม Server</vt:lpstr>
      <vt:lpstr>ตัวอย่าง 2 : โปรแกรม login, password</vt:lpstr>
      <vt:lpstr>โปรแกรม Client</vt:lpstr>
      <vt:lpstr>โปรแกรม Server</vt:lpstr>
      <vt:lpstr>ตัวอย่าง 3 : โปรแกรมที่ server ใช้เวลาทำงานนาน</vt:lpstr>
      <vt:lpstr>โปรแกรม Client</vt:lpstr>
      <vt:lpstr>โปรแกรม Server</vt:lpstr>
      <vt:lpstr>ผลการรัน</vt:lpstr>
      <vt:lpstr>การเขียน Server แบบ multi-thread</vt:lpstr>
      <vt:lpstr>แก้ไขตัวอย่างที่ 3 ให้เป็นแบบ multi-thread</vt:lpstr>
      <vt:lpstr>ปรับเปลี่ยนให้เป็น ThreadPool</vt:lpstr>
      <vt:lpstr>Java HashMap</vt:lpstr>
      <vt:lpstr>ตัวอย่าง : การใช้งาน HashMap</vt:lpstr>
      <vt:lpstr>ตรวจสอบปัญหาของการใช้งาน HashMap</vt:lpstr>
      <vt:lpstr>แก้ปัญหาต้องระบุประเภทของข้อมูล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Choopan Rattanapoka</cp:lastModifiedBy>
  <cp:revision>346</cp:revision>
  <dcterms:created xsi:type="dcterms:W3CDTF">2010-02-28T04:09:14Z</dcterms:created>
  <dcterms:modified xsi:type="dcterms:W3CDTF">2015-03-30T02:32:56Z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