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131" autoAdjust="0"/>
    <p:restoredTop sz="9466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AF7E8-1BE4-4A86-828D-2A296302BF46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9CCAE-D5D0-460E-ACBA-23DAD2B32F8F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7736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9CCAE-D5D0-460E-ACBA-23DAD2B32F8F}" type="slidenum">
              <a:rPr lang="th-TH" smtClean="0"/>
              <a:pPr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327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ตัวยึดวันที่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17" name="ตัวยึดท้ายกระดา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9" name="ตัวยึดหมายเลขภาพนิ่ง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ตัวยึดเนื้อหา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2" name="ตัวยึดวันที่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13" name="ตัวยึดหมายเลขภาพนิ่ง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ตัวยึดเนื้อหา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8" name="ตัวยึดวันที่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10" name="ตัวยึดหมายเลขภาพนิ่ง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2" name="ตัวยึดท้ายกระดา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3" name="ตัวยึดเนื้อหา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0" name="ตัวยึดวันที่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12" name="ตัวยึดหมายเลขภาพนิ่ง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h-TH"/>
          </a:p>
        </p:txBody>
      </p:sp>
      <p:sp>
        <p:nvSpPr>
          <p:cNvPr id="16" name="ตัวยึดข้อความ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15" name="ตัวยึดข้อความ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9" name="ตัวยึดเนื้อหา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8" name="สี่เหลี่ยมผืนผ้า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ตัวยึดวันที่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13" name="ตัวยึดหมายเลขภาพนิ่ง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ตัวยึดชื่อเรื่อง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ยึดข้อความ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4" name="ตัวยึดวันที่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ตัวยึด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475656" y="4725144"/>
            <a:ext cx="7363544" cy="1142256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Client/Server Application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FilE</a:t>
            </a:r>
            <a:r>
              <a:rPr lang="en-US" dirty="0" smtClean="0"/>
              <a:t> server)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030523313 - Network programming</a:t>
            </a:r>
          </a:p>
          <a:p>
            <a:r>
              <a:rPr lang="en-US" dirty="0"/>
              <a:t>Asst. Prof. Dr. Choopan Rattanapoka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to Code (2)</a:t>
            </a:r>
            <a:endParaRPr lang="th-TH" dirty="0"/>
          </a:p>
        </p:txBody>
      </p:sp>
      <p:sp>
        <p:nvSpPr>
          <p:cNvPr id="4" name="Flowchart: Terminator 3"/>
          <p:cNvSpPr/>
          <p:nvPr/>
        </p:nvSpPr>
        <p:spPr>
          <a:xfrm>
            <a:off x="1445176" y="1556792"/>
            <a:ext cx="1368152" cy="432048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start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189672" y="2420888"/>
            <a:ext cx="3878272" cy="36004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สร้าง </a:t>
            </a:r>
            <a:r>
              <a:rPr lang="en-US" sz="2000" dirty="0" smtClean="0">
                <a:solidFill>
                  <a:schemeClr val="tx1"/>
                </a:solidFill>
              </a:rPr>
              <a:t>Object: </a:t>
            </a:r>
            <a:r>
              <a:rPr lang="en-US" sz="2000" dirty="0" err="1" smtClean="0">
                <a:solidFill>
                  <a:schemeClr val="tx1"/>
                </a:solidFill>
              </a:rPr>
              <a:t>PrintWriter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th-TH" sz="2000" dirty="0" smtClean="0">
                <a:solidFill>
                  <a:schemeClr val="tx1"/>
                </a:solidFill>
              </a:rPr>
              <a:t>จาก </a:t>
            </a:r>
            <a:r>
              <a:rPr lang="en-US" sz="2000" dirty="0" smtClean="0">
                <a:solidFill>
                  <a:schemeClr val="tx1"/>
                </a:solidFill>
              </a:rPr>
              <a:t>Socket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79512" y="3068960"/>
            <a:ext cx="3878272" cy="36004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สร้าง </a:t>
            </a:r>
            <a:r>
              <a:rPr lang="en-US" sz="2000" dirty="0" smtClean="0">
                <a:solidFill>
                  <a:schemeClr val="tx1"/>
                </a:solidFill>
              </a:rPr>
              <a:t>Object: File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179512" y="3645024"/>
            <a:ext cx="3878272" cy="36004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เรียกใช้เมธอด</a:t>
            </a:r>
            <a:r>
              <a:rPr lang="en-US" sz="2000" dirty="0" smtClean="0">
                <a:solidFill>
                  <a:schemeClr val="tx1"/>
                </a:solidFill>
              </a:rPr>
              <a:t>: list() </a:t>
            </a:r>
            <a:r>
              <a:rPr lang="th-TH" sz="2000" dirty="0" smtClean="0">
                <a:solidFill>
                  <a:schemeClr val="tx1"/>
                </a:solidFill>
              </a:rPr>
              <a:t>เพื่อบันทึกชื่อแฟ้มข้อมูล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79512" y="4509120"/>
            <a:ext cx="3878272" cy="36004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ส่งชื่อแฟ้มข้อมูลไปยัง </a:t>
            </a:r>
            <a:r>
              <a:rPr lang="en-US" sz="2000" dirty="0" smtClean="0">
                <a:solidFill>
                  <a:schemeClr val="tx1"/>
                </a:solidFill>
              </a:rPr>
              <a:t>Client </a:t>
            </a:r>
            <a:r>
              <a:rPr lang="th-TH" sz="2000" dirty="0" smtClean="0">
                <a:solidFill>
                  <a:schemeClr val="tx1"/>
                </a:solidFill>
              </a:rPr>
              <a:t>ทีละ 1 บรรทัด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79512" y="5661248"/>
            <a:ext cx="3878272" cy="36004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ปิด </a:t>
            </a:r>
            <a:r>
              <a:rPr lang="en-US" sz="2000" dirty="0" smtClean="0">
                <a:solidFill>
                  <a:schemeClr val="tx1"/>
                </a:solidFill>
              </a:rPr>
              <a:t>socket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1435016" y="6309320"/>
            <a:ext cx="1368152" cy="432048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end</a:t>
            </a:r>
            <a:endParaRPr lang="th-TH" sz="2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rot="5400000">
            <a:off x="1913006" y="2204642"/>
            <a:ext cx="432048" cy="4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rot="5400000">
            <a:off x="1979712" y="2919864"/>
            <a:ext cx="288032" cy="1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 rot="5400000">
            <a:off x="2010636" y="3537012"/>
            <a:ext cx="21602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 rot="5400000">
            <a:off x="1866620" y="4257092"/>
            <a:ext cx="50405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 rot="5400000">
            <a:off x="1722604" y="5265204"/>
            <a:ext cx="79208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 rot="16200000" flipH="1">
            <a:off x="1974854" y="6165082"/>
            <a:ext cx="288032" cy="4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pic>
        <p:nvPicPr>
          <p:cNvPr id="17" name="Picture 16" descr="serverfilelist.png"/>
          <p:cNvPicPr>
            <a:picLocks noChangeAspect="1"/>
          </p:cNvPicPr>
          <p:nvPr/>
        </p:nvPicPr>
        <p:blipFill>
          <a:blip r:embed="rId2" cstate="print"/>
          <a:srcRect l="5007" t="24353" r="62451" b="72471"/>
          <a:stretch>
            <a:fillRect/>
          </a:stretch>
        </p:blipFill>
        <p:spPr>
          <a:xfrm>
            <a:off x="5148064" y="1556792"/>
            <a:ext cx="2664296" cy="3074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Picture 17" descr="serverfilelist.png"/>
          <p:cNvPicPr>
            <a:picLocks noChangeAspect="1"/>
          </p:cNvPicPr>
          <p:nvPr/>
        </p:nvPicPr>
        <p:blipFill>
          <a:blip r:embed="rId2" cstate="print"/>
          <a:srcRect l="28722" t="28824" r="16206" b="60588"/>
          <a:stretch>
            <a:fillRect/>
          </a:stretch>
        </p:blipFill>
        <p:spPr>
          <a:xfrm>
            <a:off x="5148064" y="2172133"/>
            <a:ext cx="3312368" cy="7528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 descr="serverfilelist.png"/>
          <p:cNvPicPr>
            <a:picLocks noChangeAspect="1"/>
          </p:cNvPicPr>
          <p:nvPr/>
        </p:nvPicPr>
        <p:blipFill>
          <a:blip r:embed="rId2" cstate="print"/>
          <a:srcRect l="27471" t="40471" r="36232" b="56353"/>
          <a:stretch>
            <a:fillRect/>
          </a:stretch>
        </p:blipFill>
        <p:spPr>
          <a:xfrm>
            <a:off x="5172067" y="3140968"/>
            <a:ext cx="2784309" cy="2880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 descr="serverfilelist.png"/>
          <p:cNvPicPr>
            <a:picLocks noChangeAspect="1"/>
          </p:cNvPicPr>
          <p:nvPr/>
        </p:nvPicPr>
        <p:blipFill>
          <a:blip r:embed="rId2" cstate="print"/>
          <a:srcRect l="27471" t="43647" r="29974" b="53892"/>
          <a:stretch>
            <a:fillRect/>
          </a:stretch>
        </p:blipFill>
        <p:spPr>
          <a:xfrm>
            <a:off x="5178544" y="3717032"/>
            <a:ext cx="3624403" cy="247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Picture 20" descr="serverfilelist.png"/>
          <p:cNvPicPr>
            <a:picLocks noChangeAspect="1"/>
          </p:cNvPicPr>
          <p:nvPr/>
        </p:nvPicPr>
        <p:blipFill>
          <a:blip r:embed="rId2" cstate="print"/>
          <a:srcRect l="27471" t="46322" r="12451" b="44204"/>
          <a:stretch>
            <a:fillRect/>
          </a:stretch>
        </p:blipFill>
        <p:spPr>
          <a:xfrm>
            <a:off x="4716016" y="4365104"/>
            <a:ext cx="4249319" cy="792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Picture 21" descr="serverfilelist.png"/>
          <p:cNvPicPr>
            <a:picLocks noChangeAspect="1"/>
          </p:cNvPicPr>
          <p:nvPr/>
        </p:nvPicPr>
        <p:blipFill>
          <a:blip r:embed="rId2" cstate="print"/>
          <a:srcRect l="27470" t="55864" r="51252" b="37294"/>
          <a:stretch>
            <a:fillRect/>
          </a:stretch>
        </p:blipFill>
        <p:spPr>
          <a:xfrm>
            <a:off x="5148063" y="5481064"/>
            <a:ext cx="1800201" cy="684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Right Arrow 22"/>
          <p:cNvSpPr/>
          <p:nvPr/>
        </p:nvSpPr>
        <p:spPr>
          <a:xfrm>
            <a:off x="3419872" y="1608480"/>
            <a:ext cx="1584176" cy="236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Right Arrow 23"/>
          <p:cNvSpPr/>
          <p:nvPr/>
        </p:nvSpPr>
        <p:spPr>
          <a:xfrm>
            <a:off x="4139952" y="2492896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Right Arrow 24"/>
          <p:cNvSpPr/>
          <p:nvPr/>
        </p:nvSpPr>
        <p:spPr>
          <a:xfrm>
            <a:off x="4139952" y="3171448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Right Arrow 25"/>
          <p:cNvSpPr/>
          <p:nvPr/>
        </p:nvSpPr>
        <p:spPr>
          <a:xfrm>
            <a:off x="4139952" y="3717032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Right Arrow 26"/>
          <p:cNvSpPr/>
          <p:nvPr/>
        </p:nvSpPr>
        <p:spPr>
          <a:xfrm>
            <a:off x="4139952" y="5733256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Right Arrow 27"/>
          <p:cNvSpPr/>
          <p:nvPr/>
        </p:nvSpPr>
        <p:spPr>
          <a:xfrm>
            <a:off x="4139952" y="458112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: FileServerList.java</a:t>
            </a:r>
            <a:endParaRPr lang="th-TH" dirty="0"/>
          </a:p>
        </p:txBody>
      </p:sp>
      <p:pic>
        <p:nvPicPr>
          <p:cNvPr id="4" name="Content Placeholder 3" descr="serverfilelis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b="31089"/>
          <a:stretch>
            <a:fillRect/>
          </a:stretch>
        </p:blipFill>
        <p:spPr>
          <a:xfrm>
            <a:off x="107504" y="2132856"/>
            <a:ext cx="5525461" cy="4320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Content Placeholder 3" descr="serverfilelist.png"/>
          <p:cNvPicPr>
            <a:picLocks noChangeAspect="1"/>
          </p:cNvPicPr>
          <p:nvPr/>
        </p:nvPicPr>
        <p:blipFill>
          <a:blip r:embed="rId2" cstate="print"/>
          <a:srcRect t="68720"/>
          <a:stretch>
            <a:fillRect/>
          </a:stretch>
        </p:blipFill>
        <p:spPr>
          <a:xfrm>
            <a:off x="3932605" y="1628800"/>
            <a:ext cx="5175899" cy="1656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Communication</a:t>
            </a:r>
            <a:endParaRPr lang="th-TH" dirty="0"/>
          </a:p>
        </p:txBody>
      </p:sp>
      <p:pic>
        <p:nvPicPr>
          <p:cNvPr id="4" name="Content Placeholder 3" descr="filelist.png"/>
          <p:cNvPicPr>
            <a:picLocks noChangeAspect="1"/>
          </p:cNvPicPr>
          <p:nvPr/>
        </p:nvPicPr>
        <p:blipFill>
          <a:blip r:embed="rId2" cstate="print"/>
          <a:srcRect l="13696" t="24390" b="9756"/>
          <a:stretch>
            <a:fillRect/>
          </a:stretch>
        </p:blipFill>
        <p:spPr>
          <a:xfrm>
            <a:off x="107504" y="2708920"/>
            <a:ext cx="4537391" cy="1944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Straight Connector 4"/>
          <p:cNvCxnSpPr/>
          <p:nvPr/>
        </p:nvCxnSpPr>
        <p:spPr>
          <a:xfrm rot="5400000">
            <a:off x="2411760" y="4005064"/>
            <a:ext cx="4752528" cy="0"/>
          </a:xfrm>
          <a:prstGeom prst="line">
            <a:avLst/>
          </a:prstGeom>
          <a:ln w="381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3" descr="serverfilelist.png"/>
          <p:cNvPicPr>
            <a:picLocks noChangeAspect="1"/>
          </p:cNvPicPr>
          <p:nvPr/>
        </p:nvPicPr>
        <p:blipFill>
          <a:blip r:embed="rId3" cstate="print"/>
          <a:srcRect l="6516" t="22970" r="11382" b="31089"/>
          <a:stretch>
            <a:fillRect/>
          </a:stretch>
        </p:blipFill>
        <p:spPr>
          <a:xfrm>
            <a:off x="4932040" y="2407172"/>
            <a:ext cx="4104456" cy="26060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835696" y="1537628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th-TH" dirty="0"/>
          </a:p>
        </p:txBody>
      </p:sp>
      <p:sp>
        <p:nvSpPr>
          <p:cNvPr id="8" name="TextBox 7"/>
          <p:cNvSpPr txBox="1"/>
          <p:nvPr/>
        </p:nvSpPr>
        <p:spPr>
          <a:xfrm>
            <a:off x="6459741" y="1525424"/>
            <a:ext cx="1128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th-TH" dirty="0"/>
          </a:p>
        </p:txBody>
      </p:sp>
      <p:sp>
        <p:nvSpPr>
          <p:cNvPr id="10" name="Right Arrow 9"/>
          <p:cNvSpPr/>
          <p:nvPr/>
        </p:nvSpPr>
        <p:spPr>
          <a:xfrm rot="11059719">
            <a:off x="3544693" y="3825775"/>
            <a:ext cx="2317844" cy="23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5940152" y="3717032"/>
            <a:ext cx="3024336" cy="5760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/>
          <p:cNvSpPr/>
          <p:nvPr/>
        </p:nvSpPr>
        <p:spPr>
          <a:xfrm>
            <a:off x="611560" y="3696712"/>
            <a:ext cx="2736304" cy="370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 </a:t>
            </a:r>
            <a:r>
              <a:rPr lang="en-US" dirty="0" smtClean="0"/>
              <a:t>Upload </a:t>
            </a:r>
            <a:r>
              <a:rPr lang="th-TH" dirty="0" smtClean="0"/>
              <a:t>แฟ้มข้อมูลเข้าสู่ </a:t>
            </a:r>
            <a:r>
              <a:rPr lang="en-US" dirty="0" smtClean="0"/>
              <a:t>Server</a:t>
            </a:r>
            <a:endParaRPr lang="th-T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073027"/>
            <a:ext cx="9239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988840"/>
            <a:ext cx="6667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35696" y="1537628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5724128" y="1556792"/>
            <a:ext cx="2001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Server:5678</a:t>
            </a:r>
            <a:endParaRPr lang="th-TH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827584" y="4725144"/>
            <a:ext cx="33123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4860032" y="4725144"/>
            <a:ext cx="33123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83768" y="3212976"/>
            <a:ext cx="403244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15816" y="2852936"/>
            <a:ext cx="3147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เปิด </a:t>
            </a:r>
            <a:r>
              <a:rPr lang="en-US" dirty="0" smtClean="0"/>
              <a:t>socket </a:t>
            </a:r>
            <a:r>
              <a:rPr lang="th-TH" dirty="0" smtClean="0"/>
              <a:t>ไปหา </a:t>
            </a:r>
            <a:r>
              <a:rPr lang="en-US" dirty="0" smtClean="0"/>
              <a:t>server</a:t>
            </a:r>
            <a:endParaRPr lang="th-TH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483768" y="3861048"/>
            <a:ext cx="403244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43624" y="3553852"/>
            <a:ext cx="1776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ส่งชื่อแฟ้มข้อมูล</a:t>
            </a:r>
            <a:endParaRPr lang="th-TH" dirty="0"/>
          </a:p>
        </p:txBody>
      </p:sp>
      <p:sp>
        <p:nvSpPr>
          <p:cNvPr id="18" name="TextBox 17"/>
          <p:cNvSpPr txBox="1"/>
          <p:nvPr/>
        </p:nvSpPr>
        <p:spPr>
          <a:xfrm>
            <a:off x="6539968" y="4149080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ตรวจสอบแฟ้มข้อมูล</a:t>
            </a:r>
            <a:endParaRPr lang="th-TH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2483769" y="4725142"/>
            <a:ext cx="4032453" cy="2880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4434" y="4437112"/>
            <a:ext cx="155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OK, NOK</a:t>
            </a:r>
            <a:endParaRPr lang="th-TH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483768" y="5373216"/>
            <a:ext cx="403244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79409" y="5138028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ส่งข้อมูล</a:t>
            </a:r>
            <a:endParaRPr lang="th-TH" dirty="0"/>
          </a:p>
        </p:txBody>
      </p:sp>
      <p:sp>
        <p:nvSpPr>
          <p:cNvPr id="25" name="TextBox 24"/>
          <p:cNvSpPr txBox="1"/>
          <p:nvPr/>
        </p:nvSpPr>
        <p:spPr>
          <a:xfrm>
            <a:off x="6529587" y="5714092"/>
            <a:ext cx="16642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บันทึกข้อมูลลง</a:t>
            </a:r>
          </a:p>
          <a:p>
            <a:r>
              <a:rPr lang="th-TH" dirty="0" smtClean="0"/>
              <a:t>แฟ้มข้อมูล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: Client (Upload)</a:t>
            </a:r>
            <a:endParaRPr lang="th-TH" dirty="0"/>
          </a:p>
        </p:txBody>
      </p:sp>
      <p:sp>
        <p:nvSpPr>
          <p:cNvPr id="4" name="Flowchart: Terminator 3"/>
          <p:cNvSpPr/>
          <p:nvPr/>
        </p:nvSpPr>
        <p:spPr>
          <a:xfrm>
            <a:off x="1043608" y="1556792"/>
            <a:ext cx="1008112" cy="432048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start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95536" y="4005064"/>
            <a:ext cx="2304256" cy="43204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เปิด </a:t>
            </a:r>
            <a:r>
              <a:rPr lang="en-US" sz="1800" dirty="0" smtClean="0">
                <a:solidFill>
                  <a:schemeClr val="tx1"/>
                </a:solidFill>
              </a:rPr>
              <a:t>socket </a:t>
            </a:r>
            <a:r>
              <a:rPr lang="th-TH" sz="1800" dirty="0" smtClean="0">
                <a:solidFill>
                  <a:schemeClr val="tx1"/>
                </a:solidFill>
              </a:rPr>
              <a:t>ไปหา </a:t>
            </a:r>
            <a:r>
              <a:rPr lang="en-US" sz="1800" dirty="0" smtClean="0">
                <a:solidFill>
                  <a:schemeClr val="tx1"/>
                </a:solidFill>
              </a:rPr>
              <a:t>server</a:t>
            </a:r>
            <a:endParaRPr lang="th-TH" sz="1800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07504" y="4725144"/>
            <a:ext cx="4968552" cy="50405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สร้าง </a:t>
            </a:r>
            <a:r>
              <a:rPr lang="en-US" sz="1800" dirty="0" smtClean="0">
                <a:solidFill>
                  <a:schemeClr val="tx1"/>
                </a:solidFill>
              </a:rPr>
              <a:t>Object: </a:t>
            </a:r>
            <a:r>
              <a:rPr lang="en-US" sz="1800" dirty="0" err="1" smtClean="0">
                <a:solidFill>
                  <a:schemeClr val="tx1"/>
                </a:solidFill>
              </a:rPr>
              <a:t>BufferedReader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PrintWriter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th-TH" sz="1800" dirty="0" smtClean="0">
                <a:solidFill>
                  <a:schemeClr val="tx1"/>
                </a:solidFill>
              </a:rPr>
              <a:t>จาก </a:t>
            </a:r>
            <a:r>
              <a:rPr lang="en-US" sz="1800" dirty="0" smtClean="0">
                <a:solidFill>
                  <a:schemeClr val="tx1"/>
                </a:solidFill>
              </a:rPr>
              <a:t>Socket</a:t>
            </a:r>
            <a:endParaRPr lang="th-TH" sz="1800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059832" y="3212976"/>
            <a:ext cx="1728192" cy="50405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แสดงข้อความ </a:t>
            </a:r>
            <a:r>
              <a:rPr lang="en-US" sz="1800" dirty="0" smtClean="0">
                <a:solidFill>
                  <a:schemeClr val="tx1"/>
                </a:solidFill>
              </a:rPr>
              <a:t>error</a:t>
            </a:r>
            <a:endParaRPr lang="th-TH" sz="1800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333688" y="2276872"/>
            <a:ext cx="2438112" cy="144016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ตรวจสอบแฟ้มข้อมูลที่จะ </a:t>
            </a:r>
            <a:r>
              <a:rPr lang="en-US" sz="1800" dirty="0" smtClean="0">
                <a:solidFill>
                  <a:schemeClr val="tx1"/>
                </a:solidFill>
              </a:rPr>
              <a:t>upload </a:t>
            </a:r>
            <a:r>
              <a:rPr lang="th-TH" sz="1800" dirty="0" smtClean="0">
                <a:solidFill>
                  <a:schemeClr val="tx1"/>
                </a:solidFill>
              </a:rPr>
              <a:t>ไป</a:t>
            </a:r>
            <a:r>
              <a:rPr lang="en-US" sz="1800" dirty="0" smtClean="0">
                <a:solidFill>
                  <a:schemeClr val="tx1"/>
                </a:solidFill>
              </a:rPr>
              <a:t>server ?</a:t>
            </a:r>
            <a:endParaRPr lang="th-TH" sz="1800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395536" y="5445224"/>
            <a:ext cx="2088232" cy="50405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ส่งชื่อแฟ้มข้อมูลให้ </a:t>
            </a:r>
            <a:r>
              <a:rPr lang="en-US" sz="1800" dirty="0" smtClean="0">
                <a:solidFill>
                  <a:schemeClr val="tx1"/>
                </a:solidFill>
              </a:rPr>
              <a:t>server</a:t>
            </a:r>
            <a:endParaRPr lang="th-TH" sz="1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  <a:endCxn id="5" idx="0"/>
          </p:cNvCxnSpPr>
          <p:nvPr/>
        </p:nvCxnSpPr>
        <p:spPr>
          <a:xfrm rot="5400000">
            <a:off x="1406188" y="3858508"/>
            <a:ext cx="288032" cy="5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รูปร่าง 20"/>
          <p:cNvCxnSpPr>
            <a:stCxn id="8" idx="3"/>
            <a:endCxn id="7" idx="0"/>
          </p:cNvCxnSpPr>
          <p:nvPr/>
        </p:nvCxnSpPr>
        <p:spPr>
          <a:xfrm>
            <a:off x="2771800" y="2996952"/>
            <a:ext cx="1152128" cy="21602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Terminator 7"/>
          <p:cNvSpPr/>
          <p:nvPr/>
        </p:nvSpPr>
        <p:spPr>
          <a:xfrm>
            <a:off x="3379394" y="4077072"/>
            <a:ext cx="1080120" cy="36004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end</a:t>
            </a:r>
            <a:endParaRPr lang="th-TH" sz="1800" dirty="0">
              <a:solidFill>
                <a:schemeClr val="tx1"/>
              </a:solidFill>
            </a:endParaRPr>
          </a:p>
        </p:txBody>
      </p:sp>
      <p:cxnSp>
        <p:nvCxnSpPr>
          <p:cNvPr id="17" name="ลูกศรเชื่อมต่อแบบตรง 24"/>
          <p:cNvCxnSpPr>
            <a:stCxn id="7" idx="2"/>
            <a:endCxn id="16" idx="0"/>
          </p:cNvCxnSpPr>
          <p:nvPr/>
        </p:nvCxnSpPr>
        <p:spPr>
          <a:xfrm rot="5400000">
            <a:off x="3741671" y="3894815"/>
            <a:ext cx="360040" cy="44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94104" y="2668850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/>
              <a:t>ไม่มีแฟ้มข้อมูล</a:t>
            </a:r>
            <a:endParaRPr lang="th-TH" sz="2000" dirty="0"/>
          </a:p>
        </p:txBody>
      </p:sp>
      <p:cxnSp>
        <p:nvCxnSpPr>
          <p:cNvPr id="29" name="Straight Arrow Connector 28"/>
          <p:cNvCxnSpPr>
            <a:stCxn id="4" idx="2"/>
            <a:endCxn id="8" idx="0"/>
          </p:cNvCxnSpPr>
          <p:nvPr/>
        </p:nvCxnSpPr>
        <p:spPr>
          <a:xfrm rot="16200000" flipH="1">
            <a:off x="1406188" y="2130316"/>
            <a:ext cx="288032" cy="5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54313" y="3676962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/>
              <a:t>มีแฟ้มข้อมูล</a:t>
            </a:r>
            <a:endParaRPr lang="th-TH" sz="2000" dirty="0"/>
          </a:p>
        </p:txBody>
      </p:sp>
      <p:sp>
        <p:nvSpPr>
          <p:cNvPr id="38" name="Flowchart: Connector 37"/>
          <p:cNvSpPr/>
          <p:nvPr/>
        </p:nvSpPr>
        <p:spPr>
          <a:xfrm>
            <a:off x="1300110" y="6165304"/>
            <a:ext cx="504056" cy="476672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</a:t>
            </a:r>
            <a:endParaRPr lang="th-TH" sz="18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5" idx="2"/>
          </p:cNvCxnSpPr>
          <p:nvPr/>
        </p:nvCxnSpPr>
        <p:spPr>
          <a:xfrm rot="5400000">
            <a:off x="1403648" y="4581128"/>
            <a:ext cx="28803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1440446" y="5337212"/>
            <a:ext cx="21602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1438858" y="6056498"/>
            <a:ext cx="21602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2803168" y="4005064"/>
            <a:ext cx="4752528" cy="0"/>
          </a:xfrm>
          <a:prstGeom prst="line">
            <a:avLst/>
          </a:prstGeom>
          <a:ln w="381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Process 51"/>
          <p:cNvSpPr/>
          <p:nvPr/>
        </p:nvSpPr>
        <p:spPr>
          <a:xfrm>
            <a:off x="5271760" y="4149080"/>
            <a:ext cx="2520280" cy="64807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อ่านข้อมูลจากแฟ้มข้อมูลแล้ว</a:t>
            </a:r>
          </a:p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ส่งข้อมูลนั้นไปให้ </a:t>
            </a:r>
            <a:r>
              <a:rPr lang="en-US" sz="1800" dirty="0" smtClean="0">
                <a:solidFill>
                  <a:schemeClr val="tx1"/>
                </a:solidFill>
              </a:rPr>
              <a:t>Server</a:t>
            </a:r>
            <a:endParaRPr lang="th-TH" sz="1800" dirty="0">
              <a:solidFill>
                <a:schemeClr val="tx1"/>
              </a:solidFill>
            </a:endParaRPr>
          </a:p>
        </p:txBody>
      </p:sp>
      <p:sp>
        <p:nvSpPr>
          <p:cNvPr id="53" name="Flowchart: Process 52"/>
          <p:cNvSpPr/>
          <p:nvPr/>
        </p:nvSpPr>
        <p:spPr>
          <a:xfrm>
            <a:off x="7380312" y="2924944"/>
            <a:ext cx="1728192" cy="50405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แสดงข้อความ </a:t>
            </a:r>
            <a:r>
              <a:rPr lang="en-US" sz="1800" dirty="0" smtClean="0">
                <a:solidFill>
                  <a:schemeClr val="tx1"/>
                </a:solidFill>
              </a:rPr>
              <a:t>error</a:t>
            </a:r>
            <a:endParaRPr lang="th-TH" sz="1800" dirty="0">
              <a:solidFill>
                <a:schemeClr val="tx1"/>
              </a:solidFill>
            </a:endParaRPr>
          </a:p>
        </p:txBody>
      </p:sp>
      <p:sp>
        <p:nvSpPr>
          <p:cNvPr id="54" name="Flowchart: Decision 53"/>
          <p:cNvSpPr/>
          <p:nvPr/>
        </p:nvSpPr>
        <p:spPr>
          <a:xfrm>
            <a:off x="5353040" y="2276872"/>
            <a:ext cx="2294096" cy="936104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อ่านคำตอบจาก </a:t>
            </a:r>
            <a:r>
              <a:rPr lang="en-US" sz="1800" dirty="0" smtClean="0">
                <a:solidFill>
                  <a:schemeClr val="tx1"/>
                </a:solidFill>
              </a:rPr>
              <a:t>Server</a:t>
            </a:r>
            <a:endParaRPr lang="th-TH" sz="18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54" idx="2"/>
            <a:endCxn id="52" idx="0"/>
          </p:cNvCxnSpPr>
          <p:nvPr/>
        </p:nvCxnSpPr>
        <p:spPr>
          <a:xfrm rot="16200000" flipH="1">
            <a:off x="6047942" y="3665122"/>
            <a:ext cx="936104" cy="318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รูปร่าง 20"/>
          <p:cNvCxnSpPr>
            <a:stCxn id="54" idx="3"/>
            <a:endCxn id="53" idx="0"/>
          </p:cNvCxnSpPr>
          <p:nvPr/>
        </p:nvCxnSpPr>
        <p:spPr>
          <a:xfrm>
            <a:off x="7647136" y="2744924"/>
            <a:ext cx="597272" cy="18002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Terminator 7"/>
          <p:cNvSpPr/>
          <p:nvPr/>
        </p:nvSpPr>
        <p:spPr>
          <a:xfrm>
            <a:off x="7720032" y="3645024"/>
            <a:ext cx="1080120" cy="36004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end</a:t>
            </a:r>
            <a:endParaRPr lang="th-TH" sz="1800" dirty="0">
              <a:solidFill>
                <a:schemeClr val="tx1"/>
              </a:solidFill>
            </a:endParaRPr>
          </a:p>
        </p:txBody>
      </p:sp>
      <p:cxnSp>
        <p:nvCxnSpPr>
          <p:cNvPr id="58" name="ลูกศรเชื่อมต่อแบบตรง 24"/>
          <p:cNvCxnSpPr>
            <a:stCxn id="53" idx="2"/>
            <a:endCxn id="57" idx="0"/>
          </p:cNvCxnSpPr>
          <p:nvPr/>
        </p:nvCxnSpPr>
        <p:spPr>
          <a:xfrm rot="16200000" flipH="1">
            <a:off x="8144238" y="3529170"/>
            <a:ext cx="216024" cy="156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662656" y="2380818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NOK</a:t>
            </a:r>
            <a:endParaRPr lang="th-TH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5940152" y="3429000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OK</a:t>
            </a:r>
            <a:endParaRPr lang="th-TH" sz="2000" dirty="0"/>
          </a:p>
        </p:txBody>
      </p:sp>
      <p:sp>
        <p:nvSpPr>
          <p:cNvPr id="83" name="Flowchart: Connector 82"/>
          <p:cNvSpPr/>
          <p:nvPr/>
        </p:nvSpPr>
        <p:spPr>
          <a:xfrm>
            <a:off x="6228184" y="1556792"/>
            <a:ext cx="504056" cy="476672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</a:t>
            </a:r>
            <a:endParaRPr lang="th-TH" sz="1800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>
            <a:stCxn id="83" idx="4"/>
          </p:cNvCxnSpPr>
          <p:nvPr/>
        </p:nvCxnSpPr>
        <p:spPr>
          <a:xfrm rot="16200000" flipH="1">
            <a:off x="6360476" y="2153200"/>
            <a:ext cx="243408" cy="3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Terminator 7"/>
          <p:cNvSpPr/>
          <p:nvPr/>
        </p:nvSpPr>
        <p:spPr>
          <a:xfrm>
            <a:off x="5991840" y="5229200"/>
            <a:ext cx="1080120" cy="36004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end</a:t>
            </a:r>
            <a:endParaRPr lang="th-TH" sz="1800" dirty="0">
              <a:solidFill>
                <a:schemeClr val="tx1"/>
              </a:solidFill>
            </a:endParaRPr>
          </a:p>
        </p:txBody>
      </p:sp>
      <p:cxnSp>
        <p:nvCxnSpPr>
          <p:cNvPr id="88" name="ลูกศรเชื่อมต่อแบบตรง 24"/>
          <p:cNvCxnSpPr>
            <a:stCxn id="52" idx="2"/>
            <a:endCxn id="87" idx="0"/>
          </p:cNvCxnSpPr>
          <p:nvPr/>
        </p:nvCxnSpPr>
        <p:spPr>
          <a:xfrm rot="5400000">
            <a:off x="6315876" y="5013176"/>
            <a:ext cx="43204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to Code (1)</a:t>
            </a:r>
            <a:endParaRPr lang="th-TH" dirty="0"/>
          </a:p>
        </p:txBody>
      </p:sp>
      <p:pic>
        <p:nvPicPr>
          <p:cNvPr id="21" name="Content Placeholder 20" descr="fileupload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r="47031" b="86433"/>
          <a:stretch>
            <a:fillRect/>
          </a:stretch>
        </p:blipFill>
        <p:spPr>
          <a:xfrm>
            <a:off x="4788024" y="1556792"/>
            <a:ext cx="3672408" cy="914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Flowchart: Terminator 3"/>
          <p:cNvSpPr/>
          <p:nvPr/>
        </p:nvSpPr>
        <p:spPr>
          <a:xfrm>
            <a:off x="745416" y="1556792"/>
            <a:ext cx="1008112" cy="432048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start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97344" y="3861048"/>
            <a:ext cx="2304256" cy="43204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เปิด </a:t>
            </a:r>
            <a:r>
              <a:rPr lang="en-US" sz="1800" dirty="0" smtClean="0">
                <a:solidFill>
                  <a:schemeClr val="tx1"/>
                </a:solidFill>
              </a:rPr>
              <a:t>socket </a:t>
            </a:r>
            <a:r>
              <a:rPr lang="th-TH" sz="1800" dirty="0" smtClean="0">
                <a:solidFill>
                  <a:schemeClr val="tx1"/>
                </a:solidFill>
              </a:rPr>
              <a:t>ไปหา </a:t>
            </a:r>
            <a:r>
              <a:rPr lang="en-US" sz="1800" dirty="0" smtClean="0">
                <a:solidFill>
                  <a:schemeClr val="tx1"/>
                </a:solidFill>
              </a:rPr>
              <a:t>server</a:t>
            </a:r>
            <a:endParaRPr lang="th-TH" sz="1800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07504" y="4509120"/>
            <a:ext cx="4968552" cy="50405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สร้าง </a:t>
            </a:r>
            <a:r>
              <a:rPr lang="en-US" sz="1800" dirty="0" smtClean="0">
                <a:solidFill>
                  <a:schemeClr val="tx1"/>
                </a:solidFill>
              </a:rPr>
              <a:t>Object: </a:t>
            </a:r>
            <a:r>
              <a:rPr lang="en-US" sz="1800" dirty="0" err="1" smtClean="0">
                <a:solidFill>
                  <a:schemeClr val="tx1"/>
                </a:solidFill>
              </a:rPr>
              <a:t>BufferedReader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PrintWriter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th-TH" sz="1800" dirty="0" smtClean="0">
                <a:solidFill>
                  <a:schemeClr val="tx1"/>
                </a:solidFill>
              </a:rPr>
              <a:t>จาก </a:t>
            </a:r>
            <a:r>
              <a:rPr lang="en-US" sz="1800" dirty="0" smtClean="0">
                <a:solidFill>
                  <a:schemeClr val="tx1"/>
                </a:solidFill>
              </a:rPr>
              <a:t>Socket</a:t>
            </a:r>
            <a:endParaRPr lang="th-TH" sz="1800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761640" y="3212976"/>
            <a:ext cx="1728192" cy="50405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แสดงข้อความ </a:t>
            </a:r>
            <a:r>
              <a:rPr lang="en-US" sz="1800" dirty="0" smtClean="0">
                <a:solidFill>
                  <a:schemeClr val="tx1"/>
                </a:solidFill>
              </a:rPr>
              <a:t>error</a:t>
            </a:r>
            <a:endParaRPr lang="th-TH" sz="1800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35496" y="2276872"/>
            <a:ext cx="2438112" cy="144016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ตรวจสอบแฟ้มข้อมูลที่จะ </a:t>
            </a:r>
            <a:r>
              <a:rPr lang="en-US" sz="1800" dirty="0" smtClean="0">
                <a:solidFill>
                  <a:schemeClr val="tx1"/>
                </a:solidFill>
              </a:rPr>
              <a:t>upload </a:t>
            </a:r>
            <a:r>
              <a:rPr lang="th-TH" sz="1800" dirty="0" smtClean="0">
                <a:solidFill>
                  <a:schemeClr val="tx1"/>
                </a:solidFill>
              </a:rPr>
              <a:t>ไป</a:t>
            </a:r>
            <a:r>
              <a:rPr lang="en-US" sz="1800" dirty="0" smtClean="0">
                <a:solidFill>
                  <a:schemeClr val="tx1"/>
                </a:solidFill>
              </a:rPr>
              <a:t>server ?</a:t>
            </a:r>
            <a:endParaRPr lang="th-TH" sz="1800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395536" y="6165304"/>
            <a:ext cx="2088232" cy="50405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ส่งชื่อแฟ้มข้อมูลให้ </a:t>
            </a:r>
            <a:r>
              <a:rPr lang="en-US" sz="1800" dirty="0" smtClean="0">
                <a:solidFill>
                  <a:schemeClr val="tx1"/>
                </a:solidFill>
              </a:rPr>
              <a:t>server</a:t>
            </a:r>
            <a:endParaRPr lang="th-TH" sz="1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  <a:endCxn id="5" idx="0"/>
          </p:cNvCxnSpPr>
          <p:nvPr/>
        </p:nvCxnSpPr>
        <p:spPr>
          <a:xfrm rot="5400000">
            <a:off x="1180004" y="3786500"/>
            <a:ext cx="144016" cy="5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รูปร่าง 20"/>
          <p:cNvCxnSpPr>
            <a:stCxn id="8" idx="3"/>
            <a:endCxn id="7" idx="0"/>
          </p:cNvCxnSpPr>
          <p:nvPr/>
        </p:nvCxnSpPr>
        <p:spPr>
          <a:xfrm>
            <a:off x="2473608" y="2996952"/>
            <a:ext cx="1152128" cy="21602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Terminator 7"/>
          <p:cNvSpPr/>
          <p:nvPr/>
        </p:nvSpPr>
        <p:spPr>
          <a:xfrm>
            <a:off x="3081202" y="3861048"/>
            <a:ext cx="1080120" cy="36004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end</a:t>
            </a:r>
            <a:endParaRPr lang="th-TH" sz="1800" dirty="0">
              <a:solidFill>
                <a:schemeClr val="tx1"/>
              </a:solidFill>
            </a:endParaRPr>
          </a:p>
        </p:txBody>
      </p:sp>
      <p:cxnSp>
        <p:nvCxnSpPr>
          <p:cNvPr id="13" name="ลูกศรเชื่อมต่อแบบตรง 24"/>
          <p:cNvCxnSpPr>
            <a:stCxn id="7" idx="2"/>
            <a:endCxn id="12" idx="0"/>
          </p:cNvCxnSpPr>
          <p:nvPr/>
        </p:nvCxnSpPr>
        <p:spPr>
          <a:xfrm rot="5400000">
            <a:off x="3551491" y="3786803"/>
            <a:ext cx="144016" cy="44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95912" y="2668850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/>
              <a:t>ไม่มีแฟ้มข้อมูล</a:t>
            </a:r>
            <a:endParaRPr lang="th-TH" sz="2000" dirty="0"/>
          </a:p>
        </p:txBody>
      </p:sp>
      <p:cxnSp>
        <p:nvCxnSpPr>
          <p:cNvPr id="15" name="Straight Arrow Connector 14"/>
          <p:cNvCxnSpPr>
            <a:stCxn id="4" idx="2"/>
            <a:endCxn id="8" idx="0"/>
          </p:cNvCxnSpPr>
          <p:nvPr/>
        </p:nvCxnSpPr>
        <p:spPr>
          <a:xfrm rot="16200000" flipH="1">
            <a:off x="1107996" y="2130316"/>
            <a:ext cx="288032" cy="5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56121" y="3573016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/>
              <a:t>มีแฟ้มข้อมูล</a:t>
            </a:r>
            <a:endParaRPr lang="th-TH" sz="2000" dirty="0"/>
          </a:p>
        </p:txBody>
      </p:sp>
      <p:cxnSp>
        <p:nvCxnSpPr>
          <p:cNvPr id="18" name="Straight Arrow Connector 17"/>
          <p:cNvCxnSpPr>
            <a:stCxn id="5" idx="2"/>
          </p:cNvCxnSpPr>
          <p:nvPr/>
        </p:nvCxnSpPr>
        <p:spPr>
          <a:xfrm rot="16200000" flipH="1">
            <a:off x="1146540" y="4396028"/>
            <a:ext cx="216024" cy="1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683568" y="5589240"/>
            <a:ext cx="115212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Content Placeholder 20" descr="fileupload.png"/>
          <p:cNvPicPr>
            <a:picLocks noChangeAspect="1"/>
          </p:cNvPicPr>
          <p:nvPr/>
        </p:nvPicPr>
        <p:blipFill>
          <a:blip r:embed="rId2" cstate="print"/>
          <a:srcRect l="20253" t="46448" r="47031" b="48213"/>
          <a:stretch>
            <a:fillRect/>
          </a:stretch>
        </p:blipFill>
        <p:spPr>
          <a:xfrm>
            <a:off x="5148064" y="6132158"/>
            <a:ext cx="3384376" cy="537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0" name="Content Placeholder 20" descr="fileupload.png"/>
          <p:cNvPicPr>
            <a:picLocks noChangeAspect="1"/>
          </p:cNvPicPr>
          <p:nvPr/>
        </p:nvPicPr>
        <p:blipFill>
          <a:blip r:embed="rId2" cstate="print"/>
          <a:srcRect l="21811" t="32610" b="53552"/>
          <a:stretch>
            <a:fillRect/>
          </a:stretch>
        </p:blipFill>
        <p:spPr>
          <a:xfrm>
            <a:off x="3563888" y="5073484"/>
            <a:ext cx="5505660" cy="9478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1" name="Content Placeholder 20" descr="fileupload.png"/>
          <p:cNvPicPr>
            <a:picLocks noChangeAspect="1"/>
          </p:cNvPicPr>
          <p:nvPr/>
        </p:nvPicPr>
        <p:blipFill>
          <a:blip r:embed="rId2" cstate="print"/>
          <a:srcRect l="20253" t="16017" r="17431" b="67131"/>
          <a:stretch>
            <a:fillRect/>
          </a:stretch>
        </p:blipFill>
        <p:spPr>
          <a:xfrm>
            <a:off x="4788024" y="2636912"/>
            <a:ext cx="4211960" cy="11079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3" name="Right Arrow 42"/>
          <p:cNvSpPr/>
          <p:nvPr/>
        </p:nvSpPr>
        <p:spPr>
          <a:xfrm>
            <a:off x="3203848" y="6237312"/>
            <a:ext cx="172819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Right Arrow 43"/>
          <p:cNvSpPr/>
          <p:nvPr/>
        </p:nvSpPr>
        <p:spPr>
          <a:xfrm>
            <a:off x="2113568" y="1628800"/>
            <a:ext cx="25202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Right Arrow 46"/>
          <p:cNvSpPr/>
          <p:nvPr/>
        </p:nvSpPr>
        <p:spPr>
          <a:xfrm>
            <a:off x="4283968" y="2852936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Right Arrow 47"/>
          <p:cNvSpPr/>
          <p:nvPr/>
        </p:nvSpPr>
        <p:spPr>
          <a:xfrm rot="1796557">
            <a:off x="5159051" y="4641347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to Code (2)</a:t>
            </a:r>
            <a:endParaRPr lang="th-TH" dirty="0"/>
          </a:p>
        </p:txBody>
      </p:sp>
      <p:sp>
        <p:nvSpPr>
          <p:cNvPr id="4" name="Flowchart: Process 3"/>
          <p:cNvSpPr/>
          <p:nvPr/>
        </p:nvSpPr>
        <p:spPr>
          <a:xfrm>
            <a:off x="313368" y="3789040"/>
            <a:ext cx="2016224" cy="93610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อ่านข้อมูลจากแฟ้มข้อมูลแล้ว</a:t>
            </a:r>
          </a:p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ส่งข้อมูลนั้นไปให้ </a:t>
            </a:r>
            <a:r>
              <a:rPr lang="en-US" sz="1800" dirty="0" smtClean="0">
                <a:solidFill>
                  <a:schemeClr val="tx1"/>
                </a:solidFill>
              </a:rPr>
              <a:t>Server</a:t>
            </a:r>
            <a:endParaRPr lang="th-TH" sz="1800" dirty="0">
              <a:solidFill>
                <a:schemeClr val="tx1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2257584" y="2132856"/>
            <a:ext cx="1728192" cy="50405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แสดงข้อความ </a:t>
            </a:r>
            <a:r>
              <a:rPr lang="en-US" sz="1800" dirty="0" smtClean="0">
                <a:solidFill>
                  <a:schemeClr val="tx1"/>
                </a:solidFill>
              </a:rPr>
              <a:t>error</a:t>
            </a:r>
            <a:endParaRPr lang="th-TH" sz="1800" dirty="0">
              <a:solidFill>
                <a:schemeClr val="tx1"/>
              </a:solidFill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179512" y="1484784"/>
            <a:ext cx="2294096" cy="936104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อ่านคำตอบจาก </a:t>
            </a:r>
            <a:r>
              <a:rPr lang="en-US" sz="1800" dirty="0" smtClean="0">
                <a:solidFill>
                  <a:schemeClr val="tx1"/>
                </a:solidFill>
              </a:rPr>
              <a:t>Server</a:t>
            </a:r>
            <a:endParaRPr lang="th-TH" sz="1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  <a:endCxn id="4" idx="0"/>
          </p:cNvCxnSpPr>
          <p:nvPr/>
        </p:nvCxnSpPr>
        <p:spPr>
          <a:xfrm rot="5400000">
            <a:off x="639944" y="3102424"/>
            <a:ext cx="1368152" cy="5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รูปร่าง 20"/>
          <p:cNvCxnSpPr>
            <a:stCxn id="6" idx="3"/>
            <a:endCxn id="5" idx="0"/>
          </p:cNvCxnSpPr>
          <p:nvPr/>
        </p:nvCxnSpPr>
        <p:spPr>
          <a:xfrm>
            <a:off x="2473608" y="1952836"/>
            <a:ext cx="648072" cy="18002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7"/>
          <p:cNvSpPr/>
          <p:nvPr/>
        </p:nvSpPr>
        <p:spPr>
          <a:xfrm>
            <a:off x="2597304" y="2852936"/>
            <a:ext cx="1080120" cy="36004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end</a:t>
            </a:r>
            <a:endParaRPr lang="th-TH" sz="1800" dirty="0">
              <a:solidFill>
                <a:schemeClr val="tx1"/>
              </a:solidFill>
            </a:endParaRPr>
          </a:p>
        </p:txBody>
      </p:sp>
      <p:cxnSp>
        <p:nvCxnSpPr>
          <p:cNvPr id="10" name="ลูกศรเชื่อมต่อแบบตรง 24"/>
          <p:cNvCxnSpPr>
            <a:stCxn id="5" idx="2"/>
            <a:endCxn id="9" idx="0"/>
          </p:cNvCxnSpPr>
          <p:nvPr/>
        </p:nvCxnSpPr>
        <p:spPr>
          <a:xfrm rot="16200000" flipH="1">
            <a:off x="3021510" y="2737082"/>
            <a:ext cx="216024" cy="156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39928" y="158873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NOK</a:t>
            </a:r>
            <a:endParaRPr lang="th-TH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17424" y="2393503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OK</a:t>
            </a:r>
            <a:endParaRPr lang="th-TH" sz="2000" dirty="0"/>
          </a:p>
        </p:txBody>
      </p:sp>
      <p:sp>
        <p:nvSpPr>
          <p:cNvPr id="14" name="Flowchart: Terminator 7"/>
          <p:cNvSpPr/>
          <p:nvPr/>
        </p:nvSpPr>
        <p:spPr>
          <a:xfrm>
            <a:off x="776784" y="6237312"/>
            <a:ext cx="1080120" cy="36004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end</a:t>
            </a:r>
            <a:endParaRPr lang="th-TH" sz="1800" dirty="0">
              <a:solidFill>
                <a:schemeClr val="tx1"/>
              </a:solidFill>
            </a:endParaRPr>
          </a:p>
        </p:txBody>
      </p:sp>
      <p:cxnSp>
        <p:nvCxnSpPr>
          <p:cNvPr id="15" name="ลูกศรเชื่อมต่อแบบตรง 24"/>
          <p:cNvCxnSpPr>
            <a:stCxn id="4" idx="2"/>
            <a:endCxn id="14" idx="0"/>
          </p:cNvCxnSpPr>
          <p:nvPr/>
        </p:nvCxnSpPr>
        <p:spPr>
          <a:xfrm rot="5400000">
            <a:off x="563078" y="5478910"/>
            <a:ext cx="1512168" cy="4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fileupload.png"/>
          <p:cNvPicPr>
            <a:picLocks noChangeAspect="1"/>
          </p:cNvPicPr>
          <p:nvPr/>
        </p:nvPicPr>
        <p:blipFill>
          <a:blip r:embed="rId2" cstate="print"/>
          <a:srcRect l="22554" t="51717" r="8663" b="10307"/>
          <a:stretch>
            <a:fillRect/>
          </a:stretch>
        </p:blipFill>
        <p:spPr>
          <a:xfrm>
            <a:off x="2771799" y="3356992"/>
            <a:ext cx="6033773" cy="3240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: FileUpload.java</a:t>
            </a:r>
            <a:endParaRPr lang="th-TH" dirty="0"/>
          </a:p>
        </p:txBody>
      </p:sp>
      <p:pic>
        <p:nvPicPr>
          <p:cNvPr id="4" name="Content Placeholder 3" descr="fileupload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124744"/>
            <a:ext cx="6912768" cy="56319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: Server (Upload)</a:t>
            </a:r>
            <a:endParaRPr lang="th-TH" dirty="0"/>
          </a:p>
        </p:txBody>
      </p:sp>
      <p:sp>
        <p:nvSpPr>
          <p:cNvPr id="34" name="Flowchart: Terminator 33"/>
          <p:cNvSpPr/>
          <p:nvPr/>
        </p:nvSpPr>
        <p:spPr>
          <a:xfrm>
            <a:off x="323528" y="1700808"/>
            <a:ext cx="1368152" cy="432048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start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35" name="Flowchart: Process 34"/>
          <p:cNvSpPr/>
          <p:nvPr/>
        </p:nvSpPr>
        <p:spPr>
          <a:xfrm>
            <a:off x="107504" y="2420888"/>
            <a:ext cx="4958392" cy="36004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สร้าง </a:t>
            </a:r>
            <a:r>
              <a:rPr lang="en-US" sz="1800" dirty="0" smtClean="0">
                <a:solidFill>
                  <a:schemeClr val="tx1"/>
                </a:solidFill>
              </a:rPr>
              <a:t>Object: </a:t>
            </a:r>
            <a:r>
              <a:rPr lang="en-US" sz="1800" dirty="0" err="1" smtClean="0">
                <a:solidFill>
                  <a:schemeClr val="tx1"/>
                </a:solidFill>
              </a:rPr>
              <a:t>BufferedReader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PrintWriter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th-TH" sz="1800" dirty="0" smtClean="0">
                <a:solidFill>
                  <a:schemeClr val="tx1"/>
                </a:solidFill>
              </a:rPr>
              <a:t>จาก </a:t>
            </a:r>
            <a:r>
              <a:rPr lang="en-US" sz="1800" dirty="0" smtClean="0">
                <a:solidFill>
                  <a:schemeClr val="tx1"/>
                </a:solidFill>
              </a:rPr>
              <a:t>Socket</a:t>
            </a:r>
            <a:endParaRPr lang="th-TH" sz="1800" dirty="0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107504" y="3140968"/>
            <a:ext cx="2592288" cy="36004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อ่านชื่อแฟ้มข้อมูลจาก </a:t>
            </a:r>
            <a:r>
              <a:rPr lang="en-US" sz="2000" dirty="0" smtClean="0">
                <a:solidFill>
                  <a:schemeClr val="tx1"/>
                </a:solidFill>
              </a:rPr>
              <a:t>Client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107504" y="3861048"/>
            <a:ext cx="4248472" cy="36004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สร้าง </a:t>
            </a:r>
            <a:r>
              <a:rPr lang="en-US" sz="2000" dirty="0" smtClean="0">
                <a:solidFill>
                  <a:schemeClr val="tx1"/>
                </a:solidFill>
              </a:rPr>
              <a:t>Object : File </a:t>
            </a:r>
            <a:r>
              <a:rPr lang="th-TH" sz="2000" dirty="0" smtClean="0">
                <a:solidFill>
                  <a:schemeClr val="tx1"/>
                </a:solidFill>
              </a:rPr>
              <a:t>ตามชื่อแฟ้มข้อมูลจาก </a:t>
            </a:r>
            <a:r>
              <a:rPr lang="en-US" sz="2000" dirty="0" smtClean="0">
                <a:solidFill>
                  <a:schemeClr val="tx1"/>
                </a:solidFill>
              </a:rPr>
              <a:t>Client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72" name="Diamond 71"/>
          <p:cNvSpPr/>
          <p:nvPr/>
        </p:nvSpPr>
        <p:spPr>
          <a:xfrm>
            <a:off x="35496" y="4581128"/>
            <a:ext cx="2160240" cy="1080120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</a:rPr>
              <a:t>ตรวจสอบว่าแฟ้มข้อมูลมีอยู่ใน </a:t>
            </a:r>
            <a:r>
              <a:rPr lang="en-US" sz="1600" dirty="0" smtClean="0">
                <a:solidFill>
                  <a:schemeClr val="tx1"/>
                </a:solidFill>
              </a:rPr>
              <a:t>Server ?</a:t>
            </a:r>
            <a:endParaRPr lang="th-TH" sz="16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rot="5400000">
            <a:off x="828378" y="2276078"/>
            <a:ext cx="28803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>
            <a:off x="792374" y="2960154"/>
            <a:ext cx="36004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5400000">
            <a:off x="792374" y="3680234"/>
            <a:ext cx="36004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>
            <a:off x="934802" y="4400314"/>
            <a:ext cx="36004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Process 88"/>
          <p:cNvSpPr/>
          <p:nvPr/>
        </p:nvSpPr>
        <p:spPr>
          <a:xfrm>
            <a:off x="1907704" y="5373216"/>
            <a:ext cx="3168352" cy="36004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ส่งข้อความเตือนกับ </a:t>
            </a:r>
            <a:r>
              <a:rPr lang="en-US" sz="2000" dirty="0" smtClean="0">
                <a:solidFill>
                  <a:schemeClr val="tx1"/>
                </a:solidFill>
              </a:rPr>
              <a:t>Client (NOK)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90" name="Flowchart: Terminator 89"/>
          <p:cNvSpPr/>
          <p:nvPr/>
        </p:nvSpPr>
        <p:spPr>
          <a:xfrm>
            <a:off x="2843808" y="6072976"/>
            <a:ext cx="1368152" cy="432048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end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91" name="Flowchart: Connector 90"/>
          <p:cNvSpPr/>
          <p:nvPr/>
        </p:nvSpPr>
        <p:spPr>
          <a:xfrm>
            <a:off x="869112" y="6165304"/>
            <a:ext cx="504056" cy="504056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th-TH" sz="2000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>
            <a:endCxn id="91" idx="0"/>
          </p:cNvCxnSpPr>
          <p:nvPr/>
        </p:nvCxnSpPr>
        <p:spPr>
          <a:xfrm rot="16200000" flipH="1">
            <a:off x="861270" y="5905434"/>
            <a:ext cx="504056" cy="156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hape 93"/>
          <p:cNvCxnSpPr>
            <a:stCxn id="72" idx="3"/>
            <a:endCxn id="89" idx="0"/>
          </p:cNvCxnSpPr>
          <p:nvPr/>
        </p:nvCxnSpPr>
        <p:spPr>
          <a:xfrm>
            <a:off x="2195736" y="5121188"/>
            <a:ext cx="1296144" cy="25202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5400000">
            <a:off x="3312654" y="5912482"/>
            <a:ext cx="36004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2987824" y="4005064"/>
            <a:ext cx="475252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owchart: Connector 96"/>
          <p:cNvSpPr/>
          <p:nvPr/>
        </p:nvSpPr>
        <p:spPr>
          <a:xfrm>
            <a:off x="6834728" y="1628800"/>
            <a:ext cx="504056" cy="504056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123728" y="4705980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/>
              <a:t>มีแฟ้มข้อมูลอยู่</a:t>
            </a:r>
            <a:endParaRPr lang="th-TH" sz="2000" dirty="0"/>
          </a:p>
        </p:txBody>
      </p:sp>
      <p:sp>
        <p:nvSpPr>
          <p:cNvPr id="99" name="TextBox 98"/>
          <p:cNvSpPr txBox="1"/>
          <p:nvPr/>
        </p:nvSpPr>
        <p:spPr>
          <a:xfrm>
            <a:off x="1187624" y="5837202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/>
              <a:t>ไม่มีแฟ้มข้อมูลอยู่</a:t>
            </a:r>
            <a:endParaRPr lang="th-TH" sz="2000" dirty="0"/>
          </a:p>
        </p:txBody>
      </p:sp>
      <p:sp>
        <p:nvSpPr>
          <p:cNvPr id="101" name="Flowchart: Process 100"/>
          <p:cNvSpPr/>
          <p:nvPr/>
        </p:nvSpPr>
        <p:spPr>
          <a:xfrm>
            <a:off x="5796136" y="2420888"/>
            <a:ext cx="2592288" cy="36004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ส่งข้อความ </a:t>
            </a:r>
            <a:r>
              <a:rPr lang="en-US" sz="2000" dirty="0" smtClean="0">
                <a:solidFill>
                  <a:schemeClr val="tx1"/>
                </a:solidFill>
              </a:rPr>
              <a:t>OK </a:t>
            </a:r>
            <a:r>
              <a:rPr lang="th-TH" sz="2000" dirty="0" smtClean="0">
                <a:solidFill>
                  <a:schemeClr val="tx1"/>
                </a:solidFill>
              </a:rPr>
              <a:t>ให้กับ </a:t>
            </a:r>
            <a:r>
              <a:rPr lang="en-US" sz="2000" dirty="0" smtClean="0">
                <a:solidFill>
                  <a:schemeClr val="tx1"/>
                </a:solidFill>
              </a:rPr>
              <a:t>Client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05" name="Flowchart: Process 104"/>
          <p:cNvSpPr/>
          <p:nvPr/>
        </p:nvSpPr>
        <p:spPr>
          <a:xfrm>
            <a:off x="5796136" y="3356992"/>
            <a:ext cx="2592288" cy="576064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ดึง </a:t>
            </a:r>
            <a:r>
              <a:rPr lang="en-US" sz="2000" dirty="0" err="1" smtClean="0">
                <a:solidFill>
                  <a:schemeClr val="tx1"/>
                </a:solidFill>
              </a:rPr>
              <a:t>FileOutputStream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th-TH" sz="2000" dirty="0" smtClean="0">
                <a:solidFill>
                  <a:schemeClr val="tx1"/>
                </a:solidFill>
              </a:rPr>
              <a:t>ออกจากแฟ้มข้อมูล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06" name="Flowchart: Process 105"/>
          <p:cNvSpPr/>
          <p:nvPr/>
        </p:nvSpPr>
        <p:spPr>
          <a:xfrm>
            <a:off x="5796136" y="4437112"/>
            <a:ext cx="2592288" cy="576064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อ่านข้อมูลจาก </a:t>
            </a:r>
            <a:r>
              <a:rPr lang="en-US" sz="2000" dirty="0" smtClean="0">
                <a:solidFill>
                  <a:schemeClr val="tx1"/>
                </a:solidFill>
              </a:rPr>
              <a:t>Socket </a:t>
            </a:r>
            <a:r>
              <a:rPr lang="th-TH" sz="2000" dirty="0" smtClean="0">
                <a:solidFill>
                  <a:schemeClr val="tx1"/>
                </a:solidFill>
              </a:rPr>
              <a:t>แล้วเขียนข้อมูลลงไปในแฟ้มข้อมูล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07" name="Flowchart: Terminator 106"/>
          <p:cNvSpPr/>
          <p:nvPr/>
        </p:nvSpPr>
        <p:spPr>
          <a:xfrm>
            <a:off x="6413728" y="5445224"/>
            <a:ext cx="1368152" cy="432048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end</a:t>
            </a:r>
            <a:endParaRPr lang="th-TH" sz="2000" dirty="0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/>
          <p:cNvCxnSpPr>
            <a:stCxn id="97" idx="4"/>
            <a:endCxn id="101" idx="0"/>
          </p:cNvCxnSpPr>
          <p:nvPr/>
        </p:nvCxnSpPr>
        <p:spPr>
          <a:xfrm rot="16200000" flipH="1">
            <a:off x="6945502" y="2274110"/>
            <a:ext cx="288032" cy="55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1" idx="2"/>
            <a:endCxn id="105" idx="0"/>
          </p:cNvCxnSpPr>
          <p:nvPr/>
        </p:nvCxnSpPr>
        <p:spPr>
          <a:xfrm rot="5400000">
            <a:off x="6804248" y="3068960"/>
            <a:ext cx="57606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5" idx="2"/>
            <a:endCxn id="106" idx="0"/>
          </p:cNvCxnSpPr>
          <p:nvPr/>
        </p:nvCxnSpPr>
        <p:spPr>
          <a:xfrm rot="5400000">
            <a:off x="6840252" y="4185084"/>
            <a:ext cx="50405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6" idx="2"/>
            <a:endCxn id="107" idx="0"/>
          </p:cNvCxnSpPr>
          <p:nvPr/>
        </p:nvCxnSpPr>
        <p:spPr>
          <a:xfrm rot="16200000" flipH="1">
            <a:off x="6879018" y="5226438"/>
            <a:ext cx="432048" cy="55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to Code (1)</a:t>
            </a:r>
            <a:endParaRPr lang="th-TH" dirty="0"/>
          </a:p>
        </p:txBody>
      </p:sp>
      <p:sp>
        <p:nvSpPr>
          <p:cNvPr id="4" name="Flowchart: Terminator 3"/>
          <p:cNvSpPr/>
          <p:nvPr/>
        </p:nvSpPr>
        <p:spPr>
          <a:xfrm>
            <a:off x="611560" y="1556792"/>
            <a:ext cx="1368152" cy="432048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start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23528" y="2204864"/>
            <a:ext cx="4958392" cy="36004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สร้าง </a:t>
            </a:r>
            <a:r>
              <a:rPr lang="en-US" sz="1800" dirty="0" smtClean="0">
                <a:solidFill>
                  <a:schemeClr val="tx1"/>
                </a:solidFill>
              </a:rPr>
              <a:t>Object: </a:t>
            </a:r>
            <a:r>
              <a:rPr lang="en-US" sz="1800" dirty="0" err="1" smtClean="0">
                <a:solidFill>
                  <a:schemeClr val="tx1"/>
                </a:solidFill>
              </a:rPr>
              <a:t>BufferedReader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PrintWriter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th-TH" sz="1800" dirty="0" smtClean="0">
                <a:solidFill>
                  <a:schemeClr val="tx1"/>
                </a:solidFill>
              </a:rPr>
              <a:t>จาก </a:t>
            </a:r>
            <a:r>
              <a:rPr lang="en-US" sz="1800" dirty="0" smtClean="0">
                <a:solidFill>
                  <a:schemeClr val="tx1"/>
                </a:solidFill>
              </a:rPr>
              <a:t>Socket</a:t>
            </a:r>
            <a:endParaRPr lang="th-TH" sz="1800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395536" y="4653136"/>
            <a:ext cx="2592288" cy="36004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อ่านชื่อแฟ้มข้อมูลจาก </a:t>
            </a:r>
            <a:r>
              <a:rPr lang="en-US" sz="2000" dirty="0" smtClean="0">
                <a:solidFill>
                  <a:schemeClr val="tx1"/>
                </a:solidFill>
              </a:rPr>
              <a:t>Client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95536" y="5877272"/>
            <a:ext cx="4248472" cy="36004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สร้าง </a:t>
            </a:r>
            <a:r>
              <a:rPr lang="en-US" sz="2000" dirty="0" smtClean="0">
                <a:solidFill>
                  <a:schemeClr val="tx1"/>
                </a:solidFill>
              </a:rPr>
              <a:t>Object : File </a:t>
            </a:r>
            <a:r>
              <a:rPr lang="th-TH" sz="2000" dirty="0" smtClean="0">
                <a:solidFill>
                  <a:schemeClr val="tx1"/>
                </a:solidFill>
              </a:rPr>
              <a:t>ตามชื่อแฟ้มข้อมูลจาก </a:t>
            </a:r>
            <a:r>
              <a:rPr lang="en-US" sz="2000" dirty="0" smtClean="0">
                <a:solidFill>
                  <a:schemeClr val="tx1"/>
                </a:solidFill>
              </a:rPr>
              <a:t>Client</a:t>
            </a:r>
            <a:endParaRPr lang="th-TH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080406" y="2096852"/>
            <a:ext cx="215230" cy="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44699" y="3608623"/>
            <a:ext cx="208743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756370" y="5445224"/>
            <a:ext cx="86409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fileserverupload.png"/>
          <p:cNvPicPr>
            <a:picLocks noChangeAspect="1"/>
          </p:cNvPicPr>
          <p:nvPr/>
        </p:nvPicPr>
        <p:blipFill>
          <a:blip r:embed="rId2" cstate="print"/>
          <a:srcRect l="6021" t="18850" r="73318" b="78817"/>
          <a:stretch>
            <a:fillRect/>
          </a:stretch>
        </p:blipFill>
        <p:spPr>
          <a:xfrm>
            <a:off x="5549632" y="1597432"/>
            <a:ext cx="2484274" cy="360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Right Arrow 21"/>
          <p:cNvSpPr/>
          <p:nvPr/>
        </p:nvSpPr>
        <p:spPr>
          <a:xfrm>
            <a:off x="2411760" y="1628800"/>
            <a:ext cx="280831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3" name="Picture 22" descr="fileserverupload.png"/>
          <p:cNvPicPr>
            <a:picLocks noChangeAspect="1"/>
          </p:cNvPicPr>
          <p:nvPr/>
        </p:nvPicPr>
        <p:blipFill>
          <a:blip r:embed="rId2" cstate="print"/>
          <a:srcRect l="21703" t="22700" b="66800"/>
          <a:stretch>
            <a:fillRect/>
          </a:stretch>
        </p:blipFill>
        <p:spPr>
          <a:xfrm>
            <a:off x="1907704" y="2705553"/>
            <a:ext cx="7132641" cy="12275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9" name="Right Arrow 28"/>
          <p:cNvSpPr/>
          <p:nvPr/>
        </p:nvSpPr>
        <p:spPr>
          <a:xfrm rot="2113595">
            <a:off x="5342185" y="2343423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4" name="Picture 33" descr="fileserverupload.png"/>
          <p:cNvPicPr>
            <a:picLocks noChangeAspect="1"/>
          </p:cNvPicPr>
          <p:nvPr/>
        </p:nvPicPr>
        <p:blipFill>
          <a:blip r:embed="rId2" cstate="print"/>
          <a:srcRect l="20500" t="33875" r="37729" b="63875"/>
          <a:stretch>
            <a:fillRect/>
          </a:stretch>
        </p:blipFill>
        <p:spPr>
          <a:xfrm>
            <a:off x="4223454" y="4653136"/>
            <a:ext cx="4669026" cy="3227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" name="Right Arrow 34"/>
          <p:cNvSpPr/>
          <p:nvPr/>
        </p:nvSpPr>
        <p:spPr>
          <a:xfrm>
            <a:off x="3131840" y="4693776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6" name="Picture 35" descr="fileserverupload.png"/>
          <p:cNvPicPr>
            <a:picLocks noChangeAspect="1"/>
          </p:cNvPicPr>
          <p:nvPr/>
        </p:nvPicPr>
        <p:blipFill>
          <a:blip r:embed="rId2" cstate="print"/>
          <a:srcRect l="22990" t="35946" r="43202" b="62115"/>
          <a:stretch>
            <a:fillRect/>
          </a:stretch>
        </p:blipFill>
        <p:spPr>
          <a:xfrm>
            <a:off x="5220072" y="5879142"/>
            <a:ext cx="3672408" cy="286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7" name="Right Arrow 36"/>
          <p:cNvSpPr/>
          <p:nvPr/>
        </p:nvSpPr>
        <p:spPr>
          <a:xfrm>
            <a:off x="4757544" y="5887432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Server/Client </a:t>
            </a:r>
            <a:r>
              <a:rPr lang="th-TH" dirty="0" smtClean="0"/>
              <a:t>ของระบบแฟ้มข้อมูล โดยจะมีตัวอย่างการทำงานแบบง่ายๆ ของการทำงาน 3 อย่างคือ </a:t>
            </a:r>
          </a:p>
          <a:p>
            <a:pPr lvl="1"/>
            <a:r>
              <a:rPr lang="en-US" b="1" dirty="0" smtClean="0"/>
              <a:t>List</a:t>
            </a:r>
            <a:r>
              <a:rPr lang="en-US" dirty="0" smtClean="0"/>
              <a:t> </a:t>
            </a:r>
            <a:r>
              <a:rPr lang="th-TH" dirty="0" smtClean="0"/>
              <a:t>ดูรายชื่อแฟ้มข้อมูลที่เครื่อง </a:t>
            </a:r>
            <a:r>
              <a:rPr lang="en-US" dirty="0" smtClean="0"/>
              <a:t>server</a:t>
            </a:r>
            <a:endParaRPr lang="en-US" b="1" dirty="0" smtClean="0"/>
          </a:p>
          <a:p>
            <a:pPr lvl="1"/>
            <a:r>
              <a:rPr lang="en-US" b="1" dirty="0" smtClean="0"/>
              <a:t>Upload</a:t>
            </a:r>
            <a:r>
              <a:rPr lang="en-US" dirty="0" smtClean="0"/>
              <a:t> </a:t>
            </a:r>
            <a:r>
              <a:rPr lang="th-TH" dirty="0" smtClean="0"/>
              <a:t>แฟ้มข้อมูล</a:t>
            </a:r>
          </a:p>
          <a:p>
            <a:pPr lvl="1"/>
            <a:r>
              <a:rPr lang="en-US" b="1" dirty="0" smtClean="0"/>
              <a:t>Download</a:t>
            </a:r>
            <a:r>
              <a:rPr lang="en-US" dirty="0" smtClean="0"/>
              <a:t> </a:t>
            </a:r>
            <a:r>
              <a:rPr lang="th-TH" dirty="0" smtClean="0"/>
              <a:t>แฟ้มข้อมูล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Chard to Code (2)</a:t>
            </a:r>
            <a:endParaRPr lang="th-TH" dirty="0"/>
          </a:p>
        </p:txBody>
      </p:sp>
      <p:sp>
        <p:nvSpPr>
          <p:cNvPr id="4" name="Diamond 3"/>
          <p:cNvSpPr/>
          <p:nvPr/>
        </p:nvSpPr>
        <p:spPr>
          <a:xfrm>
            <a:off x="35496" y="1772816"/>
            <a:ext cx="2160240" cy="1080120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</a:rPr>
              <a:t>ตรวจสอบว่าแฟ้มข้อมูลมีอยู่ใน </a:t>
            </a:r>
            <a:r>
              <a:rPr lang="en-US" sz="1600" dirty="0" smtClean="0">
                <a:solidFill>
                  <a:schemeClr val="tx1"/>
                </a:solidFill>
              </a:rPr>
              <a:t>Server ?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907704" y="2564904"/>
            <a:ext cx="3168352" cy="36004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ส่งข้อความเตือนกับ </a:t>
            </a:r>
            <a:r>
              <a:rPr lang="en-US" sz="2000" dirty="0" smtClean="0">
                <a:solidFill>
                  <a:schemeClr val="tx1"/>
                </a:solidFill>
              </a:rPr>
              <a:t>Client (NOK)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2843808" y="3264664"/>
            <a:ext cx="1368152" cy="432048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end</a:t>
            </a:r>
            <a:endParaRPr lang="th-TH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750496" y="3207896"/>
            <a:ext cx="720080" cy="1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9"/>
          <p:cNvCxnSpPr>
            <a:stCxn id="4" idx="3"/>
            <a:endCxn id="6" idx="0"/>
          </p:cNvCxnSpPr>
          <p:nvPr/>
        </p:nvCxnSpPr>
        <p:spPr>
          <a:xfrm>
            <a:off x="2195736" y="2312876"/>
            <a:ext cx="1296144" cy="25202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3312654" y="3104170"/>
            <a:ext cx="36004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23728" y="1897668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/>
              <a:t>มีแฟ้มข้อมูลอยู่</a:t>
            </a:r>
            <a:endParaRPr lang="th-TH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122370" y="3212976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/>
              <a:t>ไม่มีแฟ้มข้อมูลอยู่</a:t>
            </a:r>
            <a:endParaRPr lang="th-TH" sz="2000" dirty="0"/>
          </a:p>
        </p:txBody>
      </p:sp>
      <p:sp>
        <p:nvSpPr>
          <p:cNvPr id="14" name="Flowchart: Process 13"/>
          <p:cNvSpPr/>
          <p:nvPr/>
        </p:nvSpPr>
        <p:spPr>
          <a:xfrm>
            <a:off x="107504" y="3573016"/>
            <a:ext cx="2592288" cy="36004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ส่งข้อความ </a:t>
            </a:r>
            <a:r>
              <a:rPr lang="en-US" sz="2000" dirty="0" smtClean="0">
                <a:solidFill>
                  <a:schemeClr val="tx1"/>
                </a:solidFill>
              </a:rPr>
              <a:t>OK </a:t>
            </a:r>
            <a:r>
              <a:rPr lang="th-TH" sz="2000" dirty="0" smtClean="0">
                <a:solidFill>
                  <a:schemeClr val="tx1"/>
                </a:solidFill>
              </a:rPr>
              <a:t>ให้กับ </a:t>
            </a:r>
            <a:r>
              <a:rPr lang="en-US" sz="2000" dirty="0" smtClean="0">
                <a:solidFill>
                  <a:schemeClr val="tx1"/>
                </a:solidFill>
              </a:rPr>
              <a:t>Client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107504" y="4149080"/>
            <a:ext cx="2592288" cy="576064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ดึง </a:t>
            </a:r>
            <a:r>
              <a:rPr lang="en-US" sz="2000" dirty="0" err="1" smtClean="0">
                <a:solidFill>
                  <a:schemeClr val="tx1"/>
                </a:solidFill>
              </a:rPr>
              <a:t>FileOutputStream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th-TH" sz="2000" dirty="0" smtClean="0">
                <a:solidFill>
                  <a:schemeClr val="tx1"/>
                </a:solidFill>
              </a:rPr>
              <a:t>ออกจากแฟ้มข้อมูล</a:t>
            </a:r>
            <a:endParaRPr lang="th-TH" sz="2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4" idx="2"/>
            <a:endCxn id="15" idx="0"/>
          </p:cNvCxnSpPr>
          <p:nvPr/>
        </p:nvCxnSpPr>
        <p:spPr>
          <a:xfrm rot="5400000">
            <a:off x="1295636" y="4041068"/>
            <a:ext cx="21602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fileserverupload.png"/>
          <p:cNvPicPr>
            <a:picLocks noChangeAspect="1"/>
          </p:cNvPicPr>
          <p:nvPr/>
        </p:nvPicPr>
        <p:blipFill>
          <a:blip r:embed="rId2" cstate="print"/>
          <a:srcRect l="20356" t="37973" r="44610" b="56300"/>
          <a:stretch>
            <a:fillRect/>
          </a:stretch>
        </p:blipFill>
        <p:spPr>
          <a:xfrm>
            <a:off x="5188869" y="2132856"/>
            <a:ext cx="3775619" cy="792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Picture 22" descr="fileserverupload.png"/>
          <p:cNvPicPr>
            <a:picLocks noChangeAspect="1"/>
          </p:cNvPicPr>
          <p:nvPr/>
        </p:nvPicPr>
        <p:blipFill>
          <a:blip r:embed="rId2" cstate="print"/>
          <a:srcRect l="21703" t="43258" r="10924" b="34250"/>
          <a:stretch>
            <a:fillRect/>
          </a:stretch>
        </p:blipFill>
        <p:spPr>
          <a:xfrm>
            <a:off x="2843808" y="3861048"/>
            <a:ext cx="6192688" cy="28384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Flowchart: Process 24"/>
          <p:cNvSpPr/>
          <p:nvPr/>
        </p:nvSpPr>
        <p:spPr>
          <a:xfrm>
            <a:off x="107504" y="5013176"/>
            <a:ext cx="2592288" cy="576064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อ่านข้อมูลจาก </a:t>
            </a:r>
            <a:r>
              <a:rPr lang="en-US" sz="2000" dirty="0" smtClean="0">
                <a:solidFill>
                  <a:schemeClr val="tx1"/>
                </a:solidFill>
              </a:rPr>
              <a:t>Socket </a:t>
            </a:r>
            <a:r>
              <a:rPr lang="th-TH" sz="2000" dirty="0" smtClean="0">
                <a:solidFill>
                  <a:schemeClr val="tx1"/>
                </a:solidFill>
              </a:rPr>
              <a:t>แล้วเขียนข้อมูลลงไปในแฟ้มข้อมูล</a:t>
            </a:r>
            <a:endParaRPr lang="th-TH" sz="20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5" idx="2"/>
            <a:endCxn id="25" idx="0"/>
          </p:cNvCxnSpPr>
          <p:nvPr/>
        </p:nvCxnSpPr>
        <p:spPr>
          <a:xfrm rot="5400000">
            <a:off x="1259632" y="4869160"/>
            <a:ext cx="28803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2"/>
          </p:cNvCxnSpPr>
          <p:nvPr/>
        </p:nvCxnSpPr>
        <p:spPr>
          <a:xfrm rot="16200000" flipH="1">
            <a:off x="1190386" y="5802502"/>
            <a:ext cx="432048" cy="55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Terminator 29"/>
          <p:cNvSpPr/>
          <p:nvPr/>
        </p:nvSpPr>
        <p:spPr>
          <a:xfrm>
            <a:off x="683568" y="6021288"/>
            <a:ext cx="1368152" cy="432048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end</a:t>
            </a:r>
            <a:endParaRPr lang="th-TH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Source Code : FileServerUpload.java</a:t>
            </a:r>
            <a:endParaRPr lang="th-TH" dirty="0"/>
          </a:p>
        </p:txBody>
      </p:sp>
      <p:pic>
        <p:nvPicPr>
          <p:cNvPr id="4" name="Content Placeholder 3" descr="fileserverupload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b="24183"/>
          <a:stretch>
            <a:fillRect/>
          </a:stretch>
        </p:blipFill>
        <p:spPr>
          <a:xfrm>
            <a:off x="144016" y="1556791"/>
            <a:ext cx="6012160" cy="5184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Content Placeholder 3" descr="fileserverupload.png"/>
          <p:cNvPicPr>
            <a:picLocks noChangeAspect="1"/>
          </p:cNvPicPr>
          <p:nvPr/>
        </p:nvPicPr>
        <p:blipFill>
          <a:blip r:embed="rId2" cstate="print"/>
          <a:srcRect t="75097" r="12623"/>
          <a:stretch>
            <a:fillRect/>
          </a:stretch>
        </p:blipFill>
        <p:spPr>
          <a:xfrm>
            <a:off x="4355976" y="1546747"/>
            <a:ext cx="4752528" cy="17382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 </a:t>
            </a:r>
            <a:r>
              <a:rPr lang="en-US" dirty="0" smtClean="0"/>
              <a:t>Download </a:t>
            </a:r>
            <a:r>
              <a:rPr lang="th-TH" dirty="0" smtClean="0"/>
              <a:t>แฟ้มข้อมูลจาก</a:t>
            </a:r>
            <a:r>
              <a:rPr lang="en-US" dirty="0" smtClean="0"/>
              <a:t> Server</a:t>
            </a:r>
            <a:endParaRPr lang="th-T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073027"/>
            <a:ext cx="9239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988840"/>
            <a:ext cx="6667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35696" y="1537628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5724128" y="1556792"/>
            <a:ext cx="2001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Server:5678</a:t>
            </a:r>
            <a:endParaRPr lang="th-TH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827584" y="4725144"/>
            <a:ext cx="33123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4860032" y="4725144"/>
            <a:ext cx="33123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83768" y="3212976"/>
            <a:ext cx="403244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15816" y="2852936"/>
            <a:ext cx="3147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เปิด </a:t>
            </a:r>
            <a:r>
              <a:rPr lang="en-US" dirty="0" smtClean="0"/>
              <a:t>socket </a:t>
            </a:r>
            <a:r>
              <a:rPr lang="th-TH" dirty="0" smtClean="0"/>
              <a:t>ไปหา </a:t>
            </a:r>
            <a:r>
              <a:rPr lang="en-US" dirty="0" smtClean="0"/>
              <a:t>server</a:t>
            </a:r>
            <a:endParaRPr lang="th-TH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483768" y="3861048"/>
            <a:ext cx="403244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43624" y="3553852"/>
            <a:ext cx="1776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ส่งชื่อแฟ้มข้อมูล</a:t>
            </a:r>
            <a:endParaRPr lang="th-TH" dirty="0"/>
          </a:p>
        </p:txBody>
      </p:sp>
      <p:sp>
        <p:nvSpPr>
          <p:cNvPr id="18" name="TextBox 17"/>
          <p:cNvSpPr txBox="1"/>
          <p:nvPr/>
        </p:nvSpPr>
        <p:spPr>
          <a:xfrm>
            <a:off x="6539968" y="4149080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ตรวจสอบแฟ้มข้อมูล</a:t>
            </a:r>
            <a:endParaRPr lang="th-TH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2483769" y="4725142"/>
            <a:ext cx="4032453" cy="2880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4434" y="4437112"/>
            <a:ext cx="155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OK, NOK</a:t>
            </a:r>
            <a:endParaRPr lang="th-TH" dirty="0"/>
          </a:p>
        </p:txBody>
      </p:sp>
      <p:sp>
        <p:nvSpPr>
          <p:cNvPr id="24" name="TextBox 23"/>
          <p:cNvSpPr txBox="1"/>
          <p:nvPr/>
        </p:nvSpPr>
        <p:spPr>
          <a:xfrm>
            <a:off x="3979409" y="5138028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ส่งข้อมูล</a:t>
            </a:r>
            <a:endParaRPr lang="th-TH" dirty="0"/>
          </a:p>
        </p:txBody>
      </p:sp>
      <p:sp>
        <p:nvSpPr>
          <p:cNvPr id="25" name="TextBox 24"/>
          <p:cNvSpPr txBox="1"/>
          <p:nvPr/>
        </p:nvSpPr>
        <p:spPr>
          <a:xfrm>
            <a:off x="827584" y="5714092"/>
            <a:ext cx="16642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บันทึกข้อมูลลง</a:t>
            </a:r>
          </a:p>
          <a:p>
            <a:r>
              <a:rPr lang="th-TH" dirty="0" smtClean="0"/>
              <a:t>แฟ้มข้อมูล</a:t>
            </a:r>
            <a:endParaRPr lang="th-TH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2483769" y="5445221"/>
            <a:ext cx="4032453" cy="2880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: Client (Download)</a:t>
            </a:r>
            <a:endParaRPr lang="th-TH" dirty="0"/>
          </a:p>
        </p:txBody>
      </p:sp>
      <p:sp>
        <p:nvSpPr>
          <p:cNvPr id="4" name="Flowchart: Terminator 3"/>
          <p:cNvSpPr/>
          <p:nvPr/>
        </p:nvSpPr>
        <p:spPr>
          <a:xfrm>
            <a:off x="1043608" y="1556792"/>
            <a:ext cx="1008112" cy="432048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start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95536" y="2276872"/>
            <a:ext cx="2304256" cy="43204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เปิด </a:t>
            </a:r>
            <a:r>
              <a:rPr lang="en-US" sz="1800" dirty="0" smtClean="0">
                <a:solidFill>
                  <a:schemeClr val="tx1"/>
                </a:solidFill>
              </a:rPr>
              <a:t>socket </a:t>
            </a:r>
            <a:r>
              <a:rPr lang="th-TH" sz="1800" dirty="0" smtClean="0">
                <a:solidFill>
                  <a:schemeClr val="tx1"/>
                </a:solidFill>
              </a:rPr>
              <a:t>ไปหา </a:t>
            </a:r>
            <a:r>
              <a:rPr lang="en-US" sz="1800" dirty="0" smtClean="0">
                <a:solidFill>
                  <a:schemeClr val="tx1"/>
                </a:solidFill>
              </a:rPr>
              <a:t>server</a:t>
            </a:r>
            <a:endParaRPr lang="th-TH" sz="1800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07504" y="2996952"/>
            <a:ext cx="4968552" cy="50405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สร้าง </a:t>
            </a:r>
            <a:r>
              <a:rPr lang="en-US" sz="1800" dirty="0" smtClean="0">
                <a:solidFill>
                  <a:schemeClr val="tx1"/>
                </a:solidFill>
              </a:rPr>
              <a:t>Object: </a:t>
            </a:r>
            <a:r>
              <a:rPr lang="en-US" sz="1800" dirty="0" err="1" smtClean="0">
                <a:solidFill>
                  <a:schemeClr val="tx1"/>
                </a:solidFill>
              </a:rPr>
              <a:t>BufferedReader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PrintWriter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th-TH" sz="1800" dirty="0" smtClean="0">
                <a:solidFill>
                  <a:schemeClr val="tx1"/>
                </a:solidFill>
              </a:rPr>
              <a:t>จาก </a:t>
            </a:r>
            <a:r>
              <a:rPr lang="en-US" sz="1800" dirty="0" smtClean="0">
                <a:solidFill>
                  <a:schemeClr val="tx1"/>
                </a:solidFill>
              </a:rPr>
              <a:t>Socket</a:t>
            </a:r>
            <a:endParaRPr lang="th-TH" sz="1800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395536" y="3716238"/>
            <a:ext cx="2088232" cy="50405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ส่งชื่อแฟ้มข้อมูลให้ </a:t>
            </a:r>
            <a:r>
              <a:rPr lang="en-US" sz="1800" dirty="0" smtClean="0">
                <a:solidFill>
                  <a:schemeClr val="tx1"/>
                </a:solidFill>
              </a:rPr>
              <a:t>server</a:t>
            </a:r>
            <a:endParaRPr lang="th-TH" sz="18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4" idx="2"/>
          </p:cNvCxnSpPr>
          <p:nvPr/>
        </p:nvCxnSpPr>
        <p:spPr>
          <a:xfrm rot="16200000" flipH="1">
            <a:off x="1406188" y="2130316"/>
            <a:ext cx="288032" cy="5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/>
          <p:cNvSpPr/>
          <p:nvPr/>
        </p:nvSpPr>
        <p:spPr>
          <a:xfrm>
            <a:off x="1300110" y="4392488"/>
            <a:ext cx="504056" cy="476672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</a:t>
            </a:r>
            <a:endParaRPr lang="th-TH" sz="18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5" idx="2"/>
          </p:cNvCxnSpPr>
          <p:nvPr/>
        </p:nvCxnSpPr>
        <p:spPr>
          <a:xfrm rot="5400000">
            <a:off x="1403648" y="2852936"/>
            <a:ext cx="28803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1440446" y="3608226"/>
            <a:ext cx="21602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1438858" y="4327512"/>
            <a:ext cx="21602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2803168" y="4005064"/>
            <a:ext cx="4752528" cy="0"/>
          </a:xfrm>
          <a:prstGeom prst="line">
            <a:avLst/>
          </a:prstGeom>
          <a:ln w="381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Process 51"/>
          <p:cNvSpPr/>
          <p:nvPr/>
        </p:nvSpPr>
        <p:spPr>
          <a:xfrm>
            <a:off x="5271760" y="4149080"/>
            <a:ext cx="2520280" cy="64807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อ่านข้อมูลจาก </a:t>
            </a:r>
            <a:r>
              <a:rPr lang="en-US" sz="1800" dirty="0" smtClean="0">
                <a:solidFill>
                  <a:schemeClr val="tx1"/>
                </a:solidFill>
              </a:rPr>
              <a:t>Server </a:t>
            </a:r>
            <a:r>
              <a:rPr lang="th-TH" sz="1800" dirty="0" smtClean="0">
                <a:solidFill>
                  <a:schemeClr val="tx1"/>
                </a:solidFill>
              </a:rPr>
              <a:t>แล้ว</a:t>
            </a:r>
          </a:p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บันทึกข้อมูลนั้นไปให้ลงในแฟ้มข้อมูล</a:t>
            </a:r>
            <a:endParaRPr lang="th-TH" sz="1800" dirty="0">
              <a:solidFill>
                <a:schemeClr val="tx1"/>
              </a:solidFill>
            </a:endParaRPr>
          </a:p>
        </p:txBody>
      </p:sp>
      <p:sp>
        <p:nvSpPr>
          <p:cNvPr id="53" name="Flowchart: Process 52"/>
          <p:cNvSpPr/>
          <p:nvPr/>
        </p:nvSpPr>
        <p:spPr>
          <a:xfrm>
            <a:off x="7380312" y="2924944"/>
            <a:ext cx="1728192" cy="50405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แสดงข้อความ </a:t>
            </a:r>
            <a:r>
              <a:rPr lang="en-US" sz="1800" dirty="0" smtClean="0">
                <a:solidFill>
                  <a:schemeClr val="tx1"/>
                </a:solidFill>
              </a:rPr>
              <a:t>error</a:t>
            </a:r>
            <a:endParaRPr lang="th-TH" sz="1800" dirty="0">
              <a:solidFill>
                <a:schemeClr val="tx1"/>
              </a:solidFill>
            </a:endParaRPr>
          </a:p>
        </p:txBody>
      </p:sp>
      <p:sp>
        <p:nvSpPr>
          <p:cNvPr id="54" name="Flowchart: Decision 53"/>
          <p:cNvSpPr/>
          <p:nvPr/>
        </p:nvSpPr>
        <p:spPr>
          <a:xfrm>
            <a:off x="5364088" y="2276872"/>
            <a:ext cx="2294096" cy="936104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อ่านคำตอบจาก </a:t>
            </a:r>
            <a:r>
              <a:rPr lang="en-US" sz="1800" dirty="0" smtClean="0">
                <a:solidFill>
                  <a:schemeClr val="tx1"/>
                </a:solidFill>
              </a:rPr>
              <a:t>Server</a:t>
            </a:r>
            <a:endParaRPr lang="th-TH" sz="18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54" idx="2"/>
            <a:endCxn id="52" idx="0"/>
          </p:cNvCxnSpPr>
          <p:nvPr/>
        </p:nvCxnSpPr>
        <p:spPr>
          <a:xfrm rot="16200000" flipH="1">
            <a:off x="6053466" y="3670646"/>
            <a:ext cx="936104" cy="207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รูปร่าง 20"/>
          <p:cNvCxnSpPr>
            <a:stCxn id="54" idx="3"/>
            <a:endCxn id="53" idx="0"/>
          </p:cNvCxnSpPr>
          <p:nvPr/>
        </p:nvCxnSpPr>
        <p:spPr>
          <a:xfrm>
            <a:off x="7658184" y="2744924"/>
            <a:ext cx="586224" cy="18002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Terminator 7"/>
          <p:cNvSpPr/>
          <p:nvPr/>
        </p:nvSpPr>
        <p:spPr>
          <a:xfrm>
            <a:off x="7720032" y="3645024"/>
            <a:ext cx="1080120" cy="36004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end</a:t>
            </a:r>
            <a:endParaRPr lang="th-TH" sz="1800" dirty="0">
              <a:solidFill>
                <a:schemeClr val="tx1"/>
              </a:solidFill>
            </a:endParaRPr>
          </a:p>
        </p:txBody>
      </p:sp>
      <p:cxnSp>
        <p:nvCxnSpPr>
          <p:cNvPr id="58" name="ลูกศรเชื่อมต่อแบบตรง 24"/>
          <p:cNvCxnSpPr>
            <a:stCxn id="53" idx="2"/>
            <a:endCxn id="57" idx="0"/>
          </p:cNvCxnSpPr>
          <p:nvPr/>
        </p:nvCxnSpPr>
        <p:spPr>
          <a:xfrm rot="16200000" flipH="1">
            <a:off x="8144238" y="3529170"/>
            <a:ext cx="216024" cy="156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662656" y="2380818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NOK</a:t>
            </a:r>
            <a:endParaRPr lang="th-TH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5940152" y="3429000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OK</a:t>
            </a:r>
            <a:endParaRPr lang="th-TH" sz="2000" dirty="0"/>
          </a:p>
        </p:txBody>
      </p:sp>
      <p:sp>
        <p:nvSpPr>
          <p:cNvPr id="83" name="Flowchart: Connector 82"/>
          <p:cNvSpPr/>
          <p:nvPr/>
        </p:nvSpPr>
        <p:spPr>
          <a:xfrm>
            <a:off x="6228184" y="1556792"/>
            <a:ext cx="504056" cy="476672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</a:t>
            </a:r>
            <a:endParaRPr lang="th-TH" sz="1800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>
            <a:stCxn id="83" idx="4"/>
          </p:cNvCxnSpPr>
          <p:nvPr/>
        </p:nvCxnSpPr>
        <p:spPr>
          <a:xfrm rot="16200000" flipH="1">
            <a:off x="6360476" y="2153200"/>
            <a:ext cx="243408" cy="3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Terminator 7"/>
          <p:cNvSpPr/>
          <p:nvPr/>
        </p:nvSpPr>
        <p:spPr>
          <a:xfrm>
            <a:off x="5991840" y="5229200"/>
            <a:ext cx="1080120" cy="36004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end</a:t>
            </a:r>
            <a:endParaRPr lang="th-TH" sz="1800" dirty="0">
              <a:solidFill>
                <a:schemeClr val="tx1"/>
              </a:solidFill>
            </a:endParaRPr>
          </a:p>
        </p:txBody>
      </p:sp>
      <p:cxnSp>
        <p:nvCxnSpPr>
          <p:cNvPr id="88" name="ลูกศรเชื่อมต่อแบบตรง 24"/>
          <p:cNvCxnSpPr>
            <a:stCxn id="52" idx="2"/>
            <a:endCxn id="87" idx="0"/>
          </p:cNvCxnSpPr>
          <p:nvPr/>
        </p:nvCxnSpPr>
        <p:spPr>
          <a:xfrm rot="5400000">
            <a:off x="6315876" y="5013176"/>
            <a:ext cx="43204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to Code (1)</a:t>
            </a:r>
            <a:endParaRPr lang="th-TH" dirty="0"/>
          </a:p>
        </p:txBody>
      </p:sp>
      <p:sp>
        <p:nvSpPr>
          <p:cNvPr id="4" name="Flowchart: Terminator 3"/>
          <p:cNvSpPr/>
          <p:nvPr/>
        </p:nvSpPr>
        <p:spPr>
          <a:xfrm>
            <a:off x="1043608" y="1844824"/>
            <a:ext cx="1008112" cy="432048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start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95536" y="2996952"/>
            <a:ext cx="2304256" cy="43204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เปิด </a:t>
            </a:r>
            <a:r>
              <a:rPr lang="en-US" sz="1800" dirty="0" smtClean="0">
                <a:solidFill>
                  <a:schemeClr val="tx1"/>
                </a:solidFill>
              </a:rPr>
              <a:t>socket </a:t>
            </a:r>
            <a:r>
              <a:rPr lang="th-TH" sz="1800" dirty="0" smtClean="0">
                <a:solidFill>
                  <a:schemeClr val="tx1"/>
                </a:solidFill>
              </a:rPr>
              <a:t>ไปหา </a:t>
            </a:r>
            <a:r>
              <a:rPr lang="en-US" sz="1800" dirty="0" smtClean="0">
                <a:solidFill>
                  <a:schemeClr val="tx1"/>
                </a:solidFill>
              </a:rPr>
              <a:t>server</a:t>
            </a:r>
            <a:endParaRPr lang="th-TH" sz="1800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07504" y="3717032"/>
            <a:ext cx="4968552" cy="50405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สร้าง </a:t>
            </a:r>
            <a:r>
              <a:rPr lang="en-US" sz="1800" dirty="0" smtClean="0">
                <a:solidFill>
                  <a:schemeClr val="tx1"/>
                </a:solidFill>
              </a:rPr>
              <a:t>Object: </a:t>
            </a:r>
            <a:r>
              <a:rPr lang="en-US" sz="1800" dirty="0" err="1" smtClean="0">
                <a:solidFill>
                  <a:schemeClr val="tx1"/>
                </a:solidFill>
              </a:rPr>
              <a:t>BufferedReader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PrintWriter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th-TH" sz="1800" dirty="0" smtClean="0">
                <a:solidFill>
                  <a:schemeClr val="tx1"/>
                </a:solidFill>
              </a:rPr>
              <a:t>จาก </a:t>
            </a:r>
            <a:r>
              <a:rPr lang="en-US" sz="1800" dirty="0" smtClean="0">
                <a:solidFill>
                  <a:schemeClr val="tx1"/>
                </a:solidFill>
              </a:rPr>
              <a:t>Socket</a:t>
            </a:r>
            <a:endParaRPr lang="th-TH" sz="1800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95536" y="5733256"/>
            <a:ext cx="2088232" cy="50405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ส่งชื่อแฟ้มข้อมูลให้ </a:t>
            </a:r>
            <a:r>
              <a:rPr lang="en-US" sz="1800" dirty="0" smtClean="0">
                <a:solidFill>
                  <a:schemeClr val="tx1"/>
                </a:solidFill>
              </a:rPr>
              <a:t>server</a:t>
            </a:r>
            <a:endParaRPr lang="th-TH" sz="18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 rot="5400000">
            <a:off x="1187624" y="2636912"/>
            <a:ext cx="72008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1403648" y="3572222"/>
            <a:ext cx="28803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791580" y="4977172"/>
            <a:ext cx="151216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ownload.png"/>
          <p:cNvPicPr>
            <a:picLocks noChangeAspect="1"/>
          </p:cNvPicPr>
          <p:nvPr/>
        </p:nvPicPr>
        <p:blipFill>
          <a:blip r:embed="rId2" cstate="print"/>
          <a:srcRect r="46832" b="84975"/>
          <a:stretch>
            <a:fillRect/>
          </a:stretch>
        </p:blipFill>
        <p:spPr>
          <a:xfrm>
            <a:off x="3851920" y="1628800"/>
            <a:ext cx="4544710" cy="10081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 descr="download.png"/>
          <p:cNvPicPr>
            <a:picLocks noChangeAspect="1"/>
          </p:cNvPicPr>
          <p:nvPr/>
        </p:nvPicPr>
        <p:blipFill>
          <a:blip r:embed="rId2" cstate="print"/>
          <a:srcRect l="22548" t="17716" r="27827" b="79210"/>
          <a:stretch>
            <a:fillRect/>
          </a:stretch>
        </p:blipFill>
        <p:spPr>
          <a:xfrm>
            <a:off x="3923928" y="3140968"/>
            <a:ext cx="4896544" cy="2381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 descr="download.png"/>
          <p:cNvPicPr>
            <a:picLocks noChangeAspect="1"/>
          </p:cNvPicPr>
          <p:nvPr/>
        </p:nvPicPr>
        <p:blipFill>
          <a:blip r:embed="rId2" cstate="print"/>
          <a:srcRect l="22548" t="20406" b="63452"/>
          <a:stretch>
            <a:fillRect/>
          </a:stretch>
        </p:blipFill>
        <p:spPr>
          <a:xfrm>
            <a:off x="2483768" y="4365104"/>
            <a:ext cx="6602698" cy="1080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 descr="download.png"/>
          <p:cNvPicPr>
            <a:picLocks noChangeAspect="1"/>
          </p:cNvPicPr>
          <p:nvPr/>
        </p:nvPicPr>
        <p:blipFill>
          <a:blip r:embed="rId2" cstate="print"/>
          <a:srcRect l="22548" t="37893" r="51056" b="54709"/>
          <a:stretch>
            <a:fillRect/>
          </a:stretch>
        </p:blipFill>
        <p:spPr>
          <a:xfrm>
            <a:off x="3995936" y="5628124"/>
            <a:ext cx="3096344" cy="6811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Right Arrow 16"/>
          <p:cNvSpPr/>
          <p:nvPr/>
        </p:nvSpPr>
        <p:spPr>
          <a:xfrm rot="2595210">
            <a:off x="5192960" y="3868388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Right Arrow 19"/>
          <p:cNvSpPr/>
          <p:nvPr/>
        </p:nvSpPr>
        <p:spPr>
          <a:xfrm>
            <a:off x="2483768" y="1844824"/>
            <a:ext cx="10801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Right Arrow 20"/>
          <p:cNvSpPr/>
          <p:nvPr/>
        </p:nvSpPr>
        <p:spPr>
          <a:xfrm>
            <a:off x="2915816" y="3068960"/>
            <a:ext cx="792088" cy="32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Right Arrow 21"/>
          <p:cNvSpPr/>
          <p:nvPr/>
        </p:nvSpPr>
        <p:spPr>
          <a:xfrm>
            <a:off x="2843808" y="5815424"/>
            <a:ext cx="792088" cy="32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to Code (2)</a:t>
            </a:r>
            <a:endParaRPr lang="th-TH" dirty="0"/>
          </a:p>
        </p:txBody>
      </p:sp>
      <p:sp>
        <p:nvSpPr>
          <p:cNvPr id="4" name="Flowchart: Process 3"/>
          <p:cNvSpPr/>
          <p:nvPr/>
        </p:nvSpPr>
        <p:spPr>
          <a:xfrm>
            <a:off x="107504" y="3429000"/>
            <a:ext cx="2520280" cy="64807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อ่านข้อมูลจาก </a:t>
            </a:r>
            <a:r>
              <a:rPr lang="en-US" sz="1800" dirty="0" smtClean="0">
                <a:solidFill>
                  <a:schemeClr val="tx1"/>
                </a:solidFill>
              </a:rPr>
              <a:t>Server </a:t>
            </a:r>
            <a:r>
              <a:rPr lang="th-TH" sz="1800" dirty="0" smtClean="0">
                <a:solidFill>
                  <a:schemeClr val="tx1"/>
                </a:solidFill>
              </a:rPr>
              <a:t>แล้ว</a:t>
            </a:r>
          </a:p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บันทึกข้อมูลนั้นไปให้ลงในแฟ้มข้อมูล</a:t>
            </a:r>
            <a:endParaRPr lang="th-TH" sz="1800" dirty="0">
              <a:solidFill>
                <a:schemeClr val="tx1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2216056" y="2204864"/>
            <a:ext cx="1728192" cy="50405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แสดงข้อความ </a:t>
            </a:r>
            <a:r>
              <a:rPr lang="en-US" sz="1800" dirty="0" smtClean="0">
                <a:solidFill>
                  <a:schemeClr val="tx1"/>
                </a:solidFill>
              </a:rPr>
              <a:t>error</a:t>
            </a:r>
            <a:endParaRPr lang="th-TH" sz="1800" dirty="0">
              <a:solidFill>
                <a:schemeClr val="tx1"/>
              </a:solidFill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199832" y="1556792"/>
            <a:ext cx="2294096" cy="936104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อ่านคำตอบจาก </a:t>
            </a:r>
            <a:r>
              <a:rPr lang="en-US" sz="1800" dirty="0" smtClean="0">
                <a:solidFill>
                  <a:schemeClr val="tx1"/>
                </a:solidFill>
              </a:rPr>
              <a:t>Server</a:t>
            </a:r>
            <a:endParaRPr lang="th-TH" sz="1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  <a:endCxn id="4" idx="0"/>
          </p:cNvCxnSpPr>
          <p:nvPr/>
        </p:nvCxnSpPr>
        <p:spPr>
          <a:xfrm rot="16200000" flipH="1">
            <a:off x="889210" y="2950566"/>
            <a:ext cx="936104" cy="207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รูปร่าง 20"/>
          <p:cNvCxnSpPr>
            <a:stCxn id="6" idx="3"/>
            <a:endCxn id="5" idx="0"/>
          </p:cNvCxnSpPr>
          <p:nvPr/>
        </p:nvCxnSpPr>
        <p:spPr>
          <a:xfrm>
            <a:off x="2493928" y="2024844"/>
            <a:ext cx="586224" cy="18002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7"/>
          <p:cNvSpPr/>
          <p:nvPr/>
        </p:nvSpPr>
        <p:spPr>
          <a:xfrm>
            <a:off x="2555776" y="2924944"/>
            <a:ext cx="1080120" cy="36004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end</a:t>
            </a:r>
            <a:endParaRPr lang="th-TH" sz="1800" dirty="0">
              <a:solidFill>
                <a:schemeClr val="tx1"/>
              </a:solidFill>
            </a:endParaRPr>
          </a:p>
        </p:txBody>
      </p:sp>
      <p:cxnSp>
        <p:nvCxnSpPr>
          <p:cNvPr id="10" name="ลูกศรเชื่อมต่อแบบตรง 24"/>
          <p:cNvCxnSpPr>
            <a:stCxn id="5" idx="2"/>
            <a:endCxn id="9" idx="0"/>
          </p:cNvCxnSpPr>
          <p:nvPr/>
        </p:nvCxnSpPr>
        <p:spPr>
          <a:xfrm rot="16200000" flipH="1">
            <a:off x="2979982" y="2809090"/>
            <a:ext cx="216024" cy="156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98400" y="1660738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NOK</a:t>
            </a:r>
            <a:endParaRPr lang="th-TH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75896" y="2708920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OK</a:t>
            </a:r>
            <a:endParaRPr lang="th-TH" sz="2000" dirty="0"/>
          </a:p>
        </p:txBody>
      </p:sp>
      <p:sp>
        <p:nvSpPr>
          <p:cNvPr id="13" name="Flowchart: Terminator 7"/>
          <p:cNvSpPr/>
          <p:nvPr/>
        </p:nvSpPr>
        <p:spPr>
          <a:xfrm>
            <a:off x="827584" y="4509120"/>
            <a:ext cx="1080120" cy="36004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end</a:t>
            </a:r>
            <a:endParaRPr lang="th-TH" sz="1800" dirty="0">
              <a:solidFill>
                <a:schemeClr val="tx1"/>
              </a:solidFill>
            </a:endParaRPr>
          </a:p>
        </p:txBody>
      </p:sp>
      <p:cxnSp>
        <p:nvCxnSpPr>
          <p:cNvPr id="14" name="ลูกศรเชื่อมต่อแบบตรง 24"/>
          <p:cNvCxnSpPr>
            <a:stCxn id="4" idx="2"/>
            <a:endCxn id="13" idx="0"/>
          </p:cNvCxnSpPr>
          <p:nvPr/>
        </p:nvCxnSpPr>
        <p:spPr>
          <a:xfrm rot="5400000">
            <a:off x="1151620" y="4293096"/>
            <a:ext cx="43204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download.png"/>
          <p:cNvPicPr>
            <a:picLocks noChangeAspect="1"/>
          </p:cNvPicPr>
          <p:nvPr/>
        </p:nvPicPr>
        <p:blipFill>
          <a:blip r:embed="rId2" cstate="print"/>
          <a:srcRect l="19755" t="44619" r="10559" b="15964"/>
          <a:stretch>
            <a:fillRect/>
          </a:stretch>
        </p:blipFill>
        <p:spPr>
          <a:xfrm>
            <a:off x="2771800" y="3429000"/>
            <a:ext cx="6235893" cy="27685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: FileDownload.java</a:t>
            </a:r>
            <a:endParaRPr lang="th-TH" dirty="0"/>
          </a:p>
        </p:txBody>
      </p:sp>
      <p:pic>
        <p:nvPicPr>
          <p:cNvPr id="4" name="Content Placeholder 3" descr="download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35092" y="1556792"/>
            <a:ext cx="6605260" cy="5184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: Server (Download)</a:t>
            </a:r>
            <a:endParaRPr lang="th-TH" dirty="0"/>
          </a:p>
        </p:txBody>
      </p:sp>
      <p:sp>
        <p:nvSpPr>
          <p:cNvPr id="34" name="Flowchart: Terminator 33"/>
          <p:cNvSpPr/>
          <p:nvPr/>
        </p:nvSpPr>
        <p:spPr>
          <a:xfrm>
            <a:off x="323528" y="1700808"/>
            <a:ext cx="1368152" cy="432048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start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35" name="Flowchart: Process 34"/>
          <p:cNvSpPr/>
          <p:nvPr/>
        </p:nvSpPr>
        <p:spPr>
          <a:xfrm>
            <a:off x="107504" y="2420888"/>
            <a:ext cx="4958392" cy="36004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สร้าง </a:t>
            </a:r>
            <a:r>
              <a:rPr lang="en-US" sz="1800" dirty="0" smtClean="0">
                <a:solidFill>
                  <a:schemeClr val="tx1"/>
                </a:solidFill>
              </a:rPr>
              <a:t>Object: </a:t>
            </a:r>
            <a:r>
              <a:rPr lang="en-US" sz="1800" dirty="0" err="1" smtClean="0">
                <a:solidFill>
                  <a:schemeClr val="tx1"/>
                </a:solidFill>
              </a:rPr>
              <a:t>BufferedReader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PrintWriter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th-TH" sz="1800" dirty="0" smtClean="0">
                <a:solidFill>
                  <a:schemeClr val="tx1"/>
                </a:solidFill>
              </a:rPr>
              <a:t>จาก </a:t>
            </a:r>
            <a:r>
              <a:rPr lang="en-US" sz="1800" dirty="0" smtClean="0">
                <a:solidFill>
                  <a:schemeClr val="tx1"/>
                </a:solidFill>
              </a:rPr>
              <a:t>Socket</a:t>
            </a:r>
            <a:endParaRPr lang="th-TH" sz="1800" dirty="0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107504" y="3140968"/>
            <a:ext cx="2592288" cy="36004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อ่านชื่อแฟ้มข้อมูลจาก </a:t>
            </a:r>
            <a:r>
              <a:rPr lang="en-US" sz="2000" dirty="0" smtClean="0">
                <a:solidFill>
                  <a:schemeClr val="tx1"/>
                </a:solidFill>
              </a:rPr>
              <a:t>Client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107504" y="3861048"/>
            <a:ext cx="4248472" cy="36004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สร้าง </a:t>
            </a:r>
            <a:r>
              <a:rPr lang="en-US" sz="2000" dirty="0" smtClean="0">
                <a:solidFill>
                  <a:schemeClr val="tx1"/>
                </a:solidFill>
              </a:rPr>
              <a:t>Object : File </a:t>
            </a:r>
            <a:r>
              <a:rPr lang="th-TH" sz="2000" dirty="0" smtClean="0">
                <a:solidFill>
                  <a:schemeClr val="tx1"/>
                </a:solidFill>
              </a:rPr>
              <a:t>ตามชื่อแฟ้มข้อมูลจาก </a:t>
            </a:r>
            <a:r>
              <a:rPr lang="en-US" sz="2000" dirty="0" smtClean="0">
                <a:solidFill>
                  <a:schemeClr val="tx1"/>
                </a:solidFill>
              </a:rPr>
              <a:t>Client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72" name="Diamond 71"/>
          <p:cNvSpPr/>
          <p:nvPr/>
        </p:nvSpPr>
        <p:spPr>
          <a:xfrm>
            <a:off x="35496" y="4581128"/>
            <a:ext cx="2160240" cy="1080120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</a:rPr>
              <a:t>ตรวจสอบว่าแฟ้มข้อมูลมีอยู่ใน </a:t>
            </a:r>
            <a:r>
              <a:rPr lang="en-US" sz="1600" dirty="0" smtClean="0">
                <a:solidFill>
                  <a:schemeClr val="tx1"/>
                </a:solidFill>
              </a:rPr>
              <a:t>Server ?</a:t>
            </a:r>
            <a:endParaRPr lang="th-TH" sz="16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rot="5400000">
            <a:off x="828378" y="2276078"/>
            <a:ext cx="28803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>
            <a:off x="792374" y="2960154"/>
            <a:ext cx="36004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5400000">
            <a:off x="792374" y="3680234"/>
            <a:ext cx="36004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>
            <a:off x="934802" y="4400314"/>
            <a:ext cx="36004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Process 88"/>
          <p:cNvSpPr/>
          <p:nvPr/>
        </p:nvSpPr>
        <p:spPr>
          <a:xfrm>
            <a:off x="1907704" y="5373216"/>
            <a:ext cx="3168352" cy="36004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ส่งข้อความเตือนกับ </a:t>
            </a:r>
            <a:r>
              <a:rPr lang="en-US" sz="2000" dirty="0" smtClean="0">
                <a:solidFill>
                  <a:schemeClr val="tx1"/>
                </a:solidFill>
              </a:rPr>
              <a:t>Client (NOK)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90" name="Flowchart: Terminator 89"/>
          <p:cNvSpPr/>
          <p:nvPr/>
        </p:nvSpPr>
        <p:spPr>
          <a:xfrm>
            <a:off x="2843808" y="6072976"/>
            <a:ext cx="1368152" cy="432048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end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91" name="Flowchart: Connector 90"/>
          <p:cNvSpPr/>
          <p:nvPr/>
        </p:nvSpPr>
        <p:spPr>
          <a:xfrm>
            <a:off x="869112" y="6165304"/>
            <a:ext cx="504056" cy="504056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th-TH" sz="2000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>
            <a:endCxn id="91" idx="0"/>
          </p:cNvCxnSpPr>
          <p:nvPr/>
        </p:nvCxnSpPr>
        <p:spPr>
          <a:xfrm rot="16200000" flipH="1">
            <a:off x="861270" y="5905434"/>
            <a:ext cx="504056" cy="156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hape 93"/>
          <p:cNvCxnSpPr>
            <a:stCxn id="72" idx="3"/>
            <a:endCxn id="89" idx="0"/>
          </p:cNvCxnSpPr>
          <p:nvPr/>
        </p:nvCxnSpPr>
        <p:spPr>
          <a:xfrm>
            <a:off x="2195736" y="5121188"/>
            <a:ext cx="1296144" cy="25202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5400000">
            <a:off x="3312654" y="5912482"/>
            <a:ext cx="36004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2987824" y="4005064"/>
            <a:ext cx="475252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owchart: Connector 96"/>
          <p:cNvSpPr/>
          <p:nvPr/>
        </p:nvSpPr>
        <p:spPr>
          <a:xfrm>
            <a:off x="6834728" y="1628800"/>
            <a:ext cx="504056" cy="504056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123728" y="4705980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/>
              <a:t>ไม่มีแฟ้มข้อมูลอยู่</a:t>
            </a:r>
            <a:endParaRPr lang="th-TH" sz="2000" dirty="0"/>
          </a:p>
        </p:txBody>
      </p:sp>
      <p:sp>
        <p:nvSpPr>
          <p:cNvPr id="99" name="TextBox 98"/>
          <p:cNvSpPr txBox="1"/>
          <p:nvPr/>
        </p:nvSpPr>
        <p:spPr>
          <a:xfrm>
            <a:off x="1187624" y="5837202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/>
              <a:t>มีแฟ้มข้อมูลอยู่</a:t>
            </a:r>
            <a:endParaRPr lang="th-TH" sz="2000" dirty="0"/>
          </a:p>
        </p:txBody>
      </p:sp>
      <p:sp>
        <p:nvSpPr>
          <p:cNvPr id="101" name="Flowchart: Process 100"/>
          <p:cNvSpPr/>
          <p:nvPr/>
        </p:nvSpPr>
        <p:spPr>
          <a:xfrm>
            <a:off x="5796136" y="2420888"/>
            <a:ext cx="2592288" cy="36004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ส่งข้อความ </a:t>
            </a:r>
            <a:r>
              <a:rPr lang="en-US" sz="2000" dirty="0" smtClean="0">
                <a:solidFill>
                  <a:schemeClr val="tx1"/>
                </a:solidFill>
              </a:rPr>
              <a:t>OK </a:t>
            </a:r>
            <a:r>
              <a:rPr lang="th-TH" sz="2000" dirty="0" smtClean="0">
                <a:solidFill>
                  <a:schemeClr val="tx1"/>
                </a:solidFill>
              </a:rPr>
              <a:t>ให้กับ </a:t>
            </a:r>
            <a:r>
              <a:rPr lang="en-US" sz="2000" dirty="0" smtClean="0">
                <a:solidFill>
                  <a:schemeClr val="tx1"/>
                </a:solidFill>
              </a:rPr>
              <a:t>Client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05" name="Flowchart: Process 104"/>
          <p:cNvSpPr/>
          <p:nvPr/>
        </p:nvSpPr>
        <p:spPr>
          <a:xfrm>
            <a:off x="5796136" y="3356992"/>
            <a:ext cx="2592288" cy="576064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ดึง </a:t>
            </a:r>
            <a:r>
              <a:rPr lang="en-US" sz="2000" dirty="0" err="1" smtClean="0">
                <a:solidFill>
                  <a:schemeClr val="tx1"/>
                </a:solidFill>
              </a:rPr>
              <a:t>FileInputStream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th-TH" sz="2000" dirty="0" smtClean="0">
                <a:solidFill>
                  <a:schemeClr val="tx1"/>
                </a:solidFill>
              </a:rPr>
              <a:t>ออกจากแฟ้มข้อมูล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06" name="Flowchart: Process 105"/>
          <p:cNvSpPr/>
          <p:nvPr/>
        </p:nvSpPr>
        <p:spPr>
          <a:xfrm>
            <a:off x="5693648" y="4437112"/>
            <a:ext cx="2808312" cy="576064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อ่านข้อมูลจากแฟ้มข้อมูล แล้วเขียนส่งข้อมูลนั้นผ่านทาง </a:t>
            </a:r>
            <a:r>
              <a:rPr lang="en-US" sz="2000" dirty="0" smtClean="0">
                <a:solidFill>
                  <a:schemeClr val="tx1"/>
                </a:solidFill>
              </a:rPr>
              <a:t>Socket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07" name="Flowchart: Terminator 106"/>
          <p:cNvSpPr/>
          <p:nvPr/>
        </p:nvSpPr>
        <p:spPr>
          <a:xfrm>
            <a:off x="6413728" y="5445224"/>
            <a:ext cx="1368152" cy="432048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end</a:t>
            </a:r>
            <a:endParaRPr lang="th-TH" sz="2000" dirty="0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/>
          <p:cNvCxnSpPr>
            <a:stCxn id="97" idx="4"/>
            <a:endCxn id="101" idx="0"/>
          </p:cNvCxnSpPr>
          <p:nvPr/>
        </p:nvCxnSpPr>
        <p:spPr>
          <a:xfrm rot="16200000" flipH="1">
            <a:off x="6945502" y="2274110"/>
            <a:ext cx="288032" cy="55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1" idx="2"/>
            <a:endCxn id="105" idx="0"/>
          </p:cNvCxnSpPr>
          <p:nvPr/>
        </p:nvCxnSpPr>
        <p:spPr>
          <a:xfrm rot="5400000">
            <a:off x="6804248" y="3068960"/>
            <a:ext cx="57606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5" idx="2"/>
            <a:endCxn id="106" idx="0"/>
          </p:cNvCxnSpPr>
          <p:nvPr/>
        </p:nvCxnSpPr>
        <p:spPr>
          <a:xfrm rot="16200000" flipH="1">
            <a:off x="6843014" y="4182322"/>
            <a:ext cx="504056" cy="55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6" idx="2"/>
            <a:endCxn id="107" idx="0"/>
          </p:cNvCxnSpPr>
          <p:nvPr/>
        </p:nvCxnSpPr>
        <p:spPr>
          <a:xfrm rot="5400000">
            <a:off x="6881780" y="5229200"/>
            <a:ext cx="43204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to Code (1)</a:t>
            </a:r>
            <a:endParaRPr lang="th-TH" dirty="0"/>
          </a:p>
        </p:txBody>
      </p:sp>
      <p:sp>
        <p:nvSpPr>
          <p:cNvPr id="4" name="Flowchart: Terminator 3"/>
          <p:cNvSpPr/>
          <p:nvPr/>
        </p:nvSpPr>
        <p:spPr>
          <a:xfrm>
            <a:off x="611560" y="1556792"/>
            <a:ext cx="1368152" cy="432048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start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23528" y="2204864"/>
            <a:ext cx="4958392" cy="36004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สร้าง </a:t>
            </a:r>
            <a:r>
              <a:rPr lang="en-US" sz="1800" dirty="0" smtClean="0">
                <a:solidFill>
                  <a:schemeClr val="tx1"/>
                </a:solidFill>
              </a:rPr>
              <a:t>Object: </a:t>
            </a:r>
            <a:r>
              <a:rPr lang="en-US" sz="1800" dirty="0" err="1" smtClean="0">
                <a:solidFill>
                  <a:schemeClr val="tx1"/>
                </a:solidFill>
              </a:rPr>
              <a:t>BufferedReader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PrintWriter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th-TH" sz="1800" dirty="0" smtClean="0">
                <a:solidFill>
                  <a:schemeClr val="tx1"/>
                </a:solidFill>
              </a:rPr>
              <a:t>จาก </a:t>
            </a:r>
            <a:r>
              <a:rPr lang="en-US" sz="1800" dirty="0" smtClean="0">
                <a:solidFill>
                  <a:schemeClr val="tx1"/>
                </a:solidFill>
              </a:rPr>
              <a:t>Socket</a:t>
            </a:r>
            <a:endParaRPr lang="th-TH" sz="1800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395536" y="4653136"/>
            <a:ext cx="2592288" cy="36004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อ่านชื่อแฟ้มข้อมูลจาก </a:t>
            </a:r>
            <a:r>
              <a:rPr lang="en-US" sz="2000" dirty="0" smtClean="0">
                <a:solidFill>
                  <a:schemeClr val="tx1"/>
                </a:solidFill>
              </a:rPr>
              <a:t>Client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95536" y="5877272"/>
            <a:ext cx="4248472" cy="36004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สร้าง </a:t>
            </a:r>
            <a:r>
              <a:rPr lang="en-US" sz="2000" dirty="0" smtClean="0">
                <a:solidFill>
                  <a:schemeClr val="tx1"/>
                </a:solidFill>
              </a:rPr>
              <a:t>Object : File </a:t>
            </a:r>
            <a:r>
              <a:rPr lang="th-TH" sz="2000" dirty="0" smtClean="0">
                <a:solidFill>
                  <a:schemeClr val="tx1"/>
                </a:solidFill>
              </a:rPr>
              <a:t>ตามชื่อแฟ้มข้อมูลจาก </a:t>
            </a:r>
            <a:r>
              <a:rPr lang="en-US" sz="2000" dirty="0" smtClean="0">
                <a:solidFill>
                  <a:schemeClr val="tx1"/>
                </a:solidFill>
              </a:rPr>
              <a:t>Client</a:t>
            </a:r>
            <a:endParaRPr lang="th-TH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080406" y="2096852"/>
            <a:ext cx="215230" cy="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44699" y="3608623"/>
            <a:ext cx="208743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756370" y="5445224"/>
            <a:ext cx="86409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fileserverupload.png"/>
          <p:cNvPicPr>
            <a:picLocks noChangeAspect="1"/>
          </p:cNvPicPr>
          <p:nvPr/>
        </p:nvPicPr>
        <p:blipFill>
          <a:blip r:embed="rId2" cstate="print"/>
          <a:srcRect l="6021" t="18850" r="73318" b="78817"/>
          <a:stretch>
            <a:fillRect/>
          </a:stretch>
        </p:blipFill>
        <p:spPr>
          <a:xfrm>
            <a:off x="5549632" y="1597432"/>
            <a:ext cx="2484274" cy="360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Right Arrow 21"/>
          <p:cNvSpPr/>
          <p:nvPr/>
        </p:nvSpPr>
        <p:spPr>
          <a:xfrm>
            <a:off x="2411760" y="1628800"/>
            <a:ext cx="280831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3" name="Picture 22" descr="fileserverupload.png"/>
          <p:cNvPicPr>
            <a:picLocks noChangeAspect="1"/>
          </p:cNvPicPr>
          <p:nvPr/>
        </p:nvPicPr>
        <p:blipFill>
          <a:blip r:embed="rId2" cstate="print"/>
          <a:srcRect l="21703" t="22700" b="66800"/>
          <a:stretch>
            <a:fillRect/>
          </a:stretch>
        </p:blipFill>
        <p:spPr>
          <a:xfrm>
            <a:off x="1907704" y="2705553"/>
            <a:ext cx="7132641" cy="12275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9" name="Right Arrow 28"/>
          <p:cNvSpPr/>
          <p:nvPr/>
        </p:nvSpPr>
        <p:spPr>
          <a:xfrm rot="2113595">
            <a:off x="5342185" y="2343423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4" name="Picture 33" descr="fileserverupload.png"/>
          <p:cNvPicPr>
            <a:picLocks noChangeAspect="1"/>
          </p:cNvPicPr>
          <p:nvPr/>
        </p:nvPicPr>
        <p:blipFill>
          <a:blip r:embed="rId2" cstate="print"/>
          <a:srcRect l="20500" t="33875" r="37729" b="63875"/>
          <a:stretch>
            <a:fillRect/>
          </a:stretch>
        </p:blipFill>
        <p:spPr>
          <a:xfrm>
            <a:off x="4223454" y="4653136"/>
            <a:ext cx="4669026" cy="3227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" name="Right Arrow 34"/>
          <p:cNvSpPr/>
          <p:nvPr/>
        </p:nvSpPr>
        <p:spPr>
          <a:xfrm>
            <a:off x="3131840" y="4693776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6" name="Picture 35" descr="fileserverupload.png"/>
          <p:cNvPicPr>
            <a:picLocks noChangeAspect="1"/>
          </p:cNvPicPr>
          <p:nvPr/>
        </p:nvPicPr>
        <p:blipFill>
          <a:blip r:embed="rId2" cstate="print"/>
          <a:srcRect l="22990" t="35946" r="43202" b="62115"/>
          <a:stretch>
            <a:fillRect/>
          </a:stretch>
        </p:blipFill>
        <p:spPr>
          <a:xfrm>
            <a:off x="5220072" y="5879142"/>
            <a:ext cx="3672408" cy="286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7" name="Right Arrow 36"/>
          <p:cNvSpPr/>
          <p:nvPr/>
        </p:nvSpPr>
        <p:spPr>
          <a:xfrm>
            <a:off x="4757544" y="5887432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Chard to Code (2)</a:t>
            </a:r>
            <a:endParaRPr lang="th-TH" dirty="0"/>
          </a:p>
        </p:txBody>
      </p:sp>
      <p:sp>
        <p:nvSpPr>
          <p:cNvPr id="4" name="Diamond 3"/>
          <p:cNvSpPr/>
          <p:nvPr/>
        </p:nvSpPr>
        <p:spPr>
          <a:xfrm>
            <a:off x="35496" y="1772816"/>
            <a:ext cx="2160240" cy="1080120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</a:rPr>
              <a:t>ตรวจสอบว่าแฟ้มข้อมูลมีอยู่ใน </a:t>
            </a:r>
            <a:r>
              <a:rPr lang="en-US" sz="1600" dirty="0" smtClean="0">
                <a:solidFill>
                  <a:schemeClr val="tx1"/>
                </a:solidFill>
              </a:rPr>
              <a:t>Server ?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907704" y="2564904"/>
            <a:ext cx="3168352" cy="36004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ส่งข้อความเตือนกับ </a:t>
            </a:r>
            <a:r>
              <a:rPr lang="en-US" sz="2000" dirty="0" smtClean="0">
                <a:solidFill>
                  <a:schemeClr val="tx1"/>
                </a:solidFill>
              </a:rPr>
              <a:t>Client (NOK)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2843808" y="3264664"/>
            <a:ext cx="1368152" cy="432048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end</a:t>
            </a:r>
            <a:endParaRPr lang="th-TH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750496" y="3207896"/>
            <a:ext cx="720080" cy="1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9"/>
          <p:cNvCxnSpPr>
            <a:stCxn id="4" idx="3"/>
            <a:endCxn id="6" idx="0"/>
          </p:cNvCxnSpPr>
          <p:nvPr/>
        </p:nvCxnSpPr>
        <p:spPr>
          <a:xfrm>
            <a:off x="2195736" y="2312876"/>
            <a:ext cx="1296144" cy="25202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3312654" y="3104170"/>
            <a:ext cx="36004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23728" y="1897668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/>
              <a:t>ไม่มีแฟ้มข้อมูลอยู่</a:t>
            </a:r>
            <a:endParaRPr lang="th-TH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122370" y="3212976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/>
              <a:t>มีแฟ้มข้อมูลอยู่</a:t>
            </a:r>
            <a:endParaRPr lang="th-TH" sz="2000" dirty="0"/>
          </a:p>
        </p:txBody>
      </p:sp>
      <p:sp>
        <p:nvSpPr>
          <p:cNvPr id="14" name="Flowchart: Process 13"/>
          <p:cNvSpPr/>
          <p:nvPr/>
        </p:nvSpPr>
        <p:spPr>
          <a:xfrm>
            <a:off x="107504" y="3573016"/>
            <a:ext cx="2592288" cy="36004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ส่งข้อความ </a:t>
            </a:r>
            <a:r>
              <a:rPr lang="en-US" sz="2000" dirty="0" smtClean="0">
                <a:solidFill>
                  <a:schemeClr val="tx1"/>
                </a:solidFill>
              </a:rPr>
              <a:t>OK </a:t>
            </a:r>
            <a:r>
              <a:rPr lang="th-TH" sz="2000" dirty="0" smtClean="0">
                <a:solidFill>
                  <a:schemeClr val="tx1"/>
                </a:solidFill>
              </a:rPr>
              <a:t>ให้กับ </a:t>
            </a:r>
            <a:r>
              <a:rPr lang="en-US" sz="2000" dirty="0" smtClean="0">
                <a:solidFill>
                  <a:schemeClr val="tx1"/>
                </a:solidFill>
              </a:rPr>
              <a:t>Client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107504" y="4149080"/>
            <a:ext cx="2592288" cy="576064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ดึง </a:t>
            </a:r>
            <a:r>
              <a:rPr lang="en-US" sz="2000" dirty="0" err="1" smtClean="0">
                <a:solidFill>
                  <a:schemeClr val="tx1"/>
                </a:solidFill>
              </a:rPr>
              <a:t>FileInputStream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th-TH" sz="2000" dirty="0" smtClean="0">
                <a:solidFill>
                  <a:schemeClr val="tx1"/>
                </a:solidFill>
              </a:rPr>
              <a:t>ออกจากแฟ้มข้อมูล</a:t>
            </a:r>
            <a:endParaRPr lang="th-TH" sz="2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4" idx="2"/>
            <a:endCxn id="15" idx="0"/>
          </p:cNvCxnSpPr>
          <p:nvPr/>
        </p:nvCxnSpPr>
        <p:spPr>
          <a:xfrm rot="5400000">
            <a:off x="1295636" y="4041068"/>
            <a:ext cx="21602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fileserverupload.png"/>
          <p:cNvPicPr>
            <a:picLocks noChangeAspect="1"/>
          </p:cNvPicPr>
          <p:nvPr/>
        </p:nvPicPr>
        <p:blipFill>
          <a:blip r:embed="rId2" cstate="print"/>
          <a:srcRect l="20356" t="37973" r="44610" b="56300"/>
          <a:stretch>
            <a:fillRect/>
          </a:stretch>
        </p:blipFill>
        <p:spPr>
          <a:xfrm>
            <a:off x="5188869" y="2132856"/>
            <a:ext cx="3775619" cy="792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Flowchart: Process 24"/>
          <p:cNvSpPr/>
          <p:nvPr/>
        </p:nvSpPr>
        <p:spPr>
          <a:xfrm>
            <a:off x="107504" y="4941168"/>
            <a:ext cx="2592288" cy="864096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อ่านข้อมูลจากแฟ้มข้อมูล แล้วเขียนส่งข้อมูลนั้นผ่านทาง </a:t>
            </a:r>
            <a:r>
              <a:rPr lang="en-US" sz="2000" dirty="0" smtClean="0">
                <a:solidFill>
                  <a:schemeClr val="tx1"/>
                </a:solidFill>
              </a:rPr>
              <a:t>Socket</a:t>
            </a:r>
            <a:endParaRPr lang="th-TH" sz="20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5" idx="2"/>
            <a:endCxn id="25" idx="0"/>
          </p:cNvCxnSpPr>
          <p:nvPr/>
        </p:nvCxnSpPr>
        <p:spPr>
          <a:xfrm rot="5400000">
            <a:off x="1295636" y="4833156"/>
            <a:ext cx="21602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2"/>
          </p:cNvCxnSpPr>
          <p:nvPr/>
        </p:nvCxnSpPr>
        <p:spPr>
          <a:xfrm rot="16200000" flipH="1">
            <a:off x="1262394" y="5946518"/>
            <a:ext cx="288032" cy="55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Terminator 29"/>
          <p:cNvSpPr/>
          <p:nvPr/>
        </p:nvSpPr>
        <p:spPr>
          <a:xfrm>
            <a:off x="683568" y="6093296"/>
            <a:ext cx="1368152" cy="432048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end</a:t>
            </a:r>
            <a:endParaRPr lang="th-TH" sz="2000" dirty="0">
              <a:solidFill>
                <a:schemeClr val="tx1"/>
              </a:solidFill>
            </a:endParaRPr>
          </a:p>
        </p:txBody>
      </p:sp>
      <p:pic>
        <p:nvPicPr>
          <p:cNvPr id="32" name="Picture 31" descr="serverdownload.png"/>
          <p:cNvPicPr>
            <a:picLocks noChangeAspect="1"/>
          </p:cNvPicPr>
          <p:nvPr/>
        </p:nvPicPr>
        <p:blipFill>
          <a:blip r:embed="rId3" cstate="print"/>
          <a:srcRect l="22160" t="45033" r="16822" b="33765"/>
          <a:stretch>
            <a:fillRect/>
          </a:stretch>
        </p:blipFill>
        <p:spPr>
          <a:xfrm>
            <a:off x="2987825" y="3861048"/>
            <a:ext cx="5976663" cy="25285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5868144" y="1988840"/>
            <a:ext cx="263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การดูรายชื่อของแฟ้มข้อมูลบน</a:t>
            </a:r>
            <a:r>
              <a:rPr lang="en-US" dirty="0" smtClean="0"/>
              <a:t> Server</a:t>
            </a:r>
            <a:r>
              <a:rPr lang="th-TH" dirty="0" smtClean="0"/>
              <a:t> </a:t>
            </a:r>
            <a:r>
              <a:rPr lang="en-US" dirty="0" smtClean="0"/>
              <a:t>(LIST)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7624" y="5085184"/>
            <a:ext cx="7001272" cy="1514872"/>
          </a:xfrm>
        </p:spPr>
        <p:txBody>
          <a:bodyPr/>
          <a:lstStyle/>
          <a:p>
            <a:r>
              <a:rPr lang="th-TH" b="1" dirty="0" smtClean="0"/>
              <a:t>เตือนความจำ</a:t>
            </a:r>
          </a:p>
          <a:p>
            <a:pPr lvl="1"/>
            <a:r>
              <a:rPr lang="th-TH" dirty="0" smtClean="0"/>
              <a:t>ใน </a:t>
            </a:r>
            <a:r>
              <a:rPr lang="en-US" dirty="0" smtClean="0"/>
              <a:t>Java </a:t>
            </a:r>
            <a:r>
              <a:rPr lang="th-TH" dirty="0" smtClean="0"/>
              <a:t>สามารถดูรายชื่อใน</a:t>
            </a:r>
            <a:r>
              <a:rPr lang="en-US" dirty="0" smtClean="0"/>
              <a:t> Directory </a:t>
            </a:r>
            <a:r>
              <a:rPr lang="th-TH" dirty="0" smtClean="0"/>
              <a:t>ได้ด้วยการใช้เมธอด </a:t>
            </a:r>
            <a:r>
              <a:rPr lang="en-US" b="1" dirty="0" smtClean="0"/>
              <a:t>list() </a:t>
            </a:r>
            <a:r>
              <a:rPr lang="th-TH" dirty="0" smtClean="0"/>
              <a:t>ของ </a:t>
            </a:r>
            <a:r>
              <a:rPr lang="en-US" dirty="0" smtClean="0"/>
              <a:t>Object </a:t>
            </a:r>
            <a:r>
              <a:rPr lang="en-US" b="1" dirty="0" smtClean="0"/>
              <a:t>File</a:t>
            </a:r>
            <a:endParaRPr lang="th-TH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073027"/>
            <a:ext cx="9239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988840"/>
            <a:ext cx="6667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35696" y="1537628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5724128" y="1556792"/>
            <a:ext cx="2001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Server:5678</a:t>
            </a:r>
            <a:endParaRPr lang="th-TH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1619672" y="3933056"/>
            <a:ext cx="17281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652120" y="3933056"/>
            <a:ext cx="17281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83768" y="3212976"/>
            <a:ext cx="403244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15816" y="2852936"/>
            <a:ext cx="3147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เปิด </a:t>
            </a:r>
            <a:r>
              <a:rPr lang="en-US" dirty="0" smtClean="0"/>
              <a:t>socket </a:t>
            </a:r>
            <a:r>
              <a:rPr lang="th-TH" dirty="0" smtClean="0"/>
              <a:t>ไปหา </a:t>
            </a:r>
            <a:r>
              <a:rPr lang="en-US" dirty="0" smtClean="0"/>
              <a:t>server</a:t>
            </a:r>
            <a:endParaRPr lang="th-TH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2483768" y="4005064"/>
            <a:ext cx="396044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11648" y="3717032"/>
            <a:ext cx="2656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ส่งชื่อแฟ้มข้อมูลในเครื่อง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Source Code : FileServerDownload.java</a:t>
            </a:r>
            <a:endParaRPr lang="th-TH" sz="3600" dirty="0"/>
          </a:p>
        </p:txBody>
      </p:sp>
      <p:pic>
        <p:nvPicPr>
          <p:cNvPr id="7" name="Content Placeholder 6" descr="serverdownload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b="24937"/>
          <a:stretch>
            <a:fillRect/>
          </a:stretch>
        </p:blipFill>
        <p:spPr>
          <a:xfrm>
            <a:off x="107504" y="1556792"/>
            <a:ext cx="5688632" cy="51993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serverdownload.png"/>
          <p:cNvPicPr>
            <a:picLocks noChangeAspect="1"/>
          </p:cNvPicPr>
          <p:nvPr/>
        </p:nvPicPr>
        <p:blipFill>
          <a:blip r:embed="rId2" cstate="print"/>
          <a:srcRect t="74549" r="10505"/>
          <a:stretch>
            <a:fillRect/>
          </a:stretch>
        </p:blipFill>
        <p:spPr>
          <a:xfrm>
            <a:off x="3995936" y="1556792"/>
            <a:ext cx="5040560" cy="1745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: Client (LIST)</a:t>
            </a:r>
            <a:endParaRPr lang="th-TH" dirty="0"/>
          </a:p>
        </p:txBody>
      </p:sp>
      <p:sp>
        <p:nvSpPr>
          <p:cNvPr id="8" name="Flowchart: Terminator 7"/>
          <p:cNvSpPr/>
          <p:nvPr/>
        </p:nvSpPr>
        <p:spPr>
          <a:xfrm>
            <a:off x="3131840" y="1628800"/>
            <a:ext cx="2088232" cy="504056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start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2524408" y="2420888"/>
            <a:ext cx="3312368" cy="57606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เปิด </a:t>
            </a:r>
            <a:r>
              <a:rPr lang="en-US" sz="2400" dirty="0" smtClean="0">
                <a:solidFill>
                  <a:schemeClr val="tx1"/>
                </a:solidFill>
              </a:rPr>
              <a:t>socket </a:t>
            </a:r>
            <a:r>
              <a:rPr lang="th-TH" sz="2400" dirty="0" smtClean="0">
                <a:solidFill>
                  <a:schemeClr val="tx1"/>
                </a:solidFill>
              </a:rPr>
              <a:t>ไปหา </a:t>
            </a:r>
            <a:r>
              <a:rPr lang="en-US" sz="2400" dirty="0" smtClean="0">
                <a:solidFill>
                  <a:schemeClr val="tx1"/>
                </a:solidFill>
              </a:rPr>
              <a:t>server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981760" y="3212976"/>
            <a:ext cx="6408712" cy="50405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สร้าง </a:t>
            </a:r>
            <a:r>
              <a:rPr lang="en-US" sz="2400" dirty="0" smtClean="0">
                <a:solidFill>
                  <a:schemeClr val="tx1"/>
                </a:solidFill>
              </a:rPr>
              <a:t>Object: </a:t>
            </a:r>
            <a:r>
              <a:rPr lang="en-US" sz="2400" dirty="0" err="1" smtClean="0">
                <a:solidFill>
                  <a:schemeClr val="tx1"/>
                </a:solidFill>
              </a:rPr>
              <a:t>BufferedReader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th-TH" sz="2400" dirty="0" smtClean="0">
                <a:solidFill>
                  <a:schemeClr val="tx1"/>
                </a:solidFill>
              </a:rPr>
              <a:t>จาก </a:t>
            </a:r>
            <a:r>
              <a:rPr lang="en-US" sz="2400" dirty="0" smtClean="0">
                <a:solidFill>
                  <a:schemeClr val="tx1"/>
                </a:solidFill>
              </a:rPr>
              <a:t>Socket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6660232" y="5013176"/>
            <a:ext cx="1512168" cy="50405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ปิด </a:t>
            </a:r>
            <a:r>
              <a:rPr lang="en-US" sz="2400" dirty="0" smtClean="0">
                <a:solidFill>
                  <a:schemeClr val="tx1"/>
                </a:solidFill>
              </a:rPr>
              <a:t>socket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2" name="Flowchart: Decision 11"/>
          <p:cNvSpPr/>
          <p:nvPr/>
        </p:nvSpPr>
        <p:spPr>
          <a:xfrm>
            <a:off x="2709952" y="3933056"/>
            <a:ext cx="2952328" cy="144016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อ่านชื่อแฟ้มข้อมูลจาก </a:t>
            </a:r>
            <a:r>
              <a:rPr lang="en-US" sz="2400" dirty="0" smtClean="0">
                <a:solidFill>
                  <a:schemeClr val="tx1"/>
                </a:solidFill>
              </a:rPr>
              <a:t>server ?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2457940" y="5877272"/>
            <a:ext cx="3456384" cy="50405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แสดงชื่อแฟ้มที่ได้จาก </a:t>
            </a:r>
            <a:r>
              <a:rPr lang="en-US" sz="2400" dirty="0" smtClean="0">
                <a:solidFill>
                  <a:schemeClr val="tx1"/>
                </a:solidFill>
              </a:rPr>
              <a:t>server</a:t>
            </a:r>
            <a:endParaRPr lang="th-TH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 rot="16200000" flipH="1">
            <a:off x="4034258" y="2274554"/>
            <a:ext cx="288032" cy="4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 rot="16200000" flipH="1">
            <a:off x="4075342" y="3102202"/>
            <a:ext cx="216024" cy="55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2" idx="0"/>
          </p:cNvCxnSpPr>
          <p:nvPr/>
        </p:nvCxnSpPr>
        <p:spPr>
          <a:xfrm rot="5400000">
            <a:off x="4078104" y="3825044"/>
            <a:ext cx="21602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/>
          <p:cNvCxnSpPr>
            <a:stCxn id="12" idx="2"/>
            <a:endCxn id="13" idx="0"/>
          </p:cNvCxnSpPr>
          <p:nvPr/>
        </p:nvCxnSpPr>
        <p:spPr>
          <a:xfrm rot="16200000" flipH="1">
            <a:off x="3934096" y="5625236"/>
            <a:ext cx="504056" cy="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ตัวเชื่อมต่อหักมุม 17"/>
          <p:cNvCxnSpPr>
            <a:stCxn id="13" idx="1"/>
            <a:endCxn id="12" idx="1"/>
          </p:cNvCxnSpPr>
          <p:nvPr/>
        </p:nvCxnSpPr>
        <p:spPr>
          <a:xfrm rot="10800000" flipH="1">
            <a:off x="2457940" y="4653136"/>
            <a:ext cx="252012" cy="1476164"/>
          </a:xfrm>
          <a:prstGeom prst="bentConnector3">
            <a:avLst>
              <a:gd name="adj1" fmla="val -9071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รูปร่าง 20"/>
          <p:cNvCxnSpPr>
            <a:stCxn id="12" idx="3"/>
            <a:endCxn id="11" idx="0"/>
          </p:cNvCxnSpPr>
          <p:nvPr/>
        </p:nvCxnSpPr>
        <p:spPr>
          <a:xfrm>
            <a:off x="5662280" y="4653136"/>
            <a:ext cx="1754036" cy="36004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7"/>
          <p:cNvSpPr/>
          <p:nvPr/>
        </p:nvSpPr>
        <p:spPr>
          <a:xfrm>
            <a:off x="6372200" y="5877272"/>
            <a:ext cx="2088232" cy="504056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end</a:t>
            </a:r>
            <a:endParaRPr lang="th-TH" sz="2400" dirty="0">
              <a:solidFill>
                <a:schemeClr val="tx1"/>
              </a:solidFill>
            </a:endParaRPr>
          </a:p>
        </p:txBody>
      </p:sp>
      <p:cxnSp>
        <p:nvCxnSpPr>
          <p:cNvPr id="25" name="ลูกศรเชื่อมต่อแบบตรง 24"/>
          <p:cNvCxnSpPr>
            <a:stCxn id="11" idx="2"/>
            <a:endCxn id="23" idx="0"/>
          </p:cNvCxnSpPr>
          <p:nvPr/>
        </p:nvCxnSpPr>
        <p:spPr>
          <a:xfrm rot="5400000">
            <a:off x="7236296" y="5697252"/>
            <a:ext cx="36004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39952" y="5301208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อ่านได้</a:t>
            </a:r>
            <a:endParaRPr lang="th-TH" dirty="0"/>
          </a:p>
        </p:txBody>
      </p:sp>
      <p:sp>
        <p:nvSpPr>
          <p:cNvPr id="27" name="TextBox 26"/>
          <p:cNvSpPr txBox="1"/>
          <p:nvPr/>
        </p:nvSpPr>
        <p:spPr>
          <a:xfrm>
            <a:off x="5652120" y="4293096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อ่านไม่ได้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to Code (1)</a:t>
            </a:r>
            <a:endParaRPr lang="th-TH" dirty="0"/>
          </a:p>
        </p:txBody>
      </p:sp>
      <p:pic>
        <p:nvPicPr>
          <p:cNvPr id="11" name="Content Placeholder 10" descr="filelis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r="49382" b="75734"/>
          <a:stretch>
            <a:fillRect/>
          </a:stretch>
        </p:blipFill>
        <p:spPr>
          <a:xfrm>
            <a:off x="4848125" y="1628800"/>
            <a:ext cx="4044355" cy="1080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Flowchart: Terminator 7"/>
          <p:cNvSpPr/>
          <p:nvPr/>
        </p:nvSpPr>
        <p:spPr>
          <a:xfrm>
            <a:off x="1504466" y="1700014"/>
            <a:ext cx="1134178" cy="393832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start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5" name="Flowchart: Process 8"/>
          <p:cNvSpPr/>
          <p:nvPr/>
        </p:nvSpPr>
        <p:spPr>
          <a:xfrm>
            <a:off x="961284" y="3194931"/>
            <a:ext cx="2232404" cy="450093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เปิด </a:t>
            </a:r>
            <a:r>
              <a:rPr lang="en-US" sz="1800" dirty="0" smtClean="0">
                <a:solidFill>
                  <a:schemeClr val="tx1"/>
                </a:solidFill>
              </a:rPr>
              <a:t>socket </a:t>
            </a:r>
            <a:r>
              <a:rPr lang="th-TH" sz="1800" dirty="0" smtClean="0">
                <a:solidFill>
                  <a:schemeClr val="tx1"/>
                </a:solidFill>
              </a:rPr>
              <a:t>ไปหา </a:t>
            </a:r>
            <a:r>
              <a:rPr lang="en-US" sz="1800" dirty="0" smtClean="0">
                <a:solidFill>
                  <a:schemeClr val="tx1"/>
                </a:solidFill>
              </a:rPr>
              <a:t>server</a:t>
            </a:r>
            <a:endParaRPr lang="th-TH" sz="1800" dirty="0">
              <a:solidFill>
                <a:schemeClr val="tx1"/>
              </a:solidFill>
            </a:endParaRPr>
          </a:p>
        </p:txBody>
      </p:sp>
      <p:sp>
        <p:nvSpPr>
          <p:cNvPr id="6" name="Flowchart: Process 9"/>
          <p:cNvSpPr/>
          <p:nvPr/>
        </p:nvSpPr>
        <p:spPr>
          <a:xfrm>
            <a:off x="139034" y="4547336"/>
            <a:ext cx="3878272" cy="3938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สร้าง </a:t>
            </a:r>
            <a:r>
              <a:rPr lang="en-US" sz="1800" dirty="0" smtClean="0">
                <a:solidFill>
                  <a:schemeClr val="tx1"/>
                </a:solidFill>
              </a:rPr>
              <a:t>Object: </a:t>
            </a:r>
            <a:r>
              <a:rPr lang="en-US" sz="1800" dirty="0" err="1" smtClean="0">
                <a:solidFill>
                  <a:schemeClr val="tx1"/>
                </a:solidFill>
              </a:rPr>
              <a:t>BufferedReader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th-TH" sz="1800" dirty="0" smtClean="0">
                <a:solidFill>
                  <a:schemeClr val="tx1"/>
                </a:solidFill>
              </a:rPr>
              <a:t>จาก </a:t>
            </a:r>
            <a:r>
              <a:rPr lang="en-US" sz="1800" dirty="0" smtClean="0">
                <a:solidFill>
                  <a:schemeClr val="tx1"/>
                </a:solidFill>
              </a:rPr>
              <a:t>Socket</a:t>
            </a:r>
            <a:endParaRPr lang="th-TH" sz="1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14"/>
          <p:cNvCxnSpPr>
            <a:stCxn id="4" idx="2"/>
            <a:endCxn id="5" idx="0"/>
          </p:cNvCxnSpPr>
          <p:nvPr/>
        </p:nvCxnSpPr>
        <p:spPr>
          <a:xfrm rot="16200000" flipH="1">
            <a:off x="1523978" y="2641422"/>
            <a:ext cx="1101085" cy="59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9"/>
          <p:cNvCxnSpPr>
            <a:stCxn id="5" idx="2"/>
            <a:endCxn id="6" idx="0"/>
          </p:cNvCxnSpPr>
          <p:nvPr/>
        </p:nvCxnSpPr>
        <p:spPr>
          <a:xfrm rot="16200000" flipH="1">
            <a:off x="1626672" y="4095838"/>
            <a:ext cx="902312" cy="6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10" descr="filelist.png"/>
          <p:cNvPicPr>
            <a:picLocks noChangeAspect="1"/>
          </p:cNvPicPr>
          <p:nvPr/>
        </p:nvPicPr>
        <p:blipFill>
          <a:blip r:embed="rId2" cstate="print"/>
          <a:srcRect l="22877" t="28000" r="28249" b="68267"/>
          <a:stretch>
            <a:fillRect/>
          </a:stretch>
        </p:blipFill>
        <p:spPr>
          <a:xfrm>
            <a:off x="3995936" y="3325462"/>
            <a:ext cx="5076564" cy="2160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Content Placeholder 10" descr="filelist.png"/>
          <p:cNvPicPr>
            <a:picLocks noChangeAspect="1"/>
          </p:cNvPicPr>
          <p:nvPr/>
        </p:nvPicPr>
        <p:blipFill>
          <a:blip r:embed="rId2" cstate="print"/>
          <a:srcRect l="22877" t="31733" b="47734"/>
          <a:stretch>
            <a:fillRect/>
          </a:stretch>
        </p:blipFill>
        <p:spPr>
          <a:xfrm>
            <a:off x="1224736" y="5517232"/>
            <a:ext cx="7767999" cy="11521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Right Arrow 23"/>
          <p:cNvSpPr/>
          <p:nvPr/>
        </p:nvSpPr>
        <p:spPr>
          <a:xfrm>
            <a:off x="3203848" y="1741286"/>
            <a:ext cx="136815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Right Arrow 28"/>
          <p:cNvSpPr/>
          <p:nvPr/>
        </p:nvSpPr>
        <p:spPr>
          <a:xfrm>
            <a:off x="3347864" y="3284984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Right Arrow 29"/>
          <p:cNvSpPr/>
          <p:nvPr/>
        </p:nvSpPr>
        <p:spPr>
          <a:xfrm rot="2553216">
            <a:off x="4084580" y="4890143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to Code (2)</a:t>
            </a:r>
            <a:endParaRPr lang="th-TH" dirty="0"/>
          </a:p>
        </p:txBody>
      </p:sp>
      <p:sp>
        <p:nvSpPr>
          <p:cNvPr id="4" name="Flowchart: Process 10"/>
          <p:cNvSpPr/>
          <p:nvPr/>
        </p:nvSpPr>
        <p:spPr>
          <a:xfrm>
            <a:off x="6588224" y="2636912"/>
            <a:ext cx="1512168" cy="50405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ปิด </a:t>
            </a:r>
            <a:r>
              <a:rPr lang="en-US" sz="1800" dirty="0" smtClean="0">
                <a:solidFill>
                  <a:schemeClr val="tx1"/>
                </a:solidFill>
              </a:rPr>
              <a:t>socket</a:t>
            </a:r>
            <a:endParaRPr lang="th-TH" sz="1800" dirty="0">
              <a:solidFill>
                <a:schemeClr val="tx1"/>
              </a:solidFill>
            </a:endParaRPr>
          </a:p>
        </p:txBody>
      </p:sp>
      <p:sp>
        <p:nvSpPr>
          <p:cNvPr id="5" name="Flowchart: Decision 11"/>
          <p:cNvSpPr/>
          <p:nvPr/>
        </p:nvSpPr>
        <p:spPr>
          <a:xfrm>
            <a:off x="2637944" y="1556792"/>
            <a:ext cx="2510120" cy="1152128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อ่านชื่อแฟ้มข้อมูลจาก </a:t>
            </a:r>
            <a:r>
              <a:rPr lang="en-US" sz="2000" dirty="0" smtClean="0">
                <a:solidFill>
                  <a:schemeClr val="tx1"/>
                </a:solidFill>
              </a:rPr>
              <a:t>server ?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6" name="Flowchart: Process 12"/>
          <p:cNvSpPr/>
          <p:nvPr/>
        </p:nvSpPr>
        <p:spPr>
          <a:xfrm>
            <a:off x="2385932" y="3501008"/>
            <a:ext cx="3050164" cy="43204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แสดงชื่อแฟ้มที่ได้จาก </a:t>
            </a:r>
            <a:r>
              <a:rPr lang="en-US" sz="2000" dirty="0" smtClean="0">
                <a:solidFill>
                  <a:schemeClr val="tx1"/>
                </a:solidFill>
              </a:rPr>
              <a:t>server</a:t>
            </a:r>
            <a:endParaRPr lang="th-TH" sz="2000" dirty="0">
              <a:solidFill>
                <a:schemeClr val="tx1"/>
              </a:solidFill>
            </a:endParaRPr>
          </a:p>
        </p:txBody>
      </p:sp>
      <p:cxnSp>
        <p:nvCxnSpPr>
          <p:cNvPr id="7" name="ลูกศรเชื่อมต่อแบบตรง 6"/>
          <p:cNvCxnSpPr>
            <a:stCxn id="5" idx="2"/>
            <a:endCxn id="6" idx="0"/>
          </p:cNvCxnSpPr>
          <p:nvPr/>
        </p:nvCxnSpPr>
        <p:spPr>
          <a:xfrm rot="16200000" flipH="1">
            <a:off x="3505965" y="3095959"/>
            <a:ext cx="792088" cy="18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ตัวเชื่อมต่อหักมุม 7"/>
          <p:cNvCxnSpPr>
            <a:stCxn id="6" idx="1"/>
            <a:endCxn id="5" idx="1"/>
          </p:cNvCxnSpPr>
          <p:nvPr/>
        </p:nvCxnSpPr>
        <p:spPr>
          <a:xfrm rot="10800000" flipH="1">
            <a:off x="2385932" y="2132856"/>
            <a:ext cx="252012" cy="1584176"/>
          </a:xfrm>
          <a:prstGeom prst="bentConnector3">
            <a:avLst>
              <a:gd name="adj1" fmla="val -9071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รูปร่าง 8"/>
          <p:cNvCxnSpPr>
            <a:stCxn id="5" idx="3"/>
            <a:endCxn id="4" idx="0"/>
          </p:cNvCxnSpPr>
          <p:nvPr/>
        </p:nvCxnSpPr>
        <p:spPr>
          <a:xfrm>
            <a:off x="5148064" y="2132856"/>
            <a:ext cx="2196244" cy="50405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Terminator 7"/>
          <p:cNvSpPr/>
          <p:nvPr/>
        </p:nvSpPr>
        <p:spPr>
          <a:xfrm>
            <a:off x="6300192" y="3501008"/>
            <a:ext cx="2088232" cy="504056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end</a:t>
            </a:r>
            <a:endParaRPr lang="th-TH" sz="2000" dirty="0">
              <a:solidFill>
                <a:schemeClr val="tx1"/>
              </a:solidFill>
            </a:endParaRPr>
          </a:p>
        </p:txBody>
      </p:sp>
      <p:cxnSp>
        <p:nvCxnSpPr>
          <p:cNvPr id="11" name="ลูกศรเชื่อมต่อแบบตรง 10"/>
          <p:cNvCxnSpPr>
            <a:stCxn id="4" idx="2"/>
            <a:endCxn id="10" idx="0"/>
          </p:cNvCxnSpPr>
          <p:nvPr/>
        </p:nvCxnSpPr>
        <p:spPr>
          <a:xfrm rot="5400000">
            <a:off x="7164288" y="3320988"/>
            <a:ext cx="36004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51920" y="270892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/>
              <a:t>อ่านได้</a:t>
            </a:r>
            <a:endParaRPr lang="th-TH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436096" y="1804754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/>
              <a:t>อ่านไม่ได้</a:t>
            </a:r>
            <a:endParaRPr lang="th-TH" sz="2000" dirty="0"/>
          </a:p>
        </p:txBody>
      </p:sp>
      <p:pic>
        <p:nvPicPr>
          <p:cNvPr id="16" name="Content Placeholder 15" descr="filelis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80302" y="4293096"/>
            <a:ext cx="6764106" cy="22607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: FileList.java</a:t>
            </a:r>
            <a:endParaRPr lang="th-TH" dirty="0"/>
          </a:p>
        </p:txBody>
      </p:sp>
      <p:pic>
        <p:nvPicPr>
          <p:cNvPr id="4" name="Content Placeholder 3" descr="filelis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43848" y="1700808"/>
            <a:ext cx="8463246" cy="4752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: Server (LIST)</a:t>
            </a:r>
            <a:endParaRPr lang="th-TH" dirty="0"/>
          </a:p>
        </p:txBody>
      </p:sp>
      <p:sp>
        <p:nvSpPr>
          <p:cNvPr id="4" name="Flowchart: Terminator 3"/>
          <p:cNvSpPr/>
          <p:nvPr/>
        </p:nvSpPr>
        <p:spPr>
          <a:xfrm>
            <a:off x="981760" y="1700808"/>
            <a:ext cx="1368152" cy="432048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start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508184" y="2420888"/>
            <a:ext cx="2335624" cy="43204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เปิด </a:t>
            </a:r>
            <a:r>
              <a:rPr lang="en-US" sz="2000" dirty="0" err="1" smtClean="0">
                <a:solidFill>
                  <a:schemeClr val="tx1"/>
                </a:solidFill>
              </a:rPr>
              <a:t>ServerSocket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559872" y="3501008"/>
            <a:ext cx="2222088" cy="108012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รอการเชื่อมต่อจาก </a:t>
            </a:r>
            <a:r>
              <a:rPr lang="en-US" sz="2000" dirty="0" smtClean="0">
                <a:solidFill>
                  <a:schemeClr val="tx1"/>
                </a:solidFill>
              </a:rPr>
              <a:t>Client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360436" y="5157192"/>
            <a:ext cx="2618116" cy="43204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แตก </a:t>
            </a:r>
            <a:r>
              <a:rPr lang="en-US" sz="2000" dirty="0" smtClean="0">
                <a:solidFill>
                  <a:schemeClr val="tx1"/>
                </a:solidFill>
              </a:rPr>
              <a:t>Thread </a:t>
            </a:r>
            <a:r>
              <a:rPr lang="th-TH" sz="2000" dirty="0" smtClean="0">
                <a:solidFill>
                  <a:schemeClr val="tx1"/>
                </a:solidFill>
              </a:rPr>
              <a:t>มาทำงาน</a:t>
            </a:r>
            <a:endParaRPr lang="th-TH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rot="16200000" flipH="1">
            <a:off x="1526900" y="2271792"/>
            <a:ext cx="288032" cy="1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 rot="5400000">
            <a:off x="1349420" y="3174432"/>
            <a:ext cx="648072" cy="5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5"/>
          <p:cNvCxnSpPr>
            <a:stCxn id="8" idx="2"/>
            <a:endCxn id="9" idx="0"/>
          </p:cNvCxnSpPr>
          <p:nvPr/>
        </p:nvCxnSpPr>
        <p:spPr>
          <a:xfrm rot="5400000">
            <a:off x="1382173" y="4868449"/>
            <a:ext cx="576064" cy="14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ตัวเชื่อมต่อหักมุม 17"/>
          <p:cNvCxnSpPr>
            <a:stCxn id="9" idx="1"/>
            <a:endCxn id="8" idx="1"/>
          </p:cNvCxnSpPr>
          <p:nvPr/>
        </p:nvCxnSpPr>
        <p:spPr>
          <a:xfrm rot="10800000" flipH="1">
            <a:off x="360436" y="4041068"/>
            <a:ext cx="199436" cy="1332148"/>
          </a:xfrm>
          <a:prstGeom prst="bentConnector3">
            <a:avLst>
              <a:gd name="adj1" fmla="val -11462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84467" y="4541058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/>
              <a:t>มีการเชื่อมต่อจาก </a:t>
            </a:r>
            <a:r>
              <a:rPr lang="en-US" sz="2000" dirty="0" smtClean="0"/>
              <a:t>Client</a:t>
            </a:r>
            <a:endParaRPr lang="th-TH" sz="2000" dirty="0"/>
          </a:p>
        </p:txBody>
      </p:sp>
      <p:cxnSp>
        <p:nvCxnSpPr>
          <p:cNvPr id="49" name="Straight Connector 48"/>
          <p:cNvCxnSpPr/>
          <p:nvPr/>
        </p:nvCxnSpPr>
        <p:spPr>
          <a:xfrm rot="5400000">
            <a:off x="1547664" y="4005064"/>
            <a:ext cx="4752528" cy="0"/>
          </a:xfrm>
          <a:prstGeom prst="line">
            <a:avLst/>
          </a:prstGeom>
          <a:ln w="381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Terminator 49"/>
          <p:cNvSpPr/>
          <p:nvPr/>
        </p:nvSpPr>
        <p:spPr>
          <a:xfrm>
            <a:off x="5909672" y="1700808"/>
            <a:ext cx="1368152" cy="432048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start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51" name="Flowchart: Process 50"/>
          <p:cNvSpPr/>
          <p:nvPr/>
        </p:nvSpPr>
        <p:spPr>
          <a:xfrm>
            <a:off x="4654168" y="2420888"/>
            <a:ext cx="3878272" cy="36004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สร้าง </a:t>
            </a:r>
            <a:r>
              <a:rPr lang="en-US" sz="2000" dirty="0" smtClean="0">
                <a:solidFill>
                  <a:schemeClr val="tx1"/>
                </a:solidFill>
              </a:rPr>
              <a:t>Object: </a:t>
            </a:r>
            <a:r>
              <a:rPr lang="en-US" sz="2000" dirty="0" err="1" smtClean="0">
                <a:solidFill>
                  <a:schemeClr val="tx1"/>
                </a:solidFill>
              </a:rPr>
              <a:t>PrintWriter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th-TH" sz="2000" dirty="0" smtClean="0">
                <a:solidFill>
                  <a:schemeClr val="tx1"/>
                </a:solidFill>
              </a:rPr>
              <a:t>จาก </a:t>
            </a:r>
            <a:r>
              <a:rPr lang="en-US" sz="2000" dirty="0" smtClean="0">
                <a:solidFill>
                  <a:schemeClr val="tx1"/>
                </a:solidFill>
              </a:rPr>
              <a:t>Socket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52" name="Flowchart: Process 51"/>
          <p:cNvSpPr/>
          <p:nvPr/>
        </p:nvSpPr>
        <p:spPr>
          <a:xfrm>
            <a:off x="4644008" y="3140968"/>
            <a:ext cx="3878272" cy="36004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สร้าง </a:t>
            </a:r>
            <a:r>
              <a:rPr lang="en-US" sz="2000" dirty="0" smtClean="0">
                <a:solidFill>
                  <a:schemeClr val="tx1"/>
                </a:solidFill>
              </a:rPr>
              <a:t>Object: File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53" name="Flowchart: Process 52"/>
          <p:cNvSpPr/>
          <p:nvPr/>
        </p:nvSpPr>
        <p:spPr>
          <a:xfrm>
            <a:off x="4644008" y="3861048"/>
            <a:ext cx="3878272" cy="36004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เรียกใช้เมธอด</a:t>
            </a:r>
            <a:r>
              <a:rPr lang="en-US" sz="2000" dirty="0" smtClean="0">
                <a:solidFill>
                  <a:schemeClr val="tx1"/>
                </a:solidFill>
              </a:rPr>
              <a:t>: list() </a:t>
            </a:r>
            <a:r>
              <a:rPr lang="th-TH" sz="2000" dirty="0" smtClean="0">
                <a:solidFill>
                  <a:schemeClr val="tx1"/>
                </a:solidFill>
              </a:rPr>
              <a:t>เพื่อบันทึกชื่อแฟ้มข้อมูล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54" name="Flowchart: Process 53"/>
          <p:cNvSpPr/>
          <p:nvPr/>
        </p:nvSpPr>
        <p:spPr>
          <a:xfrm>
            <a:off x="4644008" y="4509120"/>
            <a:ext cx="3878272" cy="36004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ส่งชื่อแฟ้มข้อมูลไปยัง </a:t>
            </a:r>
            <a:r>
              <a:rPr lang="en-US" sz="2000" dirty="0" smtClean="0">
                <a:solidFill>
                  <a:schemeClr val="tx1"/>
                </a:solidFill>
              </a:rPr>
              <a:t>Client </a:t>
            </a:r>
            <a:r>
              <a:rPr lang="th-TH" sz="2000" dirty="0" smtClean="0">
                <a:solidFill>
                  <a:schemeClr val="tx1"/>
                </a:solidFill>
              </a:rPr>
              <a:t>ทีละ 1 บรรทัด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55" name="Flowchart: Process 54"/>
          <p:cNvSpPr/>
          <p:nvPr/>
        </p:nvSpPr>
        <p:spPr>
          <a:xfrm>
            <a:off x="4644008" y="5157192"/>
            <a:ext cx="3878272" cy="36004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ปิด </a:t>
            </a:r>
            <a:r>
              <a:rPr lang="en-US" sz="2000" dirty="0" smtClean="0">
                <a:solidFill>
                  <a:schemeClr val="tx1"/>
                </a:solidFill>
              </a:rPr>
              <a:t>socket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56" name="Flowchart: Terminator 55"/>
          <p:cNvSpPr/>
          <p:nvPr/>
        </p:nvSpPr>
        <p:spPr>
          <a:xfrm>
            <a:off x="5909672" y="5805264"/>
            <a:ext cx="1368152" cy="432048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end</a:t>
            </a:r>
            <a:endParaRPr lang="th-TH" sz="20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50" idx="2"/>
            <a:endCxn id="51" idx="0"/>
          </p:cNvCxnSpPr>
          <p:nvPr/>
        </p:nvCxnSpPr>
        <p:spPr>
          <a:xfrm rot="5400000">
            <a:off x="6449510" y="2276650"/>
            <a:ext cx="288032" cy="4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0" name="Straight Arrow Connector 59"/>
          <p:cNvCxnSpPr>
            <a:stCxn id="51" idx="2"/>
            <a:endCxn id="52" idx="0"/>
          </p:cNvCxnSpPr>
          <p:nvPr/>
        </p:nvCxnSpPr>
        <p:spPr>
          <a:xfrm rot="5400000">
            <a:off x="6408204" y="2955868"/>
            <a:ext cx="360040" cy="1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2" name="Straight Arrow Connector 61"/>
          <p:cNvCxnSpPr>
            <a:stCxn id="52" idx="2"/>
            <a:endCxn id="53" idx="0"/>
          </p:cNvCxnSpPr>
          <p:nvPr/>
        </p:nvCxnSpPr>
        <p:spPr>
          <a:xfrm rot="5400000">
            <a:off x="6403124" y="3681028"/>
            <a:ext cx="36004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4" name="Straight Arrow Connector 63"/>
          <p:cNvCxnSpPr>
            <a:stCxn id="53" idx="2"/>
            <a:endCxn id="54" idx="0"/>
          </p:cNvCxnSpPr>
          <p:nvPr/>
        </p:nvCxnSpPr>
        <p:spPr>
          <a:xfrm rot="5400000">
            <a:off x="6439128" y="4365104"/>
            <a:ext cx="28803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6" name="Straight Arrow Connector 65"/>
          <p:cNvCxnSpPr>
            <a:stCxn id="54" idx="2"/>
            <a:endCxn id="55" idx="0"/>
          </p:cNvCxnSpPr>
          <p:nvPr/>
        </p:nvCxnSpPr>
        <p:spPr>
          <a:xfrm rot="5400000">
            <a:off x="6439128" y="5013176"/>
            <a:ext cx="28803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8" name="Straight Arrow Connector 67"/>
          <p:cNvCxnSpPr>
            <a:stCxn id="55" idx="2"/>
            <a:endCxn id="56" idx="0"/>
          </p:cNvCxnSpPr>
          <p:nvPr/>
        </p:nvCxnSpPr>
        <p:spPr>
          <a:xfrm rot="16200000" flipH="1">
            <a:off x="6444430" y="5655946"/>
            <a:ext cx="288032" cy="106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69" name="Right Arrow 68"/>
          <p:cNvSpPr/>
          <p:nvPr/>
        </p:nvSpPr>
        <p:spPr>
          <a:xfrm>
            <a:off x="3203848" y="5136872"/>
            <a:ext cx="108012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067944" y="3501008"/>
            <a:ext cx="4896544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to Code (1)</a:t>
            </a:r>
            <a:endParaRPr lang="th-TH" dirty="0"/>
          </a:p>
        </p:txBody>
      </p:sp>
      <p:sp>
        <p:nvSpPr>
          <p:cNvPr id="4" name="Flowchart: Terminator 3"/>
          <p:cNvSpPr/>
          <p:nvPr/>
        </p:nvSpPr>
        <p:spPr>
          <a:xfrm>
            <a:off x="913485" y="1700808"/>
            <a:ext cx="1368152" cy="432048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start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439909" y="3573016"/>
            <a:ext cx="2335624" cy="43204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เปิด </a:t>
            </a:r>
            <a:r>
              <a:rPr lang="en-US" sz="2000" dirty="0" err="1" smtClean="0">
                <a:solidFill>
                  <a:schemeClr val="tx1"/>
                </a:solidFill>
              </a:rPr>
              <a:t>ServerSocket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491597" y="4365104"/>
            <a:ext cx="2222088" cy="108012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รอการเชื่อมต่อจาก </a:t>
            </a:r>
            <a:r>
              <a:rPr lang="en-US" sz="2000" dirty="0" smtClean="0">
                <a:solidFill>
                  <a:schemeClr val="tx1"/>
                </a:solidFill>
              </a:rPr>
              <a:t>Client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92161" y="6021288"/>
            <a:ext cx="2618116" cy="43204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แตก </a:t>
            </a:r>
            <a:r>
              <a:rPr lang="en-US" sz="2000" dirty="0" smtClean="0">
                <a:solidFill>
                  <a:schemeClr val="tx1"/>
                </a:solidFill>
              </a:rPr>
              <a:t>Thread </a:t>
            </a:r>
            <a:r>
              <a:rPr lang="th-TH" sz="2000" dirty="0" smtClean="0">
                <a:solidFill>
                  <a:schemeClr val="tx1"/>
                </a:solidFill>
              </a:rPr>
              <a:t>มาทำงาน</a:t>
            </a:r>
            <a:endParaRPr lang="th-TH" sz="2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rot="16200000" flipH="1">
            <a:off x="882561" y="2847856"/>
            <a:ext cx="1440160" cy="1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rot="5400000">
            <a:off x="1425161" y="4182544"/>
            <a:ext cx="360040" cy="5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ลูกศรเชื่อมต่อแบบตรง 15"/>
          <p:cNvCxnSpPr>
            <a:stCxn id="6" idx="2"/>
            <a:endCxn id="7" idx="0"/>
          </p:cNvCxnSpPr>
          <p:nvPr/>
        </p:nvCxnSpPr>
        <p:spPr>
          <a:xfrm rot="5400000">
            <a:off x="1313898" y="5732545"/>
            <a:ext cx="576064" cy="14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ตัวเชื่อมต่อหักมุม 17"/>
          <p:cNvCxnSpPr>
            <a:stCxn id="7" idx="1"/>
            <a:endCxn id="6" idx="1"/>
          </p:cNvCxnSpPr>
          <p:nvPr/>
        </p:nvCxnSpPr>
        <p:spPr>
          <a:xfrm rot="10800000" flipH="1">
            <a:off x="292161" y="4905164"/>
            <a:ext cx="199436" cy="1332148"/>
          </a:xfrm>
          <a:prstGeom prst="bentConnector3">
            <a:avLst>
              <a:gd name="adj1" fmla="val -11462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16192" y="5405154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/>
              <a:t>มีการเชื่อมต่อจาก </a:t>
            </a:r>
            <a:r>
              <a:rPr lang="en-US" sz="2000" dirty="0" smtClean="0"/>
              <a:t>Client</a:t>
            </a:r>
            <a:endParaRPr lang="th-TH" sz="2000" dirty="0"/>
          </a:p>
        </p:txBody>
      </p:sp>
      <p:pic>
        <p:nvPicPr>
          <p:cNvPr id="13" name="Picture 12" descr="serverfilelist.png"/>
          <p:cNvPicPr>
            <a:picLocks noChangeAspect="1"/>
          </p:cNvPicPr>
          <p:nvPr/>
        </p:nvPicPr>
        <p:blipFill>
          <a:blip r:embed="rId2" cstate="print"/>
          <a:srcRect r="31160" b="76706"/>
          <a:stretch>
            <a:fillRect/>
          </a:stretch>
        </p:blipFill>
        <p:spPr>
          <a:xfrm>
            <a:off x="4355976" y="1556792"/>
            <a:ext cx="4320480" cy="17281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Right Arrow 13"/>
          <p:cNvSpPr/>
          <p:nvPr/>
        </p:nvSpPr>
        <p:spPr>
          <a:xfrm>
            <a:off x="2873512" y="1700808"/>
            <a:ext cx="1050416" cy="412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6" name="Picture 15" descr="serverfilelist.png"/>
          <p:cNvPicPr>
            <a:picLocks noChangeAspect="1"/>
          </p:cNvPicPr>
          <p:nvPr/>
        </p:nvPicPr>
        <p:blipFill>
          <a:blip r:embed="rId2" cstate="print"/>
          <a:srcRect l="6193" t="68794" r="35606" b="27235"/>
          <a:stretch>
            <a:fillRect/>
          </a:stretch>
        </p:blipFill>
        <p:spPr>
          <a:xfrm>
            <a:off x="4211960" y="3524235"/>
            <a:ext cx="4176464" cy="336812"/>
          </a:xfrm>
          <a:prstGeom prst="rect">
            <a:avLst/>
          </a:prstGeom>
        </p:spPr>
      </p:pic>
      <p:pic>
        <p:nvPicPr>
          <p:cNvPr id="15" name="Picture 14" descr="serverfilelist.png"/>
          <p:cNvPicPr>
            <a:picLocks noChangeAspect="1"/>
          </p:cNvPicPr>
          <p:nvPr/>
        </p:nvPicPr>
        <p:blipFill>
          <a:blip r:embed="rId2" cstate="print"/>
          <a:srcRect l="27784" t="74353" r="11199" b="23265"/>
          <a:stretch>
            <a:fillRect/>
          </a:stretch>
        </p:blipFill>
        <p:spPr>
          <a:xfrm>
            <a:off x="4585937" y="3826620"/>
            <a:ext cx="4306543" cy="198764"/>
          </a:xfrm>
          <a:prstGeom prst="rect">
            <a:avLst/>
          </a:prstGeom>
        </p:spPr>
      </p:pic>
      <p:pic>
        <p:nvPicPr>
          <p:cNvPr id="19" name="Picture 18" descr="serverfilelist.png"/>
          <p:cNvPicPr>
            <a:picLocks noChangeAspect="1"/>
          </p:cNvPicPr>
          <p:nvPr/>
        </p:nvPicPr>
        <p:blipFill>
          <a:blip r:embed="rId2" cstate="print"/>
          <a:srcRect l="25536" t="77211" r="1869" b="8707"/>
          <a:stretch>
            <a:fillRect/>
          </a:stretch>
        </p:blipFill>
        <p:spPr>
          <a:xfrm>
            <a:off x="3738384" y="5015411"/>
            <a:ext cx="5328592" cy="12219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Right Arrow 19"/>
          <p:cNvSpPr/>
          <p:nvPr/>
        </p:nvSpPr>
        <p:spPr>
          <a:xfrm>
            <a:off x="2915816" y="3592440"/>
            <a:ext cx="1050416" cy="412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Right Arrow 20"/>
          <p:cNvSpPr/>
          <p:nvPr/>
        </p:nvSpPr>
        <p:spPr>
          <a:xfrm rot="1049334">
            <a:off x="2890748" y="4783048"/>
            <a:ext cx="651673" cy="412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ตรงกลาง">
  <a:themeElements>
    <a:clrScheme name="ตรงกลาง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ตรงกลาง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ตรงกลาง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25E0C9A6A2304AAB4E858A317C5515" ma:contentTypeVersion="0" ma:contentTypeDescription="Create a new document." ma:contentTypeScope="" ma:versionID="8cc03a78790359bc79215c6ee22450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4E79BA-790C-47AC-9578-537935F16A33}"/>
</file>

<file path=customXml/itemProps2.xml><?xml version="1.0" encoding="utf-8"?>
<ds:datastoreItem xmlns:ds="http://schemas.openxmlformats.org/officeDocument/2006/customXml" ds:itemID="{653B8643-8AA1-4155-86F3-F45AF1F15905}"/>
</file>

<file path=customXml/itemProps3.xml><?xml version="1.0" encoding="utf-8"?>
<ds:datastoreItem xmlns:ds="http://schemas.openxmlformats.org/officeDocument/2006/customXml" ds:itemID="{FA4AA602-A38D-4A10-A4F1-3340F2231D36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4183</TotalTime>
  <Words>949</Words>
  <Application>Microsoft Office PowerPoint</Application>
  <PresentationFormat>On-screen Show (4:3)</PresentationFormat>
  <Paragraphs>224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Cordia New</vt:lpstr>
      <vt:lpstr>FreesiaUPC</vt:lpstr>
      <vt:lpstr>Tw Cen MT</vt:lpstr>
      <vt:lpstr>Wingdings</vt:lpstr>
      <vt:lpstr>Wingdings 2</vt:lpstr>
      <vt:lpstr>ตรงกลาง</vt:lpstr>
      <vt:lpstr>Client/Server Application (FilE server)</vt:lpstr>
      <vt:lpstr>Introduction</vt:lpstr>
      <vt:lpstr>การดูรายชื่อของแฟ้มข้อมูลบน Server (LIST)</vt:lpstr>
      <vt:lpstr>Flow Chart : Client (LIST)</vt:lpstr>
      <vt:lpstr>Flow Chart to Code (1)</vt:lpstr>
      <vt:lpstr>Flow Chart to Code (2)</vt:lpstr>
      <vt:lpstr>Source Code : FileList.java</vt:lpstr>
      <vt:lpstr>Flow Chart : Server (LIST)</vt:lpstr>
      <vt:lpstr>Flow Chart to Code (1)</vt:lpstr>
      <vt:lpstr>Flow Chart to Code (2)</vt:lpstr>
      <vt:lpstr>Source Code : FileServerList.java</vt:lpstr>
      <vt:lpstr>Client-Server Communication</vt:lpstr>
      <vt:lpstr>การ Upload แฟ้มข้อมูลเข้าสู่ Server</vt:lpstr>
      <vt:lpstr>Flow Chart : Client (Upload)</vt:lpstr>
      <vt:lpstr>Flow Chart to Code (1)</vt:lpstr>
      <vt:lpstr>Flow Chart to Code (2)</vt:lpstr>
      <vt:lpstr>Source Code : FileUpload.java</vt:lpstr>
      <vt:lpstr>Flow Chart : Server (Upload)</vt:lpstr>
      <vt:lpstr>Flow Chart to Code (1)</vt:lpstr>
      <vt:lpstr>Flow Chard to Code (2)</vt:lpstr>
      <vt:lpstr>Source Code : FileServerUpload.java</vt:lpstr>
      <vt:lpstr>การ Download แฟ้มข้อมูลจาก Server</vt:lpstr>
      <vt:lpstr>Flow Chart : Client (Download)</vt:lpstr>
      <vt:lpstr>Flow Chart to Code (1)</vt:lpstr>
      <vt:lpstr>Flow Chart to Code (2)</vt:lpstr>
      <vt:lpstr>Source Code : FileDownload.java</vt:lpstr>
      <vt:lpstr>Flow Chart : Server (Download)</vt:lpstr>
      <vt:lpstr>Flow Chart to Code (1)</vt:lpstr>
      <vt:lpstr>Flow Chard to Code (2)</vt:lpstr>
      <vt:lpstr>Source Code : FileServerDownload.java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</dc:title>
  <dc:creator>choopan</dc:creator>
  <cp:lastModifiedBy>Choopan Rattanapoka</cp:lastModifiedBy>
  <cp:revision>389</cp:revision>
  <dcterms:created xsi:type="dcterms:W3CDTF">2010-02-28T04:09:14Z</dcterms:created>
  <dcterms:modified xsi:type="dcterms:W3CDTF">2015-02-07T08:50:43Z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0x0101005A25E0C9A6A2304AAB4E858A317C5515</vt:lpwstr>
  </property>
</Properties>
</file>