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4660"/>
  </p:normalViewPr>
  <p:slideViewPr>
    <p:cSldViewPr snapToGrid="0">
      <p:cViewPr varScale="1">
        <p:scale>
          <a:sx n="111" d="100"/>
          <a:sy n="111" d="100"/>
        </p:scale>
        <p:origin x="6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4C8310D-76B9-4D92-942A-125F85CA8998}" type="datetimeFigureOut">
              <a:rPr lang="en-US" smtClean="0"/>
              <a:t>2/13/2021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A6C86685-32BE-440C-A671-74C66B9FB9A8}" type="slidenum">
              <a:rPr lang="en-US" smtClean="0"/>
              <a:t>‹#›</a:t>
            </a:fld>
            <a:endParaRPr lang="en-US"/>
          </a:p>
        </p:txBody>
      </p:sp>
    </p:spTree>
    <p:extLst>
      <p:ext uri="{BB962C8B-B14F-4D97-AF65-F5344CB8AC3E}">
        <p14:creationId xmlns:p14="http://schemas.microsoft.com/office/powerpoint/2010/main" val="275839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C8310D-76B9-4D92-942A-125F85CA8998}" type="datetimeFigureOut">
              <a:rPr lang="en-US" smtClean="0"/>
              <a:t>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86685-32BE-440C-A671-74C66B9FB9A8}" type="slidenum">
              <a:rPr lang="en-US" smtClean="0"/>
              <a:t>‹#›</a:t>
            </a:fld>
            <a:endParaRPr lang="en-US"/>
          </a:p>
        </p:txBody>
      </p:sp>
    </p:spTree>
    <p:extLst>
      <p:ext uri="{BB962C8B-B14F-4D97-AF65-F5344CB8AC3E}">
        <p14:creationId xmlns:p14="http://schemas.microsoft.com/office/powerpoint/2010/main" val="3275152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4C8310D-76B9-4D92-942A-125F85CA8998}" type="datetimeFigureOut">
              <a:rPr lang="en-US" smtClean="0"/>
              <a:t>2/13/2021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6C86685-32BE-440C-A671-74C66B9FB9A8}" type="slidenum">
              <a:rPr lang="en-US" smtClean="0"/>
              <a:t>‹#›</a:t>
            </a:fld>
            <a:endParaRPr lang="en-US"/>
          </a:p>
        </p:txBody>
      </p:sp>
    </p:spTree>
    <p:extLst>
      <p:ext uri="{BB962C8B-B14F-4D97-AF65-F5344CB8AC3E}">
        <p14:creationId xmlns:p14="http://schemas.microsoft.com/office/powerpoint/2010/main" val="4173082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4C8310D-76B9-4D92-942A-125F85CA8998}" type="datetimeFigureOut">
              <a:rPr lang="en-US" smtClean="0"/>
              <a:t>2/13/2021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6C86685-32BE-440C-A671-74C66B9FB9A8}"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56077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4C8310D-76B9-4D92-942A-125F85CA8998}" type="datetimeFigureOut">
              <a:rPr lang="en-US" smtClean="0"/>
              <a:t>2/13/2021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6C86685-32BE-440C-A671-74C66B9FB9A8}" type="slidenum">
              <a:rPr lang="en-US" smtClean="0"/>
              <a:t>‹#›</a:t>
            </a:fld>
            <a:endParaRPr lang="en-US"/>
          </a:p>
        </p:txBody>
      </p:sp>
    </p:spTree>
    <p:extLst>
      <p:ext uri="{BB962C8B-B14F-4D97-AF65-F5344CB8AC3E}">
        <p14:creationId xmlns:p14="http://schemas.microsoft.com/office/powerpoint/2010/main" val="118012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C8310D-76B9-4D92-942A-125F85CA8998}" type="datetimeFigureOut">
              <a:rPr lang="en-US" smtClean="0"/>
              <a:t>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C86685-32BE-440C-A671-74C66B9FB9A8}" type="slidenum">
              <a:rPr lang="en-US" smtClean="0"/>
              <a:t>‹#›</a:t>
            </a:fld>
            <a:endParaRPr lang="en-US"/>
          </a:p>
        </p:txBody>
      </p:sp>
    </p:spTree>
    <p:extLst>
      <p:ext uri="{BB962C8B-B14F-4D97-AF65-F5344CB8AC3E}">
        <p14:creationId xmlns:p14="http://schemas.microsoft.com/office/powerpoint/2010/main" val="80031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C8310D-76B9-4D92-942A-125F85CA8998}" type="datetimeFigureOut">
              <a:rPr lang="en-US" smtClean="0"/>
              <a:t>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C86685-32BE-440C-A671-74C66B9FB9A8}" type="slidenum">
              <a:rPr lang="en-US" smtClean="0"/>
              <a:t>‹#›</a:t>
            </a:fld>
            <a:endParaRPr lang="en-US"/>
          </a:p>
        </p:txBody>
      </p:sp>
    </p:spTree>
    <p:extLst>
      <p:ext uri="{BB962C8B-B14F-4D97-AF65-F5344CB8AC3E}">
        <p14:creationId xmlns:p14="http://schemas.microsoft.com/office/powerpoint/2010/main" val="798319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C8310D-76B9-4D92-942A-125F85CA8998}" type="datetimeFigureOut">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86685-32BE-440C-A671-74C66B9FB9A8}" type="slidenum">
              <a:rPr lang="en-US" smtClean="0"/>
              <a:t>‹#›</a:t>
            </a:fld>
            <a:endParaRPr lang="en-US"/>
          </a:p>
        </p:txBody>
      </p:sp>
    </p:spTree>
    <p:extLst>
      <p:ext uri="{BB962C8B-B14F-4D97-AF65-F5344CB8AC3E}">
        <p14:creationId xmlns:p14="http://schemas.microsoft.com/office/powerpoint/2010/main" val="1819915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4C8310D-76B9-4D92-942A-125F85CA8998}" type="datetimeFigureOut">
              <a:rPr lang="en-US" smtClean="0"/>
              <a:t>2/13/2021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6C86685-32BE-440C-A671-74C66B9FB9A8}" type="slidenum">
              <a:rPr lang="en-US" smtClean="0"/>
              <a:t>‹#›</a:t>
            </a:fld>
            <a:endParaRPr lang="en-US"/>
          </a:p>
        </p:txBody>
      </p:sp>
    </p:spTree>
    <p:extLst>
      <p:ext uri="{BB962C8B-B14F-4D97-AF65-F5344CB8AC3E}">
        <p14:creationId xmlns:p14="http://schemas.microsoft.com/office/powerpoint/2010/main" val="403155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C8310D-76B9-4D92-942A-125F85CA8998}" type="datetimeFigureOut">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86685-32BE-440C-A671-74C66B9FB9A8}" type="slidenum">
              <a:rPr lang="en-US" smtClean="0"/>
              <a:t>‹#›</a:t>
            </a:fld>
            <a:endParaRPr lang="en-US"/>
          </a:p>
        </p:txBody>
      </p:sp>
    </p:spTree>
    <p:extLst>
      <p:ext uri="{BB962C8B-B14F-4D97-AF65-F5344CB8AC3E}">
        <p14:creationId xmlns:p14="http://schemas.microsoft.com/office/powerpoint/2010/main" val="57857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4C8310D-76B9-4D92-942A-125F85CA8998}" type="datetimeFigureOut">
              <a:rPr lang="en-US" smtClean="0"/>
              <a:t>2/13/2021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6C86685-32BE-440C-A671-74C66B9FB9A8}" type="slidenum">
              <a:rPr lang="en-US" smtClean="0"/>
              <a:t>‹#›</a:t>
            </a:fld>
            <a:endParaRPr lang="en-US"/>
          </a:p>
        </p:txBody>
      </p:sp>
    </p:spTree>
    <p:extLst>
      <p:ext uri="{BB962C8B-B14F-4D97-AF65-F5344CB8AC3E}">
        <p14:creationId xmlns:p14="http://schemas.microsoft.com/office/powerpoint/2010/main" val="809621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C8310D-76B9-4D92-942A-125F85CA8998}" type="datetimeFigureOut">
              <a:rPr lang="en-US" smtClean="0"/>
              <a:t>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86685-32BE-440C-A671-74C66B9FB9A8}" type="slidenum">
              <a:rPr lang="en-US" smtClean="0"/>
              <a:t>‹#›</a:t>
            </a:fld>
            <a:endParaRPr lang="en-US"/>
          </a:p>
        </p:txBody>
      </p:sp>
    </p:spTree>
    <p:extLst>
      <p:ext uri="{BB962C8B-B14F-4D97-AF65-F5344CB8AC3E}">
        <p14:creationId xmlns:p14="http://schemas.microsoft.com/office/powerpoint/2010/main" val="1108692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C8310D-76B9-4D92-942A-125F85CA8998}" type="datetimeFigureOut">
              <a:rPr lang="en-US" smtClean="0"/>
              <a:t>2/13/2021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C86685-32BE-440C-A671-74C66B9FB9A8}" type="slidenum">
              <a:rPr lang="en-US" smtClean="0"/>
              <a:t>‹#›</a:t>
            </a:fld>
            <a:endParaRPr lang="en-US"/>
          </a:p>
        </p:txBody>
      </p:sp>
    </p:spTree>
    <p:extLst>
      <p:ext uri="{BB962C8B-B14F-4D97-AF65-F5344CB8AC3E}">
        <p14:creationId xmlns:p14="http://schemas.microsoft.com/office/powerpoint/2010/main" val="2309646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C8310D-76B9-4D92-942A-125F85CA8998}" type="datetimeFigureOut">
              <a:rPr lang="en-US" smtClean="0"/>
              <a:t>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C86685-32BE-440C-A671-74C66B9FB9A8}" type="slidenum">
              <a:rPr lang="en-US" smtClean="0"/>
              <a:t>‹#›</a:t>
            </a:fld>
            <a:endParaRPr lang="en-US"/>
          </a:p>
        </p:txBody>
      </p:sp>
    </p:spTree>
    <p:extLst>
      <p:ext uri="{BB962C8B-B14F-4D97-AF65-F5344CB8AC3E}">
        <p14:creationId xmlns:p14="http://schemas.microsoft.com/office/powerpoint/2010/main" val="3341797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C8310D-76B9-4D92-942A-125F85CA8998}" type="datetimeFigureOut">
              <a:rPr lang="en-US" smtClean="0"/>
              <a:t>2/13/2021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C86685-32BE-440C-A671-74C66B9FB9A8}" type="slidenum">
              <a:rPr lang="en-US" smtClean="0"/>
              <a:t>‹#›</a:t>
            </a:fld>
            <a:endParaRPr lang="en-US"/>
          </a:p>
        </p:txBody>
      </p:sp>
    </p:spTree>
    <p:extLst>
      <p:ext uri="{BB962C8B-B14F-4D97-AF65-F5344CB8AC3E}">
        <p14:creationId xmlns:p14="http://schemas.microsoft.com/office/powerpoint/2010/main" val="1751610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C8310D-76B9-4D92-942A-125F85CA8998}" type="datetimeFigureOut">
              <a:rPr lang="en-US" smtClean="0"/>
              <a:t>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86685-32BE-440C-A671-74C66B9FB9A8}" type="slidenum">
              <a:rPr lang="en-US" smtClean="0"/>
              <a:t>‹#›</a:t>
            </a:fld>
            <a:endParaRPr lang="en-US"/>
          </a:p>
        </p:txBody>
      </p:sp>
    </p:spTree>
    <p:extLst>
      <p:ext uri="{BB962C8B-B14F-4D97-AF65-F5344CB8AC3E}">
        <p14:creationId xmlns:p14="http://schemas.microsoft.com/office/powerpoint/2010/main" val="2920332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C8310D-76B9-4D92-942A-125F85CA8998}" type="datetimeFigureOut">
              <a:rPr lang="en-US" smtClean="0"/>
              <a:t>2/13/2021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C86685-32BE-440C-A671-74C66B9FB9A8}" type="slidenum">
              <a:rPr lang="en-US" smtClean="0"/>
              <a:t>‹#›</a:t>
            </a:fld>
            <a:endParaRPr lang="en-US"/>
          </a:p>
        </p:txBody>
      </p:sp>
    </p:spTree>
    <p:extLst>
      <p:ext uri="{BB962C8B-B14F-4D97-AF65-F5344CB8AC3E}">
        <p14:creationId xmlns:p14="http://schemas.microsoft.com/office/powerpoint/2010/main" val="3696443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4C8310D-76B9-4D92-942A-125F85CA8998}" type="datetimeFigureOut">
              <a:rPr lang="en-US" smtClean="0"/>
              <a:t>2/13/2021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6C86685-32BE-440C-A671-74C66B9FB9A8}" type="slidenum">
              <a:rPr lang="en-US" smtClean="0"/>
              <a:t>‹#›</a:t>
            </a:fld>
            <a:endParaRPr lang="en-US"/>
          </a:p>
        </p:txBody>
      </p:sp>
    </p:spTree>
    <p:extLst>
      <p:ext uri="{BB962C8B-B14F-4D97-AF65-F5344CB8AC3E}">
        <p14:creationId xmlns:p14="http://schemas.microsoft.com/office/powerpoint/2010/main" val="127023749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0D978-4A6F-481F-AB05-9E7C743F40B2}"/>
              </a:ext>
            </a:extLst>
          </p:cNvPr>
          <p:cNvSpPr>
            <a:spLocks noGrp="1"/>
          </p:cNvSpPr>
          <p:nvPr>
            <p:ph type="ctrTitle"/>
          </p:nvPr>
        </p:nvSpPr>
        <p:spPr>
          <a:xfrm>
            <a:off x="846665" y="1466584"/>
            <a:ext cx="10955867" cy="2953015"/>
          </a:xfrm>
        </p:spPr>
        <p:txBody>
          <a:bodyPr>
            <a:noAutofit/>
          </a:bodyPr>
          <a:lstStyle/>
          <a:p>
            <a:r>
              <a:rPr lang="en-US" sz="4800" dirty="0"/>
              <a:t>Capstone Project – The Battle of Neighborhoods Finding a Better Place in Scarborough, Toronto</a:t>
            </a:r>
          </a:p>
        </p:txBody>
      </p:sp>
    </p:spTree>
    <p:extLst>
      <p:ext uri="{BB962C8B-B14F-4D97-AF65-F5344CB8AC3E}">
        <p14:creationId xmlns:p14="http://schemas.microsoft.com/office/powerpoint/2010/main" val="2316848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20956-B991-4D76-860E-5D28C4F451F9}"/>
              </a:ext>
            </a:extLst>
          </p:cNvPr>
          <p:cNvSpPr>
            <a:spLocks noGrp="1"/>
          </p:cNvSpPr>
          <p:nvPr>
            <p:ph type="title"/>
          </p:nvPr>
        </p:nvSpPr>
        <p:spPr/>
        <p:txBody>
          <a:bodyPr/>
          <a:lstStyle/>
          <a:p>
            <a:r>
              <a:rPr lang="en-US" dirty="0"/>
              <a:t>Future works</a:t>
            </a:r>
          </a:p>
        </p:txBody>
      </p:sp>
      <p:sp>
        <p:nvSpPr>
          <p:cNvPr id="3" name="Content Placeholder 2">
            <a:extLst>
              <a:ext uri="{FF2B5EF4-FFF2-40B4-BE49-F238E27FC236}">
                <a16:creationId xmlns:a16="http://schemas.microsoft.com/office/drawing/2014/main" id="{70D93264-CCD3-4EBD-AED6-ABEE7D741C09}"/>
              </a:ext>
            </a:extLst>
          </p:cNvPr>
          <p:cNvSpPr>
            <a:spLocks noGrp="1"/>
          </p:cNvSpPr>
          <p:nvPr>
            <p:ph idx="1"/>
          </p:nvPr>
        </p:nvSpPr>
        <p:spPr/>
        <p:txBody>
          <a:bodyPr/>
          <a:lstStyle/>
          <a:p>
            <a:r>
              <a:rPr lang="en-US" dirty="0"/>
              <a:t>This project can be continued for making it more precise in terms to find best house in Scarborough.</a:t>
            </a:r>
          </a:p>
          <a:p>
            <a:r>
              <a:rPr lang="en-US" dirty="0"/>
              <a:t>Best means on the basis of all required things(daily needs or things we need to live a better life) around and also in terms of cost effective.</a:t>
            </a:r>
          </a:p>
        </p:txBody>
      </p:sp>
    </p:spTree>
    <p:extLst>
      <p:ext uri="{BB962C8B-B14F-4D97-AF65-F5344CB8AC3E}">
        <p14:creationId xmlns:p14="http://schemas.microsoft.com/office/powerpoint/2010/main" val="582272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5F2D2-0771-4B58-B6D6-C7F31CD407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6A0C81-B92A-4F2A-BD40-828D0C2750A9}"/>
              </a:ext>
            </a:extLst>
          </p:cNvPr>
          <p:cNvSpPr>
            <a:spLocks noGrp="1"/>
          </p:cNvSpPr>
          <p:nvPr>
            <p:ph idx="1"/>
          </p:nvPr>
        </p:nvSpPr>
        <p:spPr/>
        <p:txBody>
          <a:bodyPr/>
          <a:lstStyle/>
          <a:p>
            <a:endParaRPr lang="en-US"/>
          </a:p>
        </p:txBody>
      </p:sp>
      <p:pic>
        <p:nvPicPr>
          <p:cNvPr id="1026" name="Picture 2" descr="Image result for keyboard thank you images 4k">
            <a:extLst>
              <a:ext uri="{FF2B5EF4-FFF2-40B4-BE49-F238E27FC236}">
                <a16:creationId xmlns:a16="http://schemas.microsoft.com/office/drawing/2014/main" id="{7AC29452-E206-411B-8C41-4F2FE721D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658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B2B1E-AE35-4047-A871-BA3A79F3F48C}"/>
              </a:ext>
            </a:extLst>
          </p:cNvPr>
          <p:cNvSpPr>
            <a:spLocks noGrp="1"/>
          </p:cNvSpPr>
          <p:nvPr>
            <p:ph type="title"/>
          </p:nvPr>
        </p:nvSpPr>
        <p:spPr>
          <a:xfrm>
            <a:off x="3149600" y="764373"/>
            <a:ext cx="8356600" cy="962827"/>
          </a:xfrm>
        </p:spPr>
        <p:txBody>
          <a:bodyPr/>
          <a:lstStyle/>
          <a:p>
            <a:r>
              <a:rPr lang="en-US" dirty="0"/>
              <a:t>Introduction</a:t>
            </a:r>
          </a:p>
        </p:txBody>
      </p:sp>
      <p:sp>
        <p:nvSpPr>
          <p:cNvPr id="3" name="Content Placeholder 2">
            <a:extLst>
              <a:ext uri="{FF2B5EF4-FFF2-40B4-BE49-F238E27FC236}">
                <a16:creationId xmlns:a16="http://schemas.microsoft.com/office/drawing/2014/main" id="{B90899AE-528B-4725-B93E-EE19B844C855}"/>
              </a:ext>
            </a:extLst>
          </p:cNvPr>
          <p:cNvSpPr>
            <a:spLocks noGrp="1"/>
          </p:cNvSpPr>
          <p:nvPr>
            <p:ph idx="1"/>
          </p:nvPr>
        </p:nvSpPr>
        <p:spPr>
          <a:xfrm>
            <a:off x="685800" y="1727200"/>
            <a:ext cx="10820400" cy="4690533"/>
          </a:xfrm>
        </p:spPr>
        <p:txBody>
          <a:bodyPr/>
          <a:lstStyle/>
          <a:p>
            <a:r>
              <a:rPr lang="en-US" dirty="0"/>
              <a:t>The purpose of this Project is to help people in exploring better facilities around their neighborhood.</a:t>
            </a:r>
          </a:p>
          <a:p>
            <a:r>
              <a:rPr lang="en-US" dirty="0"/>
              <a:t> This project is for those people who are looking for better neighborhoods. For ease of accessing to Cafe, School, Super market, medical shops, grocery shops, mall, theatre, hospital, like minded people, etc.</a:t>
            </a:r>
          </a:p>
          <a:p>
            <a:r>
              <a:rPr lang="en-US" dirty="0"/>
              <a:t>This Project aim to create an analysis of features for a people migrating to Scarborough to search a best neighborhood as a comparative analysis between neighborhoods.</a:t>
            </a:r>
          </a:p>
          <a:p>
            <a:r>
              <a:rPr lang="en-US" dirty="0"/>
              <a:t>It will help people to get awareness of the area and neighborhood before moving to a new city, state, country or place for their work or to start a new fresh life.</a:t>
            </a:r>
          </a:p>
        </p:txBody>
      </p:sp>
    </p:spTree>
    <p:extLst>
      <p:ext uri="{BB962C8B-B14F-4D97-AF65-F5344CB8AC3E}">
        <p14:creationId xmlns:p14="http://schemas.microsoft.com/office/powerpoint/2010/main" val="354837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E74E0-0948-47E4-9C5A-AD531A5566BF}"/>
              </a:ext>
            </a:extLst>
          </p:cNvPr>
          <p:cNvSpPr>
            <a:spLocks noGrp="1"/>
          </p:cNvSpPr>
          <p:nvPr>
            <p:ph type="title"/>
          </p:nvPr>
        </p:nvSpPr>
        <p:spPr>
          <a:xfrm>
            <a:off x="7907618" y="611293"/>
            <a:ext cx="4114800" cy="806026"/>
          </a:xfrm>
        </p:spPr>
        <p:txBody>
          <a:bodyPr>
            <a:normAutofit/>
          </a:bodyPr>
          <a:lstStyle/>
          <a:p>
            <a:r>
              <a:rPr lang="en-US" sz="4400" dirty="0"/>
              <a:t>Data Section</a:t>
            </a:r>
          </a:p>
        </p:txBody>
      </p:sp>
      <p:pic>
        <p:nvPicPr>
          <p:cNvPr id="6" name="Content Placeholder 5">
            <a:extLst>
              <a:ext uri="{FF2B5EF4-FFF2-40B4-BE49-F238E27FC236}">
                <a16:creationId xmlns:a16="http://schemas.microsoft.com/office/drawing/2014/main" id="{6153C8AC-8046-4867-87B9-5695EAA1F94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683" t="909" b="2388"/>
          <a:stretch/>
        </p:blipFill>
        <p:spPr>
          <a:xfrm>
            <a:off x="169583" y="1417320"/>
            <a:ext cx="5926418" cy="4204548"/>
          </a:xfrm>
        </p:spPr>
      </p:pic>
      <p:sp>
        <p:nvSpPr>
          <p:cNvPr id="4" name="Text Placeholder 3">
            <a:extLst>
              <a:ext uri="{FF2B5EF4-FFF2-40B4-BE49-F238E27FC236}">
                <a16:creationId xmlns:a16="http://schemas.microsoft.com/office/drawing/2014/main" id="{FE328D88-3E2F-4EA7-B4C1-5E81DA3DA01B}"/>
              </a:ext>
            </a:extLst>
          </p:cNvPr>
          <p:cNvSpPr>
            <a:spLocks noGrp="1"/>
          </p:cNvSpPr>
          <p:nvPr>
            <p:ph type="body" sz="half" idx="2"/>
          </p:nvPr>
        </p:nvSpPr>
        <p:spPr>
          <a:xfrm>
            <a:off x="6096000" y="1417319"/>
            <a:ext cx="5926418" cy="5021499"/>
          </a:xfrm>
        </p:spPr>
        <p:txBody>
          <a:bodyPr>
            <a:normAutofit fontScale="92500" lnSpcReduction="10000"/>
          </a:bodyPr>
          <a:lstStyle/>
          <a:p>
            <a:pPr marL="285750" indent="-285750">
              <a:buFont typeface="Arial" panose="020B0604020202020204" pitchFamily="34" charset="0"/>
              <a:buChar char="•"/>
            </a:pPr>
            <a:r>
              <a:rPr lang="en-US" dirty="0"/>
              <a:t>Will use Scarborough dataset which we scrapped from </a:t>
            </a:r>
            <a:r>
              <a:rPr lang="en-US" dirty="0" err="1"/>
              <a:t>wikipedia</a:t>
            </a:r>
            <a:r>
              <a:rPr lang="en-US" dirty="0"/>
              <a:t> on Week 3. Dataset consisting of latitude and longitude, zip codes.</a:t>
            </a:r>
          </a:p>
          <a:p>
            <a:pPr marL="285750" indent="-285750">
              <a:buFont typeface="Arial" panose="020B0604020202020204" pitchFamily="34" charset="0"/>
              <a:buChar char="•"/>
            </a:pPr>
            <a:r>
              <a:rPr lang="en-US" dirty="0"/>
              <a:t>LINK: </a:t>
            </a:r>
            <a:r>
              <a:rPr lang="en-US" dirty="0">
                <a:hlinkClick r:id="rId3"/>
              </a:rPr>
              <a:t>https://en.wikipedia.org/wiki/List_of_postal_codes_of_Canada:_M</a:t>
            </a:r>
            <a:endParaRPr lang="en-US" dirty="0"/>
          </a:p>
          <a:p>
            <a:pPr marL="285750" indent="-285750">
              <a:buFont typeface="Arial" panose="020B0604020202020204" pitchFamily="34" charset="0"/>
              <a:buChar char="•"/>
            </a:pPr>
            <a:r>
              <a:rPr lang="en-US" dirty="0"/>
              <a:t>Foursquare API was used to get the data about different venues in different neighborhoods.</a:t>
            </a:r>
          </a:p>
          <a:p>
            <a:pPr marL="285750" indent="-285750">
              <a:buFont typeface="Arial" panose="020B0604020202020204" pitchFamily="34" charset="0"/>
              <a:buChar char="•"/>
            </a:pPr>
            <a:r>
              <a:rPr lang="en-US" dirty="0"/>
              <a:t>The data retrieved from Foursquare contained following values:</a:t>
            </a:r>
          </a:p>
          <a:p>
            <a:pPr marL="285750" indent="-285750">
              <a:buFont typeface="Wingdings" panose="05000000000000000000" pitchFamily="2" charset="2"/>
              <a:buChar char="q"/>
            </a:pPr>
            <a:r>
              <a:rPr lang="en-US" dirty="0"/>
              <a:t>Neighborhood</a:t>
            </a:r>
          </a:p>
          <a:p>
            <a:pPr marL="285750" indent="-285750">
              <a:buFont typeface="Wingdings" panose="05000000000000000000" pitchFamily="2" charset="2"/>
              <a:buChar char="q"/>
            </a:pPr>
            <a:r>
              <a:rPr lang="en-US" dirty="0"/>
              <a:t>Neighborhood Latitude</a:t>
            </a:r>
          </a:p>
          <a:p>
            <a:pPr marL="285750" indent="-285750">
              <a:buFont typeface="Wingdings" panose="05000000000000000000" pitchFamily="2" charset="2"/>
              <a:buChar char="q"/>
            </a:pPr>
            <a:r>
              <a:rPr lang="en-US" dirty="0"/>
              <a:t>Neighborhood Longitude</a:t>
            </a:r>
          </a:p>
          <a:p>
            <a:pPr marL="285750" indent="-285750">
              <a:buFont typeface="Wingdings" panose="05000000000000000000" pitchFamily="2" charset="2"/>
              <a:buChar char="q"/>
            </a:pPr>
            <a:r>
              <a:rPr lang="en-US" dirty="0"/>
              <a:t>Venue</a:t>
            </a:r>
          </a:p>
          <a:p>
            <a:pPr marL="285750" indent="-285750">
              <a:buFont typeface="Wingdings" panose="05000000000000000000" pitchFamily="2" charset="2"/>
              <a:buChar char="q"/>
            </a:pPr>
            <a:r>
              <a:rPr lang="en-US" dirty="0"/>
              <a:t>Name of the venue e.g. the name of a store or restaurant</a:t>
            </a:r>
          </a:p>
          <a:p>
            <a:pPr marL="285750" indent="-285750">
              <a:buFont typeface="Wingdings" panose="05000000000000000000" pitchFamily="2" charset="2"/>
              <a:buChar char="q"/>
            </a:pPr>
            <a:r>
              <a:rPr lang="en-US" dirty="0"/>
              <a:t>Venue Latitude</a:t>
            </a:r>
          </a:p>
          <a:p>
            <a:pPr marL="285750" indent="-285750">
              <a:buFont typeface="Wingdings" panose="05000000000000000000" pitchFamily="2" charset="2"/>
              <a:buChar char="q"/>
            </a:pPr>
            <a:r>
              <a:rPr lang="en-US" dirty="0"/>
              <a:t>Venue Longitude</a:t>
            </a:r>
          </a:p>
          <a:p>
            <a:pPr marL="285750" indent="-285750">
              <a:buFont typeface="Wingdings" panose="05000000000000000000" pitchFamily="2" charset="2"/>
              <a:buChar char="q"/>
            </a:pPr>
            <a:r>
              <a:rPr lang="en-US" dirty="0"/>
              <a:t>Venue Category</a:t>
            </a:r>
          </a:p>
        </p:txBody>
      </p:sp>
    </p:spTree>
    <p:extLst>
      <p:ext uri="{BB962C8B-B14F-4D97-AF65-F5344CB8AC3E}">
        <p14:creationId xmlns:p14="http://schemas.microsoft.com/office/powerpoint/2010/main" val="2938327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04F3F-0339-4464-AFAE-75B04C15A5E4}"/>
              </a:ext>
            </a:extLst>
          </p:cNvPr>
          <p:cNvSpPr>
            <a:spLocks noGrp="1"/>
          </p:cNvSpPr>
          <p:nvPr>
            <p:ph type="title"/>
          </p:nvPr>
        </p:nvSpPr>
        <p:spPr>
          <a:xfrm>
            <a:off x="2895600" y="764373"/>
            <a:ext cx="8610600" cy="759627"/>
          </a:xfrm>
        </p:spPr>
        <p:txBody>
          <a:bodyPr>
            <a:normAutofit fontScale="90000"/>
          </a:bodyPr>
          <a:lstStyle/>
          <a:p>
            <a:r>
              <a:rPr lang="en-US" dirty="0"/>
              <a:t>Map of Clusters in Scarborough</a:t>
            </a:r>
          </a:p>
        </p:txBody>
      </p:sp>
      <p:pic>
        <p:nvPicPr>
          <p:cNvPr id="5" name="Content Placeholder 4">
            <a:extLst>
              <a:ext uri="{FF2B5EF4-FFF2-40B4-BE49-F238E27FC236}">
                <a16:creationId xmlns:a16="http://schemas.microsoft.com/office/drawing/2014/main" id="{A2CEE807-B438-4B24-AA1A-323AD95731A1}"/>
              </a:ext>
            </a:extLst>
          </p:cNvPr>
          <p:cNvPicPr>
            <a:picLocks noGrp="1" noChangeAspect="1"/>
          </p:cNvPicPr>
          <p:nvPr>
            <p:ph idx="1"/>
          </p:nvPr>
        </p:nvPicPr>
        <p:blipFill>
          <a:blip r:embed="rId2"/>
          <a:stretch>
            <a:fillRect/>
          </a:stretch>
        </p:blipFill>
        <p:spPr>
          <a:xfrm>
            <a:off x="1927076" y="1927027"/>
            <a:ext cx="9579124" cy="4297310"/>
          </a:xfrm>
        </p:spPr>
      </p:pic>
    </p:spTree>
    <p:extLst>
      <p:ext uri="{BB962C8B-B14F-4D97-AF65-F5344CB8AC3E}">
        <p14:creationId xmlns:p14="http://schemas.microsoft.com/office/powerpoint/2010/main" val="227980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04F3F-0339-4464-AFAE-75B04C15A5E4}"/>
              </a:ext>
            </a:extLst>
          </p:cNvPr>
          <p:cNvSpPr>
            <a:spLocks noGrp="1"/>
          </p:cNvSpPr>
          <p:nvPr>
            <p:ph type="title"/>
          </p:nvPr>
        </p:nvSpPr>
        <p:spPr>
          <a:xfrm>
            <a:off x="1927076" y="764373"/>
            <a:ext cx="9579124" cy="759627"/>
          </a:xfrm>
        </p:spPr>
        <p:txBody>
          <a:bodyPr>
            <a:normAutofit fontScale="90000"/>
          </a:bodyPr>
          <a:lstStyle/>
          <a:p>
            <a:r>
              <a:rPr lang="en-US" dirty="0"/>
              <a:t>Average Housing Price by Clusters in Scarborough</a:t>
            </a:r>
          </a:p>
        </p:txBody>
      </p:sp>
      <p:pic>
        <p:nvPicPr>
          <p:cNvPr id="11" name="Content Placeholder 10">
            <a:extLst>
              <a:ext uri="{FF2B5EF4-FFF2-40B4-BE49-F238E27FC236}">
                <a16:creationId xmlns:a16="http://schemas.microsoft.com/office/drawing/2014/main" id="{C63322C6-26D7-448E-A27D-E88FF9B7DD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0021" y="1684421"/>
            <a:ext cx="10736179" cy="4533817"/>
          </a:xfrm>
        </p:spPr>
      </p:pic>
    </p:spTree>
    <p:extLst>
      <p:ext uri="{BB962C8B-B14F-4D97-AF65-F5344CB8AC3E}">
        <p14:creationId xmlns:p14="http://schemas.microsoft.com/office/powerpoint/2010/main" val="808298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04F3F-0339-4464-AFAE-75B04C15A5E4}"/>
              </a:ext>
            </a:extLst>
          </p:cNvPr>
          <p:cNvSpPr>
            <a:spLocks noGrp="1"/>
          </p:cNvSpPr>
          <p:nvPr>
            <p:ph type="title"/>
          </p:nvPr>
        </p:nvSpPr>
        <p:spPr>
          <a:xfrm>
            <a:off x="1927076" y="764373"/>
            <a:ext cx="9579124" cy="759627"/>
          </a:xfrm>
        </p:spPr>
        <p:txBody>
          <a:bodyPr>
            <a:normAutofit fontScale="90000"/>
          </a:bodyPr>
          <a:lstStyle/>
          <a:p>
            <a:r>
              <a:rPr lang="en-US" dirty="0"/>
              <a:t>School Ratings by Clusters in Scarborough</a:t>
            </a:r>
          </a:p>
        </p:txBody>
      </p:sp>
      <p:pic>
        <p:nvPicPr>
          <p:cNvPr id="6" name="Content Placeholder 5">
            <a:extLst>
              <a:ext uri="{FF2B5EF4-FFF2-40B4-BE49-F238E27FC236}">
                <a16:creationId xmlns:a16="http://schemas.microsoft.com/office/drawing/2014/main" id="{96AE318C-02BF-4086-99B9-588630EB13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9811" y="1764633"/>
            <a:ext cx="10667999" cy="4453606"/>
          </a:xfrm>
        </p:spPr>
      </p:pic>
    </p:spTree>
    <p:extLst>
      <p:ext uri="{BB962C8B-B14F-4D97-AF65-F5344CB8AC3E}">
        <p14:creationId xmlns:p14="http://schemas.microsoft.com/office/powerpoint/2010/main" val="308826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04F3F-0339-4464-AFAE-75B04C15A5E4}"/>
              </a:ext>
            </a:extLst>
          </p:cNvPr>
          <p:cNvSpPr>
            <a:spLocks noGrp="1"/>
          </p:cNvSpPr>
          <p:nvPr>
            <p:ph type="title"/>
          </p:nvPr>
        </p:nvSpPr>
        <p:spPr>
          <a:xfrm>
            <a:off x="1927076" y="764373"/>
            <a:ext cx="9579124" cy="759627"/>
          </a:xfrm>
        </p:spPr>
        <p:txBody>
          <a:bodyPr>
            <a:normAutofit/>
          </a:bodyPr>
          <a:lstStyle/>
          <a:p>
            <a:r>
              <a:rPr lang="en-US" dirty="0"/>
              <a:t>Conclusion</a:t>
            </a:r>
          </a:p>
        </p:txBody>
      </p:sp>
      <p:sp>
        <p:nvSpPr>
          <p:cNvPr id="4" name="Content Placeholder 3">
            <a:extLst>
              <a:ext uri="{FF2B5EF4-FFF2-40B4-BE49-F238E27FC236}">
                <a16:creationId xmlns:a16="http://schemas.microsoft.com/office/drawing/2014/main" id="{A55C0EBA-7F25-4221-BD0D-AACFBEC6CCCF}"/>
              </a:ext>
            </a:extLst>
          </p:cNvPr>
          <p:cNvSpPr>
            <a:spLocks noGrp="1"/>
          </p:cNvSpPr>
          <p:nvPr>
            <p:ph idx="1"/>
          </p:nvPr>
        </p:nvSpPr>
        <p:spPr/>
        <p:txBody>
          <a:bodyPr/>
          <a:lstStyle/>
          <a:p>
            <a:r>
              <a:rPr lang="en-US" dirty="0"/>
              <a:t>In this project, using k-means cluster algorithm I separated the neighborhood into 10(Ten) different clusters.</a:t>
            </a:r>
          </a:p>
          <a:p>
            <a:r>
              <a:rPr lang="en-US" dirty="0"/>
              <a:t>For 103 different latitude and longitude from dataset, which have very-similar neighborhoods around them.</a:t>
            </a:r>
          </a:p>
          <a:p>
            <a:r>
              <a:rPr lang="en-US" dirty="0"/>
              <a:t>Using the charts above results presented to a particular neighborhood based on average house prices and school rating have been made.</a:t>
            </a:r>
          </a:p>
          <a:p>
            <a:endParaRPr lang="en-US" dirty="0"/>
          </a:p>
        </p:txBody>
      </p:sp>
    </p:spTree>
    <p:extLst>
      <p:ext uri="{BB962C8B-B14F-4D97-AF65-F5344CB8AC3E}">
        <p14:creationId xmlns:p14="http://schemas.microsoft.com/office/powerpoint/2010/main" val="2928353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04F3F-0339-4464-AFAE-75B04C15A5E4}"/>
              </a:ext>
            </a:extLst>
          </p:cNvPr>
          <p:cNvSpPr>
            <a:spLocks noGrp="1"/>
          </p:cNvSpPr>
          <p:nvPr>
            <p:ph type="title"/>
          </p:nvPr>
        </p:nvSpPr>
        <p:spPr>
          <a:xfrm>
            <a:off x="1927076" y="764373"/>
            <a:ext cx="9579124" cy="759627"/>
          </a:xfrm>
        </p:spPr>
        <p:txBody>
          <a:bodyPr>
            <a:normAutofit/>
          </a:bodyPr>
          <a:lstStyle/>
          <a:p>
            <a:r>
              <a:rPr lang="en-US" dirty="0"/>
              <a:t>Future works</a:t>
            </a:r>
          </a:p>
        </p:txBody>
      </p:sp>
      <p:sp>
        <p:nvSpPr>
          <p:cNvPr id="4" name="Content Placeholder 3">
            <a:extLst>
              <a:ext uri="{FF2B5EF4-FFF2-40B4-BE49-F238E27FC236}">
                <a16:creationId xmlns:a16="http://schemas.microsoft.com/office/drawing/2014/main" id="{A55C0EBA-7F25-4221-BD0D-AACFBEC6CCCF}"/>
              </a:ext>
            </a:extLst>
          </p:cNvPr>
          <p:cNvSpPr>
            <a:spLocks noGrp="1"/>
          </p:cNvSpPr>
          <p:nvPr>
            <p:ph idx="1"/>
          </p:nvPr>
        </p:nvSpPr>
        <p:spPr/>
        <p:txBody>
          <a:bodyPr/>
          <a:lstStyle/>
          <a:p>
            <a:r>
              <a:rPr lang="en-US" dirty="0"/>
              <a:t>This project can be continued for making it more precise in terms to find best house in Scarborough. Best means on the basis of all required things(daily needs or things we need to live a better life) around and also in terms of cost effective.</a:t>
            </a:r>
          </a:p>
          <a:p>
            <a:endParaRPr lang="en-US" dirty="0"/>
          </a:p>
        </p:txBody>
      </p:sp>
    </p:spTree>
    <p:extLst>
      <p:ext uri="{BB962C8B-B14F-4D97-AF65-F5344CB8AC3E}">
        <p14:creationId xmlns:p14="http://schemas.microsoft.com/office/powerpoint/2010/main" val="3369100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04F3F-0339-4464-AFAE-75B04C15A5E4}"/>
              </a:ext>
            </a:extLst>
          </p:cNvPr>
          <p:cNvSpPr>
            <a:spLocks noGrp="1"/>
          </p:cNvSpPr>
          <p:nvPr>
            <p:ph type="title"/>
          </p:nvPr>
        </p:nvSpPr>
        <p:spPr>
          <a:xfrm>
            <a:off x="1927076" y="764373"/>
            <a:ext cx="9579124" cy="759627"/>
          </a:xfrm>
        </p:spPr>
        <p:txBody>
          <a:bodyPr>
            <a:normAutofit/>
          </a:bodyPr>
          <a:lstStyle/>
          <a:p>
            <a:r>
              <a:rPr lang="en-US" dirty="0"/>
              <a:t>Libraries Used</a:t>
            </a:r>
          </a:p>
        </p:txBody>
      </p:sp>
      <p:sp>
        <p:nvSpPr>
          <p:cNvPr id="4" name="Content Placeholder 3">
            <a:extLst>
              <a:ext uri="{FF2B5EF4-FFF2-40B4-BE49-F238E27FC236}">
                <a16:creationId xmlns:a16="http://schemas.microsoft.com/office/drawing/2014/main" id="{A55C0EBA-7F25-4221-BD0D-AACFBEC6CCCF}"/>
              </a:ext>
            </a:extLst>
          </p:cNvPr>
          <p:cNvSpPr>
            <a:spLocks noGrp="1"/>
          </p:cNvSpPr>
          <p:nvPr>
            <p:ph idx="1"/>
          </p:nvPr>
        </p:nvSpPr>
        <p:spPr/>
        <p:txBody>
          <a:bodyPr/>
          <a:lstStyle/>
          <a:p>
            <a:r>
              <a:rPr lang="en-US" dirty="0"/>
              <a:t>Pandas: For creating and manipulating data frames.</a:t>
            </a:r>
          </a:p>
          <a:p>
            <a:r>
              <a:rPr lang="en-US" dirty="0"/>
              <a:t>Folium: Used for creating maps.</a:t>
            </a:r>
          </a:p>
          <a:p>
            <a:r>
              <a:rPr lang="en-US" dirty="0" err="1"/>
              <a:t>ScikitLearn</a:t>
            </a:r>
            <a:r>
              <a:rPr lang="en-US" dirty="0"/>
              <a:t>: For </a:t>
            </a:r>
            <a:r>
              <a:rPr lang="en-US" dirty="0" err="1"/>
              <a:t>Kmeans</a:t>
            </a:r>
            <a:r>
              <a:rPr lang="en-US" dirty="0"/>
              <a:t> clustering.</a:t>
            </a:r>
          </a:p>
          <a:p>
            <a:r>
              <a:rPr lang="en-US" dirty="0"/>
              <a:t>JSON: Library for Jason files.</a:t>
            </a:r>
          </a:p>
          <a:p>
            <a:r>
              <a:rPr lang="en-US" dirty="0"/>
              <a:t>XML: To separate data for presentation and XML stores data in plain text format.</a:t>
            </a:r>
          </a:p>
          <a:p>
            <a:r>
              <a:rPr lang="en-US" dirty="0"/>
              <a:t>Geocoder: To retrieve location data.</a:t>
            </a:r>
          </a:p>
          <a:p>
            <a:r>
              <a:rPr lang="en-US" dirty="0"/>
              <a:t>Matplotlib: For </a:t>
            </a:r>
            <a:r>
              <a:rPr lang="en-US"/>
              <a:t>plotting graphs.</a:t>
            </a:r>
            <a:endParaRPr lang="en-US" dirty="0"/>
          </a:p>
        </p:txBody>
      </p:sp>
    </p:spTree>
    <p:extLst>
      <p:ext uri="{BB962C8B-B14F-4D97-AF65-F5344CB8AC3E}">
        <p14:creationId xmlns:p14="http://schemas.microsoft.com/office/powerpoint/2010/main" val="184615332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Vapor Trail</Template>
  <TotalTime>25</TotalTime>
  <Words>481</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vt:lpstr>
      <vt:lpstr>Vapor Trail</vt:lpstr>
      <vt:lpstr>Capstone Project – The Battle of Neighborhoods Finding a Better Place in Scarborough, Toronto</vt:lpstr>
      <vt:lpstr>Introduction</vt:lpstr>
      <vt:lpstr>Data Section</vt:lpstr>
      <vt:lpstr>Map of Clusters in Scarborough</vt:lpstr>
      <vt:lpstr>Average Housing Price by Clusters in Scarborough</vt:lpstr>
      <vt:lpstr>School Ratings by Clusters in Scarborough</vt:lpstr>
      <vt:lpstr>Conclusion</vt:lpstr>
      <vt:lpstr>Future works</vt:lpstr>
      <vt:lpstr>Libraries Used</vt:lpstr>
      <vt:lpstr>Future works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Finding a Better Place in Scarborough, Toronto</dc:title>
  <dc:creator>nishant singh</dc:creator>
  <cp:lastModifiedBy>nishant singh</cp:lastModifiedBy>
  <cp:revision>4</cp:revision>
  <dcterms:created xsi:type="dcterms:W3CDTF">2021-02-13T06:07:32Z</dcterms:created>
  <dcterms:modified xsi:type="dcterms:W3CDTF">2021-02-13T11:39:49Z</dcterms:modified>
</cp:coreProperties>
</file>