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88" r:id="rId4"/>
    <p:sldId id="289" r:id="rId5"/>
    <p:sldId id="290" r:id="rId6"/>
    <p:sldId id="292" r:id="rId7"/>
    <p:sldId id="297" r:id="rId8"/>
    <p:sldId id="296" r:id="rId9"/>
    <p:sldId id="291" r:id="rId10"/>
    <p:sldId id="295" r:id="rId11"/>
    <p:sldId id="298" r:id="rId12"/>
    <p:sldId id="299" r:id="rId13"/>
    <p:sldId id="300" r:id="rId14"/>
    <p:sldId id="260" r:id="rId15"/>
    <p:sldId id="301" r:id="rId16"/>
    <p:sldId id="302" r:id="rId17"/>
    <p:sldId id="303" r:id="rId18"/>
    <p:sldId id="304" r:id="rId19"/>
    <p:sldId id="286" r:id="rId20"/>
    <p:sldId id="287" r:id="rId21"/>
    <p:sldId id="2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Kensington</a:t>
            </a:r>
            <a:r>
              <a:rPr lang="en-GB" baseline="0" dirty="0"/>
              <a:t> vs Rochester Stoke Mean Pollution Levels 2014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8336325217846599E-2"/>
          <c:y val="8.7360172672672667E-2"/>
          <c:w val="0.95691405811735664"/>
          <c:h val="0.835176739239239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Kensington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Sheet1!$B$3:$B$8</c:f>
              <c:strCache>
                <c:ptCount val="6"/>
                <c:pt idx="0">
                  <c:v>PM10</c:v>
                </c:pt>
                <c:pt idx="1">
                  <c:v>PM2.5</c:v>
                </c:pt>
                <c:pt idx="2">
                  <c:v>NO2</c:v>
                </c:pt>
                <c:pt idx="3">
                  <c:v>NOX</c:v>
                </c:pt>
                <c:pt idx="4">
                  <c:v>O3</c:v>
                </c:pt>
                <c:pt idx="5">
                  <c:v>SO2</c:v>
                </c:pt>
              </c:strCache>
            </c:strRef>
          </c:cat>
          <c:val>
            <c:numRef>
              <c:f>Sheet1!$C$3:$C$8</c:f>
              <c:numCache>
                <c:formatCode>General</c:formatCode>
                <c:ptCount val="6"/>
                <c:pt idx="0">
                  <c:v>22.73104</c:v>
                </c:pt>
                <c:pt idx="1">
                  <c:v>15.87907</c:v>
                </c:pt>
                <c:pt idx="2">
                  <c:v>34.38167</c:v>
                </c:pt>
                <c:pt idx="3">
                  <c:v>53.181130000000003</c:v>
                </c:pt>
                <c:pt idx="4">
                  <c:v>41.455100000000002</c:v>
                </c:pt>
                <c:pt idx="5">
                  <c:v>2.3529819999999999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1C-4067-9655-701C4EE6C1DD}"/>
            </c:ext>
          </c:extLst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Rochester Stoke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Sheet1!$B$3:$B$8</c:f>
              <c:strCache>
                <c:ptCount val="6"/>
                <c:pt idx="0">
                  <c:v>PM10</c:v>
                </c:pt>
                <c:pt idx="1">
                  <c:v>PM2.5</c:v>
                </c:pt>
                <c:pt idx="2">
                  <c:v>NO2</c:v>
                </c:pt>
                <c:pt idx="3">
                  <c:v>NOX</c:v>
                </c:pt>
                <c:pt idx="4">
                  <c:v>O3</c:v>
                </c:pt>
                <c:pt idx="5">
                  <c:v>SO2</c:v>
                </c:pt>
              </c:strCache>
            </c:strRef>
          </c:cat>
          <c:val>
            <c:numRef>
              <c:f>Sheet1!$D$3:$D$8</c:f>
              <c:numCache>
                <c:formatCode>General</c:formatCode>
                <c:ptCount val="6"/>
                <c:pt idx="0">
                  <c:v>17.59111</c:v>
                </c:pt>
                <c:pt idx="1">
                  <c:v>14.9634</c:v>
                </c:pt>
                <c:pt idx="2">
                  <c:v>14.40963</c:v>
                </c:pt>
                <c:pt idx="3">
                  <c:v>18.15718</c:v>
                </c:pt>
                <c:pt idx="4">
                  <c:v>51.372349999999997</c:v>
                </c:pt>
                <c:pt idx="5">
                  <c:v>2.5008789999999999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1C-4067-9655-701C4EE6C1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6864536"/>
        <c:axId val="436864864"/>
      </c:barChart>
      <c:catAx>
        <c:axId val="436864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864864"/>
        <c:crosses val="autoZero"/>
        <c:auto val="1"/>
        <c:lblAlgn val="ctr"/>
        <c:lblOffset val="100"/>
        <c:noMultiLvlLbl val="0"/>
      </c:catAx>
      <c:valAx>
        <c:axId val="436864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864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66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1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0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4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9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7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8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3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3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7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f.org.uk/support-for-you/air-pollution/type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929C08-9CD5-4758-B0F8-2DAE2F49D2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"/>
          <a:stretch/>
        </p:blipFill>
        <p:spPr bwMode="auto">
          <a:xfrm>
            <a:off x="2602523" y="-18760"/>
            <a:ext cx="958947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3AA0F-F184-49FB-B3B7-225A26CE0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3606340" cy="3204134"/>
          </a:xfrm>
        </p:spPr>
        <p:txBody>
          <a:bodyPr anchor="b">
            <a:normAutofit/>
          </a:bodyPr>
          <a:lstStyle/>
          <a:p>
            <a:r>
              <a:rPr lang="en-GB" sz="4800" dirty="0"/>
              <a:t>Perceived Risk of Particulate Episodes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224BA-6B7E-4330-A95A-CBD00B20B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GB" sz="2000" dirty="0"/>
              <a:t>By Mostyn Wood 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66132E-B581-47EF-87F3-B8A334EDF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2" y="6065598"/>
            <a:ext cx="2407920" cy="79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62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1E6F06-A5EE-4603-91BE-640C4227E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93" y="103344"/>
            <a:ext cx="10864014" cy="6651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0D6EB4-5D6C-478A-B261-EA3A18ED4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184" y="844822"/>
            <a:ext cx="1099930" cy="526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75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04738EF-D55F-4597-B61F-16A8F84303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021155"/>
              </p:ext>
            </p:extLst>
          </p:nvPr>
        </p:nvGraphicFramePr>
        <p:xfrm>
          <a:off x="748200" y="232200"/>
          <a:ext cx="10695600" cy="639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3956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489793-C213-4553-803C-9F4D2B68D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34748" cy="38041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8936F3-3418-4F2F-A315-40C5C3D7F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748" y="0"/>
            <a:ext cx="3204439" cy="38474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D12E12-4839-4C99-8AE6-8EE826E33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187" y="-43282"/>
            <a:ext cx="3204439" cy="38474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A723CB-C8F2-41FB-9E90-D97EAE306A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033" r="13133"/>
          <a:stretch/>
        </p:blipFill>
        <p:spPr>
          <a:xfrm>
            <a:off x="5899805" y="3044687"/>
            <a:ext cx="4293706" cy="3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44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3E281-BF8A-4278-A517-988150E3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B004D-A1DB-408C-8A23-F61A172CA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ACE3C-540C-4FD2-B50D-CF4D597AD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381" y="1667095"/>
            <a:ext cx="5895238" cy="3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51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B231D-3B7F-4C09-B9A8-0F23CDF8A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816096"/>
          </a:xfrm>
        </p:spPr>
        <p:txBody>
          <a:bodyPr/>
          <a:lstStyle/>
          <a:p>
            <a:r>
              <a:rPr lang="en-GB" dirty="0"/>
              <a:t>Defra Report day by day </a:t>
            </a:r>
          </a:p>
          <a:p>
            <a:endParaRPr lang="en-GB" dirty="0"/>
          </a:p>
          <a:p>
            <a:r>
              <a:rPr lang="en-GB" dirty="0"/>
              <a:t>just Kensington? just more pollution?</a:t>
            </a:r>
          </a:p>
          <a:p>
            <a:endParaRPr lang="en-GB" dirty="0"/>
          </a:p>
          <a:p>
            <a:r>
              <a:rPr lang="en-GB" dirty="0"/>
              <a:t>splitting into two, 27/4 to 31</a:t>
            </a:r>
            <a:r>
              <a:rPr lang="en-GB" baseline="30000" dirty="0"/>
              <a:t>st</a:t>
            </a:r>
            <a:r>
              <a:rPr lang="en-GB" dirty="0"/>
              <a:t> and 31</a:t>
            </a:r>
            <a:r>
              <a:rPr lang="en-GB" baseline="30000" dirty="0"/>
              <a:t>st</a:t>
            </a:r>
            <a:r>
              <a:rPr lang="en-GB" dirty="0"/>
              <a:t> to 4</a:t>
            </a:r>
            <a:r>
              <a:rPr lang="en-GB" baseline="30000" dirty="0"/>
              <a:t>th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AA670EA3-48BD-484D-A90B-5F2535F55647}"/>
              </a:ext>
            </a:extLst>
          </p:cNvPr>
          <p:cNvSpPr txBox="1">
            <a:spLocks/>
          </p:cNvSpPr>
          <p:nvPr/>
        </p:nvSpPr>
        <p:spPr>
          <a:xfrm>
            <a:off x="0" y="563880"/>
            <a:ext cx="4206240" cy="1179576"/>
          </a:xfrm>
          <a:prstGeom prst="rect">
            <a:avLst/>
          </a:prstGeom>
          <a:solidFill>
            <a:schemeClr val="tx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B3758-2DD5-4741-94BD-0C2AB6748343}"/>
              </a:ext>
            </a:extLst>
          </p:cNvPr>
          <p:cNvSpPr txBox="1"/>
          <p:nvPr/>
        </p:nvSpPr>
        <p:spPr>
          <a:xfrm>
            <a:off x="342900" y="1980395"/>
            <a:ext cx="11506200" cy="47100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28</a:t>
            </a:r>
            <a:r>
              <a:rPr lang="en-GB" sz="2000" b="1" baseline="30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March:</a:t>
            </a:r>
            <a:r>
              <a:rPr lang="en-GB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Easterly wind brought polluted air mass from Europe.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29</a:t>
            </a:r>
            <a:r>
              <a:rPr lang="en-GB" sz="2000" b="1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March:</a:t>
            </a:r>
            <a:r>
              <a:rPr lang="en-GB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Combined with a calm sunny day, trapping local pollution.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</a:t>
            </a:r>
            <a:r>
              <a:rPr lang="en-GB" sz="2000" b="1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March:</a:t>
            </a:r>
            <a:r>
              <a:rPr lang="en-GB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slight increase in southerly wind speed decreased pollution levels in the south and increased them in the north.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31</a:t>
            </a:r>
            <a:r>
              <a:rPr lang="en-GB" sz="2000" b="1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GB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March</a:t>
            </a:r>
            <a:r>
              <a:rPr lang="en-GB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An air mass which had travelled up through France via the Sahara arrived in the UK. The polluted air mass travelled north throughout the day.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31</a:t>
            </a:r>
            <a:r>
              <a:rPr lang="en-GB" sz="2000" b="1" baseline="30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GB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March – 3</a:t>
            </a:r>
            <a:r>
              <a:rPr lang="en-GB" sz="2000" b="1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GB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April</a:t>
            </a:r>
            <a:r>
              <a:rPr lang="en-GB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 light southerly wind  brought urban and industrial pollution from France arrived in the UK Throughout the episode exhaust emissions, both continental and local, were identified as a major component of the pollution.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GB" sz="2000" b="1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GB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April:</a:t>
            </a:r>
            <a:r>
              <a:rPr lang="en-GB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Overnight, light winds from the Atlantic started to slowly disperse the pollution.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GB" sz="2000" b="1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April:</a:t>
            </a:r>
            <a:r>
              <a:rPr lang="en-GB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Particulate pollution levels returned to ‘low’ throughout the UK.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B5B6A0-EF35-4043-9939-4553CB3A5D1D}"/>
              </a:ext>
            </a:extLst>
          </p:cNvPr>
          <p:cNvSpPr txBox="1"/>
          <p:nvPr/>
        </p:nvSpPr>
        <p:spPr>
          <a:xfrm>
            <a:off x="4969565" y="212035"/>
            <a:ext cx="5234609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what caused the episode? reference the DEFRA report + wind vector graph </a:t>
            </a:r>
          </a:p>
        </p:txBody>
      </p:sp>
    </p:spTree>
    <p:extLst>
      <p:ext uri="{BB962C8B-B14F-4D97-AF65-F5344CB8AC3E}">
        <p14:creationId xmlns:p14="http://schemas.microsoft.com/office/powerpoint/2010/main" val="133946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B398-4444-405D-A5BA-FC1202C5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hysplit</a:t>
            </a:r>
            <a:r>
              <a:rPr lang="en-GB" dirty="0"/>
              <a:t>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AF85A-06E7-491D-97B7-5E73193DC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look its from Europe but hang on. I thought there was </a:t>
            </a:r>
            <a:r>
              <a:rPr lang="en-GB" dirty="0" err="1"/>
              <a:t>sahardan</a:t>
            </a:r>
            <a:r>
              <a:rPr lang="en-GB" dirty="0"/>
              <a:t> dust? barely!</a:t>
            </a:r>
          </a:p>
          <a:p>
            <a:r>
              <a:rPr lang="en-GB" dirty="0" err="1"/>
              <a:t>sahardan</a:t>
            </a:r>
            <a:r>
              <a:rPr lang="en-GB" dirty="0"/>
              <a:t> dust is pm10?? so not very effective in damaging health, however the public were fascinated and took interest because the episode was physical / </a:t>
            </a:r>
            <a:r>
              <a:rPr lang="en-GB" dirty="0" err="1"/>
              <a:t>visable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212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7F6EF47-D536-4026-9E96-CAC5719C5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50" t="32263" r="9150" b="22498"/>
          <a:stretch/>
        </p:blipFill>
        <p:spPr>
          <a:xfrm>
            <a:off x="139677" y="3529660"/>
            <a:ext cx="10435557" cy="31825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184FA0-1099-46B4-8CBF-92E45FE1DC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50" t="33035" r="9150" b="21725"/>
          <a:stretch/>
        </p:blipFill>
        <p:spPr>
          <a:xfrm>
            <a:off x="139678" y="145772"/>
            <a:ext cx="10435558" cy="31825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7EA65D-D516-46F9-AEF7-EE8E80594E46}"/>
              </a:ext>
            </a:extLst>
          </p:cNvPr>
          <p:cNvSpPr txBox="1"/>
          <p:nvPr/>
        </p:nvSpPr>
        <p:spPr>
          <a:xfrm rot="2294753">
            <a:off x="10551615" y="1552389"/>
            <a:ext cx="17095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“Air Pollution”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5453BF-0276-4E80-A5F4-B96667A5D2BF}"/>
              </a:ext>
            </a:extLst>
          </p:cNvPr>
          <p:cNvSpPr txBox="1"/>
          <p:nvPr/>
        </p:nvSpPr>
        <p:spPr>
          <a:xfrm rot="1649723">
            <a:off x="10205209" y="4659278"/>
            <a:ext cx="1879816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“Air Pollution effects on health”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34C48C-BB72-416C-9215-C9D918316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913" y="367743"/>
            <a:ext cx="530087" cy="634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43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7F6EF47-D536-4026-9E96-CAC5719C5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50" t="32263" r="9150" b="22498"/>
          <a:stretch/>
        </p:blipFill>
        <p:spPr>
          <a:xfrm>
            <a:off x="139677" y="3529660"/>
            <a:ext cx="10435557" cy="31825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184FA0-1099-46B4-8CBF-92E45FE1DC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50" t="33035" r="9150" b="21725"/>
          <a:stretch/>
        </p:blipFill>
        <p:spPr>
          <a:xfrm>
            <a:off x="139678" y="145772"/>
            <a:ext cx="10435558" cy="31825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7EA65D-D516-46F9-AEF7-EE8E80594E46}"/>
              </a:ext>
            </a:extLst>
          </p:cNvPr>
          <p:cNvSpPr txBox="1"/>
          <p:nvPr/>
        </p:nvSpPr>
        <p:spPr>
          <a:xfrm rot="2294753">
            <a:off x="10551615" y="1552389"/>
            <a:ext cx="17095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“Air Pollution”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5453BF-0276-4E80-A5F4-B96667A5D2BF}"/>
              </a:ext>
            </a:extLst>
          </p:cNvPr>
          <p:cNvSpPr txBox="1"/>
          <p:nvPr/>
        </p:nvSpPr>
        <p:spPr>
          <a:xfrm rot="1649723">
            <a:off x="10205209" y="4659278"/>
            <a:ext cx="1879816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“Air Pollution effects on health”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34C48C-BB72-416C-9215-C9D918316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913" y="367743"/>
            <a:ext cx="530087" cy="63444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ADEAE9-AB63-4524-A4A3-BB8849C14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565" y="367743"/>
            <a:ext cx="530087" cy="63444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97CF96-8B81-48F8-B17F-E6CEA67598FD}"/>
              </a:ext>
            </a:extLst>
          </p:cNvPr>
          <p:cNvSpPr txBox="1"/>
          <p:nvPr/>
        </p:nvSpPr>
        <p:spPr>
          <a:xfrm>
            <a:off x="3138730" y="367743"/>
            <a:ext cx="42407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GB" sz="4000" dirty="0">
                <a:solidFill>
                  <a:schemeClr val="bg1"/>
                </a:solidFill>
              </a:rPr>
              <a:t>?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226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B398-4444-405D-A5BA-FC1202C5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2011 pollution episode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AF85A-06E7-491D-97B7-5E73193DC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as much publicity </a:t>
            </a:r>
            <a:r>
              <a:rPr lang="en-GB" dirty="0" err="1"/>
              <a:t>bc</a:t>
            </a:r>
            <a:r>
              <a:rPr lang="en-GB" dirty="0"/>
              <a:t> no </a:t>
            </a:r>
            <a:r>
              <a:rPr lang="en-GB" dirty="0" err="1"/>
              <a:t>saharan</a:t>
            </a:r>
            <a:r>
              <a:rPr lang="en-GB" dirty="0"/>
              <a:t> dust?</a:t>
            </a:r>
          </a:p>
          <a:p>
            <a:endParaRPr lang="en-GB" dirty="0"/>
          </a:p>
          <a:p>
            <a:r>
              <a:rPr lang="en-GB" dirty="0"/>
              <a:t>less public concern even though </a:t>
            </a:r>
            <a:r>
              <a:rPr lang="en-GB" dirty="0" err="1"/>
              <a:t>tho</a:t>
            </a:r>
            <a:r>
              <a:rPr lang="en-GB" dirty="0"/>
              <a:t> it was worse that the 2014 event </a:t>
            </a:r>
          </a:p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8437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0C58-46C7-4C15-945A-61D40832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93AFB-F2A7-4217-BEF3-5B25A23D3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E2E2E"/>
                </a:solidFill>
                <a:effectLst/>
                <a:latin typeface="NexusSerif"/>
              </a:rPr>
              <a:t>Using observed levels of PM</a:t>
            </a:r>
            <a:r>
              <a:rPr lang="en-GB" b="0" i="0" baseline="-25000" dirty="0">
                <a:solidFill>
                  <a:srgbClr val="2E2E2E"/>
                </a:solidFill>
                <a:effectLst/>
                <a:latin typeface="NexusSerif"/>
              </a:rPr>
              <a:t>2.5</a:t>
            </a:r>
            <a:r>
              <a:rPr lang="en-GB" b="0" i="0" dirty="0">
                <a:solidFill>
                  <a:srgbClr val="2E2E2E"/>
                </a:solidFill>
                <a:effectLst/>
                <a:latin typeface="NexusSerif"/>
              </a:rPr>
              <a:t> from other years, we estimate that this is 2.0 to 2.7 times the mortality burden associated with typical urban background levels of PM</a:t>
            </a:r>
            <a:r>
              <a:rPr lang="en-GB" b="0" i="0" baseline="-25000" dirty="0">
                <a:solidFill>
                  <a:srgbClr val="2E2E2E"/>
                </a:solidFill>
                <a:effectLst/>
                <a:latin typeface="NexusSerif"/>
              </a:rPr>
              <a:t>2.5</a:t>
            </a:r>
            <a:r>
              <a:rPr lang="en-GB" b="0" i="0" dirty="0">
                <a:solidFill>
                  <a:srgbClr val="2E2E2E"/>
                </a:solidFill>
                <a:effectLst/>
                <a:latin typeface="NexusSerif"/>
              </a:rPr>
              <a:t> at this time of year.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549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9EBBD4-3913-49FE-9620-4BCC1BA1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41960"/>
            <a:ext cx="7089913" cy="1179576"/>
          </a:xfrm>
          <a:solidFill>
            <a:schemeClr val="tx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46F18-9197-4240-B81F-C978FBA30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5442" y="441960"/>
            <a:ext cx="4731027" cy="4925170"/>
          </a:xfrm>
          <a:solidFill>
            <a:schemeClr val="tx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 sz="2300" dirty="0">
                <a:solidFill>
                  <a:schemeClr val="bg1"/>
                </a:solidFill>
              </a:rPr>
              <a:t>A particulate episode is a period of high PM10 and PM2.5  concentration resulting in poor air quality. </a:t>
            </a:r>
          </a:p>
          <a:p>
            <a:r>
              <a:rPr lang="en-GB" sz="2300" dirty="0">
                <a:solidFill>
                  <a:schemeClr val="bg1"/>
                </a:solidFill>
              </a:rPr>
              <a:t>PM10 and PM2.5 are particulate matter of diameters less than 10 and 2.5 microns.</a:t>
            </a:r>
          </a:p>
          <a:p>
            <a:r>
              <a:rPr lang="en-GB" sz="2300" dirty="0">
                <a:solidFill>
                  <a:schemeClr val="bg1"/>
                </a:solidFill>
              </a:rPr>
              <a:t>PM10 mostly caught in the nose. PM2.5 can reach the breathing sacs deep in your lungs and cause hospitalisations.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FE78F8-D2CE-4CD9-9932-280DEE9FD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55" y="1863918"/>
            <a:ext cx="6712251" cy="474891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B91F7C-B8AC-4AC3-8886-350ECED8A83A}"/>
              </a:ext>
            </a:extLst>
          </p:cNvPr>
          <p:cNvSpPr txBox="1"/>
          <p:nvPr/>
        </p:nvSpPr>
        <p:spPr>
          <a:xfrm>
            <a:off x="7275442" y="5492710"/>
            <a:ext cx="473102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credit: The British Lung Foundation. </a:t>
            </a:r>
            <a:r>
              <a:rPr lang="en-GB" dirty="0">
                <a:hlinkClick r:id="rId3"/>
              </a:rPr>
              <a:t>Types of air pollutants | British Lung Foundation (blf.org.uk)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266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3D6D-76E9-402D-A2A6-86234413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6D127-8745-481C-9C7D-4E6EA5760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B8842-BDC0-403D-895F-DD7F4B1E2061}"/>
              </a:ext>
            </a:extLst>
          </p:cNvPr>
          <p:cNvSpPr txBox="1"/>
          <p:nvPr/>
        </p:nvSpPr>
        <p:spPr>
          <a:xfrm>
            <a:off x="7275442" y="1728216"/>
            <a:ext cx="4731027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chemeClr val="bg1"/>
                </a:solidFill>
                <a:effectLst/>
                <a:latin typeface="NexusSerif"/>
              </a:rPr>
              <a:t>Helen L. Macintyre, Clare Heaviside, Lucy S. Neal, Paul Agnew, John Thornes, Sotiris Vardoulakis,</a:t>
            </a:r>
          </a:p>
          <a:p>
            <a:r>
              <a:rPr lang="en-GB" b="0" i="0" dirty="0">
                <a:solidFill>
                  <a:schemeClr val="bg1"/>
                </a:solidFill>
                <a:effectLst/>
                <a:latin typeface="NexusSerif"/>
              </a:rPr>
              <a:t>Mortality and emergency hospitalizations associated with atmospheric particulate matter episodes across the UK in spring 2014,</a:t>
            </a:r>
          </a:p>
          <a:p>
            <a:r>
              <a:rPr lang="en-GB" b="0" i="0" dirty="0">
                <a:solidFill>
                  <a:schemeClr val="bg1"/>
                </a:solidFill>
                <a:effectLst/>
                <a:latin typeface="NexusSerif"/>
              </a:rPr>
              <a:t>Environment International,</a:t>
            </a:r>
          </a:p>
          <a:p>
            <a:r>
              <a:rPr lang="en-GB" b="0" i="0" dirty="0">
                <a:solidFill>
                  <a:schemeClr val="bg1"/>
                </a:solidFill>
                <a:effectLst/>
                <a:latin typeface="NexusSerif"/>
              </a:rPr>
              <a:t>Volume 97,</a:t>
            </a:r>
          </a:p>
          <a:p>
            <a:r>
              <a:rPr lang="en-GB" b="0" i="0" dirty="0">
                <a:solidFill>
                  <a:schemeClr val="bg1"/>
                </a:solidFill>
                <a:effectLst/>
                <a:latin typeface="NexusSerif"/>
              </a:rPr>
              <a:t>2016,</a:t>
            </a:r>
          </a:p>
          <a:p>
            <a:r>
              <a:rPr lang="en-GB" b="0" i="0" dirty="0">
                <a:solidFill>
                  <a:schemeClr val="bg1"/>
                </a:solidFill>
                <a:effectLst/>
                <a:latin typeface="NexusSerif"/>
              </a:rPr>
              <a:t>Pages 108-116,</a:t>
            </a:r>
          </a:p>
          <a:p>
            <a:r>
              <a:rPr lang="en-GB" b="0" i="0" dirty="0">
                <a:solidFill>
                  <a:schemeClr val="bg1"/>
                </a:solidFill>
                <a:effectLst/>
                <a:latin typeface="NexusSerif"/>
              </a:rPr>
              <a:t>ISSN 0160-4120,</a:t>
            </a:r>
          </a:p>
          <a:p>
            <a:r>
              <a:rPr lang="en-GB" b="0" i="0" dirty="0">
                <a:solidFill>
                  <a:schemeClr val="bg1"/>
                </a:solidFill>
                <a:effectLst/>
                <a:latin typeface="NexusSerif"/>
              </a:rPr>
              <a:t>https://doi.org/10.1016/j.envint.2016.07.018.</a:t>
            </a:r>
          </a:p>
          <a:p>
            <a:r>
              <a:rPr lang="en-GB" b="0" i="0" dirty="0">
                <a:solidFill>
                  <a:schemeClr val="bg1"/>
                </a:solidFill>
                <a:effectLst/>
                <a:latin typeface="NexusSerif"/>
              </a:rPr>
              <a:t>(https://www.sciencedirect.com/science/article/pii/S0160412016302847)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415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E2DAB-0CE9-4003-8A61-4219C67E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675EC-2459-442B-8051-04E1B7BAE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/>
              <a:t>Windvectors</a:t>
            </a:r>
            <a:r>
              <a:rPr lang="en-GB" dirty="0"/>
              <a:t> y-axis label incorrect </a:t>
            </a:r>
          </a:p>
          <a:p>
            <a:r>
              <a:rPr lang="en-GB" dirty="0"/>
              <a:t>Hoping for </a:t>
            </a:r>
            <a:r>
              <a:rPr lang="en-GB" dirty="0" err="1"/>
              <a:t>leeds</a:t>
            </a:r>
            <a:r>
              <a:rPr lang="en-GB" dirty="0"/>
              <a:t> southern winds on pollution roses </a:t>
            </a:r>
          </a:p>
          <a:p>
            <a:r>
              <a:rPr lang="en-GB" dirty="0" err="1"/>
              <a:t>leeds</a:t>
            </a:r>
            <a:r>
              <a:rPr lang="en-GB" dirty="0"/>
              <a:t> seems a waste on time, adds nothing </a:t>
            </a:r>
          </a:p>
          <a:p>
            <a:r>
              <a:rPr lang="en-GB" dirty="0"/>
              <a:t>would rural be worth doing? </a:t>
            </a:r>
          </a:p>
          <a:p>
            <a:r>
              <a:rPr lang="en-GB" dirty="0"/>
              <a:t>what is my aim? evaluation of </a:t>
            </a:r>
            <a:r>
              <a:rPr lang="en-GB" dirty="0" err="1"/>
              <a:t>defra</a:t>
            </a:r>
            <a:r>
              <a:rPr lang="en-GB" dirty="0"/>
              <a:t> report? transport vs local?</a:t>
            </a:r>
          </a:p>
          <a:p>
            <a:r>
              <a:rPr lang="en-GB" dirty="0"/>
              <a:t>how do you find what % is local and what is transported? look at local pollutants?</a:t>
            </a:r>
          </a:p>
          <a:p>
            <a:r>
              <a:rPr lang="en-GB" dirty="0"/>
              <a:t>no evidence of a calm sunny day </a:t>
            </a:r>
          </a:p>
        </p:txBody>
      </p:sp>
    </p:spTree>
    <p:extLst>
      <p:ext uri="{BB962C8B-B14F-4D97-AF65-F5344CB8AC3E}">
        <p14:creationId xmlns:p14="http://schemas.microsoft.com/office/powerpoint/2010/main" val="3077010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9EBBD4-3913-49FE-9620-4BCC1BA1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41960"/>
            <a:ext cx="7089913" cy="1179576"/>
          </a:xfrm>
          <a:solidFill>
            <a:schemeClr val="tx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46F18-9197-4240-B81F-C978FBA30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5442" y="441960"/>
            <a:ext cx="4731027" cy="5866076"/>
          </a:xfrm>
          <a:solidFill>
            <a:schemeClr val="tx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One spring particulate episode in March/April 2014 received great publicity due to the involvement of transported Saharan Dust. </a:t>
            </a:r>
          </a:p>
          <a:p>
            <a:r>
              <a:rPr lang="en-GB" sz="2400" dirty="0">
                <a:solidFill>
                  <a:schemeClr val="bg1"/>
                </a:solidFill>
              </a:rPr>
              <a:t>Two episodes from March-April caused ~600 deaths and ~1500 hospitalizations across the UK. </a:t>
            </a:r>
            <a:r>
              <a:rPr lang="en-GB" sz="1800" dirty="0">
                <a:solidFill>
                  <a:schemeClr val="bg1"/>
                </a:solidFill>
              </a:rPr>
              <a:t>[1]</a:t>
            </a:r>
            <a:endParaRPr lang="en-GB" sz="2400" dirty="0">
              <a:solidFill>
                <a:schemeClr val="bg1"/>
              </a:solidFill>
            </a:endParaRPr>
          </a:p>
          <a:p>
            <a:r>
              <a:rPr lang="en-GB" sz="2400" dirty="0">
                <a:solidFill>
                  <a:schemeClr val="bg1"/>
                </a:solidFill>
              </a:rPr>
              <a:t>Here we look to explore the causes, effects, possible mitigation and public perception of particulate episodes in the UK. </a:t>
            </a:r>
          </a:p>
          <a:p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CEAA30-4C83-47ED-8656-619528910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44" y="2187240"/>
            <a:ext cx="6827868" cy="42254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1D31F5-EB42-4BCA-B5C4-8988EBFC1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589" y="2769703"/>
            <a:ext cx="755970" cy="312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54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C0DE790B-1909-457F-BDA6-35CFD0B7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1960"/>
            <a:ext cx="5022574" cy="1179576"/>
          </a:xfrm>
          <a:solidFill>
            <a:schemeClr val="tx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ED4EEC-9AE4-42D3-9494-9B25C89390DD}"/>
              </a:ext>
            </a:extLst>
          </p:cNvPr>
          <p:cNvSpPr txBox="1"/>
          <p:nvPr/>
        </p:nvSpPr>
        <p:spPr>
          <a:xfrm>
            <a:off x="5168347" y="441961"/>
            <a:ext cx="6877879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white"/>
                </a:solidFill>
                <a:latin typeface="Avenir Next LT Pro"/>
              </a:rPr>
              <a:t>U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sing the statistical computing language R and its package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Openair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prstClr val="white"/>
              </a:solidFill>
              <a:latin typeface="Avenir Next LT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Model the meteorology and pollution around the UK and Europe.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prstClr val="white"/>
              </a:solidFill>
              <a:latin typeface="Avenir Next LT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All data is opensource and collected by DEFRA via AURN.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FCD1B-91D6-4331-AC37-D2BC541B28F9}"/>
              </a:ext>
            </a:extLst>
          </p:cNvPr>
          <p:cNvSpPr txBox="1"/>
          <p:nvPr/>
        </p:nvSpPr>
        <p:spPr>
          <a:xfrm>
            <a:off x="5156586" y="3181308"/>
            <a:ext cx="6889640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We will be using PM10, PM2.5 as well NOX and NO2.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Sites we will investigate include Kensington, London and Rochester Stoke which are Urban and Rural Background sites in south-east England.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Two episode of interest are March/April 2014 and late-April 2011.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We will be referencing the official DEFRA annual report for guidance on the effects of meteorology on </a:t>
            </a:r>
            <a:r>
              <a:rPr lang="en-GB">
                <a:solidFill>
                  <a:schemeClr val="bg1"/>
                </a:solidFill>
              </a:rPr>
              <a:t>the pollution </a:t>
            </a:r>
            <a:endParaRPr lang="en-GB" dirty="0">
              <a:solidFill>
                <a:schemeClr val="bg1"/>
              </a:solidFill>
            </a:endParaRPr>
          </a:p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7EABE-4D61-4F1C-B760-9BB0B361D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040"/>
          <a:stretch/>
        </p:blipFill>
        <p:spPr>
          <a:xfrm>
            <a:off x="278296" y="1855305"/>
            <a:ext cx="4599994" cy="471890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648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C0DE790B-1909-457F-BDA6-35CFD0B7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1960"/>
            <a:ext cx="4587240" cy="1179576"/>
          </a:xfrm>
          <a:solidFill>
            <a:schemeClr val="tx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64B673-FE1F-4F57-B9E2-4AB19BD709B8}"/>
              </a:ext>
            </a:extLst>
          </p:cNvPr>
          <p:cNvSpPr txBox="1"/>
          <p:nvPr/>
        </p:nvSpPr>
        <p:spPr>
          <a:xfrm>
            <a:off x="123243" y="1730918"/>
            <a:ext cx="4479237" cy="50167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Function plots that I will use: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bg1"/>
                </a:solidFill>
              </a:rPr>
              <a:t>timePlot</a:t>
            </a:r>
            <a:r>
              <a:rPr lang="en-GB" sz="2000" dirty="0">
                <a:solidFill>
                  <a:schemeClr val="bg1"/>
                </a:solidFill>
              </a:rPr>
              <a:t> – graphs pollutant concentration by time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bg1"/>
                </a:solidFill>
              </a:rPr>
              <a:t>pollutionRose</a:t>
            </a:r>
            <a:r>
              <a:rPr lang="en-GB" sz="2000" dirty="0">
                <a:solidFill>
                  <a:schemeClr val="bg1"/>
                </a:solidFill>
              </a:rPr>
              <a:t> – presents wind direction, speed and transported pollutants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bg1"/>
                </a:solidFill>
              </a:rPr>
              <a:t>windVector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timePlot</a:t>
            </a:r>
            <a:r>
              <a:rPr lang="en-GB" sz="2000" dirty="0">
                <a:solidFill>
                  <a:schemeClr val="bg1"/>
                </a:solidFill>
              </a:rPr>
              <a:t> – </a:t>
            </a:r>
            <a:r>
              <a:rPr lang="en-GB" sz="2000" dirty="0" err="1">
                <a:solidFill>
                  <a:schemeClr val="bg1"/>
                </a:solidFill>
              </a:rPr>
              <a:t>timeplot</a:t>
            </a:r>
            <a:r>
              <a:rPr lang="en-GB" sz="2000" dirty="0">
                <a:solidFill>
                  <a:schemeClr val="bg1"/>
                </a:solidFill>
              </a:rPr>
              <a:t> with wind direction and magnitude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bg1"/>
                </a:solidFill>
              </a:rPr>
              <a:t>Hysplit</a:t>
            </a:r>
            <a:r>
              <a:rPr lang="en-GB" sz="2000" dirty="0">
                <a:solidFill>
                  <a:schemeClr val="bg1"/>
                </a:solidFill>
              </a:rPr>
              <a:t> – models long pollution transport</a:t>
            </a:r>
          </a:p>
          <a:p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518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C0DE790B-1909-457F-BDA6-35CFD0B7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1960"/>
            <a:ext cx="4587240" cy="1179576"/>
          </a:xfrm>
          <a:solidFill>
            <a:schemeClr val="tx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92EE49-DC99-45E7-B68C-4DCFE7229C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48" t="9450" r="7718" b="19018"/>
          <a:stretch/>
        </p:blipFill>
        <p:spPr>
          <a:xfrm>
            <a:off x="3642362" y="1263727"/>
            <a:ext cx="7368210" cy="490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87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349759-14E5-423C-99D2-CB9E9D63D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25" y="306311"/>
            <a:ext cx="10448350" cy="624537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1B35A8-F483-4B73-9BF9-EBE0FDA5C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020417"/>
            <a:ext cx="715618" cy="504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6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0D6EB4-5D6C-478A-B261-EA3A18ED4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184" y="844822"/>
            <a:ext cx="1099930" cy="52644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5158A7-4B75-4890-BAFB-CF3745276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99" y="272942"/>
            <a:ext cx="10560003" cy="631211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D7B9CE-18D6-41EF-B755-A64C1886C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020417"/>
            <a:ext cx="715618" cy="504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5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88C981-038E-485B-8E02-E48BBB60B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48" y="232743"/>
            <a:ext cx="10694504" cy="639251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1A594A-AC0B-4EFD-93CB-EB9EB4914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184" y="844822"/>
            <a:ext cx="1099930" cy="526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2997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tx1"/>
        </a:solidFill>
      </a:spPr>
      <a:bodyPr wrap="square" rtlCol="0">
        <a:spAutoFit/>
      </a:bodyPr>
      <a:lstStyle>
        <a:defPPr algn="l">
          <a:defRPr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17875</TotalTime>
  <Words>772</Words>
  <Application>Microsoft Office PowerPoint</Application>
  <PresentationFormat>Widescreen</PresentationFormat>
  <Paragraphs>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Avenir Next LT Pro</vt:lpstr>
      <vt:lpstr>Calibri</vt:lpstr>
      <vt:lpstr>NexusSerif</vt:lpstr>
      <vt:lpstr>AccentBoxVTI</vt:lpstr>
      <vt:lpstr>Perceived Risk of Particulate Episodes</vt:lpstr>
      <vt:lpstr>Introduction</vt:lpstr>
      <vt:lpstr>Introduction</vt:lpstr>
      <vt:lpstr>Methods</vt:lpstr>
      <vt:lpstr>Methods</vt:lpstr>
      <vt:lpstr>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hysplit! </vt:lpstr>
      <vt:lpstr>PowerPoint Presentation</vt:lpstr>
      <vt:lpstr>PowerPoint Presentation</vt:lpstr>
      <vt:lpstr>2011 pollution episode</vt:lpstr>
      <vt:lpstr>discussion</vt:lpstr>
      <vt:lpstr>conclusion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Saharan Dust Episode April 2014</dc:title>
  <dc:creator>Mostyn Wood</dc:creator>
  <cp:lastModifiedBy>Mostyn Wood</cp:lastModifiedBy>
  <cp:revision>76</cp:revision>
  <dcterms:created xsi:type="dcterms:W3CDTF">2021-03-03T17:30:46Z</dcterms:created>
  <dcterms:modified xsi:type="dcterms:W3CDTF">2021-03-17T01:23:44Z</dcterms:modified>
</cp:coreProperties>
</file>