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9" r:id="rId8"/>
    <p:sldId id="268" r:id="rId9"/>
    <p:sldId id="272" r:id="rId10"/>
    <p:sldId id="266" r:id="rId11"/>
    <p:sldId id="270" r:id="rId12"/>
    <p:sldId id="267" r:id="rId13"/>
    <p:sldId id="271" r:id="rId14"/>
    <p:sldId id="273" r:id="rId15"/>
    <p:sldId id="275" r:id="rId16"/>
    <p:sldId id="274" r:id="rId17"/>
    <p:sldId id="276" r:id="rId18"/>
    <p:sldId id="277" r:id="rId19"/>
    <p:sldId id="278" r:id="rId20"/>
    <p:sldId id="283" r:id="rId21"/>
    <p:sldId id="286" r:id="rId22"/>
    <p:sldId id="287" r:id="rId23"/>
    <p:sldId id="284" r:id="rId24"/>
    <p:sldId id="285" r:id="rId25"/>
    <p:sldId id="262" r:id="rId2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C630-0833-4A2B-B6F8-29AA435D980C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E390-765A-41CD-BD20-430FFD10F5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944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C630-0833-4A2B-B6F8-29AA435D980C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E390-765A-41CD-BD20-430FFD10F5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9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C630-0833-4A2B-B6F8-29AA435D980C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E390-765A-41CD-BD20-430FFD10F5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62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C630-0833-4A2B-B6F8-29AA435D980C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E390-765A-41CD-BD20-430FFD10F5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010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C630-0833-4A2B-B6F8-29AA435D980C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E390-765A-41CD-BD20-430FFD10F5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679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C630-0833-4A2B-B6F8-29AA435D980C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E390-765A-41CD-BD20-430FFD10F5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335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C630-0833-4A2B-B6F8-29AA435D980C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E390-765A-41CD-BD20-430FFD10F5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685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C630-0833-4A2B-B6F8-29AA435D980C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E390-765A-41CD-BD20-430FFD10F5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454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C630-0833-4A2B-B6F8-29AA435D980C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E390-765A-41CD-BD20-430FFD10F5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146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C630-0833-4A2B-B6F8-29AA435D980C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E390-765A-41CD-BD20-430FFD10F5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204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C630-0833-4A2B-B6F8-29AA435D980C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E390-765A-41CD-BD20-430FFD10F5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927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FC630-0833-4A2B-B6F8-29AA435D980C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E390-765A-41CD-BD20-430FFD10F5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50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8.jpeg"/><Relationship Id="rId7" Type="http://schemas.openxmlformats.org/officeDocument/2006/relationships/image" Target="../media/image1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ail.mit.edu/6.006/spring11/rec/rec04.pdf" TargetMode="External"/><Relationship Id="rId2" Type="http://schemas.openxmlformats.org/officeDocument/2006/relationships/hyperlink" Target="https://ocw.mit.edu/courses/electrical-engineering-and-computer-science/6-006-introduction-to-algorithms-fall-2011/lecture-videos/MIT6_006F11_lec0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VL_tree" TargetMode="External"/><Relationship Id="rId5" Type="http://schemas.openxmlformats.org/officeDocument/2006/relationships/hyperlink" Target="https://www.cs.cmu.edu/~fp/courses/15122-s11/lectures/18-avl.pdf" TargetMode="External"/><Relationship Id="rId4" Type="http://schemas.openxmlformats.org/officeDocument/2006/relationships/hyperlink" Target="https://www.rose-hulman.edu/Users/faculty/young/CS-Classes/csse230/schedule/day9/LogHeightAVLTree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AVL TREE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3007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rotate right</a:t>
            </a:r>
            <a:endParaRPr lang="th-TH" dirty="0"/>
          </a:p>
        </p:txBody>
      </p:sp>
      <p:pic>
        <p:nvPicPr>
          <p:cNvPr id="11" name="Picture 2" descr="Right R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855" y="2071837"/>
            <a:ext cx="816365" cy="153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Left Ro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490" y="2071838"/>
            <a:ext cx="1081683" cy="15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Left Rot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43" y="2071837"/>
            <a:ext cx="1132706" cy="15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Right Rotation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96" y="2058584"/>
            <a:ext cx="1122501" cy="15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Balanced Avl Tr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506" y="2058585"/>
            <a:ext cx="1336797" cy="11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รูปภาพ 5"/>
          <p:cNvPicPr>
            <a:picLocks noChangeAspect="1"/>
          </p:cNvPicPr>
          <p:nvPr/>
        </p:nvPicPr>
        <p:blipFill rotWithShape="1">
          <a:blip r:embed="rId7"/>
          <a:srcRect l="1317" t="41016" r="27068" b="41597"/>
          <a:stretch/>
        </p:blipFill>
        <p:spPr>
          <a:xfrm>
            <a:off x="2209037" y="3983669"/>
            <a:ext cx="7407966" cy="11477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กล่องข้อความ 16"/>
              <p:cNvSpPr txBox="1"/>
              <p:nvPr/>
            </p:nvSpPr>
            <p:spPr>
              <a:xfrm>
                <a:off x="3821594" y="5525775"/>
                <a:ext cx="55079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𝐷𝑅𝑅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/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𝑆𝑅𝐿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=O(1)</a:t>
                </a:r>
                <a:endParaRPr lang="th-TH" dirty="0"/>
              </a:p>
            </p:txBody>
          </p:sp>
        </mc:Choice>
        <mc:Fallback>
          <p:sp>
            <p:nvSpPr>
              <p:cNvPr id="17" name="กล่องข้อความ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94" y="5525775"/>
                <a:ext cx="5507935" cy="523220"/>
              </a:xfrm>
              <a:prstGeom prst="rect">
                <a:avLst/>
              </a:prstGeom>
              <a:blipFill>
                <a:blip r:embed="rId8"/>
                <a:stretch>
                  <a:fillRect l="-1218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60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rotate right</a:t>
            </a:r>
            <a:endParaRPr lang="th-TH" dirty="0"/>
          </a:p>
        </p:txBody>
      </p:sp>
      <p:pic>
        <p:nvPicPr>
          <p:cNvPr id="11" name="Picture 2" descr="Right R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855" y="2071837"/>
            <a:ext cx="816365" cy="153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Left Ro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490" y="2071838"/>
            <a:ext cx="1081683" cy="15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Left Rot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43" y="2071837"/>
            <a:ext cx="1132706" cy="15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Right Rotation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96" y="2058584"/>
            <a:ext cx="1122501" cy="15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Balanced Avl Tr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506" y="2058585"/>
            <a:ext cx="1336797" cy="11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รูปภาพ 5"/>
          <p:cNvPicPr>
            <a:picLocks noChangeAspect="1"/>
          </p:cNvPicPr>
          <p:nvPr/>
        </p:nvPicPr>
        <p:blipFill rotWithShape="1">
          <a:blip r:embed="rId7"/>
          <a:srcRect l="1317" t="41016" r="27068" b="41597"/>
          <a:stretch/>
        </p:blipFill>
        <p:spPr>
          <a:xfrm>
            <a:off x="2209037" y="3983669"/>
            <a:ext cx="7407966" cy="11477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กล่องข้อความ 9"/>
              <p:cNvSpPr txBox="1"/>
              <p:nvPr/>
            </p:nvSpPr>
            <p:spPr>
              <a:xfrm>
                <a:off x="3461302" y="5659617"/>
                <a:ext cx="52693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ace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O(1)</a:t>
                </a:r>
                <a:endParaRPr lang="th-TH" dirty="0"/>
              </a:p>
            </p:txBody>
          </p:sp>
        </mc:Choice>
        <mc:Fallback>
          <p:sp>
            <p:nvSpPr>
              <p:cNvPr id="10" name="กล่องข้อความ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302" y="5659617"/>
                <a:ext cx="5269396" cy="954107"/>
              </a:xfrm>
              <a:prstGeom prst="rect">
                <a:avLst/>
              </a:prstGeom>
              <a:blipFill>
                <a:blip r:embed="rId8"/>
                <a:stretch>
                  <a:fillRect l="-2431" b="-1273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ตาราง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43949"/>
              </p:ext>
            </p:extLst>
          </p:nvPr>
        </p:nvGraphicFramePr>
        <p:xfrm>
          <a:off x="9784522" y="1991391"/>
          <a:ext cx="156927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278">
                  <a:extLst>
                    <a:ext uri="{9D8B030D-6E8A-4147-A177-3AD203B41FA5}">
                      <a16:colId xmlns:a16="http://schemas.microsoft.com/office/drawing/2014/main" val="788270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0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7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79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11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5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SRR(n)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6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SRL(n/2)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8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DRR(n)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050153"/>
                  </a:ext>
                </a:extLst>
              </a:tr>
            </a:tbl>
          </a:graphicData>
        </a:graphic>
      </p:graphicFrame>
      <p:sp>
        <p:nvSpPr>
          <p:cNvPr id="18" name="กล่องข้อความ 17"/>
          <p:cNvSpPr txBox="1"/>
          <p:nvPr/>
        </p:nvSpPr>
        <p:spPr>
          <a:xfrm>
            <a:off x="9694366" y="1440930"/>
            <a:ext cx="1375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memory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09944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rotate left</a:t>
            </a:r>
            <a:endParaRPr lang="th-TH" dirty="0"/>
          </a:p>
        </p:txBody>
      </p:sp>
      <p:pic>
        <p:nvPicPr>
          <p:cNvPr id="3074" name="Picture 2" descr="Left Subtree of Right Sub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65" y="1983271"/>
            <a:ext cx="762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ubtree Right Ro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2" y="2078521"/>
            <a:ext cx="1095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ight Unbalanced 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234" y="2078521"/>
            <a:ext cx="11144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eft Rot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406" y="2173771"/>
            <a:ext cx="10953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alanced AVL Tr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528" y="2078521"/>
            <a:ext cx="12477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กล่องข้อความ 14"/>
              <p:cNvSpPr txBox="1"/>
              <p:nvPr/>
            </p:nvSpPr>
            <p:spPr>
              <a:xfrm>
                <a:off x="3733799" y="5605288"/>
                <a:ext cx="55079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𝐷𝑅𝐿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𝑆𝑅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𝑆𝑅𝐿</m:t>
                        </m:r>
                      </m:sub>
                    </m:sSub>
                  </m:oMath>
                </a14:m>
                <a:r>
                  <a:rPr lang="en-US" dirty="0"/>
                  <a:t>=O(1)</a:t>
                </a:r>
                <a:endParaRPr lang="th-TH" dirty="0"/>
              </a:p>
            </p:txBody>
          </p:sp>
        </mc:Choice>
        <mc:Fallback>
          <p:sp>
            <p:nvSpPr>
              <p:cNvPr id="15" name="กล่องข้อความ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99" y="5605288"/>
                <a:ext cx="5507935" cy="523220"/>
              </a:xfrm>
              <a:prstGeom prst="rect">
                <a:avLst/>
              </a:prstGeom>
              <a:blipFill>
                <a:blip r:embed="rId7"/>
                <a:stretch>
                  <a:fillRect l="-1106" t="-20000" b="-2588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รูปภาพ 15"/>
          <p:cNvPicPr>
            <a:picLocks noChangeAspect="1"/>
          </p:cNvPicPr>
          <p:nvPr/>
        </p:nvPicPr>
        <p:blipFill rotWithShape="1">
          <a:blip r:embed="rId8"/>
          <a:srcRect l="705" t="60452" r="27680" b="22298"/>
          <a:stretch/>
        </p:blipFill>
        <p:spPr>
          <a:xfrm>
            <a:off x="2209037" y="3990354"/>
            <a:ext cx="7407966" cy="11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5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rotate left</a:t>
            </a:r>
            <a:endParaRPr lang="th-TH" dirty="0"/>
          </a:p>
        </p:txBody>
      </p:sp>
      <p:pic>
        <p:nvPicPr>
          <p:cNvPr id="3074" name="Picture 2" descr="Left Subtree of Right Sub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65" y="1983271"/>
            <a:ext cx="762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ubtree Right Ro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2" y="2078521"/>
            <a:ext cx="1095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ight Unbalanced 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234" y="2078521"/>
            <a:ext cx="11144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eft Rot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406" y="2173771"/>
            <a:ext cx="10953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alanced AVL Tr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528" y="2078521"/>
            <a:ext cx="12477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รูปภาพ 15"/>
          <p:cNvPicPr>
            <a:picLocks noChangeAspect="1"/>
          </p:cNvPicPr>
          <p:nvPr/>
        </p:nvPicPr>
        <p:blipFill rotWithShape="1">
          <a:blip r:embed="rId7"/>
          <a:srcRect l="705" t="60452" r="27680" b="22298"/>
          <a:stretch/>
        </p:blipFill>
        <p:spPr>
          <a:xfrm>
            <a:off x="2209037" y="3990354"/>
            <a:ext cx="7407966" cy="11386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กล่องข้อความ 9"/>
              <p:cNvSpPr txBox="1"/>
              <p:nvPr/>
            </p:nvSpPr>
            <p:spPr>
              <a:xfrm>
                <a:off x="3461302" y="5659617"/>
                <a:ext cx="52693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ace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O(1)</a:t>
                </a:r>
                <a:endParaRPr lang="th-TH" dirty="0"/>
              </a:p>
            </p:txBody>
          </p:sp>
        </mc:Choice>
        <mc:Fallback>
          <p:sp>
            <p:nvSpPr>
              <p:cNvPr id="10" name="กล่องข้อความ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302" y="5659617"/>
                <a:ext cx="5269396" cy="954107"/>
              </a:xfrm>
              <a:prstGeom prst="rect">
                <a:avLst/>
              </a:prstGeom>
              <a:blipFill>
                <a:blip r:embed="rId8"/>
                <a:stretch>
                  <a:fillRect l="-2431" b="-1273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ตาราง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3657"/>
              </p:ext>
            </p:extLst>
          </p:nvPr>
        </p:nvGraphicFramePr>
        <p:xfrm>
          <a:off x="9784522" y="1991391"/>
          <a:ext cx="156927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278">
                  <a:extLst>
                    <a:ext uri="{9D8B030D-6E8A-4147-A177-3AD203B41FA5}">
                      <a16:colId xmlns:a16="http://schemas.microsoft.com/office/drawing/2014/main" val="788270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0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7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79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11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5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SRL(n)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6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SRR(n/2)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8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DRL(n)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050153"/>
                  </a:ext>
                </a:extLst>
              </a:tr>
            </a:tbl>
          </a:graphicData>
        </a:graphic>
      </p:graphicFrame>
      <p:sp>
        <p:nvSpPr>
          <p:cNvPr id="12" name="กล่องข้อความ 11"/>
          <p:cNvSpPr txBox="1"/>
          <p:nvPr/>
        </p:nvSpPr>
        <p:spPr>
          <a:xfrm>
            <a:off x="9694366" y="1440930"/>
            <a:ext cx="1375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memory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72713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2"/>
          <a:srcRect l="1445" t="30778" r="3495" b="18229"/>
          <a:stretch/>
        </p:blipFill>
        <p:spPr>
          <a:xfrm>
            <a:off x="1033876" y="2664861"/>
            <a:ext cx="9833114" cy="3366053"/>
          </a:xfrm>
          <a:prstGeom prst="rect">
            <a:avLst/>
          </a:prstGeom>
        </p:spPr>
      </p:pic>
      <p:pic>
        <p:nvPicPr>
          <p:cNvPr id="4098" name="Picture 2" descr="ผลการค้นหารูปภาพสำหรับ av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515" y="438668"/>
            <a:ext cx="64674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97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2"/>
          <a:srcRect l="1445" t="30778" r="3495" b="18229"/>
          <a:stretch/>
        </p:blipFill>
        <p:spPr>
          <a:xfrm>
            <a:off x="941111" y="1379400"/>
            <a:ext cx="9833114" cy="3366053"/>
          </a:xfrm>
          <a:prstGeom prst="rect">
            <a:avLst/>
          </a:prstGeom>
        </p:spPr>
      </p:pic>
      <p:pic>
        <p:nvPicPr>
          <p:cNvPr id="5" name="Picture 2" descr="ผลการค้นหารูปภาพสำหรับ av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19" y="1343375"/>
            <a:ext cx="5632381" cy="187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สี่เหลี่ยมผืนผ้า 5"/>
              <p:cNvSpPr/>
              <p:nvPr/>
            </p:nvSpPr>
            <p:spPr>
              <a:xfrm>
                <a:off x="1998862" y="4781478"/>
                <a:ext cx="6892593" cy="1815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(n1,n2)=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=O(1)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=o(1)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29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o(1)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29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th-TH" dirty="0"/>
              </a:p>
            </p:txBody>
          </p:sp>
        </mc:Choice>
        <mc:Fallback>
          <p:sp>
            <p:nvSpPr>
              <p:cNvPr id="6" name="สี่เหลี่ยมผืนผ้า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862" y="4781478"/>
                <a:ext cx="6892593" cy="1815882"/>
              </a:xfrm>
              <a:prstGeom prst="rect">
                <a:avLst/>
              </a:prstGeom>
              <a:blipFill>
                <a:blip r:embed="rId4"/>
                <a:stretch>
                  <a:fillRect l="-973" t="-3020" r="-707" b="-637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41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สี่เหลี่ยมผืนผ้า 3"/>
              <p:cNvSpPr/>
              <p:nvPr/>
            </p:nvSpPr>
            <p:spPr>
              <a:xfrm>
                <a:off x="726652" y="953499"/>
                <a:ext cx="10564199" cy="3985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T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29−34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−1)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                       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T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b="0" i="0" dirty="0" smtClean="0"/>
                        <m:t>n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  <m:r>
                        <m:rPr>
                          <m:nor/>
                        </m:rPr>
                        <a:rPr lang="en-US" b="0" i="0" dirty="0" smtClean="0"/>
                        <m:t>&lt;</m:t>
                      </m:r>
                      <m:r>
                        <m:rPr>
                          <m:nor/>
                        </m:rPr>
                        <a:rPr lang="en-US" b="0" i="0" dirty="0" smtClean="0"/>
                        <m:t>O</m:t>
                      </m:r>
                      <m:r>
                        <m:rPr>
                          <m:nor/>
                        </m:rPr>
                        <a:rPr lang="en-US" b="0" i="0" dirty="0" smtClean="0"/>
                        <m:t>(</m:t>
                      </m:r>
                      <m:r>
                        <m:rPr>
                          <m:nor/>
                        </m:rPr>
                        <a:rPr lang="en-US" b="0" i="0" dirty="0" smtClean="0"/>
                        <m:t>n</m:t>
                      </m:r>
                      <m:r>
                        <m:rPr>
                          <m:nor/>
                        </m:rPr>
                        <a:rPr lang="en-US" b="0" i="0" dirty="0" smtClean="0"/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สี่เหลี่ยมผืนผ้า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2" y="953499"/>
                <a:ext cx="10564199" cy="3985706"/>
              </a:xfrm>
              <a:prstGeom prst="rect">
                <a:avLst/>
              </a:prstGeom>
              <a:blipFill>
                <a:blip r:embed="rId2"/>
                <a:stretch>
                  <a:fillRect t="-137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451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623312" y="153090"/>
            <a:ext cx="4104862" cy="1325563"/>
          </a:xfrm>
        </p:spPr>
        <p:txBody>
          <a:bodyPr/>
          <a:lstStyle/>
          <a:p>
            <a:r>
              <a:rPr lang="en-US" dirty="0"/>
              <a:t>Insert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2"/>
          <a:srcRect l="870" t="13136" r="52934" b="5283"/>
          <a:stretch/>
        </p:blipFill>
        <p:spPr>
          <a:xfrm>
            <a:off x="655291" y="153091"/>
            <a:ext cx="5669794" cy="4577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สี่เหลี่ยมผืนผ้า 4"/>
              <p:cNvSpPr/>
              <p:nvPr/>
            </p:nvSpPr>
            <p:spPr>
              <a:xfrm>
                <a:off x="1816230" y="4625010"/>
                <a:ext cx="8318111" cy="2013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71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75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71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75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87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88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(0)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h𝑒𝑖𝑔h𝑡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(0)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h𝑒𝑖𝑔h𝑡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b="0" i="1" dirty="0">
                    <a:latin typeface="Cambria Math" panose="02040503050406030204" pitchFamily="18" charset="0"/>
                  </a:rPr>
                  <a:t>          =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71−75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76−87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88−100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h𝑒𝑖𝑔h𝑡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/>
                          <m:t>T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h𝑒𝑖𝑔h𝑡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−9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92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/>
                          <m:t>T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𝐷𝑅𝐿</m:t>
                        </m:r>
                      </m:sub>
                    </m:sSub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สี่เหลี่ยมผืนผ้า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230" y="4625010"/>
                <a:ext cx="8318111" cy="2013821"/>
              </a:xfrm>
              <a:prstGeom prst="rect">
                <a:avLst/>
              </a:prstGeom>
              <a:blipFill>
                <a:blip r:embed="rId3"/>
                <a:stretch>
                  <a:fillRect b="-121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633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สี่เหลี่ยมผืนผ้า 3"/>
              <p:cNvSpPr/>
              <p:nvPr/>
            </p:nvSpPr>
            <p:spPr>
              <a:xfrm>
                <a:off x="1025063" y="2321162"/>
                <a:ext cx="10429461" cy="3609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𝑒𝑖𝑔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𝑒𝑖𝑔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𝑒𝑖𝑔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                    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สี่เหลี่ยมผืนผ้า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63" y="2321162"/>
                <a:ext cx="10429461" cy="3609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สี่เหลี่ยมผืนผ้า 4"/>
              <p:cNvSpPr/>
              <p:nvPr/>
            </p:nvSpPr>
            <p:spPr>
              <a:xfrm>
                <a:off x="1025063" y="1797942"/>
                <a:ext cx="100183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71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75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76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87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88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91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97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92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𝐷𝑅𝐿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5" name="สี่เหลี่ยมผืนผ้า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63" y="1797942"/>
                <a:ext cx="10018384" cy="523220"/>
              </a:xfrm>
              <a:prstGeom prst="rect">
                <a:avLst/>
              </a:prstGeom>
              <a:blipFill>
                <a:blip r:embed="rId3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51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06895" y="-3934"/>
            <a:ext cx="10515600" cy="1325563"/>
          </a:xfrm>
        </p:spPr>
        <p:txBody>
          <a:bodyPr/>
          <a:lstStyle/>
          <a:p>
            <a:r>
              <a:rPr lang="en-US" dirty="0"/>
              <a:t>Delete</a:t>
            </a: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 rotWithShape="1">
          <a:blip r:embed="rId2"/>
          <a:srcRect t="35780" r="54131" b="5079"/>
          <a:stretch/>
        </p:blipFill>
        <p:spPr>
          <a:xfrm>
            <a:off x="239220" y="961298"/>
            <a:ext cx="5592417" cy="3842785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 rotWithShape="1">
          <a:blip r:embed="rId3"/>
          <a:srcRect t="42708" r="51522" b="10994"/>
          <a:stretch/>
        </p:blipFill>
        <p:spPr>
          <a:xfrm>
            <a:off x="6109252" y="1378570"/>
            <a:ext cx="5910470" cy="30082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สี่เหลี่ยมผืนผ้า 6"/>
              <p:cNvSpPr/>
              <p:nvPr/>
            </p:nvSpPr>
            <p:spPr>
              <a:xfrm>
                <a:off x="1140368" y="4941235"/>
                <a:ext cx="8219943" cy="1656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113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113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116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118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121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122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125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b="0" i="1" dirty="0">
                    <a:latin typeface="Cambria Math" panose="02040503050406030204" pitchFamily="18" charset="0"/>
                  </a:rPr>
                  <a:t>          =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𝑒𝑖𝑔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𝑒𝑖𝑔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𝐷𝑅𝐿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116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118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137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138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132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สี่เหลี่ยมผืนผ้า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68" y="4941235"/>
                <a:ext cx="8219943" cy="1656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01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every node, require heights of left &amp; right children to differ by at most ±1</a:t>
            </a:r>
          </a:p>
          <a:p>
            <a:pPr lvl="1"/>
            <a:r>
              <a:rPr lang="en-US" dirty="0"/>
              <a:t>treat nil tree as height -1</a:t>
            </a:r>
          </a:p>
          <a:p>
            <a:pPr lvl="1"/>
            <a:r>
              <a:rPr lang="en-US" dirty="0"/>
              <a:t>each node stores its height</a:t>
            </a:r>
          </a:p>
        </p:txBody>
      </p:sp>
      <p:sp>
        <p:nvSpPr>
          <p:cNvPr id="4" name="วงรี 3"/>
          <p:cNvSpPr/>
          <p:nvPr/>
        </p:nvSpPr>
        <p:spPr>
          <a:xfrm>
            <a:off x="5499652" y="3722411"/>
            <a:ext cx="516835" cy="5168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ามเหลี่ยมหน้าจั่ว 4"/>
          <p:cNvSpPr/>
          <p:nvPr/>
        </p:nvSpPr>
        <p:spPr>
          <a:xfrm>
            <a:off x="4479235" y="4704522"/>
            <a:ext cx="1020417" cy="10071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ามเหลี่ยมหน้าจั่ว 5"/>
          <p:cNvSpPr/>
          <p:nvPr/>
        </p:nvSpPr>
        <p:spPr>
          <a:xfrm>
            <a:off x="5930348" y="4704522"/>
            <a:ext cx="1358348" cy="147244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" name="ตัวเชื่อมต่อตรง 7"/>
          <p:cNvCxnSpPr>
            <a:cxnSpLocks/>
            <a:stCxn id="5" idx="0"/>
            <a:endCxn id="4" idx="4"/>
          </p:cNvCxnSpPr>
          <p:nvPr/>
        </p:nvCxnSpPr>
        <p:spPr>
          <a:xfrm flipV="1">
            <a:off x="4989444" y="4239246"/>
            <a:ext cx="768626" cy="465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>
            <a:cxnSpLocks/>
            <a:stCxn id="4" idx="4"/>
            <a:endCxn id="6" idx="0"/>
          </p:cNvCxnSpPr>
          <p:nvPr/>
        </p:nvCxnSpPr>
        <p:spPr>
          <a:xfrm>
            <a:off x="5758070" y="4239246"/>
            <a:ext cx="851452" cy="465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/>
          <p:cNvCxnSpPr>
            <a:cxnSpLocks/>
          </p:cNvCxnSpPr>
          <p:nvPr/>
        </p:nvCxnSpPr>
        <p:spPr>
          <a:xfrm flipH="1">
            <a:off x="7865164" y="4704522"/>
            <a:ext cx="13254" cy="14709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/>
          <p:cNvCxnSpPr>
            <a:cxnSpLocks/>
          </p:cNvCxnSpPr>
          <p:nvPr/>
        </p:nvCxnSpPr>
        <p:spPr>
          <a:xfrm flipH="1">
            <a:off x="4039464" y="4704522"/>
            <a:ext cx="9075" cy="10071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กล่องข้อความ 21"/>
          <p:cNvSpPr txBox="1"/>
          <p:nvPr/>
        </p:nvSpPr>
        <p:spPr>
          <a:xfrm>
            <a:off x="3821597" y="4436999"/>
            <a:ext cx="58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k-1</a:t>
            </a:r>
            <a:endParaRPr lang="th-TH" sz="2000" dirty="0"/>
          </a:p>
        </p:txBody>
      </p:sp>
      <p:sp>
        <p:nvSpPr>
          <p:cNvPr id="23" name="กล่องข้อความ 22"/>
          <p:cNvSpPr txBox="1"/>
          <p:nvPr/>
        </p:nvSpPr>
        <p:spPr>
          <a:xfrm>
            <a:off x="7719392" y="4369530"/>
            <a:ext cx="58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4087286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สี่เหลี่ยมผืนผ้า 3"/>
              <p:cNvSpPr/>
              <p:nvPr/>
            </p:nvSpPr>
            <p:spPr>
              <a:xfrm>
                <a:off x="821634" y="1004656"/>
                <a:ext cx="9541565" cy="3875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h𝑒𝑖𝑔h𝑡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h𝑒𝑖𝑔h𝑡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𝐷𝑅𝐿</m:t>
                          </m:r>
                        </m:sub>
                      </m:sSub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h𝑒𝑖𝑔h𝑡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𝐷𝑅𝐿</m:t>
                          </m:r>
                        </m:sub>
                      </m:sSub>
                      <m:r>
                        <a:rPr lang="en-US" sz="240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h𝑒𝑖𝑔h𝑡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𝐷𝑅𝐿</m:t>
                          </m:r>
                        </m:sub>
                      </m:sSub>
                      <m:r>
                        <a:rPr lang="en-US" sz="240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400" dirty="0"/>
              </a:p>
              <a:p>
                <a:pPr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2400" dirty="0"/>
              </a:p>
              <a:p>
                <a:pPr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400" dirty="0"/>
                  <a:t>]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2400" dirty="0"/>
              </a:p>
              <a:p>
                <a:pPr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2400" dirty="0"/>
              </a:p>
              <a:p>
                <a:pPr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2400" dirty="0"/>
              </a:p>
              <a:p>
                <a:pPr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4" name="สี่เหลี่ยมผืนผ้า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4" y="1004656"/>
                <a:ext cx="9541565" cy="3875869"/>
              </a:xfrm>
              <a:prstGeom prst="rect">
                <a:avLst/>
              </a:prstGeom>
              <a:blipFill>
                <a:blip r:embed="rId2"/>
                <a:stretch>
                  <a:fillRect l="-19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สี่เหลี่ยมผืนผ้า 4"/>
              <p:cNvSpPr/>
              <p:nvPr/>
            </p:nvSpPr>
            <p:spPr>
              <a:xfrm>
                <a:off x="729200" y="384434"/>
                <a:ext cx="87335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113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116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118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121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122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137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138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132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5" name="สี่เหลี่ยมผืนผ้า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00" y="384434"/>
                <a:ext cx="873354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364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06895" y="-3934"/>
            <a:ext cx="10515600" cy="1325563"/>
          </a:xfrm>
        </p:spPr>
        <p:txBody>
          <a:bodyPr/>
          <a:lstStyle/>
          <a:p>
            <a:r>
              <a:rPr lang="en-US" dirty="0"/>
              <a:t>Delete</a:t>
            </a: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 rotWithShape="1">
          <a:blip r:embed="rId2"/>
          <a:srcRect t="35780" r="54131" b="5079"/>
          <a:stretch/>
        </p:blipFill>
        <p:spPr>
          <a:xfrm>
            <a:off x="239220" y="961298"/>
            <a:ext cx="5592417" cy="3842785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 rotWithShape="1">
          <a:blip r:embed="rId3"/>
          <a:srcRect t="42708" r="51522" b="10994"/>
          <a:stretch/>
        </p:blipFill>
        <p:spPr>
          <a:xfrm>
            <a:off x="6109252" y="1378570"/>
            <a:ext cx="5910470" cy="30082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สี่เหลี่ยมผืนผ้า 6"/>
              <p:cNvSpPr/>
              <p:nvPr/>
            </p:nvSpPr>
            <p:spPr>
              <a:xfrm>
                <a:off x="1140368" y="4941235"/>
                <a:ext cx="8342797" cy="1062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2000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   //112</a:t>
                </a:r>
              </a:p>
              <a:p>
                <a:pPr/>
                <a:r>
                  <a:rPr lang="en-US" sz="2000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   //122,130</a:t>
                </a:r>
              </a:p>
              <a:p>
                <a:pPr/>
                <a:r>
                  <a:rPr lang="en-US" sz="2000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F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130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(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 dirty="0"/>
                              <m:t>)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𝑒𝑖𝑔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(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 dirty="0"/>
                              <m:t>)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𝑒𝑖𝑔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สี่เหลี่ยมผืนผ้า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68" y="4941235"/>
                <a:ext cx="8342797" cy="1062727"/>
              </a:xfrm>
              <a:prstGeom prst="rect">
                <a:avLst/>
              </a:prstGeom>
              <a:blipFill>
                <a:blip r:embed="rId4"/>
                <a:stretch>
                  <a:fillRect l="-730" t="-3448" b="-74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154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สี่เหลี่ยมผืนผ้า 3"/>
              <p:cNvSpPr/>
              <p:nvPr/>
            </p:nvSpPr>
            <p:spPr>
              <a:xfrm>
                <a:off x="556591" y="549908"/>
                <a:ext cx="9621078" cy="1947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  //112</a:t>
                </a:r>
              </a:p>
              <a:p>
                <a:r>
                  <a:rPr lang="en-US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   //122,130</a:t>
                </a:r>
              </a:p>
              <a:p>
                <a:r>
                  <a:rPr lang="en-US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/>
                      <m:t>F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130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𝑒𝑖𝑔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𝑒𝑖𝑔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</m:oMath>
                </a14:m>
                <a:endParaRPr lang="th-TH" dirty="0"/>
              </a:p>
            </p:txBody>
          </p:sp>
        </mc:Choice>
        <mc:Fallback>
          <p:sp>
            <p:nvSpPr>
              <p:cNvPr id="4" name="สี่เหลี่ยมผืนผ้า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549908"/>
                <a:ext cx="9621078" cy="1947584"/>
              </a:xfrm>
              <a:prstGeom prst="rect">
                <a:avLst/>
              </a:prstGeom>
              <a:blipFill>
                <a:blip r:embed="rId2"/>
                <a:stretch>
                  <a:fillRect l="-1267" t="-281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021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2"/>
          <a:srcRect l="435" t="35207" r="26522" b="37183"/>
          <a:stretch/>
        </p:blipFill>
        <p:spPr>
          <a:xfrm>
            <a:off x="838200" y="1577008"/>
            <a:ext cx="10327876" cy="20805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สี่เหลี่ยมผืนผ้า 4"/>
              <p:cNvSpPr/>
              <p:nvPr/>
            </p:nvSpPr>
            <p:spPr>
              <a:xfrm>
                <a:off x="838200" y="4291879"/>
                <a:ext cx="5585760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163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164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166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163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164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166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(0)+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163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164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166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:r>
                  <a:rPr lang="en-US" sz="2000" dirty="0"/>
                  <a:t>            	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163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164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166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/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163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164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166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>
          <p:sp>
            <p:nvSpPr>
              <p:cNvPr id="5" name="สี่เหลี่ยมผืนผ้า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1879"/>
                <a:ext cx="5585760" cy="1938992"/>
              </a:xfrm>
              <a:prstGeom prst="rect">
                <a:avLst/>
              </a:prstGeom>
              <a:blipFill>
                <a:blip r:embed="rId3"/>
                <a:stretch>
                  <a:fillRect b="-251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559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2"/>
          <a:srcRect l="435" t="35207" r="26522" b="37183"/>
          <a:stretch/>
        </p:blipFill>
        <p:spPr>
          <a:xfrm>
            <a:off x="838200" y="1577008"/>
            <a:ext cx="10327876" cy="20805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สี่เหลี่ยมผืนผ้า 4"/>
              <p:cNvSpPr/>
              <p:nvPr/>
            </p:nvSpPr>
            <p:spPr>
              <a:xfrm>
                <a:off x="2401956" y="3892571"/>
                <a:ext cx="3402496" cy="2560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𝑆𝑝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ace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F</m:t>
                      </m:r>
                      <m:r>
                        <m:rPr>
                          <m:nor/>
                        </m:rPr>
                        <a:rPr lang="en-US" sz="2000" dirty="0" smtClean="0"/>
                        <m:t>(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F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F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=1+</m:t>
                      </m:r>
                      <m:r>
                        <m:rPr>
                          <m:nor/>
                        </m:rPr>
                        <a:rPr lang="en-US" sz="2000" dirty="0"/>
                        <m:t>F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  <m:r>
                        <m:rPr>
                          <m:nor/>
                        </m:rPr>
                        <a:rPr lang="en-US" sz="2000" dirty="0"/>
                        <m:t>+</m:t>
                      </m:r>
                      <m:r>
                        <m:rPr>
                          <m:nor/>
                        </m:rPr>
                        <a:rPr lang="en-US" sz="2000" dirty="0"/>
                        <m:t>F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F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&lt;2</m:t>
                      </m:r>
                      <m:r>
                        <m:rPr>
                          <m:nor/>
                        </m:rPr>
                        <a:rPr lang="en-US" sz="2000" dirty="0"/>
                        <m:t>F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dirty="0" smtClean="0"/>
                      <m:t>=</m:t>
                    </m:r>
                    <m:r>
                      <m:rPr>
                        <m:nor/>
                      </m:rPr>
                      <a:rPr lang="en-US" sz="2000" dirty="0"/>
                      <m:t>2</m:t>
                    </m:r>
                    <m:r>
                      <m:rPr>
                        <m:nor/>
                      </m:rPr>
                      <a:rPr lang="en-US" sz="2000" b="0" i="0" dirty="0" smtClean="0"/>
                      <m:t>(2(2(2</m:t>
                    </m:r>
                    <m:r>
                      <m:rPr>
                        <m:nor/>
                      </m:rPr>
                      <a:rPr lang="en-US" sz="2000" dirty="0"/>
                      <m:t>F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dirty="0"/>
                  <a:t>)))</a:t>
                </a:r>
              </a:p>
              <a:p>
                <a:pPr/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=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F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&lt;</m:t>
                    </m:r>
                  </m:oMath>
                </a14:m>
                <a:r>
                  <a:rPr lang="en-US" sz="2000" dirty="0"/>
                  <a:t>=O(n)</a:t>
                </a:r>
              </a:p>
            </p:txBody>
          </p:sp>
        </mc:Choice>
        <mc:Fallback>
          <p:sp>
            <p:nvSpPr>
              <p:cNvPr id="5" name="สี่เหลี่ยมผืนผ้า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956" y="3892571"/>
                <a:ext cx="3402496" cy="2560060"/>
              </a:xfrm>
              <a:prstGeom prst="rect">
                <a:avLst/>
              </a:prstGeom>
              <a:blipFill>
                <a:blip r:embed="rId3"/>
                <a:stretch>
                  <a:fillRect l="-717" b="-333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ตาราง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954175"/>
                  </p:ext>
                </p:extLst>
              </p:nvPr>
            </p:nvGraphicFramePr>
            <p:xfrm>
              <a:off x="9652000" y="1342035"/>
              <a:ext cx="1347304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7304">
                      <a:extLst>
                        <a:ext uri="{9D8B030D-6E8A-4147-A177-3AD203B41FA5}">
                          <a16:colId xmlns:a16="http://schemas.microsoft.com/office/drawing/2014/main" val="7882707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3006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1274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798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1111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39548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  <a:endParaRPr lang="th-TH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768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  <a:endParaRPr lang="th-TH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885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  <a:endParaRPr lang="th-TH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0501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ตาราง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954175"/>
                  </p:ext>
                </p:extLst>
              </p:nvPr>
            </p:nvGraphicFramePr>
            <p:xfrm>
              <a:off x="9652000" y="1342035"/>
              <a:ext cx="1347304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7304">
                      <a:extLst>
                        <a:ext uri="{9D8B030D-6E8A-4147-A177-3AD203B41FA5}">
                          <a16:colId xmlns:a16="http://schemas.microsoft.com/office/drawing/2014/main" val="78827070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30062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12741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79843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11112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39548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0" t="-502353" r="-901" b="-22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7682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0" t="-602353" r="-901" b="-12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8851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0" t="-702353" r="-901" b="-2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0501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4965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https://ocw.mit.edu/courses/electrical-engineering-and-computer-science/6-006-introduction-to-algorithms-fall-2011/lecture-videos/MIT6_006F11_lec06.pdf</a:t>
            </a:r>
            <a:endParaRPr lang="en-US" dirty="0"/>
          </a:p>
          <a:p>
            <a:r>
              <a:rPr lang="en-US" dirty="0">
                <a:hlinkClick r:id="rId3"/>
              </a:rPr>
              <a:t>https://courses.csail.mit.edu/6.006/spring11/rec/rec04.pdf</a:t>
            </a:r>
            <a:endParaRPr lang="en-US" dirty="0"/>
          </a:p>
          <a:p>
            <a:r>
              <a:rPr lang="en-US" dirty="0">
                <a:hlinkClick r:id="rId4"/>
              </a:rPr>
              <a:t>https://www.rose-hulman.edu/Users/faculty/young/CS-Classes/csse230/schedule/day9/LogHeightAVLTree.pdf</a:t>
            </a:r>
            <a:endParaRPr lang="en-US" dirty="0"/>
          </a:p>
          <a:p>
            <a:r>
              <a:rPr lang="en-US" dirty="0">
                <a:hlinkClick r:id="rId5"/>
              </a:rPr>
              <a:t>https://www.cs.cmu.edu/~fp/courses/15122-s11/lectures/18-avl.pdf</a:t>
            </a:r>
            <a:endParaRPr lang="en-US" dirty="0"/>
          </a:p>
          <a:p>
            <a:r>
              <a:rPr lang="en-US" dirty="0">
                <a:hlinkClick r:id="rId6"/>
              </a:rPr>
              <a:t>https://en.wikipedia.org/wiki/AVL_tree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3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ตัวแทนเนื้อหา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Worst when every node differs by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+1</a:t>
                </a:r>
              </a:p>
              <a:p>
                <a:pPr marL="0" indent="0">
                  <a:buNone/>
                </a:pPr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&gt;2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&gt;…&gt;2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ตัวแทนเนื้อหา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วงรี 4"/>
          <p:cNvSpPr/>
          <p:nvPr/>
        </p:nvSpPr>
        <p:spPr>
          <a:xfrm>
            <a:off x="8852452" y="708577"/>
            <a:ext cx="516835" cy="5168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ามเหลี่ยมหน้าจั่ว 5"/>
          <p:cNvSpPr/>
          <p:nvPr/>
        </p:nvSpPr>
        <p:spPr>
          <a:xfrm>
            <a:off x="7832035" y="1690688"/>
            <a:ext cx="1020417" cy="10071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ามเหลี่ยมหน้าจั่ว 6"/>
          <p:cNvSpPr/>
          <p:nvPr/>
        </p:nvSpPr>
        <p:spPr>
          <a:xfrm>
            <a:off x="9283148" y="1690688"/>
            <a:ext cx="1358348" cy="147244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" name="ตัวเชื่อมต่อตรง 7"/>
          <p:cNvCxnSpPr>
            <a:cxnSpLocks/>
            <a:stCxn id="6" idx="0"/>
            <a:endCxn id="5" idx="4"/>
          </p:cNvCxnSpPr>
          <p:nvPr/>
        </p:nvCxnSpPr>
        <p:spPr>
          <a:xfrm flipV="1">
            <a:off x="8342244" y="1225412"/>
            <a:ext cx="768626" cy="465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ตัวเชื่อมต่อตรง 8"/>
          <p:cNvCxnSpPr>
            <a:cxnSpLocks/>
            <a:stCxn id="5" idx="4"/>
            <a:endCxn id="7" idx="0"/>
          </p:cNvCxnSpPr>
          <p:nvPr/>
        </p:nvCxnSpPr>
        <p:spPr>
          <a:xfrm>
            <a:off x="9110870" y="1225412"/>
            <a:ext cx="851452" cy="465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ลูกศรเชื่อมต่อแบบตรง 9"/>
          <p:cNvCxnSpPr>
            <a:cxnSpLocks/>
          </p:cNvCxnSpPr>
          <p:nvPr/>
        </p:nvCxnSpPr>
        <p:spPr>
          <a:xfrm flipH="1">
            <a:off x="11217964" y="1690688"/>
            <a:ext cx="13254" cy="14709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/>
          <p:cNvCxnSpPr>
            <a:cxnSpLocks/>
          </p:cNvCxnSpPr>
          <p:nvPr/>
        </p:nvCxnSpPr>
        <p:spPr>
          <a:xfrm flipH="1">
            <a:off x="7392264" y="1690688"/>
            <a:ext cx="9075" cy="10071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กล่องข้อความ 11"/>
          <p:cNvSpPr txBox="1"/>
          <p:nvPr/>
        </p:nvSpPr>
        <p:spPr>
          <a:xfrm>
            <a:off x="7174397" y="1423165"/>
            <a:ext cx="58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h-2</a:t>
            </a:r>
            <a:endParaRPr lang="th-TH" sz="2000" dirty="0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11072192" y="1355696"/>
            <a:ext cx="58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h-1</a:t>
            </a:r>
            <a:endParaRPr lang="th-TH" sz="2000" dirty="0"/>
          </a:p>
        </p:txBody>
      </p:sp>
      <p:cxnSp>
        <p:nvCxnSpPr>
          <p:cNvPr id="14" name="ลูกศรเชื่อมต่อแบบตรง 13"/>
          <p:cNvCxnSpPr>
            <a:cxnSpLocks/>
          </p:cNvCxnSpPr>
          <p:nvPr/>
        </p:nvCxnSpPr>
        <p:spPr>
          <a:xfrm>
            <a:off x="6893219" y="708577"/>
            <a:ext cx="1" cy="24531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กล่องข้อความ 15"/>
          <p:cNvSpPr txBox="1"/>
          <p:nvPr/>
        </p:nvSpPr>
        <p:spPr>
          <a:xfrm>
            <a:off x="6697319" y="293980"/>
            <a:ext cx="58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428676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Alternatively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ตัวแทนเนื้อหา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&gt;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≈1.618 </m:t>
                    </m:r>
                  </m:oMath>
                </a14:m>
                <a:r>
                  <a:rPr lang="en-US" dirty="0"/>
                  <a:t>(golden ratio)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≈1.440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ตัวแทนเนื้อหา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03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Rotation</a:t>
            </a:r>
          </a:p>
          <a:p>
            <a:pPr lvl="1"/>
            <a:r>
              <a:rPr lang="en-US" dirty="0"/>
              <a:t>left</a:t>
            </a:r>
          </a:p>
          <a:p>
            <a:pPr lvl="1"/>
            <a:r>
              <a:rPr lang="en-US" dirty="0"/>
              <a:t>right</a:t>
            </a:r>
          </a:p>
          <a:p>
            <a:r>
              <a:rPr lang="en-US" dirty="0"/>
              <a:t>Double rotation</a:t>
            </a:r>
          </a:p>
          <a:p>
            <a:pPr lvl="1"/>
            <a:r>
              <a:rPr lang="en-US" dirty="0"/>
              <a:t>left</a:t>
            </a:r>
          </a:p>
          <a:p>
            <a:pPr lvl="1"/>
            <a:r>
              <a:rPr lang="en-US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06959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rotate right</a:t>
            </a:r>
            <a:endParaRPr lang="th-TH" dirty="0"/>
          </a:p>
        </p:txBody>
      </p:sp>
      <p:pic>
        <p:nvPicPr>
          <p:cNvPr id="1028" name="Picture 4" descr="Right R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168" y="1690688"/>
            <a:ext cx="47625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3"/>
          <a:srcRect l="1384" t="48042" r="28409" b="25657"/>
          <a:stretch/>
        </p:blipFill>
        <p:spPr>
          <a:xfrm>
            <a:off x="1961322" y="3776869"/>
            <a:ext cx="7262192" cy="17360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กล่องข้อความ 7"/>
              <p:cNvSpPr txBox="1"/>
              <p:nvPr/>
            </p:nvSpPr>
            <p:spPr>
              <a:xfrm>
                <a:off x="3821595" y="5875061"/>
                <a:ext cx="5269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𝑆𝑅𝑅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40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=O(1)</a:t>
                </a:r>
                <a:endParaRPr lang="th-TH" dirty="0"/>
              </a:p>
            </p:txBody>
          </p:sp>
        </mc:Choice>
        <mc:Fallback>
          <p:sp>
            <p:nvSpPr>
              <p:cNvPr id="8" name="กล่องข้อความ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95" y="5875061"/>
                <a:ext cx="5269396" cy="523220"/>
              </a:xfrm>
              <a:prstGeom prst="rect">
                <a:avLst/>
              </a:prstGeom>
              <a:blipFill>
                <a:blip r:embed="rId4"/>
                <a:stretch>
                  <a:fillRect l="-1273" t="-19767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89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rotate right</a:t>
            </a:r>
            <a:endParaRPr lang="th-TH" dirty="0"/>
          </a:p>
        </p:txBody>
      </p:sp>
      <p:pic>
        <p:nvPicPr>
          <p:cNvPr id="1028" name="Picture 4" descr="Right R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168" y="1690688"/>
            <a:ext cx="47625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3"/>
          <a:srcRect l="1384" t="48042" r="28409" b="25657"/>
          <a:stretch/>
        </p:blipFill>
        <p:spPr>
          <a:xfrm>
            <a:off x="1961322" y="3776869"/>
            <a:ext cx="7262192" cy="17360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กล่องข้อความ 7"/>
              <p:cNvSpPr txBox="1"/>
              <p:nvPr/>
            </p:nvSpPr>
            <p:spPr>
              <a:xfrm>
                <a:off x="3461302" y="5659617"/>
                <a:ext cx="52693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ace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O(1)</a:t>
                </a:r>
                <a:endParaRPr lang="th-TH" dirty="0"/>
              </a:p>
            </p:txBody>
          </p:sp>
        </mc:Choice>
        <mc:Fallback>
          <p:sp>
            <p:nvSpPr>
              <p:cNvPr id="8" name="กล่องข้อความ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302" y="5659617"/>
                <a:ext cx="5269396" cy="954107"/>
              </a:xfrm>
              <a:prstGeom prst="rect">
                <a:avLst/>
              </a:prstGeom>
              <a:blipFill>
                <a:blip r:embed="rId4"/>
                <a:stretch>
                  <a:fillRect l="-2431" b="-1273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085082"/>
              </p:ext>
            </p:extLst>
          </p:nvPr>
        </p:nvGraphicFramePr>
        <p:xfrm>
          <a:off x="9784522" y="1991391"/>
          <a:ext cx="134730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304">
                  <a:extLst>
                    <a:ext uri="{9D8B030D-6E8A-4147-A177-3AD203B41FA5}">
                      <a16:colId xmlns:a16="http://schemas.microsoft.com/office/drawing/2014/main" val="788270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0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7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79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11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5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6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8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F(n)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050153"/>
                  </a:ext>
                </a:extLst>
              </a:tr>
            </a:tbl>
          </a:graphicData>
        </a:graphic>
      </p:graphicFrame>
      <p:sp>
        <p:nvSpPr>
          <p:cNvPr id="6" name="กล่องข้อความ 5"/>
          <p:cNvSpPr txBox="1"/>
          <p:nvPr/>
        </p:nvSpPr>
        <p:spPr>
          <a:xfrm>
            <a:off x="9694366" y="1440930"/>
            <a:ext cx="1375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memory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79848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rotate left</a:t>
            </a:r>
            <a:endParaRPr lang="th-TH" dirty="0"/>
          </a:p>
        </p:txBody>
      </p:sp>
      <p:pic>
        <p:nvPicPr>
          <p:cNvPr id="4" name="Picture 2" descr="Left R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21" y="1652588"/>
            <a:ext cx="47625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รูปภาพ 4"/>
          <p:cNvPicPr>
            <a:picLocks noChangeAspect="1"/>
          </p:cNvPicPr>
          <p:nvPr/>
        </p:nvPicPr>
        <p:blipFill rotWithShape="1">
          <a:blip r:embed="rId3"/>
          <a:srcRect l="1189" t="43170" r="27708" b="30712"/>
          <a:stretch/>
        </p:blipFill>
        <p:spPr>
          <a:xfrm>
            <a:off x="1928192" y="3627508"/>
            <a:ext cx="7354957" cy="1724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กล่องข้อความ 5"/>
              <p:cNvSpPr txBox="1"/>
              <p:nvPr/>
            </p:nvSpPr>
            <p:spPr>
              <a:xfrm>
                <a:off x="3821595" y="5795548"/>
                <a:ext cx="60247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𝑆𝑅𝐿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en-US" dirty="0"/>
                  <a:t>=O(1)</a:t>
                </a:r>
                <a:endParaRPr lang="th-TH" dirty="0"/>
              </a:p>
            </p:txBody>
          </p:sp>
        </mc:Choice>
        <mc:Fallback>
          <p:sp>
            <p:nvSpPr>
              <p:cNvPr id="6" name="กล่องข้อความ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95" y="5795548"/>
                <a:ext cx="6024770" cy="523220"/>
              </a:xfrm>
              <a:prstGeom prst="rect">
                <a:avLst/>
              </a:prstGeom>
              <a:blipFill>
                <a:blip r:embed="rId4"/>
                <a:stretch>
                  <a:fillRect l="-1113" t="-19767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64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rotate left</a:t>
            </a:r>
            <a:endParaRPr lang="th-TH" dirty="0"/>
          </a:p>
        </p:txBody>
      </p:sp>
      <p:pic>
        <p:nvPicPr>
          <p:cNvPr id="4" name="Picture 2" descr="Left R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21" y="1652588"/>
            <a:ext cx="47625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รูปภาพ 4"/>
          <p:cNvPicPr>
            <a:picLocks noChangeAspect="1"/>
          </p:cNvPicPr>
          <p:nvPr/>
        </p:nvPicPr>
        <p:blipFill rotWithShape="1">
          <a:blip r:embed="rId3"/>
          <a:srcRect l="1189" t="43170" r="27708" b="30712"/>
          <a:stretch/>
        </p:blipFill>
        <p:spPr>
          <a:xfrm>
            <a:off x="1928192" y="3627508"/>
            <a:ext cx="7354957" cy="1724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กล่องข้อความ 6"/>
              <p:cNvSpPr txBox="1"/>
              <p:nvPr/>
            </p:nvSpPr>
            <p:spPr>
              <a:xfrm>
                <a:off x="3461302" y="5659617"/>
                <a:ext cx="52693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ace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O(1)</a:t>
                </a:r>
                <a:endParaRPr lang="th-TH" dirty="0"/>
              </a:p>
            </p:txBody>
          </p:sp>
        </mc:Choice>
        <mc:Fallback>
          <p:sp>
            <p:nvSpPr>
              <p:cNvPr id="7" name="กล่องข้อความ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302" y="5659617"/>
                <a:ext cx="5269396" cy="954107"/>
              </a:xfrm>
              <a:prstGeom prst="rect">
                <a:avLst/>
              </a:prstGeom>
              <a:blipFill>
                <a:blip r:embed="rId4"/>
                <a:stretch>
                  <a:fillRect l="-2431" b="-1273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ตาราง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22904"/>
              </p:ext>
            </p:extLst>
          </p:nvPr>
        </p:nvGraphicFramePr>
        <p:xfrm>
          <a:off x="9784522" y="1991391"/>
          <a:ext cx="134730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304">
                  <a:extLst>
                    <a:ext uri="{9D8B030D-6E8A-4147-A177-3AD203B41FA5}">
                      <a16:colId xmlns:a16="http://schemas.microsoft.com/office/drawing/2014/main" val="788270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0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7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79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11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5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6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8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F(n)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050153"/>
                  </a:ext>
                </a:extLst>
              </a:tr>
            </a:tbl>
          </a:graphicData>
        </a:graphic>
      </p:graphicFrame>
      <p:sp>
        <p:nvSpPr>
          <p:cNvPr id="9" name="กล่องข้อความ 8"/>
          <p:cNvSpPr txBox="1"/>
          <p:nvPr/>
        </p:nvSpPr>
        <p:spPr>
          <a:xfrm>
            <a:off x="9694366" y="1440930"/>
            <a:ext cx="1375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memory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16267787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1384</Words>
  <Application>Microsoft Office PowerPoint</Application>
  <PresentationFormat>แบบจอกว้าง</PresentationFormat>
  <Paragraphs>144</Paragraphs>
  <Slides>25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25</vt:i4>
      </vt:variant>
    </vt:vector>
  </HeadingPairs>
  <TitlesOfParts>
    <vt:vector size="32" baseType="lpstr">
      <vt:lpstr>Angsana New</vt:lpstr>
      <vt:lpstr>Arial</vt:lpstr>
      <vt:lpstr>Calibri</vt:lpstr>
      <vt:lpstr>Calibri Light</vt:lpstr>
      <vt:lpstr>Cambria Math</vt:lpstr>
      <vt:lpstr>Cordia New</vt:lpstr>
      <vt:lpstr>ธีมของ Office</vt:lpstr>
      <vt:lpstr>AVL TREE</vt:lpstr>
      <vt:lpstr>Properties</vt:lpstr>
      <vt:lpstr>Balance</vt:lpstr>
      <vt:lpstr>Alternatively</vt:lpstr>
      <vt:lpstr>Rotation</vt:lpstr>
      <vt:lpstr>Single rotate right</vt:lpstr>
      <vt:lpstr>Single rotate right</vt:lpstr>
      <vt:lpstr>Single rotate left</vt:lpstr>
      <vt:lpstr>Single rotate left</vt:lpstr>
      <vt:lpstr>Double rotate right</vt:lpstr>
      <vt:lpstr>Double rotate right</vt:lpstr>
      <vt:lpstr>Double rotate left</vt:lpstr>
      <vt:lpstr>Double rotate left</vt:lpstr>
      <vt:lpstr>Height</vt:lpstr>
      <vt:lpstr>Height</vt:lpstr>
      <vt:lpstr>งานนำเสนอ PowerPoint</vt:lpstr>
      <vt:lpstr>Insert</vt:lpstr>
      <vt:lpstr>Insert</vt:lpstr>
      <vt:lpstr>Delete</vt:lpstr>
      <vt:lpstr>งานนำเสนอ PowerPoint</vt:lpstr>
      <vt:lpstr>Delete</vt:lpstr>
      <vt:lpstr>งานนำเสนอ PowerPoint</vt:lpstr>
      <vt:lpstr>Destroy</vt:lpstr>
      <vt:lpstr>Destroy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</dc:title>
  <dc:creator>วงศกร มะโนเรือน</dc:creator>
  <cp:lastModifiedBy>วงศกร มะโนเรือน</cp:lastModifiedBy>
  <cp:revision>60</cp:revision>
  <dcterms:created xsi:type="dcterms:W3CDTF">2017-03-09T13:58:27Z</dcterms:created>
  <dcterms:modified xsi:type="dcterms:W3CDTF">2017-03-12T18:50:27Z</dcterms:modified>
</cp:coreProperties>
</file>