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39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00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1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3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6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20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3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76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0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748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5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7B1E-75DD-48A4-A1BD-6402478A3D64}" type="datetimeFigureOut">
              <a:rPr lang="th-TH" smtClean="0"/>
              <a:t>27/05/60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CA1D-DF7B-400A-80AD-BB2370AADB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ID3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5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r>
              <a:rPr lang="en-US" dirty="0" smtClean="0"/>
              <a:t>) : Entropy(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= rainy)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76521"/>
            <a:ext cx="5376233" cy="47050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p(rainy) = 5/14 = 0.35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p(no) = 2/5 = 0.4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p(yes) = 3/5 = 0.6</a:t>
            </a:r>
          </a:p>
          <a:p>
            <a:pPr marL="0" indent="0">
              <a:buNone/>
            </a:pPr>
            <a:r>
              <a:rPr lang="en-US" dirty="0" smtClean="0"/>
              <a:t>entropy(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= rainy</a:t>
            </a:r>
            <a:r>
              <a:rPr lang="en-US" dirty="0" smtClean="0"/>
              <a:t>) =</a:t>
            </a:r>
          </a:p>
          <a:p>
            <a:pPr marL="0" indent="0">
              <a:buNone/>
            </a:pPr>
            <a:r>
              <a:rPr lang="en-US" dirty="0" smtClean="0"/>
              <a:t>-[0.4log2(0.4)+0.6log2(0.6)]= </a:t>
            </a:r>
            <a:r>
              <a:rPr lang="en-US" dirty="0" smtClean="0">
                <a:solidFill>
                  <a:srgbClr val="FF0000"/>
                </a:solidFill>
              </a:rPr>
              <a:t>0.97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5318"/>
              </p:ext>
            </p:extLst>
          </p:nvPr>
        </p:nvGraphicFramePr>
        <p:xfrm>
          <a:off x="6214432" y="1871991"/>
          <a:ext cx="5691975" cy="16350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8395">
                  <a:extLst>
                    <a:ext uri="{9D8B030D-6E8A-4147-A177-3AD203B41FA5}">
                      <a16:colId xmlns:a16="http://schemas.microsoft.com/office/drawing/2014/main" val="778343913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4050863905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2104248241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1630875768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4210300320"/>
                    </a:ext>
                  </a:extLst>
                </a:gridCol>
              </a:tblGrid>
              <a:tr h="372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windy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4521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2673247582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84084725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79637798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rainy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2100620067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rainy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88152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7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IG (parent, child) =  entropy(parent) – [p(c</a:t>
            </a:r>
            <a:r>
              <a:rPr lang="en-US" baseline="-25000" dirty="0" smtClean="0"/>
              <a:t>1</a:t>
            </a:r>
            <a:r>
              <a:rPr lang="en-US" dirty="0" smtClean="0"/>
              <a:t>) × entropy(c</a:t>
            </a:r>
            <a:r>
              <a:rPr lang="en-US" baseline="-25000" dirty="0" smtClean="0"/>
              <a:t>1</a:t>
            </a:r>
            <a:r>
              <a:rPr lang="en-US" dirty="0" smtClean="0"/>
              <a:t>) + p(c</a:t>
            </a:r>
            <a:r>
              <a:rPr lang="en-US" baseline="-25000" dirty="0" smtClean="0"/>
              <a:t>2</a:t>
            </a:r>
            <a:r>
              <a:rPr lang="en-US" dirty="0" smtClean="0"/>
              <a:t>) × entropy(c</a:t>
            </a:r>
            <a:r>
              <a:rPr lang="en-US" baseline="-25000" dirty="0" smtClean="0"/>
              <a:t>2</a:t>
            </a:r>
            <a:r>
              <a:rPr lang="en-US" dirty="0" smtClean="0"/>
              <a:t>) + …]</a:t>
            </a: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0.94 </a:t>
            </a:r>
            <a:r>
              <a:rPr lang="en-US" dirty="0" smtClean="0"/>
              <a:t>–[0.35</a:t>
            </a:r>
            <a:r>
              <a:rPr lang="en-US" dirty="0" smtClean="0"/>
              <a:t>×0.97 +  0.3 ×0 + 0.35 ×0.97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rgbClr val="FF0000"/>
                </a:solidFill>
              </a:rPr>
              <a:t>0.28</a:t>
            </a:r>
            <a:endParaRPr lang="th-TH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6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หาแอตทริบิวต์ที่มีค่า </a:t>
            </a:r>
            <a:r>
              <a:rPr lang="en-US" dirty="0" smtClean="0"/>
              <a:t>IG </a:t>
            </a:r>
            <a:r>
              <a:rPr lang="th-TH" dirty="0" smtClean="0"/>
              <a:t>มากที่สุดมา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r>
              <a:rPr lang="en-US" dirty="0" smtClean="0"/>
              <a:t>) = 0.28</a:t>
            </a:r>
          </a:p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temperature</a:t>
            </a:r>
            <a:r>
              <a:rPr lang="en-US" dirty="0" smtClean="0"/>
              <a:t>) = 0.05</a:t>
            </a:r>
          </a:p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humidity</a:t>
            </a:r>
            <a:r>
              <a:rPr lang="en-US" dirty="0" smtClean="0"/>
              <a:t>) = 0.17</a:t>
            </a:r>
          </a:p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windy</a:t>
            </a:r>
            <a:r>
              <a:rPr lang="en-US" dirty="0" smtClean="0"/>
              <a:t>) = 0.07</a:t>
            </a:r>
          </a:p>
          <a:p>
            <a:endParaRPr lang="en-US" dirty="0"/>
          </a:p>
          <a:p>
            <a:pPr marL="0" indent="0">
              <a:buNone/>
            </a:pPr>
            <a:r>
              <a:rPr lang="th-TH" dirty="0" smtClean="0"/>
              <a:t>จะได้ แอตทริบิวต์ที่มีค่า </a:t>
            </a:r>
            <a:r>
              <a:rPr lang="en-US" dirty="0" smtClean="0"/>
              <a:t>IG </a:t>
            </a:r>
            <a:r>
              <a:rPr lang="th-TH" dirty="0" smtClean="0"/>
              <a:t>มากที่สุด คือ</a:t>
            </a:r>
            <a:r>
              <a:rPr lang="th-TH" dirty="0"/>
              <a:t> </a:t>
            </a:r>
            <a:r>
              <a:rPr lang="en-US" dirty="0" smtClean="0"/>
              <a:t>outlook </a:t>
            </a:r>
            <a:r>
              <a:rPr lang="th-TH" dirty="0" smtClean="0"/>
              <a:t>แล้วทำการแตกกิ้งออกไปเลื่อยๆ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47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 Shot 2557-03-17 at 8.42.35 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02" y="1415744"/>
            <a:ext cx="9136380" cy="40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8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6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ข้อมูลที่ใช้จะนำมาสร้างโมเดล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78666"/>
              </p:ext>
            </p:extLst>
          </p:nvPr>
        </p:nvGraphicFramePr>
        <p:xfrm>
          <a:off x="2506277" y="1557781"/>
          <a:ext cx="7179445" cy="489091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35889">
                  <a:extLst>
                    <a:ext uri="{9D8B030D-6E8A-4147-A177-3AD203B41FA5}">
                      <a16:colId xmlns:a16="http://schemas.microsoft.com/office/drawing/2014/main" val="271506587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3144831437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954533682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2907112501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1958559316"/>
                    </a:ext>
                  </a:extLst>
                </a:gridCol>
              </a:tblGrid>
              <a:tr h="469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outlook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temperature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humidity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windy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play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46958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sunny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783124404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high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4264417891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high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922077244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mild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742377796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586738815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64942593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911266588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757212822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328442522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51169180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421092488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763134839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37342687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80114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การสร้างโมเดล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ทำการคัดเลือกแอตทริบิวต์ที่มีความสัมพันธ์กับคลาสมากที่สุดขึ้นมาเป็นโหนดบนสุดของ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(root node)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หลังจากนั้นก็จะหาแอตทริบิวต์ถัดไปเรื่อยๆ ในการหาความสัมพันธ์ของแอตทริบิวต์นี้จะใช้ตัววัด ที่เรียกว่า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Gain (IG)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ค่านี้คำนวณได้จากสมการ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ดังนี้</a:t>
            </a: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IG (parent, child) =  entropy(parent) – [p(c</a:t>
            </a:r>
            <a:r>
              <a:rPr lang="en-US" baseline="-25000" dirty="0"/>
              <a:t>1</a:t>
            </a:r>
            <a:r>
              <a:rPr lang="en-US" dirty="0"/>
              <a:t>) × entropy(c</a:t>
            </a:r>
            <a:r>
              <a:rPr lang="en-US" baseline="-25000" dirty="0"/>
              <a:t>1</a:t>
            </a:r>
            <a:r>
              <a:rPr lang="en-US" dirty="0"/>
              <a:t>) + p(c</a:t>
            </a:r>
            <a:r>
              <a:rPr lang="en-US" baseline="-25000" dirty="0"/>
              <a:t>2</a:t>
            </a:r>
            <a:r>
              <a:rPr lang="en-US" dirty="0"/>
              <a:t>) × entropy(c</a:t>
            </a:r>
            <a:r>
              <a:rPr lang="en-US" baseline="-25000" dirty="0"/>
              <a:t>2</a:t>
            </a:r>
            <a:r>
              <a:rPr lang="en-US" dirty="0"/>
              <a:t>) + …]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592285"/>
            <a:ext cx="10330543" cy="1423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09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entropy(c</a:t>
            </a:r>
            <a:r>
              <a:rPr lang="en-US" baseline="-25000" dirty="0"/>
              <a:t>1</a:t>
            </a:r>
            <a:r>
              <a:rPr lang="en-US" dirty="0"/>
              <a:t>) = -p(c</a:t>
            </a:r>
            <a:r>
              <a:rPr lang="en-US" baseline="-25000" dirty="0"/>
              <a:t>1</a:t>
            </a:r>
            <a:r>
              <a:rPr lang="en-US" dirty="0"/>
              <a:t>) log p(c</a:t>
            </a:r>
            <a:r>
              <a:rPr lang="en-US" baseline="-25000" dirty="0"/>
              <a:t>1</a:t>
            </a:r>
            <a:r>
              <a:rPr lang="en-US" dirty="0"/>
              <a:t>) </a:t>
            </a:r>
            <a:r>
              <a:rPr lang="th-TH" dirty="0"/>
              <a:t>และ </a:t>
            </a:r>
            <a:r>
              <a:rPr lang="en-US" dirty="0"/>
              <a:t>p(c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th-TH" dirty="0"/>
              <a:t>คือ ค่าความน่าจะเป็นของ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Entropy </a:t>
            </a:r>
            <a:r>
              <a:rPr lang="th-TH" dirty="0" smtClean="0"/>
              <a:t>คือค่าที่บอกถึงความแตกต่างของข้อมูล</a:t>
            </a:r>
            <a:endParaRPr lang="th-TH" dirty="0"/>
          </a:p>
        </p:txBody>
      </p:sp>
      <p:pic>
        <p:nvPicPr>
          <p:cNvPr id="2050" name="Picture 2" descr="ผลการค้นหารูปภาพสำหรับ entrop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36" y="2728467"/>
            <a:ext cx="7124700" cy="41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หาค่า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76860"/>
              </p:ext>
            </p:extLst>
          </p:nvPr>
        </p:nvGraphicFramePr>
        <p:xfrm>
          <a:off x="2506277" y="1555835"/>
          <a:ext cx="7179445" cy="489091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35889">
                  <a:extLst>
                    <a:ext uri="{9D8B030D-6E8A-4147-A177-3AD203B41FA5}">
                      <a16:colId xmlns:a16="http://schemas.microsoft.com/office/drawing/2014/main" val="271506587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3144831437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954533682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2907112501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1958559316"/>
                    </a:ext>
                  </a:extLst>
                </a:gridCol>
              </a:tblGrid>
              <a:tr h="469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outlook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temperature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humidity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windy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play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46958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sunny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783124404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high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4264417891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high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922077244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mild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742377796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586738815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64942593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911266588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757212822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328442522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51169180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421092488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763134839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overcast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normal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137342687"/>
                  </a:ext>
                </a:extLst>
              </a:tr>
              <a:tr h="312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23" marR="11023" marT="11023" marB="0" anchor="b"/>
                </a:tc>
                <a:extLst>
                  <a:ext uri="{0D108BD9-81ED-4DB2-BD59-A6C34878D82A}">
                    <a16:rowId xmlns:a16="http://schemas.microsoft.com/office/drawing/2014/main" val="380114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1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r>
              <a:rPr lang="en-US" dirty="0" smtClean="0"/>
              <a:t>) : Entropy(parent)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521"/>
            <a:ext cx="5040086" cy="47050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p(no) = 5/14 = 0.4</a:t>
            </a:r>
          </a:p>
          <a:p>
            <a:pPr marL="0" indent="0">
              <a:buNone/>
            </a:pPr>
            <a:r>
              <a:rPr lang="en-US" dirty="0" smtClean="0"/>
              <a:t>p(yes) = 9/14 = 0.6</a:t>
            </a:r>
          </a:p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ntropy</a:t>
            </a:r>
            <a:r>
              <a:rPr lang="en-US" dirty="0" smtClean="0"/>
              <a:t>(parent) = </a:t>
            </a:r>
          </a:p>
          <a:p>
            <a:pPr marL="0" indent="0">
              <a:buNone/>
            </a:pPr>
            <a:r>
              <a:rPr lang="en-US" dirty="0" smtClean="0"/>
              <a:t>-[</a:t>
            </a:r>
            <a:r>
              <a:rPr lang="en-US" dirty="0"/>
              <a:t>0.64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(0.64)+ 0.36log</a:t>
            </a:r>
            <a:r>
              <a:rPr lang="en-US" baseline="-25000" dirty="0" smtClean="0"/>
              <a:t>2</a:t>
            </a:r>
            <a:r>
              <a:rPr lang="en-US" dirty="0" smtClean="0"/>
              <a:t>(0.36)] = </a:t>
            </a:r>
            <a:r>
              <a:rPr lang="en-US" dirty="0" smtClean="0">
                <a:solidFill>
                  <a:srgbClr val="FF0000"/>
                </a:solidFill>
              </a:rPr>
              <a:t>0.94</a:t>
            </a:r>
            <a:endParaRPr lang="th-TH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02023"/>
              </p:ext>
            </p:extLst>
          </p:nvPr>
        </p:nvGraphicFramePr>
        <p:xfrm>
          <a:off x="6214434" y="1876521"/>
          <a:ext cx="5691975" cy="39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8395">
                  <a:extLst>
                    <a:ext uri="{9D8B030D-6E8A-4147-A177-3AD203B41FA5}">
                      <a16:colId xmlns:a16="http://schemas.microsoft.com/office/drawing/2014/main" val="271506587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3144831437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954533682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2907112501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1958559316"/>
                    </a:ext>
                  </a:extLst>
                </a:gridCol>
              </a:tblGrid>
              <a:tr h="372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temperature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windy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46958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sunny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783124404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4264417891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922077244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742377796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586738815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6494259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911266588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757212822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sunny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328442522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51169180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421092488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763134839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37342687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80114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2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r>
              <a:rPr lang="en-US" dirty="0" smtClean="0"/>
              <a:t>) : Entropy(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= sunny)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521"/>
            <a:ext cx="5376234" cy="47050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p(sunny) = 5/14 = 0.35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p(no) = 3/5 = 0.6</a:t>
            </a:r>
          </a:p>
          <a:p>
            <a:pPr marL="0" indent="0">
              <a:buNone/>
            </a:pPr>
            <a:r>
              <a:rPr lang="en-US" dirty="0" smtClean="0"/>
              <a:t>p(yes) = 2/5 = 0.4</a:t>
            </a:r>
          </a:p>
          <a:p>
            <a:pPr marL="0" indent="0">
              <a:buNone/>
            </a:pPr>
            <a:r>
              <a:rPr lang="en-US" dirty="0" smtClean="0"/>
              <a:t>entropy(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= sunny</a:t>
            </a:r>
            <a:r>
              <a:rPr lang="en-US" dirty="0" smtClean="0"/>
              <a:t>) =</a:t>
            </a:r>
          </a:p>
          <a:p>
            <a:pPr marL="0" indent="0">
              <a:buNone/>
            </a:pPr>
            <a:r>
              <a:rPr lang="en-US" dirty="0" smtClean="0"/>
              <a:t>-[0.4log2(0.4)+0.6log2(0.6)]= </a:t>
            </a:r>
            <a:r>
              <a:rPr lang="en-US" dirty="0" smtClean="0">
                <a:solidFill>
                  <a:srgbClr val="FF0000"/>
                </a:solidFill>
              </a:rPr>
              <a:t>0.97</a:t>
            </a:r>
          </a:p>
          <a:p>
            <a:pPr marL="0" indent="0">
              <a:buNone/>
            </a:pP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86064"/>
              </p:ext>
            </p:extLst>
          </p:nvPr>
        </p:nvGraphicFramePr>
        <p:xfrm>
          <a:off x="6214434" y="1876521"/>
          <a:ext cx="5691975" cy="16350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8395">
                  <a:extLst>
                    <a:ext uri="{9D8B030D-6E8A-4147-A177-3AD203B41FA5}">
                      <a16:colId xmlns:a16="http://schemas.microsoft.com/office/drawing/2014/main" val="778343913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4050863905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2104248241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1630875768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4210300320"/>
                    </a:ext>
                  </a:extLst>
                </a:gridCol>
              </a:tblGrid>
              <a:tr h="372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windy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4521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sunny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2673247582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84084725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sunny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79637798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638429800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sunny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262207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0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</a:t>
            </a:r>
            <a:r>
              <a:rPr lang="en-US" dirty="0" smtClean="0"/>
              <a:t>) : Entropy(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= overcast)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76521"/>
            <a:ext cx="5376233" cy="47050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p(overcast) = 4/14 = 0.3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p(no) = 0/4 = 0</a:t>
            </a:r>
          </a:p>
          <a:p>
            <a:pPr marL="0" indent="0">
              <a:buNone/>
            </a:pPr>
            <a:r>
              <a:rPr lang="en-US" dirty="0" smtClean="0"/>
              <a:t>p(yes) = 4/4 = 1</a:t>
            </a:r>
          </a:p>
          <a:p>
            <a:pPr marL="0" indent="0">
              <a:buNone/>
            </a:pPr>
            <a:r>
              <a:rPr lang="en-US" dirty="0" smtClean="0"/>
              <a:t>entropy(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= overcast</a:t>
            </a:r>
            <a:r>
              <a:rPr lang="en-US" dirty="0" smtClean="0"/>
              <a:t>) =</a:t>
            </a:r>
          </a:p>
          <a:p>
            <a:pPr marL="0" indent="0">
              <a:buNone/>
            </a:pPr>
            <a:r>
              <a:rPr lang="en-US" dirty="0" smtClean="0"/>
              <a:t>-[1log2(1)+0log2(0)]=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17683"/>
              </p:ext>
            </p:extLst>
          </p:nvPr>
        </p:nvGraphicFramePr>
        <p:xfrm>
          <a:off x="6214433" y="1876521"/>
          <a:ext cx="5691975" cy="13824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8395">
                  <a:extLst>
                    <a:ext uri="{9D8B030D-6E8A-4147-A177-3AD203B41FA5}">
                      <a16:colId xmlns:a16="http://schemas.microsoft.com/office/drawing/2014/main" val="778343913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4050863905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2104248241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1630875768"/>
                    </a:ext>
                  </a:extLst>
                </a:gridCol>
                <a:gridCol w="1138395">
                  <a:extLst>
                    <a:ext uri="{9D8B030D-6E8A-4147-A177-3AD203B41FA5}">
                      <a16:colId xmlns:a16="http://schemas.microsoft.com/office/drawing/2014/main" val="4210300320"/>
                    </a:ext>
                  </a:extLst>
                </a:gridCol>
              </a:tblGrid>
              <a:tr h="372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windy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4521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2673247582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384084725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1796377983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739" marR="8739" marT="8739" marB="0" anchor="b"/>
                </a:tc>
                <a:extLst>
                  <a:ext uri="{0D108BD9-81ED-4DB2-BD59-A6C34878D82A}">
                    <a16:rowId xmlns:a16="http://schemas.microsoft.com/office/drawing/2014/main" val="6384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596</Words>
  <Application>Microsoft Office PowerPoint</Application>
  <PresentationFormat>Widescreen</PresentationFormat>
  <Paragraphs>353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Tahoma</vt:lpstr>
      <vt:lpstr>Office Theme</vt:lpstr>
      <vt:lpstr>ID3</vt:lpstr>
      <vt:lpstr>PowerPoint Presentation</vt:lpstr>
      <vt:lpstr>ข้อมูลที่ใช้จะนำมาสร้างโมเดล</vt:lpstr>
      <vt:lpstr>การสร้างโมเดล</vt:lpstr>
      <vt:lpstr>Entropy</vt:lpstr>
      <vt:lpstr>หาค่า Gain ขอ outlook</vt:lpstr>
      <vt:lpstr>Gain(outlook) : Entropy(parent)</vt:lpstr>
      <vt:lpstr>Gain(outlook) : Entropy(outlook = sunny)</vt:lpstr>
      <vt:lpstr>Gain(outlook) : Entropy(outlook = overcast)</vt:lpstr>
      <vt:lpstr>Gain(outlook) : Entropy(outlook = rainy)</vt:lpstr>
      <vt:lpstr>Gain(outlook)</vt:lpstr>
      <vt:lpstr>หาแอตทริบิวต์ที่มีค่า IG มากที่สุดมา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</dc:title>
  <dc:creator>วงศกร มะโนเรือน</dc:creator>
  <cp:lastModifiedBy>วงศกร มะโนเรือน</cp:lastModifiedBy>
  <cp:revision>8</cp:revision>
  <dcterms:created xsi:type="dcterms:W3CDTF">2017-05-26T17:32:22Z</dcterms:created>
  <dcterms:modified xsi:type="dcterms:W3CDTF">2017-05-26T18:37:53Z</dcterms:modified>
</cp:coreProperties>
</file>