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84" r:id="rId3"/>
    <p:sldId id="288" r:id="rId4"/>
    <p:sldId id="285" r:id="rId5"/>
    <p:sldId id="286" r:id="rId6"/>
    <p:sldId id="287" r:id="rId7"/>
    <p:sldId id="289" r:id="rId8"/>
    <p:sldId id="290" r:id="rId9"/>
    <p:sldId id="291" r:id="rId10"/>
    <p:sldId id="292" r:id="rId11"/>
    <p:sldId id="293" r:id="rId12"/>
    <p:sldId id="295" r:id="rId13"/>
    <p:sldId id="296" r:id="rId14"/>
    <p:sldId id="298" r:id="rId15"/>
    <p:sldId id="299" r:id="rId16"/>
    <p:sldId id="300" r:id="rId17"/>
    <p:sldId id="301" r:id="rId18"/>
    <p:sldId id="302" r:id="rId19"/>
    <p:sldId id="303" r:id="rId20"/>
    <p:sldId id="305" r:id="rId21"/>
    <p:sldId id="294" r:id="rId22"/>
    <p:sldId id="304" r:id="rId23"/>
    <p:sldId id="297" r:id="rId24"/>
    <p:sldId id="306" r:id="rId25"/>
    <p:sldId id="307" r:id="rId26"/>
    <p:sldId id="308" r:id="rId27"/>
    <p:sldId id="309" r:id="rId28"/>
    <p:sldId id="310" r:id="rId29"/>
    <p:sldId id="282" r:id="rId3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9">
          <p15:clr>
            <a:srgbClr val="A4A3A4"/>
          </p15:clr>
        </p15:guide>
        <p15:guide id="2" pos="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ECEF4"/>
    <a:srgbClr val="0062AD"/>
    <a:srgbClr val="000000"/>
    <a:srgbClr val="66FFFF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6" autoAdjust="0"/>
    <p:restoredTop sz="84708" autoAdjust="0"/>
  </p:normalViewPr>
  <p:slideViewPr>
    <p:cSldViewPr showGuides="1">
      <p:cViewPr>
        <p:scale>
          <a:sx n="90" d="100"/>
          <a:sy n="90" d="100"/>
        </p:scale>
        <p:origin x="712" y="144"/>
      </p:cViewPr>
      <p:guideLst>
        <p:guide orient="horz" pos="459"/>
        <p:guide pos="83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212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43D383-601C-49DF-A412-49D6A837806B}" type="datetimeFigureOut">
              <a:rPr lang="zh-CN" altLang="en-US" smtClean="0"/>
              <a:pPr/>
              <a:t>2017/1/3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A752CB-F267-409C-B428-174C2912518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837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/>
              <a:t>git pull --rebase,</a:t>
            </a:r>
            <a:r>
              <a:rPr kumimoji="1" lang="zh-CN" altLang="en-US"/>
              <a:t>这里表示把你的本地当前分支里的每个提交</a:t>
            </a:r>
            <a:r>
              <a:rPr kumimoji="1" lang="en-US" altLang="zh-CN"/>
              <a:t>(commit)</a:t>
            </a:r>
            <a:r>
              <a:rPr kumimoji="1" lang="zh-CN" altLang="en-US"/>
              <a:t>取消掉，并且把它们临时保存为补丁</a:t>
            </a:r>
            <a:r>
              <a:rPr kumimoji="1" lang="en-US" altLang="zh-CN"/>
              <a:t>(patch)(</a:t>
            </a:r>
            <a:r>
              <a:rPr kumimoji="1" lang="zh-CN" altLang="en-US"/>
              <a:t>这些补丁放到</a:t>
            </a:r>
            <a:r>
              <a:rPr kumimoji="1" lang="en-US" altLang="zh-CN"/>
              <a:t>".git/rebase"</a:t>
            </a:r>
            <a:r>
              <a:rPr kumimoji="1" lang="zh-CN" altLang="en-US"/>
              <a:t>目录中</a:t>
            </a:r>
            <a:r>
              <a:rPr kumimoji="1" lang="en-US" altLang="zh-CN"/>
              <a:t>),</a:t>
            </a:r>
            <a:r>
              <a:rPr kumimoji="1" lang="zh-CN" altLang="en-US"/>
              <a:t>然后把本地当前分支更新为最新的</a:t>
            </a:r>
            <a:r>
              <a:rPr kumimoji="1" lang="en-US" altLang="zh-CN"/>
              <a:t>"origin"</a:t>
            </a:r>
            <a:r>
              <a:rPr kumimoji="1" lang="zh-CN" altLang="en-US"/>
              <a:t>分支，最后把保存的这些补丁应用到本地当前分支上。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A752CB-F267-409C-B428-174C2912518B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26132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/>
              <a:t>git</a:t>
            </a:r>
            <a:r>
              <a:rPr kumimoji="1" lang="zh-CN" altLang="en-US"/>
              <a:t>库所在的文件夹</a:t>
            </a:r>
            <a:r>
              <a:rPr kumimoji="1" lang="en-US" altLang="zh-CN"/>
              <a:t>(</a:t>
            </a:r>
            <a:r>
              <a:rPr kumimoji="1" lang="zh-CN" altLang="en-US"/>
              <a:t>即</a:t>
            </a:r>
            <a:r>
              <a:rPr kumimoji="1" lang="en-US" altLang="zh-CN"/>
              <a:t>.git</a:t>
            </a:r>
            <a:r>
              <a:rPr kumimoji="1" lang="zh-CN" altLang="en-US"/>
              <a:t>所在的文件夹</a:t>
            </a:r>
            <a:r>
              <a:rPr kumimoji="1" lang="en-US" altLang="zh-CN"/>
              <a:t>)</a:t>
            </a:r>
            <a:r>
              <a:rPr kumimoji="1" lang="zh-CN" altLang="en-US"/>
              <a:t>中的文件大抵就是这四种状态。</a:t>
            </a:r>
          </a:p>
          <a:p>
            <a:r>
              <a:rPr kumimoji="1" lang="en-US" altLang="zh-CN" b="1"/>
              <a:t>untracked</a:t>
            </a:r>
            <a:r>
              <a:rPr kumimoji="1" lang="en-US" altLang="zh-CN"/>
              <a:t>:</a:t>
            </a:r>
            <a:r>
              <a:rPr kumimoji="1" lang="zh-CN" altLang="en-US"/>
              <a:t>未跟踪，此文件在文件夹中，但并没有加入</a:t>
            </a:r>
            <a:r>
              <a:rPr kumimoji="1" lang="en-US" altLang="zh-CN"/>
              <a:t>git</a:t>
            </a:r>
            <a:r>
              <a:rPr kumimoji="1" lang="zh-CN" altLang="en-US"/>
              <a:t>库，不参与版本控制。 通过”</a:t>
            </a:r>
            <a:r>
              <a:rPr kumimoji="1" lang="en-US" altLang="zh-CN"/>
              <a:t>git add”,”git commit”</a:t>
            </a:r>
            <a:r>
              <a:rPr kumimoji="1" lang="zh-CN" altLang="en-US"/>
              <a:t>可将它置入跟踪库。</a:t>
            </a:r>
          </a:p>
          <a:p>
            <a:r>
              <a:rPr kumimoji="1" lang="en-US" altLang="zh-CN" b="1"/>
              <a:t>unmodify</a:t>
            </a:r>
            <a:r>
              <a:rPr kumimoji="1" lang="zh-CN" altLang="en-US"/>
              <a:t>：文件已经库中，未修改，即版本库中的文件快照内容与文件夹中完全一致。这种类型的文件有两个去处，如果它被修改，而成为</a:t>
            </a:r>
            <a:r>
              <a:rPr kumimoji="1" lang="en-US" altLang="zh-CN"/>
              <a:t>modified</a:t>
            </a:r>
            <a:r>
              <a:rPr kumimoji="1" lang="zh-CN" altLang="en-US"/>
              <a:t>。如果使用”</a:t>
            </a:r>
            <a:r>
              <a:rPr kumimoji="1" lang="en-US" altLang="zh-CN"/>
              <a:t>git rm”</a:t>
            </a:r>
            <a:r>
              <a:rPr kumimoji="1" lang="zh-CN" altLang="en-US"/>
              <a:t>移出版本库，则成为</a:t>
            </a:r>
            <a:r>
              <a:rPr kumimoji="1" lang="en-US" altLang="zh-CN"/>
              <a:t>untracked</a:t>
            </a:r>
            <a:r>
              <a:rPr kumimoji="1" lang="zh-CN" altLang="en-US"/>
              <a:t>文件。</a:t>
            </a:r>
          </a:p>
          <a:p>
            <a:r>
              <a:rPr kumimoji="1" lang="en-US" altLang="zh-CN" b="1"/>
              <a:t>modified</a:t>
            </a:r>
            <a:r>
              <a:rPr kumimoji="1" lang="zh-CN" altLang="en-US"/>
              <a:t>：文件已修改，仅仅是修改，并没有进行其它操作。这个文件也有两个去处，通过”</a:t>
            </a:r>
            <a:r>
              <a:rPr kumimoji="1" lang="en-US" altLang="zh-CN"/>
              <a:t>git add”</a:t>
            </a:r>
            <a:r>
              <a:rPr kumimoji="1" lang="zh-CN" altLang="en-US"/>
              <a:t>可进入暂存</a:t>
            </a:r>
            <a:r>
              <a:rPr kumimoji="1" lang="en-US" altLang="zh-CN"/>
              <a:t>(staged)</a:t>
            </a:r>
            <a:r>
              <a:rPr kumimoji="1" lang="zh-CN" altLang="en-US"/>
              <a:t>状态，使用”</a:t>
            </a:r>
            <a:r>
              <a:rPr kumimoji="1" lang="en-US" altLang="zh-CN"/>
              <a:t>git checkout”</a:t>
            </a:r>
            <a:r>
              <a:rPr kumimoji="1" lang="zh-CN" altLang="en-US"/>
              <a:t>则丢弃修改，返因到</a:t>
            </a:r>
            <a:r>
              <a:rPr kumimoji="1" lang="en-US" altLang="zh-CN"/>
              <a:t>unmodify</a:t>
            </a:r>
            <a:r>
              <a:rPr kumimoji="1" lang="zh-CN" altLang="en-US"/>
              <a:t>状态。这个</a:t>
            </a:r>
            <a:r>
              <a:rPr kumimoji="1" lang="en-US" altLang="zh-CN"/>
              <a:t>checkout</a:t>
            </a:r>
            <a:r>
              <a:rPr kumimoji="1" lang="zh-CN" altLang="en-US"/>
              <a:t>很好理解，就是取出库中文件，覆盖当前文件吧。</a:t>
            </a:r>
          </a:p>
          <a:p>
            <a:r>
              <a:rPr kumimoji="1" lang="en-US" altLang="zh-CN" b="1"/>
              <a:t>staged</a:t>
            </a:r>
            <a:r>
              <a:rPr kumimoji="1" lang="zh-CN" altLang="en-US"/>
              <a:t>：暂存状态。执得”</a:t>
            </a:r>
            <a:r>
              <a:rPr kumimoji="1" lang="en-US" altLang="zh-CN"/>
              <a:t>git commit”</a:t>
            </a:r>
            <a:r>
              <a:rPr kumimoji="1" lang="zh-CN" altLang="en-US"/>
              <a:t>则将修改同步到库中，这时库中的文件与本地文件又一致了，于是文件是</a:t>
            </a:r>
            <a:r>
              <a:rPr kumimoji="1" lang="en-US" altLang="zh-CN"/>
              <a:t>unmodify</a:t>
            </a:r>
            <a:r>
              <a:rPr kumimoji="1" lang="zh-CN" altLang="en-US"/>
              <a:t>状态。执行”</a:t>
            </a:r>
            <a:r>
              <a:rPr kumimoji="1" lang="en-US" altLang="zh-CN"/>
              <a:t>git reset HEAD filenam”</a:t>
            </a:r>
            <a:r>
              <a:rPr kumimoji="1" lang="zh-CN" altLang="en-US"/>
              <a:t>取消暂存，文件状态变为</a:t>
            </a:r>
            <a:r>
              <a:rPr kumimoji="1" lang="en-US" altLang="zh-CN"/>
              <a:t>modified</a:t>
            </a:r>
            <a:r>
              <a:rPr kumimoji="1" lang="zh-CN" altLang="en-US"/>
              <a:t>。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A752CB-F267-409C-B428-174C2912518B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4415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可以将</a:t>
            </a:r>
            <a:r>
              <a:rPr kumimoji="1" lang="en-US" altLang="zh-CN"/>
              <a:t>git</a:t>
            </a:r>
            <a:r>
              <a:rPr kumimoji="1" lang="zh-CN" altLang="en-US"/>
              <a:t>简单的分为三个区域 </a:t>
            </a:r>
            <a:r>
              <a:rPr kumimoji="1" lang="en-US" altLang="zh-CN"/>
              <a:t>:1</a:t>
            </a:r>
            <a:r>
              <a:rPr kumimoji="1" lang="zh-CN" altLang="en-US"/>
              <a:t>、工作区（</a:t>
            </a:r>
            <a:r>
              <a:rPr kumimoji="1" lang="en-US" altLang="zh-CN"/>
              <a:t>working directry</a:t>
            </a:r>
            <a:r>
              <a:rPr kumimoji="1" lang="zh-CN" altLang="en-US"/>
              <a:t>）</a:t>
            </a:r>
            <a:r>
              <a:rPr kumimoji="1" lang="en-US" altLang="zh-CN"/>
              <a:t>;   2</a:t>
            </a:r>
            <a:r>
              <a:rPr kumimoji="1" lang="zh-CN" altLang="en-US"/>
              <a:t>、暂缓区（</a:t>
            </a:r>
            <a:r>
              <a:rPr kumimoji="1" lang="en-US" altLang="zh-CN"/>
              <a:t>stage index</a:t>
            </a:r>
            <a:r>
              <a:rPr kumimoji="1" lang="zh-CN" altLang="en-US"/>
              <a:t>）</a:t>
            </a:r>
            <a:r>
              <a:rPr kumimoji="1" lang="en-US" altLang="zh-CN"/>
              <a:t>; 3</a:t>
            </a:r>
            <a:r>
              <a:rPr kumimoji="1" lang="zh-CN" altLang="en-US"/>
              <a:t>、历史记录区（</a:t>
            </a:r>
            <a:r>
              <a:rPr kumimoji="1" lang="en-US" altLang="zh-CN"/>
              <a:t>history</a:t>
            </a:r>
            <a:r>
              <a:rPr kumimoji="1" lang="zh-CN" altLang="en-US"/>
              <a:t>）</a:t>
            </a:r>
          </a:p>
          <a:p>
            <a:r>
              <a:rPr kumimoji="1" lang="zh-CN" altLang="en-US"/>
              <a:t>第一步是用</a:t>
            </a:r>
            <a:r>
              <a:rPr kumimoji="1" lang="en-US" altLang="zh-CN"/>
              <a:t>git add</a:t>
            </a:r>
            <a:r>
              <a:rPr kumimoji="1" lang="zh-CN" altLang="en-US"/>
              <a:t>把文件添加进去，实际上就是把文件修改添加到暂存区；</a:t>
            </a:r>
          </a:p>
          <a:p>
            <a:r>
              <a:rPr kumimoji="1" lang="zh-CN" altLang="en-US"/>
              <a:t>第二步是用</a:t>
            </a:r>
            <a:r>
              <a:rPr kumimoji="1" lang="en-US" altLang="zh-CN"/>
              <a:t>git commit</a:t>
            </a:r>
            <a:r>
              <a:rPr kumimoji="1" lang="zh-CN" altLang="en-US"/>
              <a:t>提交更改，实际上就是把暂存区的所有内容提交到当前分支。</a:t>
            </a:r>
          </a:p>
          <a:p>
            <a:r>
              <a:rPr kumimoji="1" lang="zh-CN" altLang="en-US"/>
              <a:t>因为我们创建</a:t>
            </a:r>
            <a:r>
              <a:rPr kumimoji="1" lang="en-US" altLang="zh-CN"/>
              <a:t>Git</a:t>
            </a:r>
            <a:r>
              <a:rPr kumimoji="1" lang="zh-CN" altLang="en-US"/>
              <a:t>版本库时，</a:t>
            </a:r>
            <a:r>
              <a:rPr kumimoji="1" lang="en-US" altLang="zh-CN"/>
              <a:t>Git</a:t>
            </a:r>
            <a:r>
              <a:rPr kumimoji="1" lang="zh-CN" altLang="en-US"/>
              <a:t>自动为我们创建了唯一一个</a:t>
            </a:r>
            <a:r>
              <a:rPr kumimoji="1" lang="en-US" altLang="zh-CN"/>
              <a:t>master</a:t>
            </a:r>
            <a:r>
              <a:rPr kumimoji="1" lang="zh-CN" altLang="en-US"/>
              <a:t>分支，所以，现在，</a:t>
            </a:r>
            <a:r>
              <a:rPr kumimoji="1" lang="en-US" altLang="zh-CN"/>
              <a:t>git commit</a:t>
            </a:r>
            <a:r>
              <a:rPr kumimoji="1" lang="zh-CN" altLang="en-US"/>
              <a:t>就是往</a:t>
            </a:r>
            <a:r>
              <a:rPr kumimoji="1" lang="en-US" altLang="zh-CN"/>
              <a:t>master</a:t>
            </a:r>
            <a:r>
              <a:rPr kumimoji="1" lang="zh-CN" altLang="en-US"/>
              <a:t>分支上提交更改。</a:t>
            </a:r>
          </a:p>
          <a:p>
            <a:r>
              <a:rPr kumimoji="1" lang="zh-CN" altLang="en-US"/>
              <a:t>你可以简单理解为，</a:t>
            </a:r>
            <a:r>
              <a:rPr kumimoji="1" lang="zh-CN" altLang="en-US" b="1"/>
              <a:t>需要提交的文件修改通通放到暂存区，然后，一次性提交暂存区的所有修改。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A752CB-F267-409C-B428-174C2912518B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1434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3"/>
          <p:cNvGrpSpPr>
            <a:grpSpLocks/>
          </p:cNvGrpSpPr>
          <p:nvPr userDrawn="1"/>
        </p:nvGrpSpPr>
        <p:grpSpPr bwMode="auto">
          <a:xfrm>
            <a:off x="-17463" y="2228850"/>
            <a:ext cx="9159876" cy="4171950"/>
            <a:chOff x="-26775" y="3348455"/>
            <a:chExt cx="14427135" cy="72000"/>
          </a:xfrm>
        </p:grpSpPr>
        <p:sp>
          <p:nvSpPr>
            <p:cNvPr id="17" name="矩形 14"/>
            <p:cNvSpPr>
              <a:spLocks noChangeArrowheads="1"/>
            </p:cNvSpPr>
            <p:nvPr userDrawn="1"/>
          </p:nvSpPr>
          <p:spPr bwMode="auto">
            <a:xfrm>
              <a:off x="382492" y="3348455"/>
              <a:ext cx="1305245" cy="72000"/>
            </a:xfrm>
            <a:prstGeom prst="rect">
              <a:avLst/>
            </a:prstGeom>
            <a:solidFill>
              <a:srgbClr val="00A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9438"/>
              <a:endParaRPr lang="zh-CN" altLang="en-US" sz="1300"/>
            </a:p>
          </p:txBody>
        </p:sp>
        <p:sp>
          <p:nvSpPr>
            <p:cNvPr id="19" name="矩形 15"/>
            <p:cNvSpPr>
              <a:spLocks noChangeArrowheads="1"/>
            </p:cNvSpPr>
            <p:nvPr userDrawn="1"/>
          </p:nvSpPr>
          <p:spPr bwMode="auto">
            <a:xfrm>
              <a:off x="1796795" y="3348455"/>
              <a:ext cx="1305245" cy="72000"/>
            </a:xfrm>
            <a:prstGeom prst="rect">
              <a:avLst/>
            </a:prstGeom>
            <a:solidFill>
              <a:srgbClr val="0062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9438"/>
              <a:endParaRPr lang="zh-CN" altLang="en-US" sz="1300"/>
            </a:p>
          </p:txBody>
        </p:sp>
        <p:sp>
          <p:nvSpPr>
            <p:cNvPr id="20" name="矩形 16"/>
            <p:cNvSpPr>
              <a:spLocks noChangeArrowheads="1"/>
            </p:cNvSpPr>
            <p:nvPr userDrawn="1"/>
          </p:nvSpPr>
          <p:spPr bwMode="auto">
            <a:xfrm>
              <a:off x="2340360" y="3348455"/>
              <a:ext cx="12060000" cy="72000"/>
            </a:xfrm>
            <a:prstGeom prst="rect">
              <a:avLst/>
            </a:prstGeom>
            <a:solidFill>
              <a:srgbClr val="0047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9438"/>
              <a:endParaRPr lang="zh-CN" altLang="en-US" sz="1300"/>
            </a:p>
          </p:txBody>
        </p:sp>
        <p:sp>
          <p:nvSpPr>
            <p:cNvPr id="21" name="矩形 17"/>
            <p:cNvSpPr>
              <a:spLocks noChangeArrowheads="1"/>
            </p:cNvSpPr>
            <p:nvPr userDrawn="1"/>
          </p:nvSpPr>
          <p:spPr bwMode="auto">
            <a:xfrm>
              <a:off x="-26775" y="3348455"/>
              <a:ext cx="1152000" cy="72000"/>
            </a:xfrm>
            <a:prstGeom prst="rect">
              <a:avLst/>
            </a:prstGeom>
            <a:solidFill>
              <a:srgbClr val="0081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9438"/>
              <a:endParaRPr lang="zh-CN" altLang="en-US" sz="1300"/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ctrTitle"/>
          </p:nvPr>
        </p:nvSpPr>
        <p:spPr>
          <a:xfrm>
            <a:off x="1624136" y="2130425"/>
            <a:ext cx="7772400" cy="1470025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CD81A037-8D57-41A5-A253-A9E887D684E4}" type="datetime1">
              <a:rPr lang="zh-CN" altLang="en-US" smtClean="0"/>
              <a:pPr/>
              <a:t>2017/1/3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5C794E63-F2AF-49E2-AE37-43481CC587E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12" name="Picture 7" descr="彩色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0" y="539750"/>
            <a:ext cx="2565400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9"/>
          <p:cNvSpPr txBox="1">
            <a:spLocks noChangeArrowheads="1"/>
          </p:cNvSpPr>
          <p:nvPr userDrawn="1"/>
        </p:nvSpPr>
        <p:spPr bwMode="auto">
          <a:xfrm>
            <a:off x="7200900" y="714375"/>
            <a:ext cx="1685925" cy="23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8055" tIns="29028" rIns="58055" bIns="29028">
            <a:spAutoFit/>
          </a:bodyPr>
          <a:lstStyle>
            <a:lvl1pPr defTabSz="1293813" eaLnBrk="0" hangingPunct="0"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1293813" eaLnBrk="0" hangingPunct="0"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1293813" eaLnBrk="0" hangingPunct="0"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1293813" eaLnBrk="0" hangingPunct="0"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1293813" eaLnBrk="0" hangingPunct="0"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1293813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1293813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1293813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1293813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1100" dirty="0" smtClean="0">
                <a:solidFill>
                  <a:srgbClr val="0068B7"/>
                </a:solidFill>
                <a:latin typeface="Arial" pitchFamily="34" charset="0"/>
                <a:cs typeface="Arial" pitchFamily="34" charset="0"/>
              </a:rPr>
              <a:t>www.thunisoft.com</a:t>
            </a:r>
            <a:endParaRPr lang="zh-CN" altLang="en-US" sz="1100" dirty="0" smtClean="0">
              <a:solidFill>
                <a:srgbClr val="0068B7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11"/>
          <p:cNvSpPr>
            <a:spLocks noChangeArrowheads="1"/>
          </p:cNvSpPr>
          <p:nvPr userDrawn="1"/>
        </p:nvSpPr>
        <p:spPr bwMode="auto">
          <a:xfrm>
            <a:off x="1646238" y="6065838"/>
            <a:ext cx="3959642" cy="212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8055" tIns="29028" rIns="58055" bIns="29028">
            <a:spAutoFit/>
          </a:bodyPr>
          <a:lstStyle/>
          <a:p>
            <a:pPr defTabSz="820738"/>
            <a:r>
              <a:rPr lang="zh-CN" altLang="en-US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北京华宇软件股份有限公司</a:t>
            </a:r>
            <a:r>
              <a:rPr lang="zh-CN" altLang="en-US" sz="9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900" dirty="0">
                <a:solidFill>
                  <a:schemeClr val="bg1"/>
                </a:solidFill>
              </a:rPr>
              <a:t> </a:t>
            </a:r>
            <a:r>
              <a:rPr lang="en-US" altLang="zh-CN" sz="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BEIJING THUNISOFT CORPORATION LIMITED</a:t>
            </a:r>
            <a:endParaRPr lang="zh-CN" altLang="en-US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ctangle 4"/>
          <p:cNvSpPr txBox="1">
            <a:spLocks noChangeArrowheads="1"/>
          </p:cNvSpPr>
          <p:nvPr userDrawn="1"/>
        </p:nvSpPr>
        <p:spPr>
          <a:xfrm>
            <a:off x="1638300" y="5553075"/>
            <a:ext cx="2133600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i="0" kern="1200" smtClean="0">
                <a:solidFill>
                  <a:schemeClr val="bg1"/>
                </a:solidFill>
                <a:latin typeface="Exo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A9329283-96AF-4146-A0DF-F154670DCF22}" type="datetime1">
              <a:rPr lang="zh-CN" altLang="en-US" smtClean="0">
                <a:latin typeface="Arial" pitchFamily="34" charset="0"/>
                <a:cs typeface="Arial" pitchFamily="34" charset="0"/>
              </a:rPr>
              <a:pPr>
                <a:defRPr/>
              </a:pPr>
              <a:t>2017/1/3</a:t>
            </a:fld>
            <a:endParaRPr lang="zh-CN" altLang="zh-CN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9369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FAF6-3209-4067-A7F8-040A8184C6B7}" type="datetime1">
              <a:rPr lang="zh-CN" altLang="en-US" smtClean="0"/>
              <a:pPr/>
              <a:t>2017/1/3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4E63-F2AF-49E2-AE37-43481CC587E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080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C8505-0372-41F5-B7B2-72EF063B6600}" type="datetime1">
              <a:rPr lang="zh-CN" altLang="en-US" smtClean="0"/>
              <a:pPr/>
              <a:t>2017/1/3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4E63-F2AF-49E2-AE37-43481CC587E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8960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152636"/>
            <a:ext cx="5472608" cy="490066"/>
          </a:xfrm>
        </p:spPr>
        <p:txBody>
          <a:bodyPr>
            <a:noAutofit/>
          </a:bodyPr>
          <a:lstStyle>
            <a:lvl1pPr>
              <a:defRPr sz="28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6000" y="980728"/>
            <a:ext cx="7848872" cy="5328592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3pPr>
            <a:lvl4pPr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4pPr>
            <a:lvl5pPr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DF33-5A38-4035-AC9E-B8E17EB22BE4}" type="datetime1">
              <a:rPr lang="zh-CN" altLang="en-US" smtClean="0"/>
              <a:pPr/>
              <a:t>2017/1/3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4E63-F2AF-49E2-AE37-43481CC587E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9305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13"/>
          <p:cNvGrpSpPr>
            <a:grpSpLocks/>
          </p:cNvGrpSpPr>
          <p:nvPr userDrawn="1"/>
        </p:nvGrpSpPr>
        <p:grpSpPr bwMode="auto">
          <a:xfrm>
            <a:off x="-17463" y="3000375"/>
            <a:ext cx="9159876" cy="3857625"/>
            <a:chOff x="-26775" y="3348455"/>
            <a:chExt cx="14427135" cy="72000"/>
          </a:xfrm>
        </p:grpSpPr>
        <p:sp>
          <p:nvSpPr>
            <p:cNvPr id="8" name="矩形 14"/>
            <p:cNvSpPr>
              <a:spLocks noChangeArrowheads="1"/>
            </p:cNvSpPr>
            <p:nvPr userDrawn="1"/>
          </p:nvSpPr>
          <p:spPr bwMode="auto">
            <a:xfrm>
              <a:off x="382492" y="3348455"/>
              <a:ext cx="1305245" cy="72000"/>
            </a:xfrm>
            <a:prstGeom prst="rect">
              <a:avLst/>
            </a:prstGeom>
            <a:solidFill>
              <a:srgbClr val="00A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9438"/>
              <a:endParaRPr lang="zh-CN" altLang="en-US" sz="1300"/>
            </a:p>
          </p:txBody>
        </p:sp>
        <p:sp>
          <p:nvSpPr>
            <p:cNvPr id="9" name="矩形 15"/>
            <p:cNvSpPr>
              <a:spLocks noChangeArrowheads="1"/>
            </p:cNvSpPr>
            <p:nvPr userDrawn="1"/>
          </p:nvSpPr>
          <p:spPr bwMode="auto">
            <a:xfrm>
              <a:off x="1796795" y="3348455"/>
              <a:ext cx="1305245" cy="72000"/>
            </a:xfrm>
            <a:prstGeom prst="rect">
              <a:avLst/>
            </a:prstGeom>
            <a:solidFill>
              <a:srgbClr val="0062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9438"/>
              <a:endParaRPr lang="zh-CN" altLang="en-US" sz="1300"/>
            </a:p>
          </p:txBody>
        </p:sp>
        <p:sp>
          <p:nvSpPr>
            <p:cNvPr id="10" name="矩形 16"/>
            <p:cNvSpPr>
              <a:spLocks noChangeArrowheads="1"/>
            </p:cNvSpPr>
            <p:nvPr userDrawn="1"/>
          </p:nvSpPr>
          <p:spPr bwMode="auto">
            <a:xfrm>
              <a:off x="2340360" y="3348455"/>
              <a:ext cx="12060000" cy="72000"/>
            </a:xfrm>
            <a:prstGeom prst="rect">
              <a:avLst/>
            </a:prstGeom>
            <a:solidFill>
              <a:srgbClr val="0047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9438"/>
              <a:endParaRPr lang="zh-CN" altLang="en-US" sz="1300"/>
            </a:p>
          </p:txBody>
        </p:sp>
        <p:sp>
          <p:nvSpPr>
            <p:cNvPr id="11" name="矩形 17"/>
            <p:cNvSpPr>
              <a:spLocks noChangeArrowheads="1"/>
            </p:cNvSpPr>
            <p:nvPr userDrawn="1"/>
          </p:nvSpPr>
          <p:spPr bwMode="auto">
            <a:xfrm>
              <a:off x="-26775" y="3348455"/>
              <a:ext cx="1152000" cy="72000"/>
            </a:xfrm>
            <a:prstGeom prst="rect">
              <a:avLst/>
            </a:prstGeom>
            <a:solidFill>
              <a:srgbClr val="0081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9438"/>
              <a:endParaRPr lang="zh-CN" altLang="en-US" sz="1300"/>
            </a:p>
          </p:txBody>
        </p:sp>
      </p:grpSp>
      <p:sp>
        <p:nvSpPr>
          <p:cNvPr id="12" name="Rectangle 9"/>
          <p:cNvSpPr>
            <a:spLocks noChangeArrowheads="1"/>
          </p:cNvSpPr>
          <p:nvPr userDrawn="1"/>
        </p:nvSpPr>
        <p:spPr bwMode="auto">
          <a:xfrm>
            <a:off x="0" y="6315075"/>
            <a:ext cx="9143999" cy="212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8055" tIns="29028" rIns="58055" bIns="29028">
            <a:spAutoFit/>
          </a:bodyPr>
          <a:lstStyle/>
          <a:p>
            <a:pPr algn="ctr" defTabSz="820738"/>
            <a:r>
              <a:rPr lang="zh-CN" altLang="en-US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北京华宇软件股份有限公司  </a:t>
            </a:r>
            <a:r>
              <a:rPr lang="en-US" altLang="zh-CN" sz="800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BEIJING THUNISOFT CORPORATION LIMITED</a:t>
            </a:r>
            <a:endParaRPr lang="zh-CN" altLang="en-US" sz="800" dirty="0">
              <a:solidFill>
                <a:schemeClr val="bg1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pic>
        <p:nvPicPr>
          <p:cNvPr id="13" name="Picture 10" descr="竖版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9025" y="650875"/>
            <a:ext cx="1828800" cy="166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标题 1"/>
          <p:cNvSpPr>
            <a:spLocks noGrp="1"/>
          </p:cNvSpPr>
          <p:nvPr>
            <p:ph type="title"/>
          </p:nvPr>
        </p:nvSpPr>
        <p:spPr>
          <a:xfrm>
            <a:off x="0" y="3989946"/>
            <a:ext cx="9143999" cy="953508"/>
          </a:xfrm>
        </p:spPr>
        <p:txBody>
          <a:bodyPr anchor="t">
            <a:noAutofit/>
          </a:bodyPr>
          <a:lstStyle>
            <a:lvl1pPr algn="ctr">
              <a:defRPr sz="6000" b="0" cap="all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9245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92A1F-7F4F-4A9E-AC8E-D70E794B105F}" type="datetime1">
              <a:rPr lang="zh-CN" altLang="en-US" smtClean="0"/>
              <a:pPr/>
              <a:t>2017/1/3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4E63-F2AF-49E2-AE37-43481CC587E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250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6D87D-5373-4AD0-B56A-9967F8C0C571}" type="datetime1">
              <a:rPr lang="zh-CN" altLang="en-US" smtClean="0"/>
              <a:pPr/>
              <a:t>2017/1/3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4E63-F2AF-49E2-AE37-43481CC587E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4179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80752-F7E5-44E2-8AA3-21EF20F87492}" type="datetime1">
              <a:rPr lang="zh-CN" altLang="en-US" smtClean="0"/>
              <a:pPr/>
              <a:t>2017/1/3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4E63-F2AF-49E2-AE37-43481CC587E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5080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0FE5E-E76A-4B18-92BB-C6BBC29BC225}" type="datetime1">
              <a:rPr lang="zh-CN" altLang="en-US" smtClean="0"/>
              <a:pPr/>
              <a:t>2017/1/3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4E63-F2AF-49E2-AE37-43481CC587E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251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9E165-A031-464B-BD7E-7E82C482BEDF}" type="datetime1">
              <a:rPr lang="zh-CN" altLang="en-US" smtClean="0"/>
              <a:pPr/>
              <a:t>2017/1/3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4E63-F2AF-49E2-AE37-43481CC587E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016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69F04-C1B7-4CEA-9291-EA11D6E04CCC}" type="datetime1">
              <a:rPr lang="zh-CN" altLang="en-US" smtClean="0"/>
              <a:pPr/>
              <a:t>2017/1/3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4E63-F2AF-49E2-AE37-43481CC587E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5469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83568" y="152636"/>
            <a:ext cx="5472608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56000" y="980728"/>
            <a:ext cx="7848872" cy="5328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1156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i="1">
                <a:solidFill>
                  <a:srgbClr val="00B0F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1D3EEC2-3DBC-43AD-837B-AE7C27033FDD}" type="datetime1">
              <a:rPr lang="zh-CN" altLang="en-US" smtClean="0"/>
              <a:pPr/>
              <a:t>2017/1/3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16216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i="1">
                <a:solidFill>
                  <a:srgbClr val="00B0F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C794E63-F2AF-49E2-AE37-43481CC587E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grpSp>
        <p:nvGrpSpPr>
          <p:cNvPr id="7" name="组合 7"/>
          <p:cNvGrpSpPr>
            <a:grpSpLocks/>
          </p:cNvGrpSpPr>
          <p:nvPr userDrawn="1"/>
        </p:nvGrpSpPr>
        <p:grpSpPr bwMode="auto">
          <a:xfrm>
            <a:off x="0" y="742950"/>
            <a:ext cx="9144000" cy="46038"/>
            <a:chOff x="0" y="1440235"/>
            <a:chExt cx="14401800" cy="72000"/>
          </a:xfrm>
        </p:grpSpPr>
        <p:sp>
          <p:nvSpPr>
            <p:cNvPr id="8" name="矩形 8"/>
            <p:cNvSpPr>
              <a:spLocks noChangeArrowheads="1"/>
            </p:cNvSpPr>
            <p:nvPr userDrawn="1"/>
          </p:nvSpPr>
          <p:spPr bwMode="auto">
            <a:xfrm>
              <a:off x="652622" y="1440235"/>
              <a:ext cx="1305245" cy="72000"/>
            </a:xfrm>
            <a:prstGeom prst="rect">
              <a:avLst/>
            </a:prstGeom>
            <a:solidFill>
              <a:srgbClr val="00A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9438"/>
              <a:endParaRPr lang="zh-CN" altLang="en-US" sz="1300"/>
            </a:p>
          </p:txBody>
        </p:sp>
        <p:sp>
          <p:nvSpPr>
            <p:cNvPr id="9" name="矩形 9"/>
            <p:cNvSpPr>
              <a:spLocks noChangeArrowheads="1"/>
            </p:cNvSpPr>
            <p:nvPr userDrawn="1"/>
          </p:nvSpPr>
          <p:spPr bwMode="auto">
            <a:xfrm>
              <a:off x="2066925" y="1440235"/>
              <a:ext cx="1305245" cy="72000"/>
            </a:xfrm>
            <a:prstGeom prst="rect">
              <a:avLst/>
            </a:prstGeom>
            <a:solidFill>
              <a:srgbClr val="0062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9438"/>
              <a:endParaRPr lang="zh-CN" altLang="en-US" sz="1300"/>
            </a:p>
          </p:txBody>
        </p:sp>
        <p:sp>
          <p:nvSpPr>
            <p:cNvPr id="10" name="矩形 10"/>
            <p:cNvSpPr>
              <a:spLocks noChangeArrowheads="1"/>
            </p:cNvSpPr>
            <p:nvPr userDrawn="1"/>
          </p:nvSpPr>
          <p:spPr bwMode="auto">
            <a:xfrm>
              <a:off x="2880420" y="1440235"/>
              <a:ext cx="11521380" cy="72000"/>
            </a:xfrm>
            <a:prstGeom prst="rect">
              <a:avLst/>
            </a:prstGeom>
            <a:solidFill>
              <a:srgbClr val="0047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9438"/>
              <a:endParaRPr lang="zh-CN" altLang="en-US" sz="1300"/>
            </a:p>
          </p:txBody>
        </p:sp>
        <p:sp>
          <p:nvSpPr>
            <p:cNvPr id="11" name="矩形 11"/>
            <p:cNvSpPr>
              <a:spLocks noChangeArrowheads="1"/>
            </p:cNvSpPr>
            <p:nvPr userDrawn="1"/>
          </p:nvSpPr>
          <p:spPr bwMode="auto">
            <a:xfrm>
              <a:off x="0" y="1440235"/>
              <a:ext cx="1305245" cy="72000"/>
            </a:xfrm>
            <a:prstGeom prst="rect">
              <a:avLst/>
            </a:prstGeom>
            <a:solidFill>
              <a:srgbClr val="0081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79438"/>
              <a:endParaRPr lang="zh-CN" altLang="en-US" sz="1300"/>
            </a:p>
          </p:txBody>
        </p:sp>
      </p:grpSp>
      <p:pic>
        <p:nvPicPr>
          <p:cNvPr id="12" name="Picture 7" descr="彩色logo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3282" y="136525"/>
            <a:ext cx="132715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3416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just" defTabSz="914400" rtl="0" eaLnBrk="1" latinLnBrk="0" hangingPunct="1">
        <a:lnSpc>
          <a:spcPct val="125000"/>
        </a:lnSpc>
        <a:spcBef>
          <a:spcPts val="300"/>
        </a:spcBef>
        <a:buClr>
          <a:srgbClr val="00479D"/>
        </a:buClr>
        <a:buSzPct val="60000"/>
        <a:buFont typeface="Wingdings" pitchFamily="2" charset="2"/>
        <a:buChar char="n"/>
        <a:defRPr sz="2800" kern="1200">
          <a:solidFill>
            <a:schemeClr val="tx1">
              <a:lumMod val="85000"/>
              <a:lumOff val="1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just" defTabSz="914400" rtl="0" eaLnBrk="1" latinLnBrk="0" hangingPunct="1">
        <a:lnSpc>
          <a:spcPct val="125000"/>
        </a:lnSpc>
        <a:spcBef>
          <a:spcPts val="300"/>
        </a:spcBef>
        <a:buClr>
          <a:srgbClr val="0070C0"/>
        </a:buClr>
        <a:buSzPct val="60000"/>
        <a:buFont typeface="Wingdings" pitchFamily="2" charset="2"/>
        <a:buChar char="p"/>
        <a:defRPr sz="2400" kern="1200">
          <a:solidFill>
            <a:schemeClr val="tx1">
              <a:lumMod val="85000"/>
              <a:lumOff val="1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just" defTabSz="914400" rtl="0" eaLnBrk="1" latinLnBrk="0" hangingPunct="1">
        <a:lnSpc>
          <a:spcPct val="125000"/>
        </a:lnSpc>
        <a:spcBef>
          <a:spcPts val="300"/>
        </a:spcBef>
        <a:buClr>
          <a:srgbClr val="0070C0"/>
        </a:buClr>
        <a:buFont typeface="Arial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just" defTabSz="914400" rtl="0" eaLnBrk="1" latinLnBrk="0" hangingPunct="1">
        <a:lnSpc>
          <a:spcPct val="125000"/>
        </a:lnSpc>
        <a:spcBef>
          <a:spcPts val="300"/>
        </a:spcBef>
        <a:buClr>
          <a:srgbClr val="0070C0"/>
        </a:buClr>
        <a:buFont typeface="Arial" pitchFamily="34" charset="0"/>
        <a:buChar char="–"/>
        <a:defRPr sz="2000" kern="1200">
          <a:solidFill>
            <a:schemeClr val="tx1">
              <a:lumMod val="85000"/>
              <a:lumOff val="1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just" defTabSz="914400" rtl="0" eaLnBrk="1" latinLnBrk="0" hangingPunct="1">
        <a:lnSpc>
          <a:spcPct val="125000"/>
        </a:lnSpc>
        <a:spcBef>
          <a:spcPts val="300"/>
        </a:spcBef>
        <a:buClr>
          <a:srgbClr val="0070C0"/>
        </a:buClr>
        <a:buFont typeface="Arial" pitchFamily="34" charset="0"/>
        <a:buChar char="»"/>
        <a:defRPr sz="1800" kern="1200">
          <a:solidFill>
            <a:schemeClr val="tx1">
              <a:lumMod val="85000"/>
              <a:lumOff val="1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sourcetreeapp.com/" TargetMode="External"/><Relationship Id="rId3" Type="http://schemas.openxmlformats.org/officeDocument/2006/relationships/hyperlink" Target="https://www.git-tower.com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wnload.eclipse.org/egit/updates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log.jobbole.com/31444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for-windows.github.io/" TargetMode="External"/><Relationship Id="rId4" Type="http://schemas.openxmlformats.org/officeDocument/2006/relationships/hyperlink" Target="https://help.github.com/articles/set-up-git/#platform-windows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eclipse.org/egit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1657048" y="2843389"/>
            <a:ext cx="4297841" cy="735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8055" tIns="29028" rIns="58055" bIns="29028">
            <a:spAutoFit/>
          </a:bodyPr>
          <a:lstStyle>
            <a:lvl1pPr defTabSz="1293813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1293813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1293813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1293813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1293813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1293813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1293813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1293813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1293813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Git</a:t>
            </a:r>
            <a:r>
              <a:rPr lang="zh-CN" altLang="en-US" sz="4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基础培训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272300" y="5523619"/>
            <a:ext cx="17641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7ECEF4"/>
                </a:solidFill>
                <a:latin typeface="微软雅黑" pitchFamily="34" charset="-122"/>
                <a:ea typeface="微软雅黑" pitchFamily="34" charset="-122"/>
              </a:rPr>
              <a:t>陈家银</a:t>
            </a:r>
            <a:endParaRPr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4847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第一个</a:t>
            </a:r>
            <a:r>
              <a:rPr lang="en-US" altLang="zh-CN"/>
              <a:t>Git</a:t>
            </a:r>
            <a:r>
              <a:rPr lang="zh-CN" altLang="en-US"/>
              <a:t>库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DF33-5A38-4035-AC9E-B8E17EB22BE4}" type="datetime1">
              <a:rPr lang="zh-CN" altLang="en-US" smtClean="0"/>
              <a:pPr/>
              <a:t>2017/1/3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4E63-F2AF-49E2-AE37-43481CC587E5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57200" y="1340768"/>
            <a:ext cx="82296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just" defTabSz="914400" rtl="0" eaLnBrk="1" latinLnBrk="0" hangingPunct="1">
              <a:lnSpc>
                <a:spcPct val="125000"/>
              </a:lnSpc>
              <a:spcBef>
                <a:spcPts val="300"/>
              </a:spcBef>
              <a:buClr>
                <a:srgbClr val="00479D"/>
              </a:buClr>
              <a:buSzPct val="60000"/>
              <a:buFont typeface="Wingdings" pitchFamily="2" charset="2"/>
              <a:buChar char="n"/>
              <a:defRPr sz="28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just" defTabSz="914400" rtl="0" eaLnBrk="1" latinLnBrk="0" hangingPunct="1">
              <a:lnSpc>
                <a:spcPct val="125000"/>
              </a:lnSpc>
              <a:spcBef>
                <a:spcPts val="300"/>
              </a:spcBef>
              <a:buClr>
                <a:srgbClr val="0070C0"/>
              </a:buClr>
              <a:buSzPct val="60000"/>
              <a:buFont typeface="Wingdings" pitchFamily="2" charset="2"/>
              <a:buChar char="p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125000"/>
              </a:lnSpc>
              <a:spcBef>
                <a:spcPts val="300"/>
              </a:spcBef>
              <a:buClr>
                <a:srgbClr val="0070C0"/>
              </a:buClr>
              <a:buFont typeface="Arial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125000"/>
              </a:lnSpc>
              <a:spcBef>
                <a:spcPts val="300"/>
              </a:spcBef>
              <a:buClr>
                <a:srgbClr val="0070C0"/>
              </a:buClr>
              <a:buFont typeface="Arial" pitchFamily="34" charset="0"/>
              <a:buChar char="–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125000"/>
              </a:lnSpc>
              <a:spcBef>
                <a:spcPts val="300"/>
              </a:spcBef>
              <a:buClr>
                <a:srgbClr val="0070C0"/>
              </a:buClr>
              <a:buFont typeface="Arial" pitchFamily="34" charset="0"/>
              <a:buChar char="»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/>
              <a:t>配置</a:t>
            </a:r>
            <a:r>
              <a:rPr lang="en-US" altLang="zh-CN" sz="2400"/>
              <a:t>Git</a:t>
            </a:r>
            <a:r>
              <a:rPr lang="zh-CN" altLang="en-US" sz="2400"/>
              <a:t>基本信息</a:t>
            </a:r>
            <a:endParaRPr lang="zh-CN" altLang="en-GB" sz="2400"/>
          </a:p>
          <a:p>
            <a:pPr lvl="1">
              <a:lnSpc>
                <a:spcPct val="150000"/>
              </a:lnSpc>
            </a:pPr>
            <a:r>
              <a:rPr lang="en-GB" altLang="zh-CN"/>
              <a:t>git config </a:t>
            </a:r>
            <a:r>
              <a:rPr lang="en-US" altLang="zh-CN"/>
              <a:t>--</a:t>
            </a:r>
            <a:r>
              <a:rPr lang="en-GB" altLang="zh-CN"/>
              <a:t>global user.name “xucons”</a:t>
            </a:r>
          </a:p>
          <a:p>
            <a:pPr lvl="1">
              <a:lnSpc>
                <a:spcPct val="150000"/>
              </a:lnSpc>
            </a:pPr>
            <a:r>
              <a:rPr lang="en-GB" altLang="zh-CN"/>
              <a:t>git config </a:t>
            </a:r>
            <a:r>
              <a:rPr lang="en-US" altLang="zh-CN"/>
              <a:t>--</a:t>
            </a:r>
            <a:r>
              <a:rPr lang="en-GB" altLang="zh-CN"/>
              <a:t>global user.email “xucons@gmail.com”</a:t>
            </a:r>
          </a:p>
          <a:p>
            <a:pPr>
              <a:lnSpc>
                <a:spcPct val="150000"/>
              </a:lnSpc>
            </a:pPr>
            <a:r>
              <a:rPr lang="zh-CN" altLang="en-GB" sz="2400"/>
              <a:t>创建一个库</a:t>
            </a:r>
          </a:p>
          <a:p>
            <a:pPr lvl="1">
              <a:lnSpc>
                <a:spcPct val="150000"/>
              </a:lnSpc>
            </a:pPr>
            <a:r>
              <a:rPr lang="en-GB" altLang="zh-CN"/>
              <a:t>git init</a:t>
            </a:r>
          </a:p>
          <a:p>
            <a:pPr>
              <a:lnSpc>
                <a:spcPct val="150000"/>
              </a:lnSpc>
            </a:pPr>
            <a:r>
              <a:rPr lang="zh-CN" altLang="en-GB" sz="2400"/>
              <a:t>克隆一个库</a:t>
            </a:r>
          </a:p>
          <a:p>
            <a:pPr lvl="1">
              <a:lnSpc>
                <a:spcPct val="150000"/>
              </a:lnSpc>
            </a:pPr>
            <a:r>
              <a:rPr lang="en-GB" altLang="zh-CN"/>
              <a:t>git clone git://git.kernel.org/scm/git/git.git</a:t>
            </a:r>
          </a:p>
          <a:p>
            <a:pPr>
              <a:lnSpc>
                <a:spcPct val="150000"/>
              </a:lnSpc>
            </a:pPr>
            <a:endParaRPr lang="en-US" altLang="zh-CN" sz="2400"/>
          </a:p>
        </p:txBody>
      </p:sp>
    </p:spTree>
    <p:extLst>
      <p:ext uri="{BB962C8B-B14F-4D97-AF65-F5344CB8AC3E}">
        <p14:creationId xmlns:p14="http://schemas.microsoft.com/office/powerpoint/2010/main" val="8032273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Pull</a:t>
            </a:r>
            <a:r>
              <a:rPr lang="zh-CN" altLang="en-US"/>
              <a:t>与</a:t>
            </a:r>
            <a:r>
              <a:rPr lang="en-US" altLang="zh-CN"/>
              <a:t>Fetch</a:t>
            </a:r>
            <a:r>
              <a:rPr lang="zh-CN" altLang="en-US"/>
              <a:t>区别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DF33-5A38-4035-AC9E-B8E17EB22BE4}" type="datetime1">
              <a:rPr lang="zh-CN" altLang="en-US" smtClean="0"/>
              <a:pPr/>
              <a:t>2017/1/3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4E63-F2AF-49E2-AE37-43481CC587E5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57200" y="1448780"/>
            <a:ext cx="8229600" cy="44186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just" defTabSz="914400" rtl="0" eaLnBrk="1" latinLnBrk="0" hangingPunct="1">
              <a:lnSpc>
                <a:spcPct val="125000"/>
              </a:lnSpc>
              <a:spcBef>
                <a:spcPts val="300"/>
              </a:spcBef>
              <a:buClr>
                <a:srgbClr val="00479D"/>
              </a:buClr>
              <a:buSzPct val="60000"/>
              <a:buFont typeface="Wingdings" pitchFamily="2" charset="2"/>
              <a:buChar char="n"/>
              <a:defRPr sz="28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just" defTabSz="914400" rtl="0" eaLnBrk="1" latinLnBrk="0" hangingPunct="1">
              <a:lnSpc>
                <a:spcPct val="125000"/>
              </a:lnSpc>
              <a:spcBef>
                <a:spcPts val="300"/>
              </a:spcBef>
              <a:buClr>
                <a:srgbClr val="0070C0"/>
              </a:buClr>
              <a:buSzPct val="60000"/>
              <a:buFont typeface="Wingdings" pitchFamily="2" charset="2"/>
              <a:buChar char="p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125000"/>
              </a:lnSpc>
              <a:spcBef>
                <a:spcPts val="300"/>
              </a:spcBef>
              <a:buClr>
                <a:srgbClr val="0070C0"/>
              </a:buClr>
              <a:buFont typeface="Arial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125000"/>
              </a:lnSpc>
              <a:spcBef>
                <a:spcPts val="300"/>
              </a:spcBef>
              <a:buClr>
                <a:srgbClr val="0070C0"/>
              </a:buClr>
              <a:buFont typeface="Arial" pitchFamily="34" charset="0"/>
              <a:buChar char="–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125000"/>
              </a:lnSpc>
              <a:spcBef>
                <a:spcPts val="300"/>
              </a:spcBef>
              <a:buClr>
                <a:srgbClr val="0070C0"/>
              </a:buClr>
              <a:buFont typeface="Arial" pitchFamily="34" charset="0"/>
              <a:buChar char="»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400"/>
              <a:t>git fetch</a:t>
            </a:r>
            <a:r>
              <a:rPr lang="zh-CN" altLang="en-US" sz="2400"/>
              <a:t>：相当于是从远程获取最新版本到本地，不会自动</a:t>
            </a:r>
            <a:r>
              <a:rPr lang="en-US" altLang="zh-CN" sz="2400"/>
              <a:t>merge </a:t>
            </a:r>
          </a:p>
          <a:p>
            <a:pPr>
              <a:lnSpc>
                <a:spcPct val="150000"/>
              </a:lnSpc>
            </a:pPr>
            <a:r>
              <a:rPr lang="en-US" altLang="zh-CN" sz="2400"/>
              <a:t> git pull</a:t>
            </a:r>
            <a:r>
              <a:rPr lang="zh-CN" altLang="en-US" sz="2400"/>
              <a:t>：相当于是从远程获取最新版本并</a:t>
            </a:r>
            <a:r>
              <a:rPr lang="en-US" altLang="zh-CN" sz="2400"/>
              <a:t>merge</a:t>
            </a:r>
            <a:r>
              <a:rPr lang="zh-CN" altLang="en-US" sz="2400"/>
              <a:t>到本地，相当于</a:t>
            </a:r>
            <a:r>
              <a:rPr lang="en-US" altLang="zh-CN" sz="2400"/>
              <a:t>git fetch </a:t>
            </a:r>
            <a:r>
              <a:rPr lang="zh-CN" altLang="en-US" sz="2400"/>
              <a:t>和 </a:t>
            </a:r>
            <a:r>
              <a:rPr lang="en-US" altLang="zh-CN" sz="2400"/>
              <a:t>git merge </a:t>
            </a:r>
          </a:p>
          <a:p>
            <a:pPr>
              <a:lnSpc>
                <a:spcPct val="150000"/>
              </a:lnSpc>
            </a:pPr>
            <a:r>
              <a:rPr lang="zh-CN" altLang="en-US" sz="2400"/>
              <a:t>在实际使用中，</a:t>
            </a:r>
            <a:r>
              <a:rPr lang="en-US" altLang="zh-CN" sz="2400"/>
              <a:t>git fetch</a:t>
            </a:r>
            <a:r>
              <a:rPr lang="zh-CN" altLang="en-US" sz="2400"/>
              <a:t>更安全一些。因为在</a:t>
            </a:r>
            <a:r>
              <a:rPr lang="en-US" altLang="zh-CN" sz="2400"/>
              <a:t>merge</a:t>
            </a:r>
            <a:r>
              <a:rPr lang="zh-CN" altLang="en-US" sz="2400"/>
              <a:t>前，我们可以查看更新情况，然后再决定是否合并 </a:t>
            </a:r>
          </a:p>
        </p:txBody>
      </p:sp>
    </p:spTree>
    <p:extLst>
      <p:ext uri="{BB962C8B-B14F-4D97-AF65-F5344CB8AC3E}">
        <p14:creationId xmlns:p14="http://schemas.microsoft.com/office/powerpoint/2010/main" val="14630441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分支与标记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DF33-5A38-4035-AC9E-B8E17EB22BE4}" type="datetime1">
              <a:rPr lang="zh-CN" altLang="en-US" smtClean="0"/>
              <a:pPr/>
              <a:t>2017/1/3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4E63-F2AF-49E2-AE37-43481CC587E5}" type="slidenum">
              <a:rPr lang="zh-CN" altLang="en-US" smtClean="0"/>
              <a:pPr/>
              <a:t>12</a:t>
            </a:fld>
            <a:endParaRPr lang="zh-CN" alt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57200" y="980728"/>
            <a:ext cx="8229600" cy="52205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just" defTabSz="914400" rtl="0" eaLnBrk="1" latinLnBrk="0" hangingPunct="1">
              <a:lnSpc>
                <a:spcPct val="125000"/>
              </a:lnSpc>
              <a:spcBef>
                <a:spcPts val="300"/>
              </a:spcBef>
              <a:buClr>
                <a:srgbClr val="00479D"/>
              </a:buClr>
              <a:buSzPct val="60000"/>
              <a:buFont typeface="Wingdings" pitchFamily="2" charset="2"/>
              <a:buChar char="n"/>
              <a:defRPr sz="28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just" defTabSz="914400" rtl="0" eaLnBrk="1" latinLnBrk="0" hangingPunct="1">
              <a:lnSpc>
                <a:spcPct val="125000"/>
              </a:lnSpc>
              <a:spcBef>
                <a:spcPts val="300"/>
              </a:spcBef>
              <a:buClr>
                <a:srgbClr val="0070C0"/>
              </a:buClr>
              <a:buSzPct val="60000"/>
              <a:buFont typeface="Wingdings" pitchFamily="2" charset="2"/>
              <a:buChar char="p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125000"/>
              </a:lnSpc>
              <a:spcBef>
                <a:spcPts val="300"/>
              </a:spcBef>
              <a:buClr>
                <a:srgbClr val="0070C0"/>
              </a:buClr>
              <a:buFont typeface="Arial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125000"/>
              </a:lnSpc>
              <a:spcBef>
                <a:spcPts val="300"/>
              </a:spcBef>
              <a:buClr>
                <a:srgbClr val="0070C0"/>
              </a:buClr>
              <a:buFont typeface="Arial" pitchFamily="34" charset="0"/>
              <a:buChar char="–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125000"/>
              </a:lnSpc>
              <a:spcBef>
                <a:spcPts val="300"/>
              </a:spcBef>
              <a:buClr>
                <a:srgbClr val="0070C0"/>
              </a:buClr>
              <a:buFont typeface="Arial" pitchFamily="34" charset="0"/>
              <a:buChar char="»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sz="1600"/>
              <a:t>分支</a:t>
            </a:r>
          </a:p>
          <a:p>
            <a:pPr lvl="1">
              <a:lnSpc>
                <a:spcPct val="100000"/>
              </a:lnSpc>
            </a:pPr>
            <a:r>
              <a:rPr lang="zh-CN" altLang="en-US" sz="1600"/>
              <a:t>创建分支</a:t>
            </a:r>
          </a:p>
          <a:p>
            <a:pPr lvl="2">
              <a:lnSpc>
                <a:spcPct val="100000"/>
              </a:lnSpc>
            </a:pPr>
            <a:r>
              <a:rPr lang="en-GB" altLang="zh-CN" sz="1600"/>
              <a:t>git branch &lt;name&gt;</a:t>
            </a:r>
          </a:p>
          <a:p>
            <a:pPr lvl="2">
              <a:lnSpc>
                <a:spcPct val="100000"/>
              </a:lnSpc>
            </a:pPr>
            <a:r>
              <a:rPr lang="en-GB" altLang="zh-CN" sz="1600"/>
              <a:t>git branch &lt;name&gt; &lt;commit-id&gt;</a:t>
            </a:r>
          </a:p>
          <a:p>
            <a:pPr lvl="1">
              <a:lnSpc>
                <a:spcPct val="100000"/>
              </a:lnSpc>
            </a:pPr>
            <a:r>
              <a:rPr lang="zh-CN" altLang="en-GB" sz="1600"/>
              <a:t>删除分支</a:t>
            </a:r>
          </a:p>
          <a:p>
            <a:pPr lvl="2">
              <a:lnSpc>
                <a:spcPct val="100000"/>
              </a:lnSpc>
            </a:pPr>
            <a:r>
              <a:rPr lang="en-GB" altLang="zh-CN" sz="1600"/>
              <a:t>git branch -d &lt;name&gt;</a:t>
            </a:r>
          </a:p>
          <a:p>
            <a:pPr lvl="1">
              <a:lnSpc>
                <a:spcPct val="100000"/>
              </a:lnSpc>
            </a:pPr>
            <a:r>
              <a:rPr lang="zh-CN" altLang="en-GB" sz="1600"/>
              <a:t>查看分支</a:t>
            </a:r>
          </a:p>
          <a:p>
            <a:pPr lvl="2">
              <a:lnSpc>
                <a:spcPct val="100000"/>
              </a:lnSpc>
            </a:pPr>
            <a:r>
              <a:rPr lang="en-GB" altLang="zh-CN" sz="1600"/>
              <a:t>git branch</a:t>
            </a:r>
          </a:p>
          <a:p>
            <a:pPr lvl="2">
              <a:lnSpc>
                <a:spcPct val="100000"/>
              </a:lnSpc>
            </a:pPr>
            <a:r>
              <a:rPr lang="en-GB" altLang="zh-CN" sz="1600"/>
              <a:t>git branch -r   //remote branch</a:t>
            </a:r>
            <a:endParaRPr lang="zh-CN" altLang="en-US" sz="1600"/>
          </a:p>
          <a:p>
            <a:pPr lvl="2">
              <a:lnSpc>
                <a:spcPct val="100000"/>
              </a:lnSpc>
            </a:pPr>
            <a:r>
              <a:rPr lang="en-US" altLang="zh-CN" sz="1600"/>
              <a:t>Git</a:t>
            </a:r>
            <a:r>
              <a:rPr lang="zh-CN" altLang="en-US" sz="1600"/>
              <a:t> </a:t>
            </a:r>
            <a:r>
              <a:rPr lang="en-US" altLang="zh-CN" sz="1600"/>
              <a:t>branch</a:t>
            </a:r>
            <a:r>
              <a:rPr lang="zh-CN" altLang="en-US" sz="1600"/>
              <a:t> </a:t>
            </a:r>
            <a:r>
              <a:rPr lang="mr-IN" altLang="zh-CN" sz="1600"/>
              <a:t>–</a:t>
            </a:r>
            <a:r>
              <a:rPr lang="en-US" altLang="zh-CN" sz="1600"/>
              <a:t>a</a:t>
            </a:r>
            <a:r>
              <a:rPr lang="zh-CN" altLang="en-US" sz="1600"/>
              <a:t> </a:t>
            </a:r>
            <a:r>
              <a:rPr lang="en-US" altLang="zh-CN" sz="1600"/>
              <a:t>//</a:t>
            </a:r>
            <a:r>
              <a:rPr lang="zh-CN" altLang="en-US" sz="1600"/>
              <a:t> </a:t>
            </a:r>
            <a:r>
              <a:rPr lang="en-US" altLang="zh-CN" sz="1600"/>
              <a:t>all</a:t>
            </a:r>
            <a:r>
              <a:rPr lang="zh-CN" altLang="en-US" sz="1600"/>
              <a:t> </a:t>
            </a:r>
            <a:r>
              <a:rPr lang="en-US" altLang="zh-CN" sz="1600"/>
              <a:t>branch</a:t>
            </a:r>
            <a:r>
              <a:rPr lang="zh-CN" altLang="en-US" sz="1600"/>
              <a:t> </a:t>
            </a:r>
            <a:endParaRPr lang="en-GB" altLang="zh-CN" sz="1600"/>
          </a:p>
          <a:p>
            <a:pPr lvl="1">
              <a:lnSpc>
                <a:spcPct val="100000"/>
              </a:lnSpc>
            </a:pPr>
            <a:r>
              <a:rPr lang="zh-CN" altLang="en-GB" sz="1600"/>
              <a:t>转动某一分支</a:t>
            </a:r>
          </a:p>
          <a:p>
            <a:pPr lvl="2">
              <a:lnSpc>
                <a:spcPct val="100000"/>
              </a:lnSpc>
            </a:pPr>
            <a:r>
              <a:rPr lang="en-GB" altLang="zh-CN" sz="1600"/>
              <a:t>git checkout &lt;commit-id&gt;</a:t>
            </a:r>
          </a:p>
          <a:p>
            <a:pPr lvl="2">
              <a:lnSpc>
                <a:spcPct val="100000"/>
              </a:lnSpc>
            </a:pPr>
            <a:r>
              <a:rPr lang="en-GB" altLang="zh-CN" sz="1600"/>
              <a:t>git checkout -b &lt;name&gt; &lt;commit-id&gt;</a:t>
            </a:r>
          </a:p>
          <a:p>
            <a:pPr lvl="1">
              <a:lnSpc>
                <a:spcPct val="100000"/>
              </a:lnSpc>
            </a:pPr>
            <a:r>
              <a:rPr lang="zh-CN" altLang="en-US" sz="1600"/>
              <a:t>分支合并</a:t>
            </a:r>
          </a:p>
          <a:p>
            <a:pPr lvl="2">
              <a:lnSpc>
                <a:spcPct val="100000"/>
              </a:lnSpc>
            </a:pPr>
            <a:r>
              <a:rPr lang="en-US" altLang="zh-CN" sz="1600"/>
              <a:t>git merge &lt;name&gt; //</a:t>
            </a:r>
            <a:r>
              <a:rPr lang="zh-CN" altLang="en-US" sz="1600"/>
              <a:t>合并指定的分支到当前分支</a:t>
            </a:r>
          </a:p>
          <a:p>
            <a:pPr>
              <a:lnSpc>
                <a:spcPct val="100000"/>
              </a:lnSpc>
            </a:pPr>
            <a:r>
              <a:rPr lang="zh-CN" altLang="en-US" sz="1600"/>
              <a:t>标记</a:t>
            </a:r>
          </a:p>
          <a:p>
            <a:pPr lvl="1">
              <a:lnSpc>
                <a:spcPct val="100000"/>
              </a:lnSpc>
            </a:pPr>
            <a:r>
              <a:rPr lang="zh-CN" altLang="en-US" sz="1600"/>
              <a:t>标记只是一个方便人识别某次提交的一个标签</a:t>
            </a:r>
          </a:p>
          <a:p>
            <a:pPr lvl="1">
              <a:lnSpc>
                <a:spcPct val="100000"/>
              </a:lnSpc>
            </a:pPr>
            <a:r>
              <a:rPr lang="en-US" altLang="zh-CN" sz="1600"/>
              <a:t>git tag &lt;tag-name&gt;</a:t>
            </a:r>
          </a:p>
        </p:txBody>
      </p:sp>
    </p:spTree>
    <p:extLst>
      <p:ext uri="{BB962C8B-B14F-4D97-AF65-F5344CB8AC3E}">
        <p14:creationId xmlns:p14="http://schemas.microsoft.com/office/powerpoint/2010/main" val="19481748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Rebase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DF33-5A38-4035-AC9E-B8E17EB22BE4}" type="datetime1">
              <a:rPr lang="zh-CN" altLang="en-US" smtClean="0"/>
              <a:pPr/>
              <a:t>2017/1/3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4E63-F2AF-49E2-AE37-43481CC587E5}" type="slidenum">
              <a:rPr lang="zh-CN" altLang="en-US" smtClean="0"/>
              <a:pPr/>
              <a:t>13</a:t>
            </a:fld>
            <a:endParaRPr lang="zh-CN" altLang="en-US"/>
          </a:p>
        </p:txBody>
      </p:sp>
      <p:sp>
        <p:nvSpPr>
          <p:cNvPr id="8" name="Rectangle 13"/>
          <p:cNvSpPr txBox="1">
            <a:spLocks noChangeArrowheads="1"/>
          </p:cNvSpPr>
          <p:nvPr/>
        </p:nvSpPr>
        <p:spPr>
          <a:xfrm>
            <a:off x="359532" y="3825044"/>
            <a:ext cx="8290284" cy="1866900"/>
          </a:xfrm>
          <a:prstGeom prst="rect">
            <a:avLst/>
          </a:prstGeom>
        </p:spPr>
        <p:txBody>
          <a:bodyPr/>
          <a:lstStyle>
            <a:lvl1pPr marL="342900" indent="-342900" algn="just" defTabSz="914400" rtl="0" eaLnBrk="1" latinLnBrk="0" hangingPunct="1">
              <a:lnSpc>
                <a:spcPct val="125000"/>
              </a:lnSpc>
              <a:spcBef>
                <a:spcPts val="300"/>
              </a:spcBef>
              <a:buClr>
                <a:srgbClr val="00479D"/>
              </a:buClr>
              <a:buSzPct val="60000"/>
              <a:buFont typeface="Wingdings" pitchFamily="2" charset="2"/>
              <a:buChar char="n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just" defTabSz="914400" rtl="0" eaLnBrk="1" latinLnBrk="0" hangingPunct="1">
              <a:lnSpc>
                <a:spcPct val="125000"/>
              </a:lnSpc>
              <a:spcBef>
                <a:spcPts val="300"/>
              </a:spcBef>
              <a:buClr>
                <a:srgbClr val="0070C0"/>
              </a:buClr>
              <a:buSzPct val="60000"/>
              <a:buFont typeface="Wingdings" pitchFamily="2" charset="2"/>
              <a:buChar char="p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125000"/>
              </a:lnSpc>
              <a:spcBef>
                <a:spcPts val="300"/>
              </a:spcBef>
              <a:buClr>
                <a:srgbClr val="0070C0"/>
              </a:buClr>
              <a:buFont typeface="Arial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125000"/>
              </a:lnSpc>
              <a:spcBef>
                <a:spcPts val="300"/>
              </a:spcBef>
              <a:buClr>
                <a:srgbClr val="0070C0"/>
              </a:buClr>
              <a:buFont typeface="Arial" pitchFamily="34" charset="0"/>
              <a:buChar char="–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125000"/>
              </a:lnSpc>
              <a:spcBef>
                <a:spcPts val="300"/>
              </a:spcBef>
              <a:buClr>
                <a:srgbClr val="0070C0"/>
              </a:buClr>
              <a:buFont typeface="Arial" pitchFamily="34" charset="0"/>
              <a:buChar char="»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400"/>
              <a:t>rebase</a:t>
            </a:r>
            <a:r>
              <a:rPr lang="zh-CN" altLang="en-US" sz="2400"/>
              <a:t>命令执行后，实际上是将分支点从</a:t>
            </a:r>
            <a:r>
              <a:rPr lang="en-US" altLang="zh-CN" sz="2400"/>
              <a:t>C</a:t>
            </a:r>
            <a:r>
              <a:rPr lang="zh-CN" altLang="en-US" sz="2400"/>
              <a:t>移到了</a:t>
            </a:r>
            <a:r>
              <a:rPr lang="en-US" altLang="zh-CN" sz="2400"/>
              <a:t>G</a:t>
            </a:r>
            <a:r>
              <a:rPr lang="zh-CN" altLang="en-US" sz="2400"/>
              <a:t>，这样分支也就具有了从</a:t>
            </a:r>
            <a:r>
              <a:rPr lang="en-US" altLang="zh-CN" sz="2400"/>
              <a:t>C</a:t>
            </a:r>
            <a:r>
              <a:rPr lang="zh-CN" altLang="en-US" sz="2400"/>
              <a:t>到</a:t>
            </a:r>
            <a:r>
              <a:rPr lang="en-US" altLang="zh-CN" sz="2400"/>
              <a:t>G</a:t>
            </a:r>
            <a:r>
              <a:rPr lang="zh-CN" altLang="en-US" sz="2400"/>
              <a:t>的功能 </a:t>
            </a:r>
          </a:p>
        </p:txBody>
      </p:sp>
      <p:pic>
        <p:nvPicPr>
          <p:cNvPr id="9" name="Picture 8" descr="Git使用基础篇（图一）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376772"/>
            <a:ext cx="8351838" cy="2087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60664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altLang="zh-CN"/>
              <a:t>revert</a:t>
            </a:r>
            <a:r>
              <a:rPr lang="zh-CN" altLang="nb-NO"/>
              <a:t>和</a:t>
            </a:r>
            <a:r>
              <a:rPr lang="nb-NO" altLang="zh-CN"/>
              <a:t>reset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DF33-5A38-4035-AC9E-B8E17EB22BE4}" type="datetime1">
              <a:rPr lang="zh-CN" altLang="en-US" smtClean="0"/>
              <a:pPr/>
              <a:t>2017/1/3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4E63-F2AF-49E2-AE37-43481CC587E5}" type="slidenum">
              <a:rPr lang="zh-CN" altLang="en-US" smtClean="0"/>
              <a:pPr/>
              <a:t>14</a:t>
            </a:fld>
            <a:endParaRPr lang="zh-CN" altLang="en-US"/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457200" y="1304764"/>
            <a:ext cx="8229600" cy="288032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just" defTabSz="914400" rtl="0" eaLnBrk="1" latinLnBrk="0" hangingPunct="1">
              <a:lnSpc>
                <a:spcPct val="125000"/>
              </a:lnSpc>
              <a:spcBef>
                <a:spcPts val="300"/>
              </a:spcBef>
              <a:buClr>
                <a:srgbClr val="00479D"/>
              </a:buClr>
              <a:buSzPct val="60000"/>
              <a:buFont typeface="Wingdings" pitchFamily="2" charset="2"/>
              <a:buChar char="n"/>
              <a:defRPr sz="28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just" defTabSz="914400" rtl="0" eaLnBrk="1" latinLnBrk="0" hangingPunct="1">
              <a:lnSpc>
                <a:spcPct val="125000"/>
              </a:lnSpc>
              <a:spcBef>
                <a:spcPts val="300"/>
              </a:spcBef>
              <a:buClr>
                <a:srgbClr val="0070C0"/>
              </a:buClr>
              <a:buSzPct val="60000"/>
              <a:buFont typeface="Wingdings" pitchFamily="2" charset="2"/>
              <a:buChar char="p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125000"/>
              </a:lnSpc>
              <a:spcBef>
                <a:spcPts val="300"/>
              </a:spcBef>
              <a:buClr>
                <a:srgbClr val="0070C0"/>
              </a:buClr>
              <a:buFont typeface="Arial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125000"/>
              </a:lnSpc>
              <a:spcBef>
                <a:spcPts val="300"/>
              </a:spcBef>
              <a:buClr>
                <a:srgbClr val="0070C0"/>
              </a:buClr>
              <a:buFont typeface="Arial" pitchFamily="34" charset="0"/>
              <a:buChar char="–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125000"/>
              </a:lnSpc>
              <a:spcBef>
                <a:spcPts val="300"/>
              </a:spcBef>
              <a:buClr>
                <a:srgbClr val="0070C0"/>
              </a:buClr>
              <a:buFont typeface="Arial" pitchFamily="34" charset="0"/>
              <a:buChar char="»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800"/>
              <a:t>reset</a:t>
            </a:r>
          </a:p>
          <a:p>
            <a:pPr lvl="1">
              <a:lnSpc>
                <a:spcPct val="150000"/>
              </a:lnSpc>
            </a:pPr>
            <a:r>
              <a:rPr lang="zh-CN" altLang="en-US" sz="1800"/>
              <a:t>将当前的工作目录完全回滚到指定的版本号 </a:t>
            </a:r>
          </a:p>
          <a:p>
            <a:pPr>
              <a:lnSpc>
                <a:spcPct val="150000"/>
              </a:lnSpc>
            </a:pPr>
            <a:r>
              <a:rPr lang="en-US" altLang="zh-CN" sz="1800"/>
              <a:t>revert</a:t>
            </a:r>
          </a:p>
          <a:p>
            <a:pPr lvl="1">
              <a:lnSpc>
                <a:spcPct val="150000"/>
              </a:lnSpc>
            </a:pPr>
            <a:r>
              <a:rPr lang="zh-CN" altLang="en-US" sz="1800"/>
              <a:t>还原一个版本的修改，必须提供一个具体的</a:t>
            </a:r>
            <a:r>
              <a:rPr lang="en-US" altLang="zh-CN" sz="1800"/>
              <a:t>Git</a:t>
            </a:r>
            <a:r>
              <a:rPr lang="zh-CN" altLang="en-US" sz="1800"/>
              <a:t>版本号，例如</a:t>
            </a:r>
            <a:r>
              <a:rPr lang="en-US" altLang="zh-CN" sz="1800"/>
              <a:t>'git revert bbaf6fb5060b4875b18ff9ff637ce118256d6f20' </a:t>
            </a:r>
          </a:p>
          <a:p>
            <a:pPr>
              <a:lnSpc>
                <a:spcPct val="150000"/>
              </a:lnSpc>
            </a:pPr>
            <a:r>
              <a:rPr lang="zh-CN" altLang="en-US" sz="1800"/>
              <a:t>区别</a:t>
            </a:r>
          </a:p>
          <a:p>
            <a:pPr lvl="1">
              <a:lnSpc>
                <a:spcPct val="150000"/>
              </a:lnSpc>
            </a:pPr>
            <a:r>
              <a:rPr lang="en-US" altLang="zh-CN" sz="1800"/>
              <a:t>reset</a:t>
            </a:r>
            <a:r>
              <a:rPr lang="zh-CN" altLang="en-US" sz="1800"/>
              <a:t>是指将当前</a:t>
            </a:r>
            <a:r>
              <a:rPr lang="en-US" altLang="zh-CN" sz="1800"/>
              <a:t>head</a:t>
            </a:r>
            <a:r>
              <a:rPr lang="zh-CN" altLang="en-US" sz="1800"/>
              <a:t>的内容重置，不会留任何痕迹。 </a:t>
            </a:r>
          </a:p>
          <a:p>
            <a:pPr lvl="1">
              <a:lnSpc>
                <a:spcPct val="150000"/>
              </a:lnSpc>
            </a:pPr>
            <a:r>
              <a:rPr lang="en-US" altLang="zh-CN" sz="1800"/>
              <a:t>revert</a:t>
            </a:r>
            <a:r>
              <a:rPr lang="zh-CN" altLang="en-US" sz="1800"/>
              <a:t>是撤销某次提交，但是这次撤销也会作为一次提交进行保存。 </a:t>
            </a:r>
          </a:p>
        </p:txBody>
      </p:sp>
      <p:pic>
        <p:nvPicPr>
          <p:cNvPr id="7" name="Picture 8" descr="1047041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5288" y="4370412"/>
            <a:ext cx="8280400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7275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Git</a:t>
            </a:r>
            <a:r>
              <a:rPr lang="zh-CN" altLang="en-US"/>
              <a:t>的工作流程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DF33-5A38-4035-AC9E-B8E17EB22BE4}" type="datetime1">
              <a:rPr lang="zh-CN" altLang="en-US" smtClean="0"/>
              <a:pPr/>
              <a:t>2017/1/3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4E63-F2AF-49E2-AE37-43481CC587E5}" type="slidenum">
              <a:rPr lang="zh-CN" altLang="en-US" smtClean="0"/>
              <a:pPr/>
              <a:t>15</a:t>
            </a:fld>
            <a:endParaRPr lang="zh-CN" alt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57200" y="1304764"/>
            <a:ext cx="8229600" cy="47165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just" defTabSz="914400" rtl="0" eaLnBrk="1" latinLnBrk="0" hangingPunct="1">
              <a:lnSpc>
                <a:spcPct val="125000"/>
              </a:lnSpc>
              <a:spcBef>
                <a:spcPts val="300"/>
              </a:spcBef>
              <a:buClr>
                <a:srgbClr val="00479D"/>
              </a:buClr>
              <a:buSzPct val="60000"/>
              <a:buFont typeface="Wingdings" pitchFamily="2" charset="2"/>
              <a:buChar char="n"/>
              <a:defRPr sz="28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just" defTabSz="914400" rtl="0" eaLnBrk="1" latinLnBrk="0" hangingPunct="1">
              <a:lnSpc>
                <a:spcPct val="125000"/>
              </a:lnSpc>
              <a:spcBef>
                <a:spcPts val="300"/>
              </a:spcBef>
              <a:buClr>
                <a:srgbClr val="0070C0"/>
              </a:buClr>
              <a:buSzPct val="60000"/>
              <a:buFont typeface="Wingdings" pitchFamily="2" charset="2"/>
              <a:buChar char="p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125000"/>
              </a:lnSpc>
              <a:spcBef>
                <a:spcPts val="300"/>
              </a:spcBef>
              <a:buClr>
                <a:srgbClr val="0070C0"/>
              </a:buClr>
              <a:buFont typeface="Arial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125000"/>
              </a:lnSpc>
              <a:spcBef>
                <a:spcPts val="300"/>
              </a:spcBef>
              <a:buClr>
                <a:srgbClr val="0070C0"/>
              </a:buClr>
              <a:buFont typeface="Arial" pitchFamily="34" charset="0"/>
              <a:buChar char="–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125000"/>
              </a:lnSpc>
              <a:spcBef>
                <a:spcPts val="300"/>
              </a:spcBef>
              <a:buClr>
                <a:srgbClr val="0070C0"/>
              </a:buClr>
              <a:buFont typeface="Arial" pitchFamily="34" charset="0"/>
              <a:buChar char="»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>
              <a:lnSpc>
                <a:spcPct val="150000"/>
              </a:lnSpc>
            </a:pPr>
            <a:r>
              <a:rPr lang="zh-CN" altLang="en-US" sz="2400"/>
              <a:t>与远程仓库同步</a:t>
            </a:r>
            <a:r>
              <a:rPr lang="en-US" altLang="zh-CN" sz="2400"/>
              <a:t>(pull,fetch)</a:t>
            </a:r>
          </a:p>
          <a:p>
            <a:pPr marL="609600" indent="-609600">
              <a:lnSpc>
                <a:spcPct val="150000"/>
              </a:lnSpc>
            </a:pPr>
            <a:r>
              <a:rPr lang="zh-CN" altLang="en-US" sz="2400"/>
              <a:t>修改文件</a:t>
            </a:r>
          </a:p>
          <a:p>
            <a:pPr marL="609600" indent="-609600">
              <a:lnSpc>
                <a:spcPct val="150000"/>
              </a:lnSpc>
            </a:pPr>
            <a:r>
              <a:rPr lang="zh-CN" altLang="en-US" sz="2400"/>
              <a:t>查看变更</a:t>
            </a:r>
            <a:r>
              <a:rPr lang="en-US" altLang="zh-CN" sz="2400"/>
              <a:t>(show,status)</a:t>
            </a:r>
          </a:p>
          <a:p>
            <a:pPr marL="609600" indent="-609600">
              <a:lnSpc>
                <a:spcPct val="150000"/>
              </a:lnSpc>
            </a:pPr>
            <a:r>
              <a:rPr lang="zh-CN" altLang="en-US" sz="2400"/>
              <a:t>载入变更</a:t>
            </a:r>
            <a:r>
              <a:rPr lang="en-US" altLang="zh-CN" sz="2400"/>
              <a:t>(add or –a)</a:t>
            </a:r>
          </a:p>
          <a:p>
            <a:pPr marL="609600" indent="-609600">
              <a:lnSpc>
                <a:spcPct val="150000"/>
              </a:lnSpc>
            </a:pPr>
            <a:r>
              <a:rPr lang="zh-CN" altLang="en-US" sz="2400"/>
              <a:t>提交载入的变更</a:t>
            </a:r>
            <a:r>
              <a:rPr lang="en-US" altLang="zh-CN" sz="2400"/>
              <a:t>(commit)</a:t>
            </a:r>
          </a:p>
          <a:p>
            <a:pPr marL="609600" indent="-609600">
              <a:lnSpc>
                <a:spcPct val="150000"/>
              </a:lnSpc>
            </a:pPr>
            <a:r>
              <a:rPr lang="zh-CN" altLang="en-US" sz="2400"/>
              <a:t>推送</a:t>
            </a:r>
            <a:r>
              <a:rPr lang="en-US" altLang="zh-CN" sz="2400"/>
              <a:t>(push)</a:t>
            </a:r>
          </a:p>
        </p:txBody>
      </p:sp>
    </p:spTree>
    <p:extLst>
      <p:ext uri="{BB962C8B-B14F-4D97-AF65-F5344CB8AC3E}">
        <p14:creationId xmlns:p14="http://schemas.microsoft.com/office/powerpoint/2010/main" val="10830709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Git</a:t>
            </a:r>
            <a:r>
              <a:rPr lang="zh-CN" altLang="en-US"/>
              <a:t>文件的状态变化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DF33-5A38-4035-AC9E-B8E17EB22BE4}" type="datetime1">
              <a:rPr lang="zh-CN" altLang="en-US" smtClean="0"/>
              <a:pPr/>
              <a:t>2017/1/4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4E63-F2AF-49E2-AE37-43481CC587E5}" type="slidenum">
              <a:rPr lang="zh-CN" altLang="en-US" smtClean="0"/>
              <a:pPr/>
              <a:t>16</a:t>
            </a:fld>
            <a:endParaRPr lang="zh-CN" altLang="en-US"/>
          </a:p>
        </p:txBody>
      </p:sp>
      <p:pic>
        <p:nvPicPr>
          <p:cNvPr id="6" name="Picture 4" descr="Egit-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5288" y="1340768"/>
            <a:ext cx="8280400" cy="4500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99818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暂存区</a:t>
            </a:r>
            <a:r>
              <a:rPr lang="zh-CN" altLang="en-US"/>
              <a:t>（</a:t>
            </a:r>
            <a:r>
              <a:rPr lang="en-US" altLang="zh-CN"/>
              <a:t>stage</a:t>
            </a:r>
            <a:r>
              <a:rPr lang="zh-CN" altLang="en-US"/>
              <a:t>）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DF33-5A38-4035-AC9E-B8E17EB22BE4}" type="datetime1">
              <a:rPr lang="zh-CN" altLang="en-US" smtClean="0"/>
              <a:pPr/>
              <a:t>2017/1/4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4E63-F2AF-49E2-AE37-43481CC587E5}" type="slidenum">
              <a:rPr lang="zh-CN" altLang="en-US" smtClean="0"/>
              <a:pPr/>
              <a:t>17</a:t>
            </a:fld>
            <a:endParaRPr lang="zh-CN" alt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57200" y="1160748"/>
            <a:ext cx="8229600" cy="122413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just" defTabSz="914400" rtl="0" eaLnBrk="1" latinLnBrk="0" hangingPunct="1">
              <a:lnSpc>
                <a:spcPct val="125000"/>
              </a:lnSpc>
              <a:spcBef>
                <a:spcPts val="300"/>
              </a:spcBef>
              <a:buClr>
                <a:srgbClr val="00479D"/>
              </a:buClr>
              <a:buSzPct val="60000"/>
              <a:buFont typeface="Wingdings" pitchFamily="2" charset="2"/>
              <a:buChar char="n"/>
              <a:defRPr sz="28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just" defTabSz="914400" rtl="0" eaLnBrk="1" latinLnBrk="0" hangingPunct="1">
              <a:lnSpc>
                <a:spcPct val="125000"/>
              </a:lnSpc>
              <a:spcBef>
                <a:spcPts val="300"/>
              </a:spcBef>
              <a:buClr>
                <a:srgbClr val="0070C0"/>
              </a:buClr>
              <a:buSzPct val="60000"/>
              <a:buFont typeface="Wingdings" pitchFamily="2" charset="2"/>
              <a:buChar char="p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125000"/>
              </a:lnSpc>
              <a:spcBef>
                <a:spcPts val="300"/>
              </a:spcBef>
              <a:buClr>
                <a:srgbClr val="0070C0"/>
              </a:buClr>
              <a:buFont typeface="Arial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125000"/>
              </a:lnSpc>
              <a:spcBef>
                <a:spcPts val="300"/>
              </a:spcBef>
              <a:buClr>
                <a:srgbClr val="0070C0"/>
              </a:buClr>
              <a:buFont typeface="Arial" pitchFamily="34" charset="0"/>
              <a:buChar char="–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125000"/>
              </a:lnSpc>
              <a:spcBef>
                <a:spcPts val="300"/>
              </a:spcBef>
              <a:buClr>
                <a:srgbClr val="0070C0"/>
              </a:buClr>
              <a:buFont typeface="Arial" pitchFamily="34" charset="0"/>
              <a:buChar char="»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/>
              <a:t>通过</a:t>
            </a:r>
            <a:r>
              <a:rPr lang="en-US" altLang="zh-CN" sz="2400"/>
              <a:t>git add</a:t>
            </a:r>
            <a:r>
              <a:rPr lang="zh-CN" altLang="en-US" sz="2400"/>
              <a:t>可能将文件改为</a:t>
            </a:r>
            <a:r>
              <a:rPr lang="en-US" altLang="zh-CN" sz="2400"/>
              <a:t>staged</a:t>
            </a:r>
            <a:r>
              <a:rPr lang="zh-CN" altLang="en-US" sz="2400"/>
              <a:t>状态</a:t>
            </a:r>
          </a:p>
          <a:p>
            <a:pPr>
              <a:lnSpc>
                <a:spcPct val="160000"/>
              </a:lnSpc>
            </a:pPr>
            <a:r>
              <a:rPr lang="zh-CN" altLang="en-US" sz="2400"/>
              <a:t>文件修改了后提交时加</a:t>
            </a:r>
            <a:r>
              <a:rPr lang="en-US" altLang="zh-CN" sz="2400"/>
              <a:t>-a</a:t>
            </a:r>
            <a:r>
              <a:rPr lang="zh-CN" altLang="en-US" sz="2400"/>
              <a:t>来载入</a:t>
            </a:r>
          </a:p>
          <a:p>
            <a:pPr>
              <a:lnSpc>
                <a:spcPct val="150000"/>
              </a:lnSpc>
            </a:pPr>
            <a:endParaRPr lang="en-US" altLang="zh-CN" sz="24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420888"/>
            <a:ext cx="7642709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9426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GUI for Git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DF33-5A38-4035-AC9E-B8E17EB22BE4}" type="datetime1">
              <a:rPr lang="zh-CN" altLang="en-US" smtClean="0"/>
              <a:pPr/>
              <a:t>2017/1/3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4E63-F2AF-49E2-AE37-43481CC587E5}" type="slidenum">
              <a:rPr lang="zh-CN" altLang="en-US" smtClean="0"/>
              <a:pPr/>
              <a:t>18</a:t>
            </a:fld>
            <a:endParaRPr lang="zh-CN" alt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57200" y="1484784"/>
            <a:ext cx="82296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just" defTabSz="914400" rtl="0" eaLnBrk="1" latinLnBrk="0" hangingPunct="1">
              <a:lnSpc>
                <a:spcPct val="125000"/>
              </a:lnSpc>
              <a:spcBef>
                <a:spcPts val="300"/>
              </a:spcBef>
              <a:buClr>
                <a:srgbClr val="00479D"/>
              </a:buClr>
              <a:buSzPct val="60000"/>
              <a:buFont typeface="Wingdings" pitchFamily="2" charset="2"/>
              <a:buChar char="n"/>
              <a:defRPr sz="28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just" defTabSz="914400" rtl="0" eaLnBrk="1" latinLnBrk="0" hangingPunct="1">
              <a:lnSpc>
                <a:spcPct val="125000"/>
              </a:lnSpc>
              <a:spcBef>
                <a:spcPts val="300"/>
              </a:spcBef>
              <a:buClr>
                <a:srgbClr val="0070C0"/>
              </a:buClr>
              <a:buSzPct val="60000"/>
              <a:buFont typeface="Wingdings" pitchFamily="2" charset="2"/>
              <a:buChar char="p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125000"/>
              </a:lnSpc>
              <a:spcBef>
                <a:spcPts val="300"/>
              </a:spcBef>
              <a:buClr>
                <a:srgbClr val="0070C0"/>
              </a:buClr>
              <a:buFont typeface="Arial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125000"/>
              </a:lnSpc>
              <a:spcBef>
                <a:spcPts val="300"/>
              </a:spcBef>
              <a:buClr>
                <a:srgbClr val="0070C0"/>
              </a:buClr>
              <a:buFont typeface="Arial" pitchFamily="34" charset="0"/>
              <a:buChar char="–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125000"/>
              </a:lnSpc>
              <a:spcBef>
                <a:spcPts val="300"/>
              </a:spcBef>
              <a:buClr>
                <a:srgbClr val="0070C0"/>
              </a:buClr>
              <a:buFont typeface="Arial" pitchFamily="34" charset="0"/>
              <a:buChar char="»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200"/>
              <a:t>TortoiseGit</a:t>
            </a:r>
          </a:p>
          <a:p>
            <a:pPr>
              <a:lnSpc>
                <a:spcPct val="150000"/>
              </a:lnSpc>
            </a:pPr>
            <a:r>
              <a:rPr lang="en-US" altLang="zh-CN" sz="2200"/>
              <a:t>EGit </a:t>
            </a:r>
            <a:r>
              <a:rPr lang="zh-CN" altLang="en-US" sz="2200"/>
              <a:t>（</a:t>
            </a:r>
            <a:r>
              <a:rPr lang="en-US" altLang="zh-CN" sz="2200"/>
              <a:t>Eclipse </a:t>
            </a:r>
            <a:r>
              <a:rPr lang="zh-CN" altLang="en-US" sz="2200"/>
              <a:t>插件）</a:t>
            </a:r>
          </a:p>
          <a:p>
            <a:pPr>
              <a:lnSpc>
                <a:spcPct val="150000"/>
              </a:lnSpc>
            </a:pPr>
            <a:r>
              <a:rPr lang="en-US" altLang="zh-CN" sz="2200">
                <a:hlinkClick r:id="rId2"/>
              </a:rPr>
              <a:t>SourceTree</a:t>
            </a:r>
            <a:endParaRPr lang="zh-CN" altLang="en-US" sz="2200"/>
          </a:p>
          <a:p>
            <a:pPr>
              <a:lnSpc>
                <a:spcPct val="150000"/>
              </a:lnSpc>
            </a:pPr>
            <a:r>
              <a:rPr lang="en-US" altLang="zh-CN" sz="2200">
                <a:hlinkClick r:id="rId3"/>
              </a:rPr>
              <a:t>Tower</a:t>
            </a:r>
            <a:endParaRPr lang="zh-CN" altLang="en-US" sz="2200"/>
          </a:p>
          <a:p>
            <a:pPr>
              <a:lnSpc>
                <a:spcPct val="150000"/>
              </a:lnSpc>
            </a:pPr>
            <a:endParaRPr lang="zh-CN" altLang="en-US" sz="2200"/>
          </a:p>
          <a:p>
            <a:pPr>
              <a:lnSpc>
                <a:spcPct val="150000"/>
              </a:lnSpc>
              <a:buFont typeface="Wingdings" charset="2"/>
              <a:buNone/>
            </a:pPr>
            <a:r>
              <a:rPr lang="zh-CN" altLang="en-US" sz="2200" b="1"/>
              <a:t>注</a:t>
            </a:r>
            <a:r>
              <a:rPr lang="zh-CN" altLang="en-US" sz="2200"/>
              <a:t>：</a:t>
            </a:r>
            <a:r>
              <a:rPr lang="en-US" altLang="zh-CN" sz="2200"/>
              <a:t>GUI</a:t>
            </a:r>
            <a:r>
              <a:rPr lang="zh-CN" altLang="en-US" sz="2200"/>
              <a:t>未实现</a:t>
            </a:r>
            <a:r>
              <a:rPr lang="en-US" altLang="zh-CN" sz="2200"/>
              <a:t>Git</a:t>
            </a:r>
            <a:r>
              <a:rPr lang="zh-CN" altLang="en-US" sz="2200"/>
              <a:t>所有的功能，有些情况下还得在命令行进行操作 </a:t>
            </a:r>
          </a:p>
        </p:txBody>
      </p:sp>
    </p:spTree>
    <p:extLst>
      <p:ext uri="{BB962C8B-B14F-4D97-AF65-F5344CB8AC3E}">
        <p14:creationId xmlns:p14="http://schemas.microsoft.com/office/powerpoint/2010/main" val="18167072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EGit</a:t>
            </a:r>
            <a:r>
              <a:rPr lang="zh-CN" altLang="en-US"/>
              <a:t>的安装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DF33-5A38-4035-AC9E-B8E17EB22BE4}" type="datetime1">
              <a:rPr lang="zh-CN" altLang="en-US" smtClean="0"/>
              <a:pPr/>
              <a:t>2017/1/3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4E63-F2AF-49E2-AE37-43481CC587E5}" type="slidenum">
              <a:rPr lang="zh-CN" altLang="en-US" smtClean="0"/>
              <a:pPr/>
              <a:t>19</a:t>
            </a:fld>
            <a:endParaRPr lang="zh-CN" alt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57200" y="1412776"/>
            <a:ext cx="82296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just" defTabSz="914400" rtl="0" eaLnBrk="1" latinLnBrk="0" hangingPunct="1">
              <a:lnSpc>
                <a:spcPct val="125000"/>
              </a:lnSpc>
              <a:spcBef>
                <a:spcPts val="300"/>
              </a:spcBef>
              <a:buClr>
                <a:srgbClr val="00479D"/>
              </a:buClr>
              <a:buSzPct val="60000"/>
              <a:buFont typeface="Wingdings" pitchFamily="2" charset="2"/>
              <a:buChar char="n"/>
              <a:defRPr sz="28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just" defTabSz="914400" rtl="0" eaLnBrk="1" latinLnBrk="0" hangingPunct="1">
              <a:lnSpc>
                <a:spcPct val="125000"/>
              </a:lnSpc>
              <a:spcBef>
                <a:spcPts val="300"/>
              </a:spcBef>
              <a:buClr>
                <a:srgbClr val="0070C0"/>
              </a:buClr>
              <a:buSzPct val="60000"/>
              <a:buFont typeface="Wingdings" pitchFamily="2" charset="2"/>
              <a:buChar char="p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125000"/>
              </a:lnSpc>
              <a:spcBef>
                <a:spcPts val="300"/>
              </a:spcBef>
              <a:buClr>
                <a:srgbClr val="0070C0"/>
              </a:buClr>
              <a:buFont typeface="Arial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125000"/>
              </a:lnSpc>
              <a:spcBef>
                <a:spcPts val="300"/>
              </a:spcBef>
              <a:buClr>
                <a:srgbClr val="0070C0"/>
              </a:buClr>
              <a:buFont typeface="Arial" pitchFamily="34" charset="0"/>
              <a:buChar char="–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125000"/>
              </a:lnSpc>
              <a:spcBef>
                <a:spcPts val="300"/>
              </a:spcBef>
              <a:buClr>
                <a:srgbClr val="0070C0"/>
              </a:buClr>
              <a:buFont typeface="Arial" pitchFamily="34" charset="0"/>
              <a:buChar char="»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/>
              <a:t>插件安地址：</a:t>
            </a:r>
          </a:p>
          <a:p>
            <a:pPr marL="0" indent="0">
              <a:buNone/>
            </a:pPr>
            <a:r>
              <a:rPr lang="en-US" altLang="zh-CN" sz="2400">
                <a:hlinkClick r:id="rId2"/>
              </a:rPr>
              <a:t>http://download.eclipse.org/egit/updates/</a:t>
            </a:r>
            <a:endParaRPr lang="en-US" altLang="zh-CN" sz="2400"/>
          </a:p>
          <a:p>
            <a:endParaRPr lang="en-US" altLang="zh-CN" sz="2400"/>
          </a:p>
          <a:p>
            <a:endParaRPr lang="en-US" altLang="zh-CN" sz="2400"/>
          </a:p>
          <a:p>
            <a:endParaRPr lang="en-US" altLang="zh-CN" sz="240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644676"/>
            <a:ext cx="4000500" cy="288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2500214"/>
            <a:ext cx="4321175" cy="318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34273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FA0DD-EB0E-4ACA-9E06-12470F0B01ED}" type="datetime1">
              <a:rPr lang="zh-CN" altLang="en-US" smtClean="0"/>
              <a:pPr/>
              <a:t>2017/1/3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4E63-F2AF-49E2-AE37-43481CC587E5}" type="slidenum">
              <a:rPr lang="zh-CN" altLang="en-US" smtClean="0"/>
              <a:pPr/>
              <a:t>2</a:t>
            </a:fld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Git</a:t>
            </a:r>
            <a:r>
              <a:rPr lang="zh-CN" altLang="en-US" dirty="0"/>
              <a:t>基础培训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1223628" y="1340768"/>
            <a:ext cx="4140460" cy="607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8055" tIns="29028" rIns="58055" bIns="29028">
            <a:spAutoFit/>
          </a:bodyPr>
          <a:lstStyle>
            <a:lvl1pPr defTabSz="1293813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1293813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1293813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1293813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1293813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1293813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1293813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1293813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1293813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3000" smtClean="0">
                <a:solidFill>
                  <a:srgbClr val="0062AD"/>
                </a:solidFill>
                <a:latin typeface="微软雅黑" pitchFamily="34" charset="-122"/>
                <a:ea typeface="微软雅黑" pitchFamily="34" charset="-122"/>
              </a:rPr>
              <a:t>目 录</a:t>
            </a:r>
            <a:endParaRPr lang="en-US" altLang="zh-CN" sz="3200" dirty="0">
              <a:solidFill>
                <a:schemeClr val="bg1">
                  <a:lumMod val="75000"/>
                </a:schemeClr>
              </a:solidFill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1259632" y="2384884"/>
            <a:ext cx="7380820" cy="3013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8055" tIns="29028" rIns="58055" bIns="29028">
            <a:spAutoFit/>
          </a:bodyPr>
          <a:lstStyle>
            <a:lvl1pPr defTabSz="1293813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1293813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1293813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1293813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1293813" eaLnBrk="0" hangingPunct="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1293813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1293813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1293813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1293813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200000"/>
              </a:lnSpc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01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为什么和如何使用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Git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进行开发</a:t>
            </a:r>
          </a:p>
          <a:p>
            <a:pPr eaLnBrk="1" hangingPunct="1">
              <a:lnSpc>
                <a:spcPct val="200000"/>
              </a:lnSpc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02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Git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常用命令</a:t>
            </a:r>
          </a:p>
          <a:p>
            <a:pPr eaLnBrk="1" hangingPunct="1">
              <a:lnSpc>
                <a:spcPct val="200000"/>
              </a:lnSpc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03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使用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GUI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操作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Git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库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eaLnBrk="1" hangingPunct="1">
              <a:lnSpc>
                <a:spcPct val="200000"/>
              </a:lnSpc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04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开发环境配置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301288" y="12287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26333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Git</a:t>
            </a:r>
            <a:r>
              <a:rPr lang="zh-CN" altLang="en-US"/>
              <a:t>主目录的设置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DF33-5A38-4035-AC9E-B8E17EB22BE4}" type="datetime1">
              <a:rPr lang="zh-CN" altLang="en-US" smtClean="0"/>
              <a:pPr/>
              <a:t>2017/1/3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4E63-F2AF-49E2-AE37-43481CC587E5}" type="slidenum">
              <a:rPr lang="zh-CN" altLang="en-US" smtClean="0"/>
              <a:pPr/>
              <a:t>20</a:t>
            </a:fld>
            <a:endParaRPr lang="zh-CN" altLang="en-US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8313" y="1232756"/>
            <a:ext cx="4895850" cy="4537075"/>
          </a:xfrm>
          <a:prstGeom prst="rect">
            <a:avLst/>
          </a:prstGeom>
        </p:spPr>
      </p:pic>
      <p:sp>
        <p:nvSpPr>
          <p:cNvPr id="8" name="Rectangle 5"/>
          <p:cNvSpPr txBox="1">
            <a:spLocks noChangeArrowheads="1"/>
          </p:cNvSpPr>
          <p:nvPr/>
        </p:nvSpPr>
        <p:spPr>
          <a:xfrm>
            <a:off x="5508625" y="1124744"/>
            <a:ext cx="3178175" cy="4825107"/>
          </a:xfrm>
          <a:prstGeom prst="rect">
            <a:avLst/>
          </a:prstGeom>
        </p:spPr>
        <p:txBody>
          <a:bodyPr/>
          <a:lstStyle>
            <a:lvl1pPr marL="342900" indent="-342900" algn="just" defTabSz="914400" rtl="0" eaLnBrk="1" latinLnBrk="0" hangingPunct="1">
              <a:lnSpc>
                <a:spcPct val="125000"/>
              </a:lnSpc>
              <a:spcBef>
                <a:spcPts val="300"/>
              </a:spcBef>
              <a:buClr>
                <a:srgbClr val="00479D"/>
              </a:buClr>
              <a:buSzPct val="60000"/>
              <a:buFont typeface="Wingdings" pitchFamily="2" charset="2"/>
              <a:buChar char="n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just" defTabSz="914400" rtl="0" eaLnBrk="1" latinLnBrk="0" hangingPunct="1">
              <a:lnSpc>
                <a:spcPct val="125000"/>
              </a:lnSpc>
              <a:spcBef>
                <a:spcPts val="300"/>
              </a:spcBef>
              <a:buClr>
                <a:srgbClr val="0070C0"/>
              </a:buClr>
              <a:buSzPct val="60000"/>
              <a:buFont typeface="Wingdings" pitchFamily="2" charset="2"/>
              <a:buChar char="p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125000"/>
              </a:lnSpc>
              <a:spcBef>
                <a:spcPts val="300"/>
              </a:spcBef>
              <a:buClr>
                <a:srgbClr val="0070C0"/>
              </a:buClr>
              <a:buFont typeface="Arial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125000"/>
              </a:lnSpc>
              <a:spcBef>
                <a:spcPts val="300"/>
              </a:spcBef>
              <a:buClr>
                <a:srgbClr val="0070C0"/>
              </a:buClr>
              <a:buFont typeface="Arial" pitchFamily="34" charset="0"/>
              <a:buChar char="–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125000"/>
              </a:lnSpc>
              <a:spcBef>
                <a:spcPts val="300"/>
              </a:spcBef>
              <a:buClr>
                <a:srgbClr val="0070C0"/>
              </a:buClr>
              <a:buFont typeface="Arial" pitchFamily="34" charset="0"/>
              <a:buChar char="»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/>
              <a:t>本地库的路径不要放在</a:t>
            </a:r>
            <a:r>
              <a:rPr lang="en-US" altLang="zh-CN" sz="2400"/>
              <a:t>eclipse</a:t>
            </a:r>
            <a:r>
              <a:rPr lang="zh-CN" altLang="en-US" sz="2400"/>
              <a:t>工作空间当中，因为在删除项目时，会删除本地库</a:t>
            </a:r>
          </a:p>
          <a:p>
            <a:pPr>
              <a:lnSpc>
                <a:spcPct val="150000"/>
              </a:lnSpc>
            </a:pPr>
            <a:r>
              <a:rPr lang="zh-CN" altLang="en-US" sz="2400"/>
              <a:t>当</a:t>
            </a:r>
            <a:r>
              <a:rPr lang="en-US" altLang="zh-CN" sz="2400"/>
              <a:t>clone</a:t>
            </a:r>
            <a:r>
              <a:rPr lang="zh-CN" altLang="en-US" sz="2400"/>
              <a:t>和新建一个本地库时，将项目导入到</a:t>
            </a:r>
            <a:r>
              <a:rPr lang="en-US" altLang="zh-CN" sz="2400"/>
              <a:t>eclipse</a:t>
            </a:r>
            <a:r>
              <a:rPr lang="zh-CN" altLang="en-US" sz="2400"/>
              <a:t>当中。</a:t>
            </a:r>
          </a:p>
        </p:txBody>
      </p:sp>
    </p:spTree>
    <p:extLst>
      <p:ext uri="{BB962C8B-B14F-4D97-AF65-F5344CB8AC3E}">
        <p14:creationId xmlns:p14="http://schemas.microsoft.com/office/powerpoint/2010/main" val="305825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Git Repository Exploring</a:t>
            </a:r>
            <a:r>
              <a:rPr lang="zh-CN" altLang="en-US"/>
              <a:t>透视图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DF33-5A38-4035-AC9E-B8E17EB22BE4}" type="datetime1">
              <a:rPr lang="zh-CN" altLang="en-US" smtClean="0"/>
              <a:pPr/>
              <a:t>2017/1/3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4E63-F2AF-49E2-AE37-43481CC587E5}" type="slidenum">
              <a:rPr lang="zh-CN" altLang="en-US" smtClean="0"/>
              <a:pPr/>
              <a:t>21</a:t>
            </a:fld>
            <a:endParaRPr lang="zh-CN" altLang="en-US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278632"/>
            <a:ext cx="8229600" cy="4706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8404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GitHub</a:t>
            </a:r>
            <a:r>
              <a:rPr lang="zh-CN" altLang="en-US"/>
              <a:t>介绍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DF33-5A38-4035-AC9E-B8E17EB22BE4}" type="datetime1">
              <a:rPr lang="zh-CN" altLang="en-US" smtClean="0"/>
              <a:pPr/>
              <a:t>2017/1/3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4E63-F2AF-49E2-AE37-43481CC587E5}" type="slidenum">
              <a:rPr lang="zh-CN" altLang="en-US" smtClean="0"/>
              <a:pPr/>
              <a:t>22</a:t>
            </a:fld>
            <a:endParaRPr lang="zh-CN" alt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57200" y="1376772"/>
            <a:ext cx="82296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just" defTabSz="914400" rtl="0" eaLnBrk="1" latinLnBrk="0" hangingPunct="1">
              <a:lnSpc>
                <a:spcPct val="125000"/>
              </a:lnSpc>
              <a:spcBef>
                <a:spcPts val="300"/>
              </a:spcBef>
              <a:buClr>
                <a:srgbClr val="00479D"/>
              </a:buClr>
              <a:buSzPct val="60000"/>
              <a:buFont typeface="Wingdings" pitchFamily="2" charset="2"/>
              <a:buChar char="n"/>
              <a:defRPr sz="28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just" defTabSz="914400" rtl="0" eaLnBrk="1" latinLnBrk="0" hangingPunct="1">
              <a:lnSpc>
                <a:spcPct val="125000"/>
              </a:lnSpc>
              <a:spcBef>
                <a:spcPts val="300"/>
              </a:spcBef>
              <a:buClr>
                <a:srgbClr val="0070C0"/>
              </a:buClr>
              <a:buSzPct val="60000"/>
              <a:buFont typeface="Wingdings" pitchFamily="2" charset="2"/>
              <a:buChar char="p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125000"/>
              </a:lnSpc>
              <a:spcBef>
                <a:spcPts val="300"/>
              </a:spcBef>
              <a:buClr>
                <a:srgbClr val="0070C0"/>
              </a:buClr>
              <a:buFont typeface="Arial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125000"/>
              </a:lnSpc>
              <a:spcBef>
                <a:spcPts val="300"/>
              </a:spcBef>
              <a:buClr>
                <a:srgbClr val="0070C0"/>
              </a:buClr>
              <a:buFont typeface="Arial" pitchFamily="34" charset="0"/>
              <a:buChar char="–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125000"/>
              </a:lnSpc>
              <a:spcBef>
                <a:spcPts val="300"/>
              </a:spcBef>
              <a:buClr>
                <a:srgbClr val="0070C0"/>
              </a:buClr>
              <a:buFont typeface="Arial" pitchFamily="34" charset="0"/>
              <a:buChar char="»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400"/>
              <a:t>GitHub</a:t>
            </a:r>
            <a:r>
              <a:rPr lang="zh-CN" altLang="en-US" sz="2400"/>
              <a:t>是一个基于</a:t>
            </a:r>
            <a:r>
              <a:rPr lang="en-US" altLang="zh-CN" sz="2400"/>
              <a:t>web</a:t>
            </a:r>
            <a:r>
              <a:rPr lang="zh-CN" altLang="en-US" sz="2400"/>
              <a:t>与</a:t>
            </a:r>
            <a:r>
              <a:rPr lang="en-US" altLang="zh-CN" sz="2400"/>
              <a:t>git</a:t>
            </a:r>
            <a:r>
              <a:rPr lang="zh-CN" altLang="en-US" sz="2400"/>
              <a:t>的托管项目服务，你可以这里托管你的代码。</a:t>
            </a:r>
          </a:p>
          <a:p>
            <a:pPr>
              <a:lnSpc>
                <a:spcPct val="150000"/>
              </a:lnSpc>
            </a:pPr>
            <a:r>
              <a:rPr lang="zh-CN" altLang="en-US" sz="2400"/>
              <a:t>网址：</a:t>
            </a:r>
            <a:r>
              <a:rPr lang="en-US" altLang="zh-CN" sz="2400">
                <a:hlinkClick r:id="rId2"/>
              </a:rPr>
              <a:t>https://github.com/</a:t>
            </a:r>
            <a:r>
              <a:rPr lang="en-US" altLang="zh-CN" sz="24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440705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在</a:t>
            </a:r>
            <a:r>
              <a:rPr lang="en-US" altLang="zh-CN"/>
              <a:t>Github</a:t>
            </a:r>
            <a:r>
              <a:rPr lang="zh-CN" altLang="en-US"/>
              <a:t>上注册一个用户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DF33-5A38-4035-AC9E-B8E17EB22BE4}" type="datetime1">
              <a:rPr lang="zh-CN" altLang="en-US" smtClean="0"/>
              <a:pPr/>
              <a:t>2017/1/3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4E63-F2AF-49E2-AE37-43481CC587E5}" type="slidenum">
              <a:rPr lang="zh-CN" altLang="en-US" smtClean="0"/>
              <a:pPr/>
              <a:t>23</a:t>
            </a:fld>
            <a:endParaRPr lang="zh-CN" altLang="en-US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8313" y="1412776"/>
            <a:ext cx="82296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7717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克隆</a:t>
            </a:r>
            <a:r>
              <a:rPr lang="en-US" altLang="zh-CN"/>
              <a:t>GitHub</a:t>
            </a:r>
            <a:r>
              <a:rPr lang="zh-CN" altLang="en-US"/>
              <a:t>库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DF33-5A38-4035-AC9E-B8E17EB22BE4}" type="datetime1">
              <a:rPr lang="zh-CN" altLang="en-US" smtClean="0"/>
              <a:pPr/>
              <a:t>2017/1/3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4E63-F2AF-49E2-AE37-43481CC587E5}" type="slidenum">
              <a:rPr lang="zh-CN" altLang="en-US" smtClean="0"/>
              <a:pPr/>
              <a:t>24</a:t>
            </a:fld>
            <a:endParaRPr lang="zh-CN" altLang="en-US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304764"/>
            <a:ext cx="8229600" cy="4346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38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导入项目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DF33-5A38-4035-AC9E-B8E17EB22BE4}" type="datetime1">
              <a:rPr lang="zh-CN" altLang="en-US" smtClean="0"/>
              <a:pPr/>
              <a:t>2017/1/3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4E63-F2AF-49E2-AE37-43481CC587E5}" type="slidenum">
              <a:rPr lang="zh-CN" altLang="en-US" smtClean="0"/>
              <a:pPr/>
              <a:t>25</a:t>
            </a:fld>
            <a:endParaRPr lang="zh-CN" altLang="en-US"/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457200" y="1482253"/>
            <a:ext cx="40386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just" defTabSz="914400" rtl="0" eaLnBrk="1" latinLnBrk="0" hangingPunct="1">
              <a:lnSpc>
                <a:spcPct val="125000"/>
              </a:lnSpc>
              <a:spcBef>
                <a:spcPts val="300"/>
              </a:spcBef>
              <a:buClr>
                <a:srgbClr val="00479D"/>
              </a:buClr>
              <a:buSzPct val="60000"/>
              <a:buFont typeface="Wingdings" pitchFamily="2" charset="2"/>
              <a:buChar char="n"/>
              <a:defRPr sz="28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just" defTabSz="914400" rtl="0" eaLnBrk="1" latinLnBrk="0" hangingPunct="1">
              <a:lnSpc>
                <a:spcPct val="125000"/>
              </a:lnSpc>
              <a:spcBef>
                <a:spcPts val="300"/>
              </a:spcBef>
              <a:buClr>
                <a:srgbClr val="0070C0"/>
              </a:buClr>
              <a:buSzPct val="60000"/>
              <a:buFont typeface="Wingdings" pitchFamily="2" charset="2"/>
              <a:buChar char="p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125000"/>
              </a:lnSpc>
              <a:spcBef>
                <a:spcPts val="300"/>
              </a:spcBef>
              <a:buClr>
                <a:srgbClr val="0070C0"/>
              </a:buClr>
              <a:buFont typeface="Arial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125000"/>
              </a:lnSpc>
              <a:spcBef>
                <a:spcPts val="300"/>
              </a:spcBef>
              <a:buClr>
                <a:srgbClr val="0070C0"/>
              </a:buClr>
              <a:buFont typeface="Arial" pitchFamily="34" charset="0"/>
              <a:buChar char="–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125000"/>
              </a:lnSpc>
              <a:spcBef>
                <a:spcPts val="300"/>
              </a:spcBef>
              <a:buClr>
                <a:srgbClr val="0070C0"/>
              </a:buClr>
              <a:buFont typeface="Arial" pitchFamily="34" charset="0"/>
              <a:buChar char="»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/>
              <a:t>右击工作目录，选择</a:t>
            </a:r>
            <a:r>
              <a:rPr lang="en-US" altLang="zh-CN" sz="2000"/>
              <a:t>Import Projects</a:t>
            </a:r>
          </a:p>
          <a:p>
            <a:pPr>
              <a:lnSpc>
                <a:spcPct val="150000"/>
              </a:lnSpc>
            </a:pPr>
            <a:r>
              <a:rPr lang="zh-CN" altLang="en-US" sz="2000"/>
              <a:t>按照向导提示，将项目导入到</a:t>
            </a:r>
            <a:r>
              <a:rPr lang="en-US" altLang="zh-CN" sz="2000"/>
              <a:t>Eclipse</a:t>
            </a:r>
            <a:r>
              <a:rPr lang="zh-CN" altLang="en-US" sz="2000"/>
              <a:t>工作空间。</a:t>
            </a:r>
          </a:p>
        </p:txBody>
      </p:sp>
      <p:pic>
        <p:nvPicPr>
          <p:cNvPr id="7" name="Picture 5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43438" y="1490191"/>
            <a:ext cx="4038600" cy="1866900"/>
          </a:xfrm>
          <a:prstGeom prst="rect">
            <a:avLst/>
          </a:prstGeom>
        </p:spPr>
      </p:pic>
      <p:pic>
        <p:nvPicPr>
          <p:cNvPr id="8" name="Picture 6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43438" y="3506316"/>
            <a:ext cx="403860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581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Eclipse</a:t>
            </a:r>
            <a:r>
              <a:rPr lang="zh-CN" altLang="en-US"/>
              <a:t>执行</a:t>
            </a:r>
            <a:r>
              <a:rPr lang="en-US" altLang="zh-CN"/>
              <a:t>Git</a:t>
            </a:r>
            <a:r>
              <a:rPr lang="zh-CN" altLang="en-US"/>
              <a:t>操作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DF33-5A38-4035-AC9E-B8E17EB22BE4}" type="datetime1">
              <a:rPr lang="zh-CN" altLang="en-US" smtClean="0"/>
              <a:pPr/>
              <a:t>2017/1/3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4E63-F2AF-49E2-AE37-43481CC587E5}" type="slidenum">
              <a:rPr lang="zh-CN" altLang="en-US" smtClean="0"/>
              <a:pPr/>
              <a:t>26</a:t>
            </a:fld>
            <a:endParaRPr lang="zh-CN" altLang="en-US"/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457200" y="1520788"/>
            <a:ext cx="40386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just" defTabSz="914400" rtl="0" eaLnBrk="1" latinLnBrk="0" hangingPunct="1">
              <a:lnSpc>
                <a:spcPct val="125000"/>
              </a:lnSpc>
              <a:spcBef>
                <a:spcPts val="300"/>
              </a:spcBef>
              <a:buClr>
                <a:srgbClr val="00479D"/>
              </a:buClr>
              <a:buSzPct val="60000"/>
              <a:buFont typeface="Wingdings" pitchFamily="2" charset="2"/>
              <a:buChar char="n"/>
              <a:defRPr sz="28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just" defTabSz="914400" rtl="0" eaLnBrk="1" latinLnBrk="0" hangingPunct="1">
              <a:lnSpc>
                <a:spcPct val="125000"/>
              </a:lnSpc>
              <a:spcBef>
                <a:spcPts val="300"/>
              </a:spcBef>
              <a:buClr>
                <a:srgbClr val="0070C0"/>
              </a:buClr>
              <a:buSzPct val="60000"/>
              <a:buFont typeface="Wingdings" pitchFamily="2" charset="2"/>
              <a:buChar char="p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125000"/>
              </a:lnSpc>
              <a:spcBef>
                <a:spcPts val="300"/>
              </a:spcBef>
              <a:buClr>
                <a:srgbClr val="0070C0"/>
              </a:buClr>
              <a:buFont typeface="Arial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125000"/>
              </a:lnSpc>
              <a:spcBef>
                <a:spcPts val="300"/>
              </a:spcBef>
              <a:buClr>
                <a:srgbClr val="0070C0"/>
              </a:buClr>
              <a:buFont typeface="Arial" pitchFamily="34" charset="0"/>
              <a:buChar char="–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125000"/>
              </a:lnSpc>
              <a:spcBef>
                <a:spcPts val="300"/>
              </a:spcBef>
              <a:buClr>
                <a:srgbClr val="0070C0"/>
              </a:buClr>
              <a:buFont typeface="Arial" pitchFamily="34" charset="0"/>
              <a:buChar char="»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/>
              <a:t>进入</a:t>
            </a:r>
            <a:r>
              <a:rPr lang="en-US" altLang="zh-CN" sz="2000"/>
              <a:t>java</a:t>
            </a:r>
            <a:r>
              <a:rPr lang="zh-CN" altLang="en-US" sz="2000"/>
              <a:t>透视图</a:t>
            </a:r>
          </a:p>
          <a:p>
            <a:pPr>
              <a:lnSpc>
                <a:spcPct val="150000"/>
              </a:lnSpc>
            </a:pPr>
            <a:r>
              <a:rPr lang="zh-CN" altLang="en-US" sz="2000"/>
              <a:t>从右键菜单中可以对</a:t>
            </a:r>
            <a:r>
              <a:rPr lang="en-US" altLang="zh-CN" sz="2000"/>
              <a:t>Git</a:t>
            </a:r>
            <a:r>
              <a:rPr lang="zh-CN" altLang="en-US" sz="2000"/>
              <a:t>进行操作</a:t>
            </a:r>
          </a:p>
        </p:txBody>
      </p:sp>
      <p:pic>
        <p:nvPicPr>
          <p:cNvPr id="7" name="Picture 5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43438" y="1528726"/>
            <a:ext cx="40386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1817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Eclipse</a:t>
            </a:r>
            <a:r>
              <a:rPr lang="zh-CN" altLang="en-US"/>
              <a:t>执行</a:t>
            </a:r>
            <a:r>
              <a:rPr lang="en-US" altLang="zh-CN"/>
              <a:t>Git</a:t>
            </a:r>
            <a:r>
              <a:rPr lang="zh-CN" altLang="en-US"/>
              <a:t>操作</a:t>
            </a: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DF33-5A38-4035-AC9E-B8E17EB22BE4}" type="datetime1">
              <a:rPr lang="zh-CN" altLang="en-US" smtClean="0"/>
              <a:pPr/>
              <a:t>2017/1/3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4E63-F2AF-49E2-AE37-43481CC587E5}" type="slidenum">
              <a:rPr lang="zh-CN" altLang="en-US" smtClean="0"/>
              <a:pPr/>
              <a:t>27</a:t>
            </a:fld>
            <a:endParaRPr lang="zh-CN" altLang="en-US"/>
          </a:p>
        </p:txBody>
      </p:sp>
      <p:sp>
        <p:nvSpPr>
          <p:cNvPr id="6" name="Rectangle 5"/>
          <p:cNvSpPr txBox="1">
            <a:spLocks noChangeArrowheads="1"/>
          </p:cNvSpPr>
          <p:nvPr/>
        </p:nvSpPr>
        <p:spPr>
          <a:xfrm>
            <a:off x="457200" y="1369280"/>
            <a:ext cx="2890838" cy="4471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just" defTabSz="914400" rtl="0" eaLnBrk="1" latinLnBrk="0" hangingPunct="1">
              <a:lnSpc>
                <a:spcPct val="125000"/>
              </a:lnSpc>
              <a:spcBef>
                <a:spcPts val="300"/>
              </a:spcBef>
              <a:buClr>
                <a:srgbClr val="00479D"/>
              </a:buClr>
              <a:buSzPct val="60000"/>
              <a:buFont typeface="Wingdings" pitchFamily="2" charset="2"/>
              <a:buChar char="n"/>
              <a:defRPr sz="28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just" defTabSz="914400" rtl="0" eaLnBrk="1" latinLnBrk="0" hangingPunct="1">
              <a:lnSpc>
                <a:spcPct val="125000"/>
              </a:lnSpc>
              <a:spcBef>
                <a:spcPts val="300"/>
              </a:spcBef>
              <a:buClr>
                <a:srgbClr val="0070C0"/>
              </a:buClr>
              <a:buSzPct val="60000"/>
              <a:buFont typeface="Wingdings" pitchFamily="2" charset="2"/>
              <a:buChar char="p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125000"/>
              </a:lnSpc>
              <a:spcBef>
                <a:spcPts val="300"/>
              </a:spcBef>
              <a:buClr>
                <a:srgbClr val="0070C0"/>
              </a:buClr>
              <a:buFont typeface="Arial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125000"/>
              </a:lnSpc>
              <a:spcBef>
                <a:spcPts val="300"/>
              </a:spcBef>
              <a:buClr>
                <a:srgbClr val="0070C0"/>
              </a:buClr>
              <a:buFont typeface="Arial" pitchFamily="34" charset="0"/>
              <a:buChar char="–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125000"/>
              </a:lnSpc>
              <a:spcBef>
                <a:spcPts val="300"/>
              </a:spcBef>
              <a:buClr>
                <a:srgbClr val="0070C0"/>
              </a:buClr>
              <a:buFont typeface="Arial" pitchFamily="34" charset="0"/>
              <a:buChar char="»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/>
              <a:t>在这个菜单中可以对</a:t>
            </a:r>
            <a:r>
              <a:rPr lang="en-US" altLang="zh-CN" sz="2400"/>
              <a:t>Git</a:t>
            </a:r>
            <a:r>
              <a:rPr lang="zh-CN" altLang="en-US" sz="2400"/>
              <a:t>进行操作</a:t>
            </a:r>
          </a:p>
          <a:p>
            <a:pPr lvl="1"/>
            <a:r>
              <a:rPr lang="zh-CN" altLang="en-US" sz="2000"/>
              <a:t>提交</a:t>
            </a:r>
          </a:p>
          <a:p>
            <a:pPr lvl="1"/>
            <a:r>
              <a:rPr lang="zh-CN" altLang="en-US" sz="2000"/>
              <a:t>上传到远程库</a:t>
            </a:r>
          </a:p>
          <a:p>
            <a:pPr lvl="1"/>
            <a:r>
              <a:rPr lang="zh-CN" altLang="en-US" sz="2000"/>
              <a:t>从远程库下载</a:t>
            </a:r>
          </a:p>
          <a:p>
            <a:pPr lvl="1"/>
            <a:r>
              <a:rPr lang="zh-CN" altLang="en-US" sz="2000"/>
              <a:t>同步</a:t>
            </a:r>
          </a:p>
          <a:p>
            <a:pPr lvl="1"/>
            <a:r>
              <a:rPr lang="zh-CN" altLang="en-US" sz="2000"/>
              <a:t>分支合并</a:t>
            </a:r>
          </a:p>
          <a:p>
            <a:pPr lvl="1"/>
            <a:r>
              <a:rPr lang="zh-CN" altLang="en-US" sz="2000"/>
              <a:t>添加</a:t>
            </a:r>
          </a:p>
          <a:p>
            <a:pPr lvl="1"/>
            <a:r>
              <a:rPr lang="zh-CN" altLang="en-US" sz="2000"/>
              <a:t>显示历史</a:t>
            </a:r>
          </a:p>
          <a:p>
            <a:pPr lvl="1"/>
            <a:endParaRPr lang="en-US" altLang="zh-CN" sz="2000"/>
          </a:p>
        </p:txBody>
      </p:sp>
      <p:pic>
        <p:nvPicPr>
          <p:cNvPr id="7" name="Picture 6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48038" y="1377218"/>
            <a:ext cx="5334000" cy="446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3175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DF33-5A38-4035-AC9E-B8E17EB22BE4}" type="datetime1">
              <a:rPr lang="zh-CN" altLang="en-US" smtClean="0"/>
              <a:pPr/>
              <a:t>2017/1/3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4E63-F2AF-49E2-AE37-43481CC587E5}" type="slidenum">
              <a:rPr lang="zh-CN" altLang="en-US" smtClean="0"/>
              <a:pPr/>
              <a:t>28</a:t>
            </a:fld>
            <a:endParaRPr lang="zh-CN" alt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57200" y="1304764"/>
            <a:ext cx="8229600" cy="2988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just" defTabSz="914400" rtl="0" eaLnBrk="1" latinLnBrk="0" hangingPunct="1">
              <a:lnSpc>
                <a:spcPct val="125000"/>
              </a:lnSpc>
              <a:spcBef>
                <a:spcPts val="300"/>
              </a:spcBef>
              <a:buClr>
                <a:srgbClr val="00479D"/>
              </a:buClr>
              <a:buSzPct val="60000"/>
              <a:buFont typeface="Wingdings" pitchFamily="2" charset="2"/>
              <a:buChar char="n"/>
              <a:defRPr sz="28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just" defTabSz="914400" rtl="0" eaLnBrk="1" latinLnBrk="0" hangingPunct="1">
              <a:lnSpc>
                <a:spcPct val="125000"/>
              </a:lnSpc>
              <a:spcBef>
                <a:spcPts val="300"/>
              </a:spcBef>
              <a:buClr>
                <a:srgbClr val="0070C0"/>
              </a:buClr>
              <a:buSzPct val="60000"/>
              <a:buFont typeface="Wingdings" pitchFamily="2" charset="2"/>
              <a:buChar char="p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125000"/>
              </a:lnSpc>
              <a:spcBef>
                <a:spcPts val="300"/>
              </a:spcBef>
              <a:buClr>
                <a:srgbClr val="0070C0"/>
              </a:buClr>
              <a:buFont typeface="Arial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125000"/>
              </a:lnSpc>
              <a:spcBef>
                <a:spcPts val="300"/>
              </a:spcBef>
              <a:buClr>
                <a:srgbClr val="0070C0"/>
              </a:buClr>
              <a:buFont typeface="Arial" pitchFamily="34" charset="0"/>
              <a:buChar char="–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125000"/>
              </a:lnSpc>
              <a:spcBef>
                <a:spcPts val="300"/>
              </a:spcBef>
              <a:buClr>
                <a:srgbClr val="0070C0"/>
              </a:buClr>
              <a:buFont typeface="Arial" pitchFamily="34" charset="0"/>
              <a:buChar char="»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charset="2"/>
              <a:buChar char="l"/>
            </a:pPr>
            <a:r>
              <a:rPr lang="en-US" altLang="zh-CN" sz="2400"/>
              <a:t>Git</a:t>
            </a:r>
            <a:r>
              <a:rPr lang="zh-CN" altLang="en-US" sz="2400"/>
              <a:t>是一个很棒的工具进行协作 </a:t>
            </a:r>
          </a:p>
          <a:p>
            <a:pPr>
              <a:lnSpc>
                <a:spcPct val="150000"/>
              </a:lnSpc>
              <a:buFont typeface="Wingdings" charset="2"/>
              <a:buChar char="l"/>
            </a:pPr>
            <a:r>
              <a:rPr lang="zh-CN" altLang="en-GB" sz="2400"/>
              <a:t>难以在短时间内精通，需要在日常使用中不断学习</a:t>
            </a:r>
          </a:p>
          <a:p>
            <a:pPr>
              <a:lnSpc>
                <a:spcPct val="150000"/>
              </a:lnSpc>
              <a:buFont typeface="Wingdings" charset="2"/>
              <a:buChar char="l"/>
            </a:pPr>
            <a:r>
              <a:rPr lang="zh-CN" altLang="en-US" sz="2400"/>
              <a:t>项目过程中会遇到很多坑，特别是使用初期，</a:t>
            </a:r>
            <a:r>
              <a:rPr lang="zh-CN" altLang="en-GB" sz="2400"/>
              <a:t>有问题可以相互沟通交流</a:t>
            </a:r>
          </a:p>
        </p:txBody>
      </p:sp>
    </p:spTree>
    <p:extLst>
      <p:ext uri="{BB962C8B-B14F-4D97-AF65-F5344CB8AC3E}">
        <p14:creationId xmlns:p14="http://schemas.microsoft.com/office/powerpoint/2010/main" val="3322696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0" y="3989946"/>
            <a:ext cx="9143999" cy="953508"/>
          </a:xfrm>
        </p:spPr>
        <p:txBody>
          <a:bodyPr>
            <a:noAutofit/>
          </a:bodyPr>
          <a:lstStyle/>
          <a:p>
            <a:r>
              <a:rPr lang="zh-CN" altLang="en-US" sz="6000" dirty="0" smtClean="0"/>
              <a:t>谢 谢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6425701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Git</a:t>
            </a:r>
            <a:r>
              <a:rPr lang="zh-CN" altLang="en-US"/>
              <a:t>简介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DF33-5A38-4035-AC9E-B8E17EB22BE4}" type="datetime1">
              <a:rPr lang="zh-CN" altLang="en-US" smtClean="0"/>
              <a:pPr/>
              <a:t>2017/1/3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4E63-F2AF-49E2-AE37-43481CC587E5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57200" y="1196752"/>
            <a:ext cx="8229600" cy="45702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just" defTabSz="914400" rtl="0" eaLnBrk="1" latinLnBrk="0" hangingPunct="1">
              <a:lnSpc>
                <a:spcPct val="125000"/>
              </a:lnSpc>
              <a:spcBef>
                <a:spcPts val="300"/>
              </a:spcBef>
              <a:buClr>
                <a:srgbClr val="00479D"/>
              </a:buClr>
              <a:buSzPct val="60000"/>
              <a:buFont typeface="Wingdings" pitchFamily="2" charset="2"/>
              <a:buChar char="n"/>
              <a:defRPr sz="28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just" defTabSz="914400" rtl="0" eaLnBrk="1" latinLnBrk="0" hangingPunct="1">
              <a:lnSpc>
                <a:spcPct val="125000"/>
              </a:lnSpc>
              <a:spcBef>
                <a:spcPts val="300"/>
              </a:spcBef>
              <a:buClr>
                <a:srgbClr val="0070C0"/>
              </a:buClr>
              <a:buSzPct val="60000"/>
              <a:buFont typeface="Wingdings" pitchFamily="2" charset="2"/>
              <a:buChar char="p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125000"/>
              </a:lnSpc>
              <a:spcBef>
                <a:spcPts val="300"/>
              </a:spcBef>
              <a:buClr>
                <a:srgbClr val="0070C0"/>
              </a:buClr>
              <a:buFont typeface="Arial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125000"/>
              </a:lnSpc>
              <a:spcBef>
                <a:spcPts val="300"/>
              </a:spcBef>
              <a:buClr>
                <a:srgbClr val="0070C0"/>
              </a:buClr>
              <a:buFont typeface="Arial" pitchFamily="34" charset="0"/>
              <a:buChar char="–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125000"/>
              </a:lnSpc>
              <a:spcBef>
                <a:spcPts val="300"/>
              </a:spcBef>
              <a:buClr>
                <a:srgbClr val="0070C0"/>
              </a:buClr>
              <a:buFont typeface="Arial" pitchFamily="34" charset="0"/>
              <a:buChar char="»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70000"/>
              </a:lnSpc>
            </a:pPr>
            <a:r>
              <a:rPr lang="en-GB" altLang="zh-CN" sz="1800"/>
              <a:t>Git</a:t>
            </a:r>
            <a:r>
              <a:rPr lang="zh-CN" altLang="en-GB" sz="1800"/>
              <a:t>是一个开源的分布式版本控制系统。与</a:t>
            </a:r>
            <a:r>
              <a:rPr lang="en-GB" altLang="zh-CN" sz="1800"/>
              <a:t>SVN</a:t>
            </a:r>
            <a:r>
              <a:rPr lang="zh-CN" altLang="en-US" sz="1800"/>
              <a:t>的</a:t>
            </a:r>
            <a:r>
              <a:rPr lang="zh-CN" altLang="en-US" sz="1800">
                <a:hlinkClick r:id="rId2"/>
              </a:rPr>
              <a:t>区别</a:t>
            </a:r>
            <a:r>
              <a:rPr lang="zh-CN" altLang="en-US" sz="1800"/>
              <a:t>。</a:t>
            </a:r>
            <a:endParaRPr lang="zh-CN" altLang="en-GB" sz="1800"/>
          </a:p>
          <a:p>
            <a:pPr>
              <a:lnSpc>
                <a:spcPct val="170000"/>
              </a:lnSpc>
            </a:pPr>
            <a:r>
              <a:rPr lang="zh-CN" altLang="en-GB" sz="1800"/>
              <a:t>分布式</a:t>
            </a:r>
          </a:p>
          <a:p>
            <a:pPr lvl="1">
              <a:lnSpc>
                <a:spcPct val="170000"/>
              </a:lnSpc>
            </a:pPr>
            <a:r>
              <a:rPr lang="zh-CN" altLang="en-GB" sz="1800"/>
              <a:t>不需要中心仓库</a:t>
            </a:r>
          </a:p>
          <a:p>
            <a:pPr>
              <a:lnSpc>
                <a:spcPct val="170000"/>
              </a:lnSpc>
            </a:pPr>
            <a:r>
              <a:rPr lang="en-US" altLang="zh-CN" sz="1800"/>
              <a:t>Git</a:t>
            </a:r>
            <a:r>
              <a:rPr lang="zh-CN" altLang="en-US" sz="1800"/>
              <a:t>的版本号都是生成的一个哈希值，比如：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zh-CN" altLang="en-US" sz="1800"/>
              <a:t>	</a:t>
            </a:r>
            <a:r>
              <a:rPr lang="en-US" altLang="zh-CN" sz="1800"/>
              <a:t>bbaf6fb5060b4875b18ff9ff637ce118256d6f20 </a:t>
            </a:r>
            <a:endParaRPr lang="en-GB" altLang="zh-CN" sz="1800"/>
          </a:p>
          <a:p>
            <a:pPr>
              <a:lnSpc>
                <a:spcPct val="170000"/>
              </a:lnSpc>
            </a:pPr>
            <a:r>
              <a:rPr lang="zh-CN" altLang="en-GB" sz="1800"/>
              <a:t>性能</a:t>
            </a:r>
          </a:p>
          <a:p>
            <a:pPr lvl="1">
              <a:lnSpc>
                <a:spcPct val="170000"/>
              </a:lnSpc>
            </a:pPr>
            <a:r>
              <a:rPr lang="zh-CN" altLang="en-GB" sz="1800"/>
              <a:t>分支与合并是比较简单</a:t>
            </a:r>
          </a:p>
          <a:p>
            <a:pPr lvl="1">
              <a:lnSpc>
                <a:spcPct val="170000"/>
              </a:lnSpc>
            </a:pPr>
            <a:r>
              <a:rPr lang="zh-CN" altLang="en-GB" sz="1800"/>
              <a:t>对比快</a:t>
            </a:r>
          </a:p>
          <a:p>
            <a:pPr lvl="1">
              <a:lnSpc>
                <a:spcPct val="170000"/>
              </a:lnSpc>
            </a:pPr>
            <a:r>
              <a:rPr lang="zh-CN" altLang="en-GB" sz="1800"/>
              <a:t>存储空间少</a:t>
            </a:r>
          </a:p>
          <a:p>
            <a:pPr lvl="1">
              <a:lnSpc>
                <a:spcPct val="80000"/>
              </a:lnSpc>
            </a:pP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1596848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zh-CN"/>
              <a:t>Window</a:t>
            </a:r>
            <a:r>
              <a:rPr lang="zh-CN" altLang="it-IT"/>
              <a:t>下</a:t>
            </a:r>
            <a:r>
              <a:rPr lang="it-IT" altLang="zh-CN"/>
              <a:t>Git</a:t>
            </a:r>
            <a:r>
              <a:rPr lang="zh-CN" altLang="it-IT"/>
              <a:t>安装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DF33-5A38-4035-AC9E-B8E17EB22BE4}" type="datetime1">
              <a:rPr lang="zh-CN" altLang="en-US" smtClean="0"/>
              <a:pPr/>
              <a:t>2017/1/3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4E63-F2AF-49E2-AE37-43481CC587E5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7200" y="1304764"/>
            <a:ext cx="8229600" cy="44262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just" defTabSz="914400" rtl="0" eaLnBrk="1" latinLnBrk="0" hangingPunct="1">
              <a:lnSpc>
                <a:spcPct val="125000"/>
              </a:lnSpc>
              <a:spcBef>
                <a:spcPts val="300"/>
              </a:spcBef>
              <a:buClr>
                <a:srgbClr val="00479D"/>
              </a:buClr>
              <a:buSzPct val="60000"/>
              <a:buFont typeface="Wingdings" pitchFamily="2" charset="2"/>
              <a:buChar char="n"/>
              <a:defRPr sz="28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just" defTabSz="914400" rtl="0" eaLnBrk="1" latinLnBrk="0" hangingPunct="1">
              <a:lnSpc>
                <a:spcPct val="125000"/>
              </a:lnSpc>
              <a:spcBef>
                <a:spcPts val="300"/>
              </a:spcBef>
              <a:buClr>
                <a:srgbClr val="0070C0"/>
              </a:buClr>
              <a:buSzPct val="60000"/>
              <a:buFont typeface="Wingdings" pitchFamily="2" charset="2"/>
              <a:buChar char="p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125000"/>
              </a:lnSpc>
              <a:spcBef>
                <a:spcPts val="300"/>
              </a:spcBef>
              <a:buClr>
                <a:srgbClr val="0070C0"/>
              </a:buClr>
              <a:buFont typeface="Arial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125000"/>
              </a:lnSpc>
              <a:spcBef>
                <a:spcPts val="300"/>
              </a:spcBef>
              <a:buClr>
                <a:srgbClr val="0070C0"/>
              </a:buClr>
              <a:buFont typeface="Arial" pitchFamily="34" charset="0"/>
              <a:buChar char="–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125000"/>
              </a:lnSpc>
              <a:spcBef>
                <a:spcPts val="300"/>
              </a:spcBef>
              <a:buClr>
                <a:srgbClr val="0070C0"/>
              </a:buClr>
              <a:buFont typeface="Arial" pitchFamily="34" charset="0"/>
              <a:buChar char="»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200"/>
              <a:t>msysgit</a:t>
            </a:r>
            <a:r>
              <a:rPr lang="zh-CN" altLang="en-US" sz="2200"/>
              <a:t>是</a:t>
            </a:r>
            <a:r>
              <a:rPr lang="en-US" altLang="zh-CN" sz="2200"/>
              <a:t>windows</a:t>
            </a:r>
            <a:r>
              <a:rPr lang="zh-CN" altLang="en-US" sz="2200"/>
              <a:t>下的</a:t>
            </a:r>
            <a:r>
              <a:rPr lang="en-US" altLang="zh-CN" sz="2200"/>
              <a:t>Git</a:t>
            </a:r>
            <a:r>
              <a:rPr lang="zh-CN" altLang="en-US" sz="2200"/>
              <a:t>，是命令行工具</a:t>
            </a:r>
          </a:p>
          <a:p>
            <a:pPr>
              <a:lnSpc>
                <a:spcPct val="150000"/>
              </a:lnSpc>
            </a:pPr>
            <a:r>
              <a:rPr lang="zh-CN" altLang="en-US" sz="2200"/>
              <a:t>如果用</a:t>
            </a:r>
            <a:r>
              <a:rPr lang="en-US" altLang="zh-CN" sz="2200">
                <a:hlinkClick r:id="rId2"/>
              </a:rPr>
              <a:t>EGit</a:t>
            </a:r>
            <a:r>
              <a:rPr lang="zh-CN" altLang="en-US" sz="2200"/>
              <a:t>可以不用安装</a:t>
            </a:r>
            <a:r>
              <a:rPr lang="en-US" altLang="zh-CN" sz="2200"/>
              <a:t>msysgit</a:t>
            </a:r>
          </a:p>
          <a:p>
            <a:pPr>
              <a:lnSpc>
                <a:spcPct val="150000"/>
              </a:lnSpc>
            </a:pPr>
            <a:r>
              <a:rPr lang="zh-CN" altLang="en-US" sz="2200"/>
              <a:t>下载和安装</a:t>
            </a:r>
            <a:r>
              <a:rPr lang="en-US" altLang="zh-CN" sz="2200"/>
              <a:t>Git</a:t>
            </a:r>
            <a:r>
              <a:rPr lang="zh-CN" altLang="en-US" sz="2200"/>
              <a:t>，下载地址：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en-US" sz="2200">
                <a:hlinkClick r:id="rId3"/>
              </a:rPr>
              <a:t>https://git-for-windows.github.io/</a:t>
            </a:r>
            <a:endParaRPr lang="en-US" altLang="zh-CN" sz="2200"/>
          </a:p>
          <a:p>
            <a:pPr>
              <a:lnSpc>
                <a:spcPct val="150000"/>
              </a:lnSpc>
            </a:pPr>
            <a:r>
              <a:rPr lang="zh-CN" altLang="en-US" sz="2200"/>
              <a:t>安装过程和使用</a:t>
            </a:r>
            <a:r>
              <a:rPr lang="en-US" altLang="zh-CN" sz="2200"/>
              <a:t>Git</a:t>
            </a:r>
            <a:r>
              <a:rPr lang="zh-CN" altLang="en-US" sz="2200"/>
              <a:t>请参考</a:t>
            </a:r>
            <a:r>
              <a:rPr lang="en-US" altLang="zh-CN" sz="2200"/>
              <a:t>Github</a:t>
            </a:r>
            <a:r>
              <a:rPr lang="zh-CN" altLang="en-US" sz="2200"/>
              <a:t>的帮助文档</a:t>
            </a:r>
            <a:r>
              <a:rPr lang="zh-CN" altLang="en-US" sz="2200"/>
              <a:t>：</a:t>
            </a:r>
            <a:r>
              <a:rPr lang="en-US" altLang="zh-CN" sz="2200"/>
              <a:t> </a:t>
            </a:r>
            <a:endParaRPr lang="zh-CN" altLang="en-US" sz="220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200">
                <a:hlinkClick r:id="rId4"/>
              </a:rPr>
              <a:t>https://help.github.com/articles/set-up-git/#platform-windows</a:t>
            </a:r>
            <a:endParaRPr lang="en-US" altLang="zh-CN" sz="2200"/>
          </a:p>
        </p:txBody>
      </p:sp>
    </p:spTree>
    <p:extLst>
      <p:ext uri="{BB962C8B-B14F-4D97-AF65-F5344CB8AC3E}">
        <p14:creationId xmlns:p14="http://schemas.microsoft.com/office/powerpoint/2010/main" val="38129132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zh-CN"/>
              <a:t>Windows</a:t>
            </a:r>
            <a:r>
              <a:rPr lang="zh-CN" altLang="it-IT"/>
              <a:t>下</a:t>
            </a:r>
            <a:r>
              <a:rPr lang="it-IT" altLang="zh-CN"/>
              <a:t>Git</a:t>
            </a:r>
            <a:r>
              <a:rPr lang="zh-CN" altLang="it-IT"/>
              <a:t>的配置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DF33-5A38-4035-AC9E-B8E17EB22BE4}" type="datetime1">
              <a:rPr lang="zh-CN" altLang="en-US" smtClean="0"/>
              <a:pPr/>
              <a:t>2017/1/3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4E63-F2AF-49E2-AE37-43481CC587E5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57200" y="1268760"/>
            <a:ext cx="8229600" cy="47525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just" defTabSz="914400" rtl="0" eaLnBrk="1" latinLnBrk="0" hangingPunct="1">
              <a:lnSpc>
                <a:spcPct val="125000"/>
              </a:lnSpc>
              <a:spcBef>
                <a:spcPts val="300"/>
              </a:spcBef>
              <a:buClr>
                <a:srgbClr val="00479D"/>
              </a:buClr>
              <a:buSzPct val="60000"/>
              <a:buFont typeface="Wingdings" pitchFamily="2" charset="2"/>
              <a:buChar char="n"/>
              <a:defRPr sz="28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just" defTabSz="914400" rtl="0" eaLnBrk="1" latinLnBrk="0" hangingPunct="1">
              <a:lnSpc>
                <a:spcPct val="125000"/>
              </a:lnSpc>
              <a:spcBef>
                <a:spcPts val="300"/>
              </a:spcBef>
              <a:buClr>
                <a:srgbClr val="0070C0"/>
              </a:buClr>
              <a:buSzPct val="60000"/>
              <a:buFont typeface="Wingdings" pitchFamily="2" charset="2"/>
              <a:buChar char="p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125000"/>
              </a:lnSpc>
              <a:spcBef>
                <a:spcPts val="300"/>
              </a:spcBef>
              <a:buClr>
                <a:srgbClr val="0070C0"/>
              </a:buClr>
              <a:buFont typeface="Arial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125000"/>
              </a:lnSpc>
              <a:spcBef>
                <a:spcPts val="300"/>
              </a:spcBef>
              <a:buClr>
                <a:srgbClr val="0070C0"/>
              </a:buClr>
              <a:buFont typeface="Arial" pitchFamily="34" charset="0"/>
              <a:buChar char="–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125000"/>
              </a:lnSpc>
              <a:spcBef>
                <a:spcPts val="300"/>
              </a:spcBef>
              <a:buClr>
                <a:srgbClr val="0070C0"/>
              </a:buClr>
              <a:buFont typeface="Arial" pitchFamily="34" charset="0"/>
              <a:buChar char="»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zh-CN" altLang="en-US" sz="2400" b="1"/>
              <a:t>以下主要是解决中文问题：</a:t>
            </a:r>
          </a:p>
          <a:p>
            <a:pPr marL="0" indent="0">
              <a:lnSpc>
                <a:spcPct val="80000"/>
              </a:lnSpc>
              <a:buNone/>
            </a:pPr>
            <a:endParaRPr lang="zh-CN" altLang="en-US" sz="1800"/>
          </a:p>
          <a:p>
            <a:pPr>
              <a:lnSpc>
                <a:spcPct val="80000"/>
              </a:lnSpc>
            </a:pPr>
            <a:r>
              <a:rPr lang="en-US" altLang="zh-CN" sz="2000"/>
              <a:t>C:\Program Files\Git\etc\gitconfig </a:t>
            </a:r>
            <a:r>
              <a:rPr lang="zh-CN" altLang="en-US" sz="2000"/>
              <a:t>添加： </a:t>
            </a:r>
          </a:p>
          <a:p>
            <a:pPr>
              <a:lnSpc>
                <a:spcPct val="80000"/>
              </a:lnSpc>
              <a:buFont typeface="Wingdings" charset="2"/>
              <a:buNone/>
            </a:pPr>
            <a:r>
              <a:rPr lang="en-US" altLang="zh-CN" sz="1200"/>
              <a:t>[core]</a:t>
            </a:r>
          </a:p>
          <a:p>
            <a:pPr>
              <a:lnSpc>
                <a:spcPct val="80000"/>
              </a:lnSpc>
              <a:buFont typeface="Wingdings" charset="2"/>
              <a:buNone/>
            </a:pPr>
            <a:r>
              <a:rPr lang="en-US" altLang="zh-CN" sz="1200"/>
              <a:t> autocrlf = false</a:t>
            </a:r>
          </a:p>
          <a:p>
            <a:pPr>
              <a:lnSpc>
                <a:spcPct val="80000"/>
              </a:lnSpc>
              <a:buFont typeface="Wingdings" charset="2"/>
              <a:buNone/>
            </a:pPr>
            <a:r>
              <a:rPr lang="en-US" altLang="zh-CN" sz="1200"/>
              <a:t>[gui] </a:t>
            </a:r>
          </a:p>
          <a:p>
            <a:pPr>
              <a:lnSpc>
                <a:spcPct val="80000"/>
              </a:lnSpc>
              <a:buFont typeface="Wingdings" charset="2"/>
              <a:buNone/>
            </a:pPr>
            <a:r>
              <a:rPr lang="en-US" altLang="zh-CN" sz="1200"/>
              <a:t>encoding = utf-8</a:t>
            </a:r>
          </a:p>
          <a:p>
            <a:pPr>
              <a:lnSpc>
                <a:spcPct val="80000"/>
              </a:lnSpc>
              <a:buFont typeface="Wingdings" charset="2"/>
              <a:buNone/>
            </a:pPr>
            <a:r>
              <a:rPr lang="en-US" altLang="zh-CN" sz="1200"/>
              <a:t>[i18n] </a:t>
            </a:r>
          </a:p>
          <a:p>
            <a:pPr>
              <a:lnSpc>
                <a:spcPct val="80000"/>
              </a:lnSpc>
              <a:buFont typeface="Wingdings" charset="2"/>
              <a:buNone/>
            </a:pPr>
            <a:r>
              <a:rPr lang="en-US" altLang="zh-CN" sz="1200"/>
              <a:t>commitencoding = GBK</a:t>
            </a:r>
          </a:p>
          <a:p>
            <a:pPr>
              <a:lnSpc>
                <a:spcPct val="80000"/>
              </a:lnSpc>
              <a:buFont typeface="Wingdings" charset="2"/>
              <a:buNone/>
            </a:pPr>
            <a:r>
              <a:rPr lang="en-US" altLang="zh-CN" sz="1200"/>
              <a:t>[user] </a:t>
            </a:r>
          </a:p>
          <a:p>
            <a:pPr>
              <a:lnSpc>
                <a:spcPct val="80000"/>
              </a:lnSpc>
              <a:buFont typeface="Wingdings" charset="2"/>
              <a:buNone/>
            </a:pPr>
            <a:r>
              <a:rPr lang="en-US" altLang="zh-CN" sz="1200"/>
              <a:t>email = xxx@gmail.com name = </a:t>
            </a:r>
            <a:r>
              <a:rPr lang="zh-CN" altLang="en-US" sz="1200"/>
              <a:t>某某某</a:t>
            </a:r>
            <a:r>
              <a:rPr lang="zh-CN" altLang="en-US" sz="1800"/>
              <a:t> </a:t>
            </a:r>
          </a:p>
          <a:p>
            <a:pPr>
              <a:lnSpc>
                <a:spcPct val="80000"/>
              </a:lnSpc>
            </a:pPr>
            <a:r>
              <a:rPr lang="en-US" altLang="zh-CN" sz="2000"/>
              <a:t>C:\Program Files\Git\etc\inputrc </a:t>
            </a:r>
            <a:r>
              <a:rPr lang="zh-CN" altLang="en-US" sz="2000"/>
              <a:t>修改两行为： </a:t>
            </a:r>
          </a:p>
          <a:p>
            <a:pPr>
              <a:lnSpc>
                <a:spcPct val="80000"/>
              </a:lnSpc>
              <a:buFont typeface="Wingdings" charset="2"/>
              <a:buNone/>
            </a:pPr>
            <a:r>
              <a:rPr lang="en-US" altLang="zh-CN" sz="2000"/>
              <a:t>set output-meta on </a:t>
            </a:r>
          </a:p>
          <a:p>
            <a:pPr>
              <a:lnSpc>
                <a:spcPct val="80000"/>
              </a:lnSpc>
              <a:buFont typeface="Wingdings" charset="2"/>
              <a:buNone/>
            </a:pPr>
            <a:r>
              <a:rPr lang="en-US" altLang="zh-CN" sz="2000"/>
              <a:t>set convert-meta off </a:t>
            </a:r>
          </a:p>
          <a:p>
            <a:pPr>
              <a:lnSpc>
                <a:spcPct val="80000"/>
              </a:lnSpc>
            </a:pPr>
            <a:r>
              <a:rPr lang="en-US" altLang="zh-CN" sz="2000"/>
              <a:t>C:\Program Files\Git\etc\git-completion.bash </a:t>
            </a:r>
            <a:r>
              <a:rPr lang="zh-CN" altLang="en-US" sz="2000"/>
              <a:t>末尾增加：</a:t>
            </a:r>
          </a:p>
          <a:p>
            <a:pPr>
              <a:lnSpc>
                <a:spcPct val="80000"/>
              </a:lnSpc>
              <a:buFont typeface="Wingdings" charset="2"/>
              <a:buNone/>
            </a:pPr>
            <a:r>
              <a:rPr lang="en-US" altLang="zh-CN" sz="2000"/>
              <a:t>alias ls='ls --show-control-chars --color=auto'  </a:t>
            </a:r>
          </a:p>
          <a:p>
            <a:pPr>
              <a:lnSpc>
                <a:spcPct val="80000"/>
              </a:lnSpc>
            </a:pPr>
            <a:r>
              <a:rPr lang="en-US" altLang="zh-CN" sz="2000"/>
              <a:t>C:\Program Files\Git\etc\profile </a:t>
            </a:r>
            <a:r>
              <a:rPr lang="zh-CN" altLang="en-US" sz="2000"/>
              <a:t>末尾增加： </a:t>
            </a:r>
          </a:p>
          <a:p>
            <a:pPr>
              <a:lnSpc>
                <a:spcPct val="80000"/>
              </a:lnSpc>
              <a:buFont typeface="Wingdings" charset="2"/>
              <a:buNone/>
            </a:pPr>
            <a:r>
              <a:rPr lang="en-US" altLang="zh-CN" sz="2000"/>
              <a:t>export LESSCHARSET=utf-8 </a:t>
            </a:r>
          </a:p>
        </p:txBody>
      </p:sp>
    </p:spTree>
    <p:extLst>
      <p:ext uri="{BB962C8B-B14F-4D97-AF65-F5344CB8AC3E}">
        <p14:creationId xmlns:p14="http://schemas.microsoft.com/office/powerpoint/2010/main" val="13296039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关键的</a:t>
            </a:r>
            <a:r>
              <a:rPr lang="en-US" altLang="zh-CN"/>
              <a:t>Git</a:t>
            </a:r>
            <a:r>
              <a:rPr lang="zh-CN" altLang="en-US"/>
              <a:t>文件或目录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DF33-5A38-4035-AC9E-B8E17EB22BE4}" type="datetime1">
              <a:rPr lang="zh-CN" altLang="en-US" smtClean="0"/>
              <a:pPr/>
              <a:t>2017/1/3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4E63-F2AF-49E2-AE37-43481CC587E5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57200" y="1304764"/>
            <a:ext cx="82296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just" defTabSz="914400" rtl="0" eaLnBrk="1" latinLnBrk="0" hangingPunct="1">
              <a:lnSpc>
                <a:spcPct val="125000"/>
              </a:lnSpc>
              <a:spcBef>
                <a:spcPts val="300"/>
              </a:spcBef>
              <a:buClr>
                <a:srgbClr val="00479D"/>
              </a:buClr>
              <a:buSzPct val="60000"/>
              <a:buFont typeface="Wingdings" pitchFamily="2" charset="2"/>
              <a:buChar char="n"/>
              <a:defRPr sz="28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just" defTabSz="914400" rtl="0" eaLnBrk="1" latinLnBrk="0" hangingPunct="1">
              <a:lnSpc>
                <a:spcPct val="125000"/>
              </a:lnSpc>
              <a:spcBef>
                <a:spcPts val="300"/>
              </a:spcBef>
              <a:buClr>
                <a:srgbClr val="0070C0"/>
              </a:buClr>
              <a:buSzPct val="60000"/>
              <a:buFont typeface="Wingdings" pitchFamily="2" charset="2"/>
              <a:buChar char="p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125000"/>
              </a:lnSpc>
              <a:spcBef>
                <a:spcPts val="300"/>
              </a:spcBef>
              <a:buClr>
                <a:srgbClr val="0070C0"/>
              </a:buClr>
              <a:buFont typeface="Arial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125000"/>
              </a:lnSpc>
              <a:spcBef>
                <a:spcPts val="300"/>
              </a:spcBef>
              <a:buClr>
                <a:srgbClr val="0070C0"/>
              </a:buClr>
              <a:buFont typeface="Arial" pitchFamily="34" charset="0"/>
              <a:buChar char="–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125000"/>
              </a:lnSpc>
              <a:spcBef>
                <a:spcPts val="300"/>
              </a:spcBef>
              <a:buClr>
                <a:srgbClr val="0070C0"/>
              </a:buClr>
              <a:buFont typeface="Arial" pitchFamily="34" charset="0"/>
              <a:buChar char="»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400"/>
              <a:t>~/.gitconfig</a:t>
            </a:r>
          </a:p>
          <a:p>
            <a:pPr>
              <a:lnSpc>
                <a:spcPct val="150000"/>
              </a:lnSpc>
            </a:pPr>
            <a:r>
              <a:rPr lang="en-US" altLang="zh-CN" sz="2400"/>
              <a:t>.git</a:t>
            </a:r>
          </a:p>
          <a:p>
            <a:pPr lvl="1">
              <a:lnSpc>
                <a:spcPct val="150000"/>
              </a:lnSpc>
            </a:pPr>
            <a:r>
              <a:rPr lang="zh-CN" altLang="en-US"/>
              <a:t>在库的顶级目录当中</a:t>
            </a:r>
          </a:p>
          <a:p>
            <a:pPr lvl="1">
              <a:lnSpc>
                <a:spcPct val="150000"/>
              </a:lnSpc>
            </a:pPr>
            <a:r>
              <a:rPr lang="zh-CN" altLang="en-US"/>
              <a:t>包含项目的所有对象、提交记录、配置</a:t>
            </a:r>
          </a:p>
          <a:p>
            <a:pPr>
              <a:lnSpc>
                <a:spcPct val="150000"/>
              </a:lnSpc>
            </a:pPr>
            <a:r>
              <a:rPr lang="en-US" altLang="zh-CN" sz="2400"/>
              <a:t>.gitignore</a:t>
            </a:r>
          </a:p>
          <a:p>
            <a:pPr lvl="1">
              <a:lnSpc>
                <a:spcPct val="150000"/>
              </a:lnSpc>
            </a:pPr>
            <a:r>
              <a:rPr lang="zh-CN" altLang="en-US"/>
              <a:t>记录要忽略的文件</a:t>
            </a:r>
          </a:p>
        </p:txBody>
      </p:sp>
    </p:spTree>
    <p:extLst>
      <p:ext uri="{BB962C8B-B14F-4D97-AF65-F5344CB8AC3E}">
        <p14:creationId xmlns:p14="http://schemas.microsoft.com/office/powerpoint/2010/main" val="4937656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Git</a:t>
            </a:r>
            <a:r>
              <a:rPr lang="zh-CN" altLang="en-US"/>
              <a:t>常见</a:t>
            </a:r>
            <a:r>
              <a:rPr lang="zh-CN" altLang="en-US"/>
              <a:t>术语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DF33-5A38-4035-AC9E-B8E17EB22BE4}" type="datetime1">
              <a:rPr lang="zh-CN" altLang="en-US" smtClean="0"/>
              <a:pPr/>
              <a:t>2017/1/3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4E63-F2AF-49E2-AE37-43481CC587E5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57200" y="1232756"/>
            <a:ext cx="8229600" cy="4606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just" defTabSz="914400" rtl="0" eaLnBrk="1" latinLnBrk="0" hangingPunct="1">
              <a:lnSpc>
                <a:spcPct val="125000"/>
              </a:lnSpc>
              <a:spcBef>
                <a:spcPts val="300"/>
              </a:spcBef>
              <a:buClr>
                <a:srgbClr val="00479D"/>
              </a:buClr>
              <a:buSzPct val="60000"/>
              <a:buFont typeface="Wingdings" pitchFamily="2" charset="2"/>
              <a:buChar char="n"/>
              <a:defRPr sz="28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just" defTabSz="914400" rtl="0" eaLnBrk="1" latinLnBrk="0" hangingPunct="1">
              <a:lnSpc>
                <a:spcPct val="125000"/>
              </a:lnSpc>
              <a:spcBef>
                <a:spcPts val="300"/>
              </a:spcBef>
              <a:buClr>
                <a:srgbClr val="0070C0"/>
              </a:buClr>
              <a:buSzPct val="60000"/>
              <a:buFont typeface="Wingdings" pitchFamily="2" charset="2"/>
              <a:buChar char="p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125000"/>
              </a:lnSpc>
              <a:spcBef>
                <a:spcPts val="300"/>
              </a:spcBef>
              <a:buClr>
                <a:srgbClr val="0070C0"/>
              </a:buClr>
              <a:buFont typeface="Arial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125000"/>
              </a:lnSpc>
              <a:spcBef>
                <a:spcPts val="300"/>
              </a:spcBef>
              <a:buClr>
                <a:srgbClr val="0070C0"/>
              </a:buClr>
              <a:buFont typeface="Arial" pitchFamily="34" charset="0"/>
              <a:buChar char="–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125000"/>
              </a:lnSpc>
              <a:spcBef>
                <a:spcPts val="300"/>
              </a:spcBef>
              <a:buClr>
                <a:srgbClr val="0070C0"/>
              </a:buClr>
              <a:buFont typeface="Arial" pitchFamily="34" charset="0"/>
              <a:buChar char="»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200"/>
              <a:t>Working Directory</a:t>
            </a:r>
            <a:endParaRPr lang="zh-CN" altLang="en-US" sz="2200"/>
          </a:p>
          <a:p>
            <a:pPr>
              <a:lnSpc>
                <a:spcPct val="150000"/>
              </a:lnSpc>
            </a:pPr>
            <a:r>
              <a:rPr lang="en-GB" altLang="zh-CN" sz="2200"/>
              <a:t>Repository </a:t>
            </a:r>
            <a:r>
              <a:rPr lang="zh-CN" altLang="en-GB" sz="2200"/>
              <a:t>包括本地库和远程库</a:t>
            </a:r>
          </a:p>
          <a:p>
            <a:pPr>
              <a:lnSpc>
                <a:spcPct val="150000"/>
              </a:lnSpc>
            </a:pPr>
            <a:r>
              <a:rPr lang="en-GB" altLang="zh-CN" sz="2200"/>
              <a:t>Pull / Push / Checkout / Fetch</a:t>
            </a:r>
            <a:endParaRPr lang="zh-CN" altLang="en-GB" sz="2200"/>
          </a:p>
          <a:p>
            <a:pPr>
              <a:lnSpc>
                <a:spcPct val="150000"/>
              </a:lnSpc>
            </a:pPr>
            <a:r>
              <a:rPr lang="en-GB" altLang="zh-CN" sz="2200"/>
              <a:t>Branch</a:t>
            </a:r>
          </a:p>
          <a:p>
            <a:pPr>
              <a:lnSpc>
                <a:spcPct val="150000"/>
              </a:lnSpc>
            </a:pPr>
            <a:r>
              <a:rPr lang="en-GB" altLang="zh-CN" sz="2200"/>
              <a:t>Merge</a:t>
            </a:r>
          </a:p>
          <a:p>
            <a:pPr>
              <a:lnSpc>
                <a:spcPct val="150000"/>
              </a:lnSpc>
            </a:pPr>
            <a:r>
              <a:rPr lang="en-GB" altLang="zh-CN" sz="2200"/>
              <a:t>Conflict</a:t>
            </a:r>
          </a:p>
          <a:p>
            <a:pPr>
              <a:lnSpc>
                <a:spcPct val="150000"/>
              </a:lnSpc>
            </a:pPr>
            <a:r>
              <a:rPr lang="en-GB" altLang="zh-CN" sz="2200"/>
              <a:t>Commit</a:t>
            </a:r>
          </a:p>
          <a:p>
            <a:pPr>
              <a:lnSpc>
                <a:spcPct val="150000"/>
              </a:lnSpc>
            </a:pPr>
            <a:r>
              <a:rPr lang="en-GB" altLang="zh-CN" sz="2200"/>
              <a:t>Revert</a:t>
            </a:r>
          </a:p>
        </p:txBody>
      </p:sp>
    </p:spTree>
    <p:extLst>
      <p:ext uri="{BB962C8B-B14F-4D97-AF65-F5344CB8AC3E}">
        <p14:creationId xmlns:p14="http://schemas.microsoft.com/office/powerpoint/2010/main" val="6876308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Git</a:t>
            </a:r>
            <a:r>
              <a:rPr lang="zh-CN" altLang="en-US"/>
              <a:t>常用命令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DF33-5A38-4035-AC9E-B8E17EB22BE4}" type="datetime1">
              <a:rPr lang="zh-CN" altLang="en-US" smtClean="0"/>
              <a:pPr/>
              <a:t>2017/1/3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4E63-F2AF-49E2-AE37-43481CC587E5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468313" y="1492722"/>
            <a:ext cx="4038600" cy="402451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just" defTabSz="914400" rtl="0" eaLnBrk="1" latinLnBrk="0" hangingPunct="1">
              <a:lnSpc>
                <a:spcPct val="125000"/>
              </a:lnSpc>
              <a:spcBef>
                <a:spcPts val="300"/>
              </a:spcBef>
              <a:buClr>
                <a:srgbClr val="00479D"/>
              </a:buClr>
              <a:buSzPct val="60000"/>
              <a:buFont typeface="Wingdings" pitchFamily="2" charset="2"/>
              <a:buChar char="n"/>
              <a:defRPr sz="28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just" defTabSz="914400" rtl="0" eaLnBrk="1" latinLnBrk="0" hangingPunct="1">
              <a:lnSpc>
                <a:spcPct val="125000"/>
              </a:lnSpc>
              <a:spcBef>
                <a:spcPts val="300"/>
              </a:spcBef>
              <a:buClr>
                <a:srgbClr val="0070C0"/>
              </a:buClr>
              <a:buSzPct val="60000"/>
              <a:buFont typeface="Wingdings" pitchFamily="2" charset="2"/>
              <a:buChar char="p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125000"/>
              </a:lnSpc>
              <a:spcBef>
                <a:spcPts val="300"/>
              </a:spcBef>
              <a:buClr>
                <a:srgbClr val="0070C0"/>
              </a:buClr>
              <a:buFont typeface="Arial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125000"/>
              </a:lnSpc>
              <a:spcBef>
                <a:spcPts val="300"/>
              </a:spcBef>
              <a:buClr>
                <a:srgbClr val="0070C0"/>
              </a:buClr>
              <a:buFont typeface="Arial" pitchFamily="34" charset="0"/>
              <a:buChar char="–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125000"/>
              </a:lnSpc>
              <a:spcBef>
                <a:spcPts val="300"/>
              </a:spcBef>
              <a:buClr>
                <a:srgbClr val="0070C0"/>
              </a:buClr>
              <a:buFont typeface="Arial" pitchFamily="34" charset="0"/>
              <a:buChar char="»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/>
              <a:t>获得仓库</a:t>
            </a:r>
          </a:p>
          <a:p>
            <a:pPr lvl="1">
              <a:lnSpc>
                <a:spcPct val="150000"/>
              </a:lnSpc>
            </a:pPr>
            <a:r>
              <a:rPr lang="en-US" altLang="zh-CN"/>
              <a:t>git init</a:t>
            </a:r>
          </a:p>
          <a:p>
            <a:pPr lvl="1">
              <a:lnSpc>
                <a:spcPct val="150000"/>
              </a:lnSpc>
            </a:pPr>
            <a:r>
              <a:rPr lang="en-US" altLang="zh-CN"/>
              <a:t>git clone</a:t>
            </a:r>
          </a:p>
          <a:p>
            <a:pPr>
              <a:lnSpc>
                <a:spcPct val="150000"/>
              </a:lnSpc>
            </a:pPr>
            <a:endParaRPr lang="en-US" altLang="zh-CN" sz="2400"/>
          </a:p>
          <a:p>
            <a:pPr>
              <a:lnSpc>
                <a:spcPct val="150000"/>
              </a:lnSpc>
            </a:pPr>
            <a:r>
              <a:rPr lang="zh-CN" altLang="en-US" sz="2400"/>
              <a:t>提交</a:t>
            </a:r>
          </a:p>
          <a:p>
            <a:pPr lvl="1">
              <a:lnSpc>
                <a:spcPct val="150000"/>
              </a:lnSpc>
            </a:pPr>
            <a:r>
              <a:rPr lang="en-US" altLang="zh-CN"/>
              <a:t>git add</a:t>
            </a:r>
          </a:p>
          <a:p>
            <a:pPr lvl="1">
              <a:lnSpc>
                <a:spcPct val="150000"/>
              </a:lnSpc>
            </a:pPr>
            <a:r>
              <a:rPr lang="en-US" altLang="zh-CN"/>
              <a:t>git commit</a:t>
            </a:r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>
          <a:xfrm>
            <a:off x="4648200" y="1484784"/>
            <a:ext cx="4038600" cy="4032448"/>
          </a:xfrm>
          <a:prstGeom prst="rect">
            <a:avLst/>
          </a:prstGeom>
        </p:spPr>
        <p:txBody>
          <a:bodyPr/>
          <a:lstStyle>
            <a:lvl1pPr marL="342900" indent="-342900" algn="just" defTabSz="914400" rtl="0" eaLnBrk="1" latinLnBrk="0" hangingPunct="1">
              <a:lnSpc>
                <a:spcPct val="125000"/>
              </a:lnSpc>
              <a:spcBef>
                <a:spcPts val="300"/>
              </a:spcBef>
              <a:buClr>
                <a:srgbClr val="00479D"/>
              </a:buClr>
              <a:buSzPct val="60000"/>
              <a:buFont typeface="Wingdings" pitchFamily="2" charset="2"/>
              <a:buChar char="n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just" defTabSz="914400" rtl="0" eaLnBrk="1" latinLnBrk="0" hangingPunct="1">
              <a:lnSpc>
                <a:spcPct val="125000"/>
              </a:lnSpc>
              <a:spcBef>
                <a:spcPts val="300"/>
              </a:spcBef>
              <a:buClr>
                <a:srgbClr val="0070C0"/>
              </a:buClr>
              <a:buSzPct val="60000"/>
              <a:buFont typeface="Wingdings" pitchFamily="2" charset="2"/>
              <a:buChar char="p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125000"/>
              </a:lnSpc>
              <a:spcBef>
                <a:spcPts val="300"/>
              </a:spcBef>
              <a:buClr>
                <a:srgbClr val="0070C0"/>
              </a:buClr>
              <a:buFont typeface="Arial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125000"/>
              </a:lnSpc>
              <a:spcBef>
                <a:spcPts val="300"/>
              </a:spcBef>
              <a:buClr>
                <a:srgbClr val="0070C0"/>
              </a:buClr>
              <a:buFont typeface="Arial" pitchFamily="34" charset="0"/>
              <a:buChar char="–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125000"/>
              </a:lnSpc>
              <a:spcBef>
                <a:spcPts val="300"/>
              </a:spcBef>
              <a:buClr>
                <a:srgbClr val="0070C0"/>
              </a:buClr>
              <a:buFont typeface="Arial" pitchFamily="34" charset="0"/>
              <a:buChar char="»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/>
              <a:t>获取信息</a:t>
            </a:r>
          </a:p>
          <a:p>
            <a:pPr lvl="1"/>
            <a:r>
              <a:rPr lang="en-US" altLang="zh-CN"/>
              <a:t>git help</a:t>
            </a:r>
          </a:p>
          <a:p>
            <a:pPr lvl="1"/>
            <a:r>
              <a:rPr lang="en-US" altLang="zh-CN"/>
              <a:t>git status</a:t>
            </a:r>
          </a:p>
          <a:p>
            <a:pPr lvl="1"/>
            <a:r>
              <a:rPr lang="en-US" altLang="zh-CN"/>
              <a:t>git diff</a:t>
            </a:r>
          </a:p>
          <a:p>
            <a:pPr lvl="1"/>
            <a:r>
              <a:rPr lang="en-US" altLang="zh-CN"/>
              <a:t>git log</a:t>
            </a:r>
          </a:p>
          <a:p>
            <a:pPr lvl="1"/>
            <a:r>
              <a:rPr lang="en-US" altLang="zh-CN"/>
              <a:t>git show </a:t>
            </a:r>
            <a:r>
              <a:rPr lang="zh-CN" altLang="en-US"/>
              <a:t>（显示改动情况） </a:t>
            </a:r>
          </a:p>
          <a:p>
            <a:endParaRPr lang="en-US" altLang="zh-CN" sz="2400"/>
          </a:p>
        </p:txBody>
      </p:sp>
    </p:spTree>
    <p:extLst>
      <p:ext uri="{BB962C8B-B14F-4D97-AF65-F5344CB8AC3E}">
        <p14:creationId xmlns:p14="http://schemas.microsoft.com/office/powerpoint/2010/main" val="915605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Git</a:t>
            </a:r>
            <a:r>
              <a:rPr lang="zh-CN" altLang="en-US"/>
              <a:t>命令的备忘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DF33-5A38-4035-AC9E-B8E17EB22BE4}" type="datetime1">
              <a:rPr lang="zh-CN" altLang="en-US" smtClean="0"/>
              <a:pPr/>
              <a:t>2017/1/3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4E63-F2AF-49E2-AE37-43481CC587E5}" type="slidenum">
              <a:rPr lang="zh-CN" altLang="en-US" smtClean="0"/>
              <a:pPr/>
              <a:t>9</a:t>
            </a:fld>
            <a:endParaRPr lang="zh-CN" altLang="en-US"/>
          </a:p>
        </p:txBody>
      </p:sp>
      <p:pic>
        <p:nvPicPr>
          <p:cNvPr id="6" name="Picture 4" descr="g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3850" y="1052736"/>
            <a:ext cx="8569325" cy="5087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2784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1534</TotalTime>
  <Words>1373</Words>
  <Application>Microsoft Macintosh PowerPoint</Application>
  <PresentationFormat>全屏显示(4:3)</PresentationFormat>
  <Paragraphs>235</Paragraphs>
  <Slides>29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7" baseType="lpstr">
      <vt:lpstr>Arial Black</vt:lpstr>
      <vt:lpstr>Calibri</vt:lpstr>
      <vt:lpstr>Mangal</vt:lpstr>
      <vt:lpstr>Wingdings</vt:lpstr>
      <vt:lpstr>宋体</vt:lpstr>
      <vt:lpstr>微软雅黑</vt:lpstr>
      <vt:lpstr>Arial</vt:lpstr>
      <vt:lpstr>Office 主题​​</vt:lpstr>
      <vt:lpstr>PowerPoint 演示文稿</vt:lpstr>
      <vt:lpstr>Git基础培训</vt:lpstr>
      <vt:lpstr>Git简介</vt:lpstr>
      <vt:lpstr>Window下Git安装</vt:lpstr>
      <vt:lpstr>Windows下Git的配置</vt:lpstr>
      <vt:lpstr>关键的Git文件或目录</vt:lpstr>
      <vt:lpstr>Git常见术语</vt:lpstr>
      <vt:lpstr>Git常用命令</vt:lpstr>
      <vt:lpstr>Git命令的备忘</vt:lpstr>
      <vt:lpstr>第一个Git库</vt:lpstr>
      <vt:lpstr>Pull与Fetch区别</vt:lpstr>
      <vt:lpstr>分支与标记</vt:lpstr>
      <vt:lpstr>Rebase</vt:lpstr>
      <vt:lpstr>revert和reset</vt:lpstr>
      <vt:lpstr>Git的工作流程</vt:lpstr>
      <vt:lpstr>Git文件的状态变化</vt:lpstr>
      <vt:lpstr>暂存区（stage）</vt:lpstr>
      <vt:lpstr>GUI for Git</vt:lpstr>
      <vt:lpstr>EGit的安装</vt:lpstr>
      <vt:lpstr>Git主目录的设置</vt:lpstr>
      <vt:lpstr>Git Repository Exploring透视图</vt:lpstr>
      <vt:lpstr>GitHub介绍</vt:lpstr>
      <vt:lpstr>在Github上注册一个用户</vt:lpstr>
      <vt:lpstr>克隆GitHub库</vt:lpstr>
      <vt:lpstr>导入项目</vt:lpstr>
      <vt:lpstr>Eclipse执行Git操作</vt:lpstr>
      <vt:lpstr>Eclipse执行Git操作2</vt:lpstr>
      <vt:lpstr>总结</vt:lpstr>
      <vt:lpstr>谢 谢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孙惠.市场部.华宇信息</dc:creator>
  <cp:lastModifiedBy>陈家银</cp:lastModifiedBy>
  <cp:revision>286</cp:revision>
  <dcterms:created xsi:type="dcterms:W3CDTF">2014-04-14T08:44:45Z</dcterms:created>
  <dcterms:modified xsi:type="dcterms:W3CDTF">2017-01-03T16:43:33Z</dcterms:modified>
</cp:coreProperties>
</file>