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29"/>
  </p:notesMasterIdLst>
  <p:sldIdLst>
    <p:sldId id="261" r:id="rId2"/>
    <p:sldId id="257" r:id="rId3"/>
    <p:sldId id="258" r:id="rId4"/>
    <p:sldId id="259" r:id="rId5"/>
    <p:sldId id="260" r:id="rId6"/>
    <p:sldId id="262"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5145088"/>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3C53"/>
    <a:srgbClr val="C023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78"/>
    <p:restoredTop sz="89777"/>
  </p:normalViewPr>
  <p:slideViewPr>
    <p:cSldViewPr snapToGrid="0" snapToObjects="1">
      <p:cViewPr varScale="1">
        <p:scale>
          <a:sx n="132" d="100"/>
          <a:sy n="132" d="100"/>
        </p:scale>
        <p:origin x="132" y="16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BC33D-EE4C-A447-BD6C-4886AE7C84C0}" type="datetimeFigureOut">
              <a:t>2017-10-09</a:t>
            </a:fld>
            <a:endParaRPr kumimoji="1"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ABAFEF-9CE5-6940-88AE-8A65447C82D1}" type="slidenum">
              <a:t>‹#›</a:t>
            </a:fld>
            <a:endParaRPr kumimoji="1" lang="zh-CN" altLang="en-US"/>
          </a:p>
        </p:txBody>
      </p:sp>
    </p:spTree>
    <p:extLst>
      <p:ext uri="{BB962C8B-B14F-4D97-AF65-F5344CB8AC3E}">
        <p14:creationId xmlns:p14="http://schemas.microsoft.com/office/powerpoint/2010/main" val="706016966"/>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1</a:t>
            </a:fld>
            <a:endParaRPr kumimoji="1" lang="zh-CN" altLang="en-US"/>
          </a:p>
        </p:txBody>
      </p:sp>
    </p:spTree>
    <p:extLst>
      <p:ext uri="{BB962C8B-B14F-4D97-AF65-F5344CB8AC3E}">
        <p14:creationId xmlns:p14="http://schemas.microsoft.com/office/powerpoint/2010/main" val="1026786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10</a:t>
            </a:fld>
            <a:endParaRPr kumimoji="1" lang="zh-CN" altLang="en-US"/>
          </a:p>
        </p:txBody>
      </p:sp>
    </p:spTree>
    <p:extLst>
      <p:ext uri="{BB962C8B-B14F-4D97-AF65-F5344CB8AC3E}">
        <p14:creationId xmlns:p14="http://schemas.microsoft.com/office/powerpoint/2010/main" val="609573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kumimoji="1" lang="zh-CN" altLang="en-US"/>
              <a:t>目前公司业务系统性能的瓶颈主要在数据库层次的性能。所以，设计和优化出性能更好的数据库层的性能就显得尤为重要了。</a:t>
            </a:r>
          </a:p>
        </p:txBody>
      </p:sp>
      <p:sp>
        <p:nvSpPr>
          <p:cNvPr id="4" name="幻灯片编号占位符 3"/>
          <p:cNvSpPr>
            <a:spLocks noGrp="1"/>
          </p:cNvSpPr>
          <p:nvPr>
            <p:ph type="sldNum" sz="quarter" idx="10"/>
          </p:nvPr>
        </p:nvSpPr>
        <p:spPr/>
        <p:txBody>
          <a:bodyPr/>
          <a:lstStyle/>
          <a:p>
            <a:fld id="{B0ABAFEF-9CE5-6940-88AE-8A65447C82D1}" type="slidenum">
              <a:t>11</a:t>
            </a:fld>
            <a:endParaRPr kumimoji="1" lang="zh-CN" altLang="en-US"/>
          </a:p>
        </p:txBody>
      </p:sp>
    </p:spTree>
    <p:extLst>
      <p:ext uri="{BB962C8B-B14F-4D97-AF65-F5344CB8AC3E}">
        <p14:creationId xmlns:p14="http://schemas.microsoft.com/office/powerpoint/2010/main" val="1774260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12</a:t>
            </a:fld>
            <a:endParaRPr kumimoji="1" lang="zh-CN" altLang="en-US"/>
          </a:p>
        </p:txBody>
      </p:sp>
    </p:spTree>
    <p:extLst>
      <p:ext uri="{BB962C8B-B14F-4D97-AF65-F5344CB8AC3E}">
        <p14:creationId xmlns:p14="http://schemas.microsoft.com/office/powerpoint/2010/main" val="340078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负载均衡在各个软件层次都有使用，主要有以下几种：</a:t>
            </a:r>
          </a:p>
          <a:p>
            <a:pPr marL="228600" indent="-228600">
              <a:buAutoNum type="arabicPeriod"/>
            </a:pPr>
            <a:r>
              <a:rPr kumimoji="1" lang="zh-CN" altLang="en-US"/>
              <a:t>客户端层</a:t>
            </a:r>
            <a:r>
              <a:rPr kumimoji="1" lang="en-US" altLang="zh-CN"/>
              <a:t>-&gt;</a:t>
            </a:r>
            <a:r>
              <a:rPr kumimoji="1" lang="zh-CN" altLang="en-US"/>
              <a:t>反向代理层的负载均衡：是通过</a:t>
            </a:r>
            <a:r>
              <a:rPr kumimoji="1" lang="en-US" altLang="zh-CN" b="1"/>
              <a:t>DNS</a:t>
            </a:r>
            <a:r>
              <a:rPr kumimoji="1" lang="zh-CN" altLang="en-US" b="1"/>
              <a:t>轮询</a:t>
            </a:r>
            <a:r>
              <a:rPr kumimoji="1" lang="zh-CN" altLang="en-US"/>
              <a:t>来实现的。</a:t>
            </a:r>
            <a:r>
              <a:rPr kumimoji="1" lang="en-US" altLang="zh-CN"/>
              <a:t>DNS</a:t>
            </a:r>
            <a:r>
              <a:rPr kumimoji="1" lang="zh-CN" altLang="en-US"/>
              <a:t>服务器对于一个域名配置了多个解析</a:t>
            </a:r>
            <a:r>
              <a:rPr kumimoji="1" lang="en-US" altLang="zh-CN"/>
              <a:t>IP</a:t>
            </a:r>
            <a:r>
              <a:rPr kumimoji="1" lang="zh-CN" altLang="en-US"/>
              <a:t>，每次</a:t>
            </a:r>
            <a:r>
              <a:rPr kumimoji="1" lang="en-US" altLang="zh-CN"/>
              <a:t>DNS</a:t>
            </a:r>
            <a:r>
              <a:rPr kumimoji="1" lang="zh-CN" altLang="en-US"/>
              <a:t>解析请求来访问</a:t>
            </a:r>
            <a:r>
              <a:rPr kumimoji="1" lang="en-US" altLang="zh-CN"/>
              <a:t>DNS</a:t>
            </a:r>
            <a:r>
              <a:rPr kumimoji="1" lang="zh-CN" altLang="en-US"/>
              <a:t>服务器，会轮询返回这些</a:t>
            </a:r>
            <a:r>
              <a:rPr kumimoji="1" lang="en-US" altLang="zh-CN"/>
              <a:t>IP</a:t>
            </a:r>
            <a:r>
              <a:rPr kumimoji="1" lang="zh-CN" altLang="en-US"/>
              <a:t>，保证每个</a:t>
            </a:r>
            <a:r>
              <a:rPr kumimoji="1" lang="en-US" altLang="zh-CN"/>
              <a:t>IP</a:t>
            </a:r>
            <a:r>
              <a:rPr kumimoji="1" lang="zh-CN" altLang="en-US"/>
              <a:t>的解析概率是相同的。</a:t>
            </a:r>
            <a:r>
              <a:rPr kumimoji="1" lang="en-US" altLang="zh-CN"/>
              <a:t>2.</a:t>
            </a:r>
            <a:r>
              <a:rPr kumimoji="1" lang="zh-CN" altLang="en-US"/>
              <a:t> </a:t>
            </a:r>
          </a:p>
          <a:p>
            <a:pPr marL="228600" indent="-228600">
              <a:buAutoNum type="arabicPeriod"/>
            </a:pPr>
            <a:r>
              <a:rPr kumimoji="1" lang="zh-CN" altLang="en-US"/>
              <a:t>反向代理层</a:t>
            </a:r>
            <a:r>
              <a:rPr kumimoji="1" lang="en-US" altLang="zh-CN"/>
              <a:t>-&gt;</a:t>
            </a:r>
            <a:r>
              <a:rPr kumimoji="1" lang="zh-CN" altLang="en-US"/>
              <a:t>站点层的负载均衡：是通过</a:t>
            </a:r>
            <a:r>
              <a:rPr kumimoji="1" lang="en-US" altLang="zh-CN" b="1"/>
              <a:t>Nginx</a:t>
            </a:r>
            <a:r>
              <a:rPr kumimoji="1" lang="zh-CN" altLang="en-US"/>
              <a:t>实现的。通过修改</a:t>
            </a:r>
            <a:r>
              <a:rPr kumimoji="1" lang="en-US" altLang="zh-CN"/>
              <a:t>`nginx.conf`</a:t>
            </a:r>
            <a:r>
              <a:rPr kumimoji="1" lang="zh-CN" altLang="en-US"/>
              <a:t>，可以实现多种负载均衡策略：请求轮询（和</a:t>
            </a:r>
            <a:r>
              <a:rPr kumimoji="1" lang="en-US" altLang="zh-CN"/>
              <a:t>DNS</a:t>
            </a:r>
            <a:r>
              <a:rPr kumimoji="1" lang="zh-CN" altLang="en-US"/>
              <a:t>轮询类似）、最少连接路由、</a:t>
            </a:r>
            <a:r>
              <a:rPr kumimoji="1" lang="en-US" altLang="zh-CN"/>
              <a:t>IP</a:t>
            </a:r>
            <a:r>
              <a:rPr kumimoji="1" lang="zh-CN" altLang="en-US"/>
              <a:t>哈希等。</a:t>
            </a:r>
          </a:p>
          <a:p>
            <a:pPr marL="228600" indent="-228600">
              <a:buAutoNum type="arabicPeriod"/>
            </a:pPr>
            <a:r>
              <a:rPr kumimoji="1" lang="zh-CN" altLang="en-US"/>
              <a:t>站点层</a:t>
            </a:r>
            <a:r>
              <a:rPr kumimoji="1" lang="en-US" altLang="zh-CN"/>
              <a:t>-&gt;</a:t>
            </a:r>
            <a:r>
              <a:rPr kumimoji="1" lang="zh-CN" altLang="en-US"/>
              <a:t>服务层的负载均衡：是通过</a:t>
            </a:r>
            <a:r>
              <a:rPr kumimoji="1" lang="zh-CN" altLang="en-US" b="1"/>
              <a:t>服务连接池</a:t>
            </a:r>
            <a:r>
              <a:rPr kumimoji="1" lang="zh-CN" altLang="en-US"/>
              <a:t>实现的。</a:t>
            </a:r>
            <a:r>
              <a:rPr kumimoji="1" lang="en-US" altLang="zh-CN"/>
              <a:t>Web</a:t>
            </a:r>
            <a:r>
              <a:rPr kumimoji="1" lang="zh-CN" altLang="en-US"/>
              <a:t>服务器连接池会建立与服务的多个连接，每次请求会</a:t>
            </a:r>
            <a:r>
              <a:rPr kumimoji="1" lang="zh-CN" altLang="en-US" b="1"/>
              <a:t>随机</a:t>
            </a:r>
            <a:r>
              <a:rPr kumimoji="1" lang="zh-CN" altLang="en-US"/>
              <a:t>选取连接来访问下游服务。</a:t>
            </a:r>
          </a:p>
          <a:p>
            <a:pPr marL="228600" indent="-228600">
              <a:buAutoNum type="arabicPeriod"/>
            </a:pPr>
            <a:r>
              <a:rPr kumimoji="1" lang="zh-CN" altLang="en-US"/>
              <a:t>数据层的负载均衡：数据层的负载均衡为分为</a:t>
            </a:r>
            <a:r>
              <a:rPr kumimoji="1" lang="zh-CN" altLang="en-US" b="1"/>
              <a:t>数据的均衡</a:t>
            </a:r>
            <a:r>
              <a:rPr kumimoji="1" lang="zh-CN" altLang="en-US"/>
              <a:t>（数据水平切分），与</a:t>
            </a:r>
            <a:r>
              <a:rPr kumimoji="1" lang="zh-CN" altLang="en-US" b="1"/>
              <a:t>请求的均衡</a:t>
            </a:r>
            <a:r>
              <a:rPr kumimoji="1" lang="zh-CN" altLang="en-US"/>
              <a:t>。</a:t>
            </a:r>
          </a:p>
          <a:p>
            <a:pPr marL="228600" indent="-228600">
              <a:buAutoNum type="arabicPeriod"/>
            </a:pPr>
            <a:r>
              <a:rPr kumimoji="1" lang="en-US" altLang="zh-CN"/>
              <a:t>(1)</a:t>
            </a:r>
            <a:r>
              <a:rPr kumimoji="1" lang="zh-CN" altLang="en-US"/>
              <a:t> </a:t>
            </a:r>
            <a:r>
              <a:rPr kumimoji="1" lang="en-US" altLang="zh-CN"/>
              <a:t>.</a:t>
            </a:r>
            <a:r>
              <a:rPr kumimoji="1" lang="zh-CN" altLang="en-US"/>
              <a:t>数据的均衡：是指水平切分后的每个服务</a:t>
            </a:r>
            <a:r>
              <a:rPr kumimoji="1" lang="en-US" altLang="zh-CN"/>
              <a:t>(</a:t>
            </a:r>
            <a:r>
              <a:rPr kumimoji="1" lang="zh-CN" altLang="en-US"/>
              <a:t>数据库或缓存</a:t>
            </a:r>
            <a:r>
              <a:rPr kumimoji="1" lang="en-US" altLang="zh-CN"/>
              <a:t>)</a:t>
            </a:r>
            <a:r>
              <a:rPr kumimoji="1" lang="zh-CN" altLang="en-US"/>
              <a:t>，数据量是差不多的。  </a:t>
            </a:r>
            <a:r>
              <a:rPr kumimoji="1" lang="en-US" altLang="zh-CN"/>
              <a:t>(2).</a:t>
            </a:r>
            <a:r>
              <a:rPr kumimoji="1" lang="zh-CN" altLang="en-US"/>
              <a:t> 请求的均衡：是指水平切分后的每个服务</a:t>
            </a:r>
            <a:r>
              <a:rPr kumimoji="1" lang="en-US" altLang="zh-CN"/>
              <a:t>(</a:t>
            </a:r>
            <a:r>
              <a:rPr kumimoji="1" lang="zh-CN" altLang="en-US"/>
              <a:t>数据库或缓存</a:t>
            </a:r>
            <a:r>
              <a:rPr kumimoji="1" lang="en-US" altLang="zh-CN"/>
              <a:t>)</a:t>
            </a:r>
            <a:r>
              <a:rPr kumimoji="1" lang="zh-CN" altLang="en-US"/>
              <a:t>，请求量是差不多的。</a:t>
            </a:r>
          </a:p>
        </p:txBody>
      </p:sp>
      <p:sp>
        <p:nvSpPr>
          <p:cNvPr id="4" name="幻灯片编号占位符 3"/>
          <p:cNvSpPr>
            <a:spLocks noGrp="1"/>
          </p:cNvSpPr>
          <p:nvPr>
            <p:ph type="sldNum" sz="quarter" idx="10"/>
          </p:nvPr>
        </p:nvSpPr>
        <p:spPr/>
        <p:txBody>
          <a:bodyPr/>
          <a:lstStyle/>
          <a:p>
            <a:fld id="{B0ABAFEF-9CE5-6940-88AE-8A65447C82D1}" type="slidenum">
              <a:rPr lang="uk-UA"/>
              <a:t>14</a:t>
            </a:fld>
            <a:endParaRPr kumimoji="1" lang="uk-UA" altLang="zh-CN"/>
          </a:p>
        </p:txBody>
      </p:sp>
    </p:spTree>
    <p:extLst>
      <p:ext uri="{BB962C8B-B14F-4D97-AF65-F5344CB8AC3E}">
        <p14:creationId xmlns:p14="http://schemas.microsoft.com/office/powerpoint/2010/main" val="1085858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应用层需要根据实际需求和应用场景来做性能设计。上面是我就某些应用业务场景做的一些设计或优化经验：</a:t>
            </a:r>
          </a:p>
        </p:txBody>
      </p:sp>
      <p:sp>
        <p:nvSpPr>
          <p:cNvPr id="4" name="幻灯片编号占位符 3"/>
          <p:cNvSpPr>
            <a:spLocks noGrp="1"/>
          </p:cNvSpPr>
          <p:nvPr>
            <p:ph type="sldNum" sz="quarter" idx="10"/>
          </p:nvPr>
        </p:nvSpPr>
        <p:spPr/>
        <p:txBody>
          <a:bodyPr/>
          <a:lstStyle/>
          <a:p>
            <a:fld id="{B0ABAFEF-9CE5-6940-88AE-8A65447C82D1}" type="slidenum">
              <a:rPr lang="uk-UA"/>
              <a:t>17</a:t>
            </a:fld>
            <a:endParaRPr kumimoji="1" lang="uk-UA" altLang="zh-CN"/>
          </a:p>
        </p:txBody>
      </p:sp>
    </p:spTree>
    <p:extLst>
      <p:ext uri="{BB962C8B-B14F-4D97-AF65-F5344CB8AC3E}">
        <p14:creationId xmlns:p14="http://schemas.microsoft.com/office/powerpoint/2010/main" val="616937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kumimoji="1" lang="zh-CN" altLang="en-US"/>
              <a:t>前两者倾向于总体指导思想，后四者倾向于方法论。</a:t>
            </a:r>
          </a:p>
        </p:txBody>
      </p:sp>
      <p:sp>
        <p:nvSpPr>
          <p:cNvPr id="4" name="幻灯片编号占位符 3"/>
          <p:cNvSpPr>
            <a:spLocks noGrp="1"/>
          </p:cNvSpPr>
          <p:nvPr>
            <p:ph type="sldNum" sz="quarter" idx="10"/>
          </p:nvPr>
        </p:nvSpPr>
        <p:spPr/>
        <p:txBody>
          <a:bodyPr/>
          <a:lstStyle/>
          <a:p>
            <a:fld id="{B0ABAFEF-9CE5-6940-88AE-8A65447C82D1}" type="slidenum">
              <a:t>18</a:t>
            </a:fld>
            <a:endParaRPr kumimoji="1" lang="zh-CN" altLang="en-US"/>
          </a:p>
        </p:txBody>
      </p:sp>
    </p:spTree>
    <p:extLst>
      <p:ext uri="{BB962C8B-B14F-4D97-AF65-F5344CB8AC3E}">
        <p14:creationId xmlns:p14="http://schemas.microsoft.com/office/powerpoint/2010/main" val="738720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比如：数据库数据量过大，采用分库分表的思路去降低某些数据的数量级，从而在小数量级的数据上做操作，性能明显更好。所以，降低待处理数据的数量级也发生在各个软硬件层次。</a:t>
            </a:r>
          </a:p>
        </p:txBody>
      </p:sp>
      <p:sp>
        <p:nvSpPr>
          <p:cNvPr id="4" name="幻灯片编号占位符 3"/>
          <p:cNvSpPr>
            <a:spLocks noGrp="1"/>
          </p:cNvSpPr>
          <p:nvPr>
            <p:ph type="sldNum" sz="quarter" idx="10"/>
          </p:nvPr>
        </p:nvSpPr>
        <p:spPr/>
        <p:txBody>
          <a:bodyPr/>
          <a:lstStyle/>
          <a:p>
            <a:fld id="{B0ABAFEF-9CE5-6940-88AE-8A65447C82D1}" type="slidenum">
              <a:rPr lang="uk-UA"/>
              <a:t>19</a:t>
            </a:fld>
            <a:endParaRPr kumimoji="1" lang="uk-UA" altLang="zh-CN"/>
          </a:p>
        </p:txBody>
      </p:sp>
    </p:spTree>
    <p:extLst>
      <p:ext uri="{BB962C8B-B14F-4D97-AF65-F5344CB8AC3E}">
        <p14:creationId xmlns:p14="http://schemas.microsoft.com/office/powerpoint/2010/main" val="1878716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所以，恰当有效的使用资源、减少对系统资源的请求、避免不必要的资源消耗等方式是提高软件程序性能设计和优化的关键。</a:t>
            </a:r>
          </a:p>
        </p:txBody>
      </p:sp>
      <p:sp>
        <p:nvSpPr>
          <p:cNvPr id="4" name="幻灯片编号占位符 3"/>
          <p:cNvSpPr>
            <a:spLocks noGrp="1"/>
          </p:cNvSpPr>
          <p:nvPr>
            <p:ph type="sldNum" sz="quarter" idx="10"/>
          </p:nvPr>
        </p:nvSpPr>
        <p:spPr/>
        <p:txBody>
          <a:bodyPr/>
          <a:lstStyle/>
          <a:p>
            <a:fld id="{B0ABAFEF-9CE5-6940-88AE-8A65447C82D1}" type="slidenum">
              <a:rPr lang="uk-UA"/>
              <a:t>20</a:t>
            </a:fld>
            <a:endParaRPr kumimoji="1" lang="uk-UA" altLang="zh-CN"/>
          </a:p>
        </p:txBody>
      </p:sp>
    </p:spTree>
    <p:extLst>
      <p:ext uri="{BB962C8B-B14F-4D97-AF65-F5344CB8AC3E}">
        <p14:creationId xmlns:p14="http://schemas.microsoft.com/office/powerpoint/2010/main" val="1320579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2</a:t>
            </a:fld>
            <a:endParaRPr kumimoji="1" lang="zh-CN" altLang="en-US"/>
          </a:p>
        </p:txBody>
      </p:sp>
    </p:spTree>
    <p:extLst>
      <p:ext uri="{BB962C8B-B14F-4D97-AF65-F5344CB8AC3E}">
        <p14:creationId xmlns:p14="http://schemas.microsoft.com/office/powerpoint/2010/main" val="1506813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3</a:t>
            </a:fld>
            <a:endParaRPr kumimoji="1" lang="zh-CN" altLang="en-US"/>
          </a:p>
        </p:txBody>
      </p:sp>
    </p:spTree>
    <p:extLst>
      <p:ext uri="{BB962C8B-B14F-4D97-AF65-F5344CB8AC3E}">
        <p14:creationId xmlns:p14="http://schemas.microsoft.com/office/powerpoint/2010/main" val="2118917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4</a:t>
            </a:fld>
            <a:endParaRPr kumimoji="1" lang="zh-CN" altLang="en-US"/>
          </a:p>
        </p:txBody>
      </p:sp>
    </p:spTree>
    <p:extLst>
      <p:ext uri="{BB962C8B-B14F-4D97-AF65-F5344CB8AC3E}">
        <p14:creationId xmlns:p14="http://schemas.microsoft.com/office/powerpoint/2010/main" val="1705757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zh-CN" altLang="en-US" b="1"/>
              <a:t>吞吐量</a:t>
            </a:r>
            <a:r>
              <a:rPr kumimoji="1" lang="zh-CN" altLang="en-US"/>
              <a:t>：</a:t>
            </a:r>
            <a:r>
              <a:rPr lang="zh-CN" altLang="en-US" sz="900">
                <a:solidFill>
                  <a:schemeClr val="bg1"/>
                </a:solidFill>
                <a:latin typeface="华康少女文字W5(P)" charset="0"/>
              </a:rPr>
              <a:t>对于单用户的系统，响应时间可以很好地度量系统的性能，但对于并发系统，通常需要用吞吐量作为性能指标。</a:t>
            </a:r>
          </a:p>
          <a:p>
            <a:r>
              <a:rPr kumimoji="1" lang="zh-CN" altLang="en-US" b="1"/>
              <a:t>并发用户数</a:t>
            </a:r>
            <a:r>
              <a:rPr kumimoji="1" lang="zh-CN" altLang="en-US"/>
              <a:t>：</a:t>
            </a:r>
            <a:r>
              <a:rPr lang="zh-CN" altLang="en-US" sz="900">
                <a:solidFill>
                  <a:schemeClr val="bg1"/>
                </a:solidFill>
                <a:latin typeface="华康少女文字W5(P)" charset="0"/>
              </a:rPr>
              <a:t>相比而言，以在线用户作为性能指标更直观些，而以同时发请求用户数作为性能指标更准确些。</a:t>
            </a:r>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5</a:t>
            </a:fld>
            <a:endParaRPr kumimoji="1" lang="zh-CN" altLang="en-US"/>
          </a:p>
        </p:txBody>
      </p:sp>
    </p:spTree>
    <p:extLst>
      <p:ext uri="{BB962C8B-B14F-4D97-AF65-F5344CB8AC3E}">
        <p14:creationId xmlns:p14="http://schemas.microsoft.com/office/powerpoint/2010/main" val="1547324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6</a:t>
            </a:fld>
            <a:endParaRPr kumimoji="1" lang="zh-CN" altLang="en-US"/>
          </a:p>
        </p:txBody>
      </p:sp>
    </p:spTree>
    <p:extLst>
      <p:ext uri="{BB962C8B-B14F-4D97-AF65-F5344CB8AC3E}">
        <p14:creationId xmlns:p14="http://schemas.microsoft.com/office/powerpoint/2010/main" val="1260659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7</a:t>
            </a:fld>
            <a:endParaRPr kumimoji="1" lang="zh-CN" altLang="en-US"/>
          </a:p>
        </p:txBody>
      </p:sp>
    </p:spTree>
    <p:extLst>
      <p:ext uri="{BB962C8B-B14F-4D97-AF65-F5344CB8AC3E}">
        <p14:creationId xmlns:p14="http://schemas.microsoft.com/office/powerpoint/2010/main" val="57715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kumimoji="1" lang="zh-CN" altLang="en-US"/>
              <a:t>操作系统</a:t>
            </a:r>
            <a:r>
              <a:rPr kumimoji="1" lang="en-US" altLang="zh-CN"/>
              <a:t>IO</a:t>
            </a:r>
            <a:r>
              <a:rPr kumimoji="1" lang="zh-CN" altLang="en-US"/>
              <a:t>性能包括：存储设备</a:t>
            </a:r>
            <a:r>
              <a:rPr kumimoji="1" lang="en-US" altLang="zh-CN"/>
              <a:t>IO</a:t>
            </a:r>
            <a:r>
              <a:rPr kumimoji="1" lang="zh-CN" altLang="en-US"/>
              <a:t>、网络设备</a:t>
            </a:r>
            <a:r>
              <a:rPr kumimoji="1" lang="en-US" altLang="zh-CN"/>
              <a:t>IO</a:t>
            </a:r>
            <a:r>
              <a:rPr kumimoji="1" lang="zh-CN" altLang="en-US"/>
              <a:t>、异步</a:t>
            </a:r>
            <a:r>
              <a:rPr kumimoji="1" lang="en-US" altLang="zh-CN"/>
              <a:t>IO</a:t>
            </a:r>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8</a:t>
            </a:fld>
            <a:endParaRPr kumimoji="1" lang="zh-CN" altLang="en-US"/>
          </a:p>
        </p:txBody>
      </p:sp>
    </p:spTree>
    <p:extLst>
      <p:ext uri="{BB962C8B-B14F-4D97-AF65-F5344CB8AC3E}">
        <p14:creationId xmlns:p14="http://schemas.microsoft.com/office/powerpoint/2010/main" val="1408909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9</a:t>
            </a:fld>
            <a:endParaRPr kumimoji="1" lang="zh-CN" altLang="en-US"/>
          </a:p>
        </p:txBody>
      </p:sp>
    </p:spTree>
    <p:extLst>
      <p:ext uri="{BB962C8B-B14F-4D97-AF65-F5344CB8AC3E}">
        <p14:creationId xmlns:p14="http://schemas.microsoft.com/office/powerpoint/2010/main" val="58708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2032"/>
            <a:ext cx="6858000" cy="1791253"/>
          </a:xfrm>
        </p:spPr>
        <p:txBody>
          <a:bodyPr anchor="b"/>
          <a:lstStyle>
            <a:lvl1pPr algn="ctr">
              <a:defRPr sz="45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702363"/>
            <a:ext cx="6858000" cy="124220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5B8C8BF4-C2C5-BD41-9878-BB3A6FB24A47}" type="datetimeFigureOut">
              <a:rPr lang="mr-IN"/>
              <a:t>09-10-2017</a:t>
            </a:fld>
            <a:endParaRPr kumimoji="1" lang="mr-IN" altLang="zh-CN"/>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2039841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5B8C8BF4-C2C5-BD41-9878-BB3A6FB24A47}" type="datetimeFigureOut">
              <a:rPr lang="mr-IN"/>
              <a:t>09-10-2017</a:t>
            </a:fld>
            <a:endParaRPr kumimoji="1" lang="mr-IN" altLang="zh-CN"/>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276314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928"/>
            <a:ext cx="1971675" cy="4360224"/>
          </a:xfrm>
        </p:spPr>
        <p:txBody>
          <a:bodyPr vert="eaVert"/>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628650" y="273928"/>
            <a:ext cx="5800725" cy="4360224"/>
          </a:xfrm>
        </p:spPr>
        <p:txBody>
          <a:bodyPr vert="eaVert"/>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5B8C8BF4-C2C5-BD41-9878-BB3A6FB24A47}" type="datetimeFigureOut">
              <a:rPr lang="mr-IN"/>
              <a:t>09-10-2017</a:t>
            </a:fld>
            <a:endParaRPr kumimoji="1" lang="mr-IN" altLang="zh-CN"/>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1159854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bg>
      <p:bgPr>
        <a:solidFill>
          <a:schemeClr val="bg1"/>
        </a:solid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fld id="{C1D0451C-59EA-AD48-98CF-B202834CBCEE}" type="slidenum">
              <a:t>‹#›</a:t>
            </a:fld>
            <a:endParaRPr kumimoji="1" lang="zh-CN" alt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675" y="-56619"/>
            <a:ext cx="9277350" cy="5254328"/>
          </a:xfrm>
          <a:prstGeom prst="rect">
            <a:avLst/>
          </a:prstGeom>
        </p:spPr>
      </p:pic>
      <p:sp>
        <p:nvSpPr>
          <p:cNvPr id="11" name="Freeform 169"/>
          <p:cNvSpPr>
            <a:spLocks noEditPoints="1"/>
          </p:cNvSpPr>
          <p:nvPr userDrawn="1"/>
        </p:nvSpPr>
        <p:spPr bwMode="auto">
          <a:xfrm>
            <a:off x="799505" y="4308283"/>
            <a:ext cx="820341" cy="582396"/>
          </a:xfrm>
          <a:custGeom>
            <a:avLst/>
            <a:gdLst>
              <a:gd name="T0" fmla="*/ 1219 w 1692"/>
              <a:gd name="T1" fmla="*/ 7 h 1199"/>
              <a:gd name="T2" fmla="*/ 1405 w 1692"/>
              <a:gd name="T3" fmla="*/ 349 h 1199"/>
              <a:gd name="T4" fmla="*/ 1573 w 1692"/>
              <a:gd name="T5" fmla="*/ 705 h 1199"/>
              <a:gd name="T6" fmla="*/ 1692 w 1692"/>
              <a:gd name="T7" fmla="*/ 806 h 1199"/>
              <a:gd name="T8" fmla="*/ 1442 w 1692"/>
              <a:gd name="T9" fmla="*/ 1199 h 1199"/>
              <a:gd name="T10" fmla="*/ 746 w 1692"/>
              <a:gd name="T11" fmla="*/ 1179 h 1199"/>
              <a:gd name="T12" fmla="*/ 197 w 1692"/>
              <a:gd name="T13" fmla="*/ 1153 h 1199"/>
              <a:gd name="T14" fmla="*/ 59 w 1692"/>
              <a:gd name="T15" fmla="*/ 1084 h 1199"/>
              <a:gd name="T16" fmla="*/ 91 w 1692"/>
              <a:gd name="T17" fmla="*/ 871 h 1199"/>
              <a:gd name="T18" fmla="*/ 411 w 1692"/>
              <a:gd name="T19" fmla="*/ 602 h 1199"/>
              <a:gd name="T20" fmla="*/ 962 w 1692"/>
              <a:gd name="T21" fmla="*/ 666 h 1199"/>
              <a:gd name="T22" fmla="*/ 1006 w 1692"/>
              <a:gd name="T23" fmla="*/ 225 h 1199"/>
              <a:gd name="T24" fmla="*/ 1173 w 1692"/>
              <a:gd name="T25" fmla="*/ 280 h 1199"/>
              <a:gd name="T26" fmla="*/ 1479 w 1692"/>
              <a:gd name="T27" fmla="*/ 1071 h 1199"/>
              <a:gd name="T28" fmla="*/ 1277 w 1692"/>
              <a:gd name="T29" fmla="*/ 1137 h 1199"/>
              <a:gd name="T30" fmla="*/ 1238 w 1692"/>
              <a:gd name="T31" fmla="*/ 1169 h 1199"/>
              <a:gd name="T32" fmla="*/ 1506 w 1692"/>
              <a:gd name="T33" fmla="*/ 1073 h 1199"/>
              <a:gd name="T34" fmla="*/ 1164 w 1692"/>
              <a:gd name="T35" fmla="*/ 113 h 1199"/>
              <a:gd name="T36" fmla="*/ 1224 w 1692"/>
              <a:gd name="T37" fmla="*/ 223 h 1199"/>
              <a:gd name="T38" fmla="*/ 1192 w 1692"/>
              <a:gd name="T39" fmla="*/ 81 h 1199"/>
              <a:gd name="T40" fmla="*/ 1274 w 1692"/>
              <a:gd name="T41" fmla="*/ 189 h 1199"/>
              <a:gd name="T42" fmla="*/ 1201 w 1692"/>
              <a:gd name="T43" fmla="*/ 35 h 1199"/>
              <a:gd name="T44" fmla="*/ 1040 w 1692"/>
              <a:gd name="T45" fmla="*/ 214 h 1199"/>
              <a:gd name="T46" fmla="*/ 1054 w 1692"/>
              <a:gd name="T47" fmla="*/ 177 h 1199"/>
              <a:gd name="T48" fmla="*/ 1323 w 1692"/>
              <a:gd name="T49" fmla="*/ 326 h 1199"/>
              <a:gd name="T50" fmla="*/ 1146 w 1692"/>
              <a:gd name="T51" fmla="*/ 359 h 1199"/>
              <a:gd name="T52" fmla="*/ 1003 w 1692"/>
              <a:gd name="T53" fmla="*/ 664 h 1199"/>
              <a:gd name="T54" fmla="*/ 1196 w 1692"/>
              <a:gd name="T55" fmla="*/ 352 h 1199"/>
              <a:gd name="T56" fmla="*/ 1495 w 1692"/>
              <a:gd name="T57" fmla="*/ 618 h 1199"/>
              <a:gd name="T58" fmla="*/ 875 w 1692"/>
              <a:gd name="T59" fmla="*/ 857 h 1199"/>
              <a:gd name="T60" fmla="*/ 1350 w 1692"/>
              <a:gd name="T61" fmla="*/ 997 h 1199"/>
              <a:gd name="T62" fmla="*/ 654 w 1692"/>
              <a:gd name="T63" fmla="*/ 623 h 1199"/>
              <a:gd name="T64" fmla="*/ 273 w 1692"/>
              <a:gd name="T65" fmla="*/ 602 h 1199"/>
              <a:gd name="T66" fmla="*/ 135 w 1692"/>
              <a:gd name="T67" fmla="*/ 834 h 1199"/>
              <a:gd name="T68" fmla="*/ 144 w 1692"/>
              <a:gd name="T69" fmla="*/ 960 h 1199"/>
              <a:gd name="T70" fmla="*/ 914 w 1692"/>
              <a:gd name="T71" fmla="*/ 772 h 1199"/>
              <a:gd name="T72" fmla="*/ 1405 w 1692"/>
              <a:gd name="T73" fmla="*/ 1032 h 1199"/>
              <a:gd name="T74" fmla="*/ 1578 w 1692"/>
              <a:gd name="T75" fmla="*/ 800 h 1199"/>
              <a:gd name="T76" fmla="*/ 1437 w 1692"/>
              <a:gd name="T77" fmla="*/ 1075 h 1199"/>
              <a:gd name="T78" fmla="*/ 1578 w 1692"/>
              <a:gd name="T79" fmla="*/ 800 h 1199"/>
              <a:gd name="T80" fmla="*/ 133 w 1692"/>
              <a:gd name="T81" fmla="*/ 970 h 1199"/>
              <a:gd name="T82" fmla="*/ 1235 w 1692"/>
              <a:gd name="T83" fmla="*/ 993 h 1199"/>
              <a:gd name="T84" fmla="*/ 1235 w 1692"/>
              <a:gd name="T85" fmla="*/ 993 h 1199"/>
              <a:gd name="T86" fmla="*/ 165 w 1692"/>
              <a:gd name="T87" fmla="*/ 1068 h 1199"/>
              <a:gd name="T88" fmla="*/ 512 w 1692"/>
              <a:gd name="T89" fmla="*/ 1091 h 1199"/>
              <a:gd name="T90" fmla="*/ 452 w 1692"/>
              <a:gd name="T91" fmla="*/ 1041 h 1199"/>
              <a:gd name="T92" fmla="*/ 1224 w 1692"/>
              <a:gd name="T93" fmla="*/ 1029 h 1199"/>
              <a:gd name="T94" fmla="*/ 951 w 1692"/>
              <a:gd name="T95" fmla="*/ 1043 h 1199"/>
              <a:gd name="T96" fmla="*/ 1412 w 1692"/>
              <a:gd name="T97" fmla="*/ 1119 h 1199"/>
              <a:gd name="T98" fmla="*/ 1410 w 1692"/>
              <a:gd name="T99" fmla="*/ 1068 h 1199"/>
              <a:gd name="T100" fmla="*/ 755 w 1692"/>
              <a:gd name="T101" fmla="*/ 1073 h 1199"/>
              <a:gd name="T102" fmla="*/ 682 w 1692"/>
              <a:gd name="T103" fmla="*/ 1100 h 1199"/>
              <a:gd name="T104" fmla="*/ 553 w 1692"/>
              <a:gd name="T105" fmla="*/ 1096 h 1199"/>
              <a:gd name="T106" fmla="*/ 319 w 1692"/>
              <a:gd name="T107" fmla="*/ 1112 h 1199"/>
              <a:gd name="T108" fmla="*/ 362 w 1692"/>
              <a:gd name="T109" fmla="*/ 1140 h 1199"/>
              <a:gd name="T110" fmla="*/ 712 w 1692"/>
              <a:gd name="T111" fmla="*/ 1126 h 1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92" h="1199">
                <a:moveTo>
                  <a:pt x="1173" y="280"/>
                </a:moveTo>
                <a:cubicBezTo>
                  <a:pt x="1178" y="256"/>
                  <a:pt x="1155" y="232"/>
                  <a:pt x="1148" y="202"/>
                </a:cubicBezTo>
                <a:cubicBezTo>
                  <a:pt x="1130" y="126"/>
                  <a:pt x="1166" y="46"/>
                  <a:pt x="1203" y="3"/>
                </a:cubicBezTo>
                <a:cubicBezTo>
                  <a:pt x="1213" y="0"/>
                  <a:pt x="1212" y="7"/>
                  <a:pt x="1219" y="7"/>
                </a:cubicBezTo>
                <a:cubicBezTo>
                  <a:pt x="1224" y="12"/>
                  <a:pt x="1217" y="17"/>
                  <a:pt x="1219" y="26"/>
                </a:cubicBezTo>
                <a:cubicBezTo>
                  <a:pt x="1236" y="54"/>
                  <a:pt x="1274" y="71"/>
                  <a:pt x="1290" y="101"/>
                </a:cubicBezTo>
                <a:cubicBezTo>
                  <a:pt x="1331" y="178"/>
                  <a:pt x="1290" y="252"/>
                  <a:pt x="1240" y="310"/>
                </a:cubicBezTo>
                <a:cubicBezTo>
                  <a:pt x="1301" y="304"/>
                  <a:pt x="1363" y="314"/>
                  <a:pt x="1405" y="349"/>
                </a:cubicBezTo>
                <a:cubicBezTo>
                  <a:pt x="1469" y="403"/>
                  <a:pt x="1472" y="496"/>
                  <a:pt x="1437" y="584"/>
                </a:cubicBezTo>
                <a:cubicBezTo>
                  <a:pt x="1504" y="602"/>
                  <a:pt x="1581" y="611"/>
                  <a:pt x="1637" y="627"/>
                </a:cubicBezTo>
                <a:cubicBezTo>
                  <a:pt x="1633" y="645"/>
                  <a:pt x="1616" y="654"/>
                  <a:pt x="1605" y="666"/>
                </a:cubicBezTo>
                <a:cubicBezTo>
                  <a:pt x="1594" y="679"/>
                  <a:pt x="1586" y="694"/>
                  <a:pt x="1573" y="705"/>
                </a:cubicBezTo>
                <a:cubicBezTo>
                  <a:pt x="1590" y="719"/>
                  <a:pt x="1614" y="712"/>
                  <a:pt x="1630" y="724"/>
                </a:cubicBezTo>
                <a:cubicBezTo>
                  <a:pt x="1631" y="738"/>
                  <a:pt x="1623" y="757"/>
                  <a:pt x="1623" y="777"/>
                </a:cubicBezTo>
                <a:cubicBezTo>
                  <a:pt x="1636" y="774"/>
                  <a:pt x="1646" y="792"/>
                  <a:pt x="1660" y="797"/>
                </a:cubicBezTo>
                <a:cubicBezTo>
                  <a:pt x="1672" y="802"/>
                  <a:pt x="1688" y="795"/>
                  <a:pt x="1692" y="806"/>
                </a:cubicBezTo>
                <a:cubicBezTo>
                  <a:pt x="1689" y="835"/>
                  <a:pt x="1650" y="861"/>
                  <a:pt x="1646" y="889"/>
                </a:cubicBezTo>
                <a:cubicBezTo>
                  <a:pt x="1591" y="979"/>
                  <a:pt x="1520" y="1066"/>
                  <a:pt x="1486" y="1169"/>
                </a:cubicBezTo>
                <a:cubicBezTo>
                  <a:pt x="1475" y="1172"/>
                  <a:pt x="1476" y="1185"/>
                  <a:pt x="1467" y="1190"/>
                </a:cubicBezTo>
                <a:cubicBezTo>
                  <a:pt x="1459" y="1196"/>
                  <a:pt x="1449" y="1192"/>
                  <a:pt x="1442" y="1199"/>
                </a:cubicBezTo>
                <a:cubicBezTo>
                  <a:pt x="1375" y="1174"/>
                  <a:pt x="1303" y="1193"/>
                  <a:pt x="1212" y="1188"/>
                </a:cubicBezTo>
                <a:cubicBezTo>
                  <a:pt x="1133" y="1183"/>
                  <a:pt x="1055" y="1193"/>
                  <a:pt x="976" y="1188"/>
                </a:cubicBezTo>
                <a:cubicBezTo>
                  <a:pt x="936" y="1185"/>
                  <a:pt x="897" y="1180"/>
                  <a:pt x="861" y="1179"/>
                </a:cubicBezTo>
                <a:cubicBezTo>
                  <a:pt x="816" y="1177"/>
                  <a:pt x="775" y="1162"/>
                  <a:pt x="746" y="1179"/>
                </a:cubicBezTo>
                <a:cubicBezTo>
                  <a:pt x="726" y="1171"/>
                  <a:pt x="705" y="1176"/>
                  <a:pt x="686" y="1174"/>
                </a:cubicBezTo>
                <a:cubicBezTo>
                  <a:pt x="664" y="1172"/>
                  <a:pt x="641" y="1164"/>
                  <a:pt x="615" y="1162"/>
                </a:cubicBezTo>
                <a:cubicBezTo>
                  <a:pt x="588" y="1161"/>
                  <a:pt x="559" y="1163"/>
                  <a:pt x="530" y="1162"/>
                </a:cubicBezTo>
                <a:cubicBezTo>
                  <a:pt x="410" y="1161"/>
                  <a:pt x="311" y="1154"/>
                  <a:pt x="197" y="1153"/>
                </a:cubicBezTo>
                <a:cubicBezTo>
                  <a:pt x="188" y="1153"/>
                  <a:pt x="177" y="1149"/>
                  <a:pt x="167" y="1149"/>
                </a:cubicBezTo>
                <a:cubicBezTo>
                  <a:pt x="130" y="1149"/>
                  <a:pt x="93" y="1158"/>
                  <a:pt x="55" y="1160"/>
                </a:cubicBezTo>
                <a:cubicBezTo>
                  <a:pt x="29" y="1161"/>
                  <a:pt x="13" y="1163"/>
                  <a:pt x="0" y="1144"/>
                </a:cubicBezTo>
                <a:cubicBezTo>
                  <a:pt x="11" y="1113"/>
                  <a:pt x="26" y="1080"/>
                  <a:pt x="59" y="1084"/>
                </a:cubicBezTo>
                <a:cubicBezTo>
                  <a:pt x="59" y="1066"/>
                  <a:pt x="67" y="1057"/>
                  <a:pt x="75" y="1048"/>
                </a:cubicBezTo>
                <a:cubicBezTo>
                  <a:pt x="18" y="1032"/>
                  <a:pt x="90" y="986"/>
                  <a:pt x="112" y="967"/>
                </a:cubicBezTo>
                <a:cubicBezTo>
                  <a:pt x="102" y="946"/>
                  <a:pt x="46" y="941"/>
                  <a:pt x="46" y="924"/>
                </a:cubicBezTo>
                <a:cubicBezTo>
                  <a:pt x="45" y="906"/>
                  <a:pt x="78" y="886"/>
                  <a:pt x="91" y="871"/>
                </a:cubicBezTo>
                <a:cubicBezTo>
                  <a:pt x="109" y="851"/>
                  <a:pt x="123" y="834"/>
                  <a:pt x="128" y="811"/>
                </a:cubicBezTo>
                <a:cubicBezTo>
                  <a:pt x="179" y="737"/>
                  <a:pt x="232" y="665"/>
                  <a:pt x="266" y="574"/>
                </a:cubicBezTo>
                <a:cubicBezTo>
                  <a:pt x="282" y="574"/>
                  <a:pt x="290" y="579"/>
                  <a:pt x="300" y="588"/>
                </a:cubicBezTo>
                <a:cubicBezTo>
                  <a:pt x="337" y="595"/>
                  <a:pt x="372" y="603"/>
                  <a:pt x="411" y="602"/>
                </a:cubicBezTo>
                <a:cubicBezTo>
                  <a:pt x="541" y="598"/>
                  <a:pt x="673" y="583"/>
                  <a:pt x="781" y="627"/>
                </a:cubicBezTo>
                <a:cubicBezTo>
                  <a:pt x="842" y="653"/>
                  <a:pt x="903" y="681"/>
                  <a:pt x="928" y="747"/>
                </a:cubicBezTo>
                <a:cubicBezTo>
                  <a:pt x="946" y="725"/>
                  <a:pt x="970" y="708"/>
                  <a:pt x="985" y="682"/>
                </a:cubicBezTo>
                <a:cubicBezTo>
                  <a:pt x="980" y="674"/>
                  <a:pt x="970" y="671"/>
                  <a:pt x="962" y="666"/>
                </a:cubicBezTo>
                <a:cubicBezTo>
                  <a:pt x="951" y="644"/>
                  <a:pt x="931" y="630"/>
                  <a:pt x="918" y="607"/>
                </a:cubicBezTo>
                <a:cubicBezTo>
                  <a:pt x="880" y="534"/>
                  <a:pt x="886" y="418"/>
                  <a:pt x="955" y="359"/>
                </a:cubicBezTo>
                <a:cubicBezTo>
                  <a:pt x="991" y="328"/>
                  <a:pt x="1065" y="303"/>
                  <a:pt x="1127" y="329"/>
                </a:cubicBezTo>
                <a:cubicBezTo>
                  <a:pt x="1116" y="281"/>
                  <a:pt x="1057" y="241"/>
                  <a:pt x="1006" y="225"/>
                </a:cubicBezTo>
                <a:cubicBezTo>
                  <a:pt x="989" y="207"/>
                  <a:pt x="1002" y="179"/>
                  <a:pt x="1006" y="161"/>
                </a:cubicBezTo>
                <a:cubicBezTo>
                  <a:pt x="1021" y="155"/>
                  <a:pt x="1040" y="152"/>
                  <a:pt x="1054" y="156"/>
                </a:cubicBezTo>
                <a:cubicBezTo>
                  <a:pt x="1084" y="166"/>
                  <a:pt x="1146" y="224"/>
                  <a:pt x="1166" y="258"/>
                </a:cubicBezTo>
                <a:cubicBezTo>
                  <a:pt x="1171" y="265"/>
                  <a:pt x="1173" y="273"/>
                  <a:pt x="1173" y="280"/>
                </a:cubicBezTo>
                <a:close/>
                <a:moveTo>
                  <a:pt x="1619" y="804"/>
                </a:moveTo>
                <a:cubicBezTo>
                  <a:pt x="1616" y="815"/>
                  <a:pt x="1630" y="816"/>
                  <a:pt x="1630" y="829"/>
                </a:cubicBezTo>
                <a:cubicBezTo>
                  <a:pt x="1631" y="838"/>
                  <a:pt x="1623" y="843"/>
                  <a:pt x="1621" y="852"/>
                </a:cubicBezTo>
                <a:cubicBezTo>
                  <a:pt x="1556" y="907"/>
                  <a:pt x="1522" y="994"/>
                  <a:pt x="1479" y="1071"/>
                </a:cubicBezTo>
                <a:cubicBezTo>
                  <a:pt x="1458" y="1084"/>
                  <a:pt x="1452" y="1111"/>
                  <a:pt x="1435" y="1128"/>
                </a:cubicBezTo>
                <a:cubicBezTo>
                  <a:pt x="1431" y="1140"/>
                  <a:pt x="1440" y="1127"/>
                  <a:pt x="1435" y="1140"/>
                </a:cubicBezTo>
                <a:cubicBezTo>
                  <a:pt x="1417" y="1156"/>
                  <a:pt x="1403" y="1144"/>
                  <a:pt x="1385" y="1142"/>
                </a:cubicBezTo>
                <a:cubicBezTo>
                  <a:pt x="1352" y="1139"/>
                  <a:pt x="1307" y="1139"/>
                  <a:pt x="1277" y="1137"/>
                </a:cubicBezTo>
                <a:cubicBezTo>
                  <a:pt x="1250" y="1135"/>
                  <a:pt x="1224" y="1126"/>
                  <a:pt x="1196" y="1123"/>
                </a:cubicBezTo>
                <a:cubicBezTo>
                  <a:pt x="1074" y="1113"/>
                  <a:pt x="924" y="1096"/>
                  <a:pt x="813" y="1112"/>
                </a:cubicBezTo>
                <a:cubicBezTo>
                  <a:pt x="808" y="1126"/>
                  <a:pt x="800" y="1148"/>
                  <a:pt x="806" y="1153"/>
                </a:cubicBezTo>
                <a:cubicBezTo>
                  <a:pt x="949" y="1170"/>
                  <a:pt x="1082" y="1168"/>
                  <a:pt x="1238" y="1169"/>
                </a:cubicBezTo>
                <a:cubicBezTo>
                  <a:pt x="1261" y="1170"/>
                  <a:pt x="1301" y="1163"/>
                  <a:pt x="1341" y="1165"/>
                </a:cubicBezTo>
                <a:cubicBezTo>
                  <a:pt x="1418" y="1169"/>
                  <a:pt x="1450" y="1182"/>
                  <a:pt x="1479" y="1128"/>
                </a:cubicBezTo>
                <a:cubicBezTo>
                  <a:pt x="1482" y="1123"/>
                  <a:pt x="1479" y="1118"/>
                  <a:pt x="1481" y="1112"/>
                </a:cubicBezTo>
                <a:cubicBezTo>
                  <a:pt x="1486" y="1100"/>
                  <a:pt x="1499" y="1087"/>
                  <a:pt x="1506" y="1073"/>
                </a:cubicBezTo>
                <a:cubicBezTo>
                  <a:pt x="1536" y="1020"/>
                  <a:pt x="1573" y="964"/>
                  <a:pt x="1603" y="917"/>
                </a:cubicBezTo>
                <a:cubicBezTo>
                  <a:pt x="1625" y="882"/>
                  <a:pt x="1642" y="851"/>
                  <a:pt x="1663" y="818"/>
                </a:cubicBezTo>
                <a:cubicBezTo>
                  <a:pt x="1651" y="816"/>
                  <a:pt x="1634" y="797"/>
                  <a:pt x="1619" y="804"/>
                </a:cubicBezTo>
                <a:close/>
                <a:moveTo>
                  <a:pt x="1164" y="113"/>
                </a:moveTo>
                <a:cubicBezTo>
                  <a:pt x="1152" y="186"/>
                  <a:pt x="1187" y="238"/>
                  <a:pt x="1201" y="303"/>
                </a:cubicBezTo>
                <a:cubicBezTo>
                  <a:pt x="1208" y="286"/>
                  <a:pt x="1218" y="272"/>
                  <a:pt x="1222" y="251"/>
                </a:cubicBezTo>
                <a:cubicBezTo>
                  <a:pt x="1209" y="231"/>
                  <a:pt x="1176" y="219"/>
                  <a:pt x="1176" y="195"/>
                </a:cubicBezTo>
                <a:cubicBezTo>
                  <a:pt x="1194" y="203"/>
                  <a:pt x="1210" y="219"/>
                  <a:pt x="1224" y="223"/>
                </a:cubicBezTo>
                <a:cubicBezTo>
                  <a:pt x="1228" y="215"/>
                  <a:pt x="1222" y="203"/>
                  <a:pt x="1222" y="193"/>
                </a:cubicBezTo>
                <a:cubicBezTo>
                  <a:pt x="1198" y="190"/>
                  <a:pt x="1176" y="175"/>
                  <a:pt x="1178" y="154"/>
                </a:cubicBezTo>
                <a:cubicBezTo>
                  <a:pt x="1190" y="157"/>
                  <a:pt x="1195" y="175"/>
                  <a:pt x="1210" y="168"/>
                </a:cubicBezTo>
                <a:cubicBezTo>
                  <a:pt x="1215" y="143"/>
                  <a:pt x="1172" y="104"/>
                  <a:pt x="1192" y="81"/>
                </a:cubicBezTo>
                <a:cubicBezTo>
                  <a:pt x="1208" y="104"/>
                  <a:pt x="1212" y="128"/>
                  <a:pt x="1226" y="156"/>
                </a:cubicBezTo>
                <a:cubicBezTo>
                  <a:pt x="1241" y="142"/>
                  <a:pt x="1237" y="108"/>
                  <a:pt x="1261" y="101"/>
                </a:cubicBezTo>
                <a:cubicBezTo>
                  <a:pt x="1262" y="142"/>
                  <a:pt x="1223" y="174"/>
                  <a:pt x="1242" y="216"/>
                </a:cubicBezTo>
                <a:cubicBezTo>
                  <a:pt x="1259" y="213"/>
                  <a:pt x="1261" y="195"/>
                  <a:pt x="1274" y="189"/>
                </a:cubicBezTo>
                <a:cubicBezTo>
                  <a:pt x="1296" y="211"/>
                  <a:pt x="1254" y="232"/>
                  <a:pt x="1242" y="237"/>
                </a:cubicBezTo>
                <a:cubicBezTo>
                  <a:pt x="1242" y="255"/>
                  <a:pt x="1224" y="283"/>
                  <a:pt x="1224" y="301"/>
                </a:cubicBezTo>
                <a:cubicBezTo>
                  <a:pt x="1251" y="270"/>
                  <a:pt x="1288" y="228"/>
                  <a:pt x="1290" y="175"/>
                </a:cubicBezTo>
                <a:cubicBezTo>
                  <a:pt x="1293" y="107"/>
                  <a:pt x="1237" y="75"/>
                  <a:pt x="1201" y="35"/>
                </a:cubicBezTo>
                <a:cubicBezTo>
                  <a:pt x="1187" y="64"/>
                  <a:pt x="1170" y="79"/>
                  <a:pt x="1164" y="113"/>
                </a:cubicBezTo>
                <a:close/>
                <a:moveTo>
                  <a:pt x="1054" y="177"/>
                </a:moveTo>
                <a:cubicBezTo>
                  <a:pt x="1027" y="172"/>
                  <a:pt x="1017" y="183"/>
                  <a:pt x="1017" y="205"/>
                </a:cubicBezTo>
                <a:cubicBezTo>
                  <a:pt x="1024" y="208"/>
                  <a:pt x="1027" y="216"/>
                  <a:pt x="1040" y="214"/>
                </a:cubicBezTo>
                <a:cubicBezTo>
                  <a:pt x="1065" y="235"/>
                  <a:pt x="1096" y="250"/>
                  <a:pt x="1118" y="274"/>
                </a:cubicBezTo>
                <a:cubicBezTo>
                  <a:pt x="1134" y="295"/>
                  <a:pt x="1143" y="322"/>
                  <a:pt x="1160" y="342"/>
                </a:cubicBezTo>
                <a:cubicBezTo>
                  <a:pt x="1159" y="354"/>
                  <a:pt x="1163" y="362"/>
                  <a:pt x="1169" y="368"/>
                </a:cubicBezTo>
                <a:cubicBezTo>
                  <a:pt x="1176" y="283"/>
                  <a:pt x="1119" y="212"/>
                  <a:pt x="1054" y="177"/>
                </a:cubicBezTo>
                <a:close/>
                <a:moveTo>
                  <a:pt x="1440" y="439"/>
                </a:moveTo>
                <a:cubicBezTo>
                  <a:pt x="1439" y="433"/>
                  <a:pt x="1432" y="430"/>
                  <a:pt x="1431" y="425"/>
                </a:cubicBezTo>
                <a:cubicBezTo>
                  <a:pt x="1428" y="419"/>
                  <a:pt x="1431" y="412"/>
                  <a:pt x="1428" y="407"/>
                </a:cubicBezTo>
                <a:cubicBezTo>
                  <a:pt x="1410" y="371"/>
                  <a:pt x="1367" y="336"/>
                  <a:pt x="1323" y="326"/>
                </a:cubicBezTo>
                <a:cubicBezTo>
                  <a:pt x="1223" y="306"/>
                  <a:pt x="1185" y="467"/>
                  <a:pt x="1100" y="407"/>
                </a:cubicBezTo>
                <a:cubicBezTo>
                  <a:pt x="1099" y="390"/>
                  <a:pt x="1087" y="382"/>
                  <a:pt x="1097" y="370"/>
                </a:cubicBezTo>
                <a:cubicBezTo>
                  <a:pt x="1111" y="384"/>
                  <a:pt x="1122" y="413"/>
                  <a:pt x="1150" y="398"/>
                </a:cubicBezTo>
                <a:cubicBezTo>
                  <a:pt x="1157" y="380"/>
                  <a:pt x="1150" y="378"/>
                  <a:pt x="1146" y="359"/>
                </a:cubicBezTo>
                <a:cubicBezTo>
                  <a:pt x="1050" y="300"/>
                  <a:pt x="919" y="371"/>
                  <a:pt x="914" y="473"/>
                </a:cubicBezTo>
                <a:cubicBezTo>
                  <a:pt x="913" y="480"/>
                  <a:pt x="915" y="495"/>
                  <a:pt x="916" y="508"/>
                </a:cubicBezTo>
                <a:cubicBezTo>
                  <a:pt x="919" y="544"/>
                  <a:pt x="931" y="592"/>
                  <a:pt x="951" y="620"/>
                </a:cubicBezTo>
                <a:cubicBezTo>
                  <a:pt x="960" y="635"/>
                  <a:pt x="988" y="664"/>
                  <a:pt x="1003" y="664"/>
                </a:cubicBezTo>
                <a:cubicBezTo>
                  <a:pt x="1012" y="664"/>
                  <a:pt x="1028" y="651"/>
                  <a:pt x="1042" y="646"/>
                </a:cubicBezTo>
                <a:cubicBezTo>
                  <a:pt x="1155" y="602"/>
                  <a:pt x="1290" y="588"/>
                  <a:pt x="1419" y="584"/>
                </a:cubicBezTo>
                <a:cubicBezTo>
                  <a:pt x="1431" y="542"/>
                  <a:pt x="1451" y="498"/>
                  <a:pt x="1440" y="439"/>
                </a:cubicBezTo>
                <a:close/>
                <a:moveTo>
                  <a:pt x="1196" y="352"/>
                </a:moveTo>
                <a:cubicBezTo>
                  <a:pt x="1199" y="359"/>
                  <a:pt x="1189" y="366"/>
                  <a:pt x="1196" y="370"/>
                </a:cubicBezTo>
                <a:cubicBezTo>
                  <a:pt x="1203" y="357"/>
                  <a:pt x="1222" y="344"/>
                  <a:pt x="1226" y="336"/>
                </a:cubicBezTo>
                <a:cubicBezTo>
                  <a:pt x="1216" y="340"/>
                  <a:pt x="1209" y="349"/>
                  <a:pt x="1196" y="352"/>
                </a:cubicBezTo>
                <a:close/>
                <a:moveTo>
                  <a:pt x="1495" y="618"/>
                </a:moveTo>
                <a:cubicBezTo>
                  <a:pt x="1462" y="612"/>
                  <a:pt x="1428" y="599"/>
                  <a:pt x="1396" y="600"/>
                </a:cubicBezTo>
                <a:cubicBezTo>
                  <a:pt x="1331" y="602"/>
                  <a:pt x="1262" y="611"/>
                  <a:pt x="1199" y="620"/>
                </a:cubicBezTo>
                <a:cubicBezTo>
                  <a:pt x="1127" y="631"/>
                  <a:pt x="1059" y="655"/>
                  <a:pt x="1006" y="687"/>
                </a:cubicBezTo>
                <a:cubicBezTo>
                  <a:pt x="956" y="737"/>
                  <a:pt x="914" y="795"/>
                  <a:pt x="875" y="857"/>
                </a:cubicBezTo>
                <a:cubicBezTo>
                  <a:pt x="836" y="918"/>
                  <a:pt x="791" y="979"/>
                  <a:pt x="764" y="1045"/>
                </a:cubicBezTo>
                <a:cubicBezTo>
                  <a:pt x="817" y="1009"/>
                  <a:pt x="892" y="975"/>
                  <a:pt x="983" y="970"/>
                </a:cubicBezTo>
                <a:cubicBezTo>
                  <a:pt x="1005" y="968"/>
                  <a:pt x="1029" y="971"/>
                  <a:pt x="1052" y="970"/>
                </a:cubicBezTo>
                <a:cubicBezTo>
                  <a:pt x="1164" y="964"/>
                  <a:pt x="1270" y="971"/>
                  <a:pt x="1350" y="997"/>
                </a:cubicBezTo>
                <a:cubicBezTo>
                  <a:pt x="1415" y="860"/>
                  <a:pt x="1513" y="757"/>
                  <a:pt x="1598" y="641"/>
                </a:cubicBezTo>
                <a:cubicBezTo>
                  <a:pt x="1568" y="628"/>
                  <a:pt x="1531" y="625"/>
                  <a:pt x="1495" y="618"/>
                </a:cubicBezTo>
                <a:close/>
                <a:moveTo>
                  <a:pt x="806" y="662"/>
                </a:moveTo>
                <a:cubicBezTo>
                  <a:pt x="758" y="638"/>
                  <a:pt x="719" y="630"/>
                  <a:pt x="654" y="623"/>
                </a:cubicBezTo>
                <a:cubicBezTo>
                  <a:pt x="629" y="620"/>
                  <a:pt x="602" y="614"/>
                  <a:pt x="578" y="614"/>
                </a:cubicBezTo>
                <a:cubicBezTo>
                  <a:pt x="507" y="612"/>
                  <a:pt x="434" y="625"/>
                  <a:pt x="376" y="623"/>
                </a:cubicBezTo>
                <a:cubicBezTo>
                  <a:pt x="341" y="621"/>
                  <a:pt x="305" y="605"/>
                  <a:pt x="275" y="604"/>
                </a:cubicBezTo>
                <a:cubicBezTo>
                  <a:pt x="275" y="603"/>
                  <a:pt x="275" y="602"/>
                  <a:pt x="273" y="602"/>
                </a:cubicBezTo>
                <a:cubicBezTo>
                  <a:pt x="272" y="617"/>
                  <a:pt x="262" y="622"/>
                  <a:pt x="257" y="632"/>
                </a:cubicBezTo>
                <a:cubicBezTo>
                  <a:pt x="247" y="652"/>
                  <a:pt x="242" y="671"/>
                  <a:pt x="232" y="689"/>
                </a:cubicBezTo>
                <a:cubicBezTo>
                  <a:pt x="213" y="723"/>
                  <a:pt x="187" y="753"/>
                  <a:pt x="167" y="788"/>
                </a:cubicBezTo>
                <a:cubicBezTo>
                  <a:pt x="158" y="804"/>
                  <a:pt x="144" y="819"/>
                  <a:pt x="135" y="834"/>
                </a:cubicBezTo>
                <a:cubicBezTo>
                  <a:pt x="125" y="852"/>
                  <a:pt x="121" y="865"/>
                  <a:pt x="108" y="880"/>
                </a:cubicBezTo>
                <a:cubicBezTo>
                  <a:pt x="96" y="893"/>
                  <a:pt x="79" y="903"/>
                  <a:pt x="78" y="924"/>
                </a:cubicBezTo>
                <a:cubicBezTo>
                  <a:pt x="99" y="934"/>
                  <a:pt x="112" y="960"/>
                  <a:pt x="142" y="949"/>
                </a:cubicBezTo>
                <a:cubicBezTo>
                  <a:pt x="140" y="956"/>
                  <a:pt x="139" y="957"/>
                  <a:pt x="144" y="960"/>
                </a:cubicBezTo>
                <a:cubicBezTo>
                  <a:pt x="166" y="962"/>
                  <a:pt x="184" y="970"/>
                  <a:pt x="204" y="972"/>
                </a:cubicBezTo>
                <a:cubicBezTo>
                  <a:pt x="264" y="976"/>
                  <a:pt x="323" y="956"/>
                  <a:pt x="383" y="953"/>
                </a:cubicBezTo>
                <a:cubicBezTo>
                  <a:pt x="521" y="947"/>
                  <a:pt x="644" y="994"/>
                  <a:pt x="748" y="1041"/>
                </a:cubicBezTo>
                <a:cubicBezTo>
                  <a:pt x="797" y="944"/>
                  <a:pt x="856" y="859"/>
                  <a:pt x="914" y="772"/>
                </a:cubicBezTo>
                <a:cubicBezTo>
                  <a:pt x="902" y="706"/>
                  <a:pt x="859" y="688"/>
                  <a:pt x="806" y="662"/>
                </a:cubicBezTo>
                <a:close/>
                <a:moveTo>
                  <a:pt x="1557" y="724"/>
                </a:moveTo>
                <a:cubicBezTo>
                  <a:pt x="1487" y="816"/>
                  <a:pt x="1405" y="909"/>
                  <a:pt x="1364" y="1022"/>
                </a:cubicBezTo>
                <a:cubicBezTo>
                  <a:pt x="1378" y="1025"/>
                  <a:pt x="1391" y="1029"/>
                  <a:pt x="1405" y="1032"/>
                </a:cubicBezTo>
                <a:cubicBezTo>
                  <a:pt x="1409" y="1029"/>
                  <a:pt x="1411" y="1025"/>
                  <a:pt x="1417" y="1025"/>
                </a:cubicBezTo>
                <a:cubicBezTo>
                  <a:pt x="1471" y="924"/>
                  <a:pt x="1537" y="835"/>
                  <a:pt x="1591" y="735"/>
                </a:cubicBezTo>
                <a:cubicBezTo>
                  <a:pt x="1582" y="729"/>
                  <a:pt x="1568" y="728"/>
                  <a:pt x="1557" y="724"/>
                </a:cubicBezTo>
                <a:close/>
                <a:moveTo>
                  <a:pt x="1578" y="800"/>
                </a:moveTo>
                <a:cubicBezTo>
                  <a:pt x="1573" y="807"/>
                  <a:pt x="1564" y="811"/>
                  <a:pt x="1559" y="818"/>
                </a:cubicBezTo>
                <a:cubicBezTo>
                  <a:pt x="1540" y="846"/>
                  <a:pt x="1527" y="880"/>
                  <a:pt x="1509" y="910"/>
                </a:cubicBezTo>
                <a:cubicBezTo>
                  <a:pt x="1479" y="959"/>
                  <a:pt x="1440" y="1003"/>
                  <a:pt x="1431" y="1061"/>
                </a:cubicBezTo>
                <a:cubicBezTo>
                  <a:pt x="1432" y="1067"/>
                  <a:pt x="1439" y="1066"/>
                  <a:pt x="1437" y="1075"/>
                </a:cubicBezTo>
                <a:cubicBezTo>
                  <a:pt x="1435" y="1081"/>
                  <a:pt x="1425" y="1091"/>
                  <a:pt x="1433" y="1098"/>
                </a:cubicBezTo>
                <a:cubicBezTo>
                  <a:pt x="1499" y="1018"/>
                  <a:pt x="1538" y="910"/>
                  <a:pt x="1607" y="832"/>
                </a:cubicBezTo>
                <a:cubicBezTo>
                  <a:pt x="1583" y="813"/>
                  <a:pt x="1615" y="785"/>
                  <a:pt x="1605" y="751"/>
                </a:cubicBezTo>
                <a:cubicBezTo>
                  <a:pt x="1593" y="765"/>
                  <a:pt x="1588" y="784"/>
                  <a:pt x="1578" y="800"/>
                </a:cubicBezTo>
                <a:close/>
                <a:moveTo>
                  <a:pt x="546" y="986"/>
                </a:moveTo>
                <a:cubicBezTo>
                  <a:pt x="501" y="975"/>
                  <a:pt x="440" y="968"/>
                  <a:pt x="390" y="970"/>
                </a:cubicBezTo>
                <a:cubicBezTo>
                  <a:pt x="342" y="971"/>
                  <a:pt x="298" y="990"/>
                  <a:pt x="250" y="988"/>
                </a:cubicBezTo>
                <a:cubicBezTo>
                  <a:pt x="209" y="986"/>
                  <a:pt x="164" y="985"/>
                  <a:pt x="133" y="970"/>
                </a:cubicBezTo>
                <a:cubicBezTo>
                  <a:pt x="118" y="982"/>
                  <a:pt x="105" y="997"/>
                  <a:pt x="89" y="1009"/>
                </a:cubicBezTo>
                <a:cubicBezTo>
                  <a:pt x="258" y="1015"/>
                  <a:pt x="459" y="999"/>
                  <a:pt x="636" y="1018"/>
                </a:cubicBezTo>
                <a:cubicBezTo>
                  <a:pt x="609" y="1003"/>
                  <a:pt x="573" y="992"/>
                  <a:pt x="546" y="986"/>
                </a:cubicBezTo>
                <a:close/>
                <a:moveTo>
                  <a:pt x="1235" y="993"/>
                </a:moveTo>
                <a:cubicBezTo>
                  <a:pt x="1109" y="993"/>
                  <a:pt x="958" y="967"/>
                  <a:pt x="861" y="1015"/>
                </a:cubicBezTo>
                <a:cubicBezTo>
                  <a:pt x="1015" y="1001"/>
                  <a:pt x="1155" y="1016"/>
                  <a:pt x="1290" y="1013"/>
                </a:cubicBezTo>
                <a:cubicBezTo>
                  <a:pt x="1313" y="1013"/>
                  <a:pt x="1316" y="1013"/>
                  <a:pt x="1332" y="1018"/>
                </a:cubicBezTo>
                <a:cubicBezTo>
                  <a:pt x="1313" y="993"/>
                  <a:pt x="1271" y="992"/>
                  <a:pt x="1235" y="993"/>
                </a:cubicBezTo>
                <a:close/>
                <a:moveTo>
                  <a:pt x="567" y="1034"/>
                </a:moveTo>
                <a:cubicBezTo>
                  <a:pt x="407" y="1018"/>
                  <a:pt x="257" y="1033"/>
                  <a:pt x="91" y="1029"/>
                </a:cubicBezTo>
                <a:cubicBezTo>
                  <a:pt x="93" y="1038"/>
                  <a:pt x="94" y="1047"/>
                  <a:pt x="96" y="1055"/>
                </a:cubicBezTo>
                <a:cubicBezTo>
                  <a:pt x="120" y="1058"/>
                  <a:pt x="149" y="1057"/>
                  <a:pt x="165" y="1068"/>
                </a:cubicBezTo>
                <a:cubicBezTo>
                  <a:pt x="145" y="1071"/>
                  <a:pt x="102" y="1070"/>
                  <a:pt x="78" y="1073"/>
                </a:cubicBezTo>
                <a:cubicBezTo>
                  <a:pt x="93" y="1096"/>
                  <a:pt x="119" y="1084"/>
                  <a:pt x="149" y="1087"/>
                </a:cubicBezTo>
                <a:cubicBezTo>
                  <a:pt x="232" y="1093"/>
                  <a:pt x="322" y="1084"/>
                  <a:pt x="404" y="1087"/>
                </a:cubicBezTo>
                <a:cubicBezTo>
                  <a:pt x="443" y="1088"/>
                  <a:pt x="478" y="1098"/>
                  <a:pt x="512" y="1091"/>
                </a:cubicBezTo>
                <a:cubicBezTo>
                  <a:pt x="508" y="1091"/>
                  <a:pt x="506" y="1090"/>
                  <a:pt x="505" y="1087"/>
                </a:cubicBezTo>
                <a:cubicBezTo>
                  <a:pt x="552" y="1077"/>
                  <a:pt x="612" y="1093"/>
                  <a:pt x="654" y="1078"/>
                </a:cubicBezTo>
                <a:cubicBezTo>
                  <a:pt x="619" y="1073"/>
                  <a:pt x="584" y="1069"/>
                  <a:pt x="549" y="1064"/>
                </a:cubicBezTo>
                <a:cubicBezTo>
                  <a:pt x="517" y="1059"/>
                  <a:pt x="481" y="1055"/>
                  <a:pt x="452" y="1041"/>
                </a:cubicBezTo>
                <a:cubicBezTo>
                  <a:pt x="532" y="1039"/>
                  <a:pt x="622" y="1070"/>
                  <a:pt x="707" y="1059"/>
                </a:cubicBezTo>
                <a:cubicBezTo>
                  <a:pt x="664" y="1033"/>
                  <a:pt x="612" y="1038"/>
                  <a:pt x="567" y="1034"/>
                </a:cubicBezTo>
                <a:close/>
                <a:moveTo>
                  <a:pt x="1375" y="1043"/>
                </a:moveTo>
                <a:cubicBezTo>
                  <a:pt x="1326" y="1034"/>
                  <a:pt x="1276" y="1029"/>
                  <a:pt x="1224" y="1029"/>
                </a:cubicBezTo>
                <a:cubicBezTo>
                  <a:pt x="1119" y="1029"/>
                  <a:pt x="989" y="1014"/>
                  <a:pt x="875" y="1029"/>
                </a:cubicBezTo>
                <a:cubicBezTo>
                  <a:pt x="837" y="1034"/>
                  <a:pt x="797" y="1044"/>
                  <a:pt x="769" y="1066"/>
                </a:cubicBezTo>
                <a:cubicBezTo>
                  <a:pt x="776" y="1071"/>
                  <a:pt x="779" y="1081"/>
                  <a:pt x="787" y="1084"/>
                </a:cubicBezTo>
                <a:cubicBezTo>
                  <a:pt x="840" y="1066"/>
                  <a:pt x="888" y="1046"/>
                  <a:pt x="951" y="1043"/>
                </a:cubicBezTo>
                <a:cubicBezTo>
                  <a:pt x="966" y="1042"/>
                  <a:pt x="990" y="1038"/>
                  <a:pt x="994" y="1055"/>
                </a:cubicBezTo>
                <a:cubicBezTo>
                  <a:pt x="926" y="1058"/>
                  <a:pt x="858" y="1066"/>
                  <a:pt x="808" y="1094"/>
                </a:cubicBezTo>
                <a:cubicBezTo>
                  <a:pt x="994" y="1073"/>
                  <a:pt x="1183" y="1111"/>
                  <a:pt x="1336" y="1123"/>
                </a:cubicBezTo>
                <a:cubicBezTo>
                  <a:pt x="1365" y="1126"/>
                  <a:pt x="1395" y="1134"/>
                  <a:pt x="1412" y="1119"/>
                </a:cubicBezTo>
                <a:cubicBezTo>
                  <a:pt x="1388" y="1114"/>
                  <a:pt x="1362" y="1117"/>
                  <a:pt x="1346" y="1100"/>
                </a:cubicBezTo>
                <a:cubicBezTo>
                  <a:pt x="1372" y="1092"/>
                  <a:pt x="1407" y="1116"/>
                  <a:pt x="1417" y="1089"/>
                </a:cubicBezTo>
                <a:cubicBezTo>
                  <a:pt x="1380" y="1073"/>
                  <a:pt x="1309" y="1101"/>
                  <a:pt x="1286" y="1073"/>
                </a:cubicBezTo>
                <a:cubicBezTo>
                  <a:pt x="1323" y="1073"/>
                  <a:pt x="1369" y="1071"/>
                  <a:pt x="1410" y="1068"/>
                </a:cubicBezTo>
                <a:cubicBezTo>
                  <a:pt x="1403" y="1063"/>
                  <a:pt x="1384" y="1054"/>
                  <a:pt x="1375" y="1043"/>
                </a:cubicBezTo>
                <a:close/>
                <a:moveTo>
                  <a:pt x="705" y="1098"/>
                </a:moveTo>
                <a:cubicBezTo>
                  <a:pt x="731" y="1106"/>
                  <a:pt x="751" y="1097"/>
                  <a:pt x="764" y="1084"/>
                </a:cubicBezTo>
                <a:cubicBezTo>
                  <a:pt x="759" y="1083"/>
                  <a:pt x="759" y="1076"/>
                  <a:pt x="755" y="1073"/>
                </a:cubicBezTo>
                <a:cubicBezTo>
                  <a:pt x="736" y="1076"/>
                  <a:pt x="717" y="1079"/>
                  <a:pt x="705" y="1098"/>
                </a:cubicBezTo>
                <a:close/>
                <a:moveTo>
                  <a:pt x="677" y="1091"/>
                </a:moveTo>
                <a:cubicBezTo>
                  <a:pt x="661" y="1097"/>
                  <a:pt x="632" y="1091"/>
                  <a:pt x="620" y="1100"/>
                </a:cubicBezTo>
                <a:cubicBezTo>
                  <a:pt x="644" y="1105"/>
                  <a:pt x="668" y="1092"/>
                  <a:pt x="682" y="1100"/>
                </a:cubicBezTo>
                <a:cubicBezTo>
                  <a:pt x="684" y="1092"/>
                  <a:pt x="703" y="1083"/>
                  <a:pt x="693" y="1078"/>
                </a:cubicBezTo>
                <a:cubicBezTo>
                  <a:pt x="693" y="1081"/>
                  <a:pt x="684" y="1075"/>
                  <a:pt x="677" y="1078"/>
                </a:cubicBezTo>
                <a:cubicBezTo>
                  <a:pt x="677" y="1082"/>
                  <a:pt x="677" y="1087"/>
                  <a:pt x="677" y="1091"/>
                </a:cubicBezTo>
                <a:close/>
                <a:moveTo>
                  <a:pt x="553" y="1096"/>
                </a:moveTo>
                <a:cubicBezTo>
                  <a:pt x="550" y="1096"/>
                  <a:pt x="549" y="1092"/>
                  <a:pt x="544" y="1094"/>
                </a:cubicBezTo>
                <a:cubicBezTo>
                  <a:pt x="559" y="1104"/>
                  <a:pt x="588" y="1095"/>
                  <a:pt x="553" y="1096"/>
                </a:cubicBezTo>
                <a:close/>
                <a:moveTo>
                  <a:pt x="429" y="1110"/>
                </a:moveTo>
                <a:cubicBezTo>
                  <a:pt x="392" y="1107"/>
                  <a:pt x="355" y="1114"/>
                  <a:pt x="319" y="1112"/>
                </a:cubicBezTo>
                <a:cubicBezTo>
                  <a:pt x="224" y="1107"/>
                  <a:pt x="118" y="1104"/>
                  <a:pt x="46" y="1107"/>
                </a:cubicBezTo>
                <a:cubicBezTo>
                  <a:pt x="37" y="1114"/>
                  <a:pt x="30" y="1121"/>
                  <a:pt x="25" y="1130"/>
                </a:cubicBezTo>
                <a:cubicBezTo>
                  <a:pt x="43" y="1142"/>
                  <a:pt x="62" y="1134"/>
                  <a:pt x="80" y="1133"/>
                </a:cubicBezTo>
                <a:cubicBezTo>
                  <a:pt x="178" y="1126"/>
                  <a:pt x="265" y="1133"/>
                  <a:pt x="362" y="1140"/>
                </a:cubicBezTo>
                <a:cubicBezTo>
                  <a:pt x="455" y="1146"/>
                  <a:pt x="569" y="1141"/>
                  <a:pt x="668" y="1146"/>
                </a:cubicBezTo>
                <a:cubicBezTo>
                  <a:pt x="669" y="1132"/>
                  <a:pt x="656" y="1132"/>
                  <a:pt x="654" y="1121"/>
                </a:cubicBezTo>
                <a:cubicBezTo>
                  <a:pt x="580" y="1118"/>
                  <a:pt x="502" y="1116"/>
                  <a:pt x="429" y="1110"/>
                </a:cubicBezTo>
                <a:close/>
                <a:moveTo>
                  <a:pt x="712" y="1126"/>
                </a:moveTo>
                <a:cubicBezTo>
                  <a:pt x="701" y="1125"/>
                  <a:pt x="691" y="1115"/>
                  <a:pt x="682" y="1123"/>
                </a:cubicBezTo>
                <a:cubicBezTo>
                  <a:pt x="691" y="1165"/>
                  <a:pt x="796" y="1164"/>
                  <a:pt x="783" y="1114"/>
                </a:cubicBezTo>
                <a:cubicBezTo>
                  <a:pt x="761" y="1115"/>
                  <a:pt x="738" y="1128"/>
                  <a:pt x="712" y="11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nvGrpSpPr>
          <p:cNvPr id="12" name="组合 258"/>
          <p:cNvGrpSpPr/>
          <p:nvPr userDrawn="1"/>
        </p:nvGrpSpPr>
        <p:grpSpPr>
          <a:xfrm>
            <a:off x="266105" y="3935503"/>
            <a:ext cx="809625" cy="956367"/>
            <a:chOff x="3279775" y="2938463"/>
            <a:chExt cx="1079500" cy="1274763"/>
          </a:xfrm>
        </p:grpSpPr>
        <p:sp>
          <p:nvSpPr>
            <p:cNvPr id="13" name="Freeform 167"/>
            <p:cNvSpPr>
              <a:spLocks noEditPoints="1"/>
            </p:cNvSpPr>
            <p:nvPr/>
          </p:nvSpPr>
          <p:spPr bwMode="auto">
            <a:xfrm>
              <a:off x="3319463" y="3351213"/>
              <a:ext cx="80963" cy="80963"/>
            </a:xfrm>
            <a:custGeom>
              <a:avLst/>
              <a:gdLst>
                <a:gd name="T0" fmla="*/ 15 w 125"/>
                <a:gd name="T1" fmla="*/ 20 h 126"/>
                <a:gd name="T2" fmla="*/ 31 w 125"/>
                <a:gd name="T3" fmla="*/ 11 h 126"/>
                <a:gd name="T4" fmla="*/ 121 w 125"/>
                <a:gd name="T5" fmla="*/ 66 h 126"/>
                <a:gd name="T6" fmla="*/ 22 w 125"/>
                <a:gd name="T7" fmla="*/ 96 h 126"/>
                <a:gd name="T8" fmla="*/ 15 w 125"/>
                <a:gd name="T9" fmla="*/ 20 h 126"/>
                <a:gd name="T10" fmla="*/ 59 w 125"/>
                <a:gd name="T11" fmla="*/ 89 h 126"/>
                <a:gd name="T12" fmla="*/ 52 w 125"/>
                <a:gd name="T13" fmla="*/ 33 h 126"/>
                <a:gd name="T14" fmla="*/ 59 w 125"/>
                <a:gd name="T15" fmla="*/ 89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126">
                  <a:moveTo>
                    <a:pt x="15" y="20"/>
                  </a:moveTo>
                  <a:cubicBezTo>
                    <a:pt x="21" y="24"/>
                    <a:pt x="29" y="16"/>
                    <a:pt x="31" y="11"/>
                  </a:cubicBezTo>
                  <a:cubicBezTo>
                    <a:pt x="71" y="0"/>
                    <a:pt x="125" y="29"/>
                    <a:pt x="121" y="66"/>
                  </a:cubicBezTo>
                  <a:cubicBezTo>
                    <a:pt x="117" y="98"/>
                    <a:pt x="52" y="126"/>
                    <a:pt x="22" y="96"/>
                  </a:cubicBezTo>
                  <a:cubicBezTo>
                    <a:pt x="0" y="71"/>
                    <a:pt x="2" y="48"/>
                    <a:pt x="15" y="20"/>
                  </a:cubicBezTo>
                  <a:close/>
                  <a:moveTo>
                    <a:pt x="59" y="89"/>
                  </a:moveTo>
                  <a:cubicBezTo>
                    <a:pt x="107" y="87"/>
                    <a:pt x="97" y="25"/>
                    <a:pt x="52" y="33"/>
                  </a:cubicBezTo>
                  <a:cubicBezTo>
                    <a:pt x="12" y="45"/>
                    <a:pt x="33" y="89"/>
                    <a:pt x="59"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13"/>
            </a:p>
          </p:txBody>
        </p:sp>
        <p:sp>
          <p:nvSpPr>
            <p:cNvPr id="14" name="Freeform 168"/>
            <p:cNvSpPr>
              <a:spLocks noEditPoints="1"/>
            </p:cNvSpPr>
            <p:nvPr/>
          </p:nvSpPr>
          <p:spPr bwMode="auto">
            <a:xfrm>
              <a:off x="3279775" y="2938463"/>
              <a:ext cx="1079500" cy="1274763"/>
            </a:xfrm>
            <a:custGeom>
              <a:avLst/>
              <a:gdLst>
                <a:gd name="T0" fmla="*/ 135 w 1672"/>
                <a:gd name="T1" fmla="*/ 1706 h 1974"/>
                <a:gd name="T2" fmla="*/ 50 w 1672"/>
                <a:gd name="T3" fmla="*/ 803 h 1974"/>
                <a:gd name="T4" fmla="*/ 162 w 1672"/>
                <a:gd name="T5" fmla="*/ 588 h 1974"/>
                <a:gd name="T6" fmla="*/ 1444 w 1672"/>
                <a:gd name="T7" fmla="*/ 259 h 1974"/>
                <a:gd name="T8" fmla="*/ 1329 w 1672"/>
                <a:gd name="T9" fmla="*/ 783 h 1974"/>
                <a:gd name="T10" fmla="*/ 785 w 1672"/>
                <a:gd name="T11" fmla="*/ 826 h 1974"/>
                <a:gd name="T12" fmla="*/ 231 w 1672"/>
                <a:gd name="T13" fmla="*/ 780 h 1974"/>
                <a:gd name="T14" fmla="*/ 720 w 1672"/>
                <a:gd name="T15" fmla="*/ 1619 h 1974"/>
                <a:gd name="T16" fmla="*/ 617 w 1672"/>
                <a:gd name="T17" fmla="*/ 964 h 1974"/>
                <a:gd name="T18" fmla="*/ 893 w 1672"/>
                <a:gd name="T19" fmla="*/ 1068 h 1974"/>
                <a:gd name="T20" fmla="*/ 1237 w 1672"/>
                <a:gd name="T21" fmla="*/ 1038 h 1974"/>
                <a:gd name="T22" fmla="*/ 909 w 1672"/>
                <a:gd name="T23" fmla="*/ 1715 h 1974"/>
                <a:gd name="T24" fmla="*/ 194 w 1672"/>
                <a:gd name="T25" fmla="*/ 636 h 1974"/>
                <a:gd name="T26" fmla="*/ 1118 w 1672"/>
                <a:gd name="T27" fmla="*/ 34 h 1974"/>
                <a:gd name="T28" fmla="*/ 1324 w 1672"/>
                <a:gd name="T29" fmla="*/ 248 h 1974"/>
                <a:gd name="T30" fmla="*/ 814 w 1672"/>
                <a:gd name="T31" fmla="*/ 613 h 1974"/>
                <a:gd name="T32" fmla="*/ 817 w 1672"/>
                <a:gd name="T33" fmla="*/ 404 h 1974"/>
                <a:gd name="T34" fmla="*/ 594 w 1672"/>
                <a:gd name="T35" fmla="*/ 404 h 1974"/>
                <a:gd name="T36" fmla="*/ 789 w 1672"/>
                <a:gd name="T37" fmla="*/ 342 h 1974"/>
                <a:gd name="T38" fmla="*/ 785 w 1672"/>
                <a:gd name="T39" fmla="*/ 362 h 1974"/>
                <a:gd name="T40" fmla="*/ 812 w 1672"/>
                <a:gd name="T41" fmla="*/ 429 h 1974"/>
                <a:gd name="T42" fmla="*/ 1572 w 1672"/>
                <a:gd name="T43" fmla="*/ 604 h 1974"/>
                <a:gd name="T44" fmla="*/ 259 w 1672"/>
                <a:gd name="T45" fmla="*/ 702 h 1974"/>
                <a:gd name="T46" fmla="*/ 1352 w 1672"/>
                <a:gd name="T47" fmla="*/ 606 h 1974"/>
                <a:gd name="T48" fmla="*/ 1306 w 1672"/>
                <a:gd name="T49" fmla="*/ 723 h 1974"/>
                <a:gd name="T50" fmla="*/ 1099 w 1672"/>
                <a:gd name="T51" fmla="*/ 560 h 1974"/>
                <a:gd name="T52" fmla="*/ 1384 w 1672"/>
                <a:gd name="T53" fmla="*/ 769 h 1974"/>
                <a:gd name="T54" fmla="*/ 1283 w 1672"/>
                <a:gd name="T55" fmla="*/ 617 h 1974"/>
                <a:gd name="T56" fmla="*/ 1184 w 1672"/>
                <a:gd name="T57" fmla="*/ 576 h 1974"/>
                <a:gd name="T58" fmla="*/ 589 w 1672"/>
                <a:gd name="T59" fmla="*/ 1559 h 1974"/>
                <a:gd name="T60" fmla="*/ 213 w 1672"/>
                <a:gd name="T61" fmla="*/ 801 h 1974"/>
                <a:gd name="T62" fmla="*/ 589 w 1672"/>
                <a:gd name="T63" fmla="*/ 1559 h 1974"/>
                <a:gd name="T64" fmla="*/ 449 w 1672"/>
                <a:gd name="T65" fmla="*/ 1520 h 1974"/>
                <a:gd name="T66" fmla="*/ 82 w 1672"/>
                <a:gd name="T67" fmla="*/ 817 h 1974"/>
                <a:gd name="T68" fmla="*/ 511 w 1672"/>
                <a:gd name="T69" fmla="*/ 1506 h 1974"/>
                <a:gd name="T70" fmla="*/ 911 w 1672"/>
                <a:gd name="T71" fmla="*/ 1336 h 1974"/>
                <a:gd name="T72" fmla="*/ 879 w 1672"/>
                <a:gd name="T73" fmla="*/ 1240 h 1974"/>
                <a:gd name="T74" fmla="*/ 835 w 1672"/>
                <a:gd name="T75" fmla="*/ 1155 h 1974"/>
                <a:gd name="T76" fmla="*/ 791 w 1672"/>
                <a:gd name="T77" fmla="*/ 1070 h 1974"/>
                <a:gd name="T78" fmla="*/ 766 w 1672"/>
                <a:gd name="T79" fmla="*/ 1024 h 1974"/>
                <a:gd name="T80" fmla="*/ 681 w 1672"/>
                <a:gd name="T81" fmla="*/ 992 h 1974"/>
                <a:gd name="T82" fmla="*/ 1170 w 1672"/>
                <a:gd name="T83" fmla="*/ 996 h 1974"/>
                <a:gd name="T84" fmla="*/ 968 w 1672"/>
                <a:gd name="T85" fmla="*/ 1049 h 1974"/>
                <a:gd name="T86" fmla="*/ 1152 w 1672"/>
                <a:gd name="T87" fmla="*/ 1148 h 1974"/>
                <a:gd name="T88" fmla="*/ 1159 w 1672"/>
                <a:gd name="T89" fmla="*/ 1196 h 1974"/>
                <a:gd name="T90" fmla="*/ 1021 w 1672"/>
                <a:gd name="T91" fmla="*/ 1086 h 1974"/>
                <a:gd name="T92" fmla="*/ 1143 w 1672"/>
                <a:gd name="T93" fmla="*/ 1176 h 1974"/>
                <a:gd name="T94" fmla="*/ 803 w 1672"/>
                <a:gd name="T95" fmla="*/ 1437 h 1974"/>
                <a:gd name="T96" fmla="*/ 1067 w 1672"/>
                <a:gd name="T97" fmla="*/ 1453 h 1974"/>
                <a:gd name="T98" fmla="*/ 1042 w 1672"/>
                <a:gd name="T99" fmla="*/ 1453 h 1974"/>
                <a:gd name="T100" fmla="*/ 973 w 1672"/>
                <a:gd name="T101" fmla="*/ 1470 h 1974"/>
                <a:gd name="T102" fmla="*/ 913 w 1672"/>
                <a:gd name="T103" fmla="*/ 1472 h 1974"/>
                <a:gd name="T104" fmla="*/ 936 w 1672"/>
                <a:gd name="T105" fmla="*/ 1470 h 1974"/>
                <a:gd name="T106" fmla="*/ 948 w 1672"/>
                <a:gd name="T107" fmla="*/ 1692 h 1974"/>
                <a:gd name="T108" fmla="*/ 403 w 1672"/>
                <a:gd name="T109" fmla="*/ 1552 h 1974"/>
                <a:gd name="T110" fmla="*/ 525 w 1672"/>
                <a:gd name="T111" fmla="*/ 1532 h 1974"/>
                <a:gd name="T112" fmla="*/ 500 w 1672"/>
                <a:gd name="T113" fmla="*/ 1715 h 1974"/>
                <a:gd name="T114" fmla="*/ 84 w 1672"/>
                <a:gd name="T115" fmla="*/ 1773 h 1974"/>
                <a:gd name="T116" fmla="*/ 975 w 1672"/>
                <a:gd name="T117" fmla="*/ 1823 h 1974"/>
                <a:gd name="T118" fmla="*/ 311 w 1672"/>
                <a:gd name="T119" fmla="*/ 1644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2" h="1974">
                  <a:moveTo>
                    <a:pt x="909" y="1715"/>
                  </a:moveTo>
                  <a:cubicBezTo>
                    <a:pt x="941" y="1755"/>
                    <a:pt x="1005" y="1780"/>
                    <a:pt x="998" y="1844"/>
                  </a:cubicBezTo>
                  <a:cubicBezTo>
                    <a:pt x="918" y="1889"/>
                    <a:pt x="831" y="1928"/>
                    <a:pt x="723" y="1945"/>
                  </a:cubicBezTo>
                  <a:cubicBezTo>
                    <a:pt x="514" y="1966"/>
                    <a:pt x="296" y="1974"/>
                    <a:pt x="114" y="1897"/>
                  </a:cubicBezTo>
                  <a:cubicBezTo>
                    <a:pt x="73" y="1893"/>
                    <a:pt x="61" y="1861"/>
                    <a:pt x="29" y="1849"/>
                  </a:cubicBezTo>
                  <a:cubicBezTo>
                    <a:pt x="9" y="1812"/>
                    <a:pt x="58" y="1783"/>
                    <a:pt x="84" y="1754"/>
                  </a:cubicBezTo>
                  <a:cubicBezTo>
                    <a:pt x="100" y="1737"/>
                    <a:pt x="111" y="1722"/>
                    <a:pt x="135" y="1706"/>
                  </a:cubicBezTo>
                  <a:cubicBezTo>
                    <a:pt x="171" y="1681"/>
                    <a:pt x="221" y="1655"/>
                    <a:pt x="263" y="1637"/>
                  </a:cubicBezTo>
                  <a:cubicBezTo>
                    <a:pt x="274" y="1633"/>
                    <a:pt x="286" y="1633"/>
                    <a:pt x="295" y="1628"/>
                  </a:cubicBezTo>
                  <a:cubicBezTo>
                    <a:pt x="306" y="1623"/>
                    <a:pt x="313" y="1612"/>
                    <a:pt x="325" y="1612"/>
                  </a:cubicBezTo>
                  <a:cubicBezTo>
                    <a:pt x="330" y="1571"/>
                    <a:pt x="359" y="1546"/>
                    <a:pt x="399" y="1534"/>
                  </a:cubicBezTo>
                  <a:cubicBezTo>
                    <a:pt x="340" y="1391"/>
                    <a:pt x="267" y="1249"/>
                    <a:pt x="201" y="1102"/>
                  </a:cubicBezTo>
                  <a:cubicBezTo>
                    <a:pt x="169" y="1029"/>
                    <a:pt x="128" y="961"/>
                    <a:pt x="93" y="888"/>
                  </a:cubicBezTo>
                  <a:cubicBezTo>
                    <a:pt x="80" y="860"/>
                    <a:pt x="68" y="826"/>
                    <a:pt x="50" y="803"/>
                  </a:cubicBezTo>
                  <a:cubicBezTo>
                    <a:pt x="44" y="797"/>
                    <a:pt x="47" y="800"/>
                    <a:pt x="43" y="792"/>
                  </a:cubicBezTo>
                  <a:cubicBezTo>
                    <a:pt x="38" y="783"/>
                    <a:pt x="26" y="777"/>
                    <a:pt x="22" y="769"/>
                  </a:cubicBezTo>
                  <a:cubicBezTo>
                    <a:pt x="19" y="764"/>
                    <a:pt x="17" y="748"/>
                    <a:pt x="13" y="735"/>
                  </a:cubicBezTo>
                  <a:cubicBezTo>
                    <a:pt x="3" y="702"/>
                    <a:pt x="0" y="674"/>
                    <a:pt x="17" y="640"/>
                  </a:cubicBezTo>
                  <a:cubicBezTo>
                    <a:pt x="25" y="631"/>
                    <a:pt x="36" y="624"/>
                    <a:pt x="43" y="613"/>
                  </a:cubicBezTo>
                  <a:cubicBezTo>
                    <a:pt x="71" y="597"/>
                    <a:pt x="102" y="588"/>
                    <a:pt x="132" y="581"/>
                  </a:cubicBezTo>
                  <a:cubicBezTo>
                    <a:pt x="141" y="584"/>
                    <a:pt x="154" y="583"/>
                    <a:pt x="162" y="588"/>
                  </a:cubicBezTo>
                  <a:cubicBezTo>
                    <a:pt x="224" y="546"/>
                    <a:pt x="280" y="521"/>
                    <a:pt x="353" y="491"/>
                  </a:cubicBezTo>
                  <a:cubicBezTo>
                    <a:pt x="521" y="403"/>
                    <a:pt x="716" y="341"/>
                    <a:pt x="872" y="241"/>
                  </a:cubicBezTo>
                  <a:cubicBezTo>
                    <a:pt x="873" y="189"/>
                    <a:pt x="859" y="123"/>
                    <a:pt x="874" y="80"/>
                  </a:cubicBezTo>
                  <a:cubicBezTo>
                    <a:pt x="908" y="46"/>
                    <a:pt x="981" y="30"/>
                    <a:pt x="1028" y="16"/>
                  </a:cubicBezTo>
                  <a:cubicBezTo>
                    <a:pt x="1067" y="4"/>
                    <a:pt x="1102" y="0"/>
                    <a:pt x="1138" y="22"/>
                  </a:cubicBezTo>
                  <a:cubicBezTo>
                    <a:pt x="1188" y="80"/>
                    <a:pt x="1232" y="145"/>
                    <a:pt x="1276" y="209"/>
                  </a:cubicBezTo>
                  <a:cubicBezTo>
                    <a:pt x="1332" y="232"/>
                    <a:pt x="1391" y="236"/>
                    <a:pt x="1444" y="259"/>
                  </a:cubicBezTo>
                  <a:cubicBezTo>
                    <a:pt x="1455" y="264"/>
                    <a:pt x="1464" y="276"/>
                    <a:pt x="1476" y="282"/>
                  </a:cubicBezTo>
                  <a:cubicBezTo>
                    <a:pt x="1550" y="316"/>
                    <a:pt x="1611" y="377"/>
                    <a:pt x="1667" y="431"/>
                  </a:cubicBezTo>
                  <a:cubicBezTo>
                    <a:pt x="1660" y="451"/>
                    <a:pt x="1672" y="483"/>
                    <a:pt x="1664" y="509"/>
                  </a:cubicBezTo>
                  <a:cubicBezTo>
                    <a:pt x="1653" y="552"/>
                    <a:pt x="1612" y="588"/>
                    <a:pt x="1579" y="624"/>
                  </a:cubicBezTo>
                  <a:cubicBezTo>
                    <a:pt x="1543" y="663"/>
                    <a:pt x="1517" y="682"/>
                    <a:pt x="1471" y="709"/>
                  </a:cubicBezTo>
                  <a:cubicBezTo>
                    <a:pt x="1451" y="721"/>
                    <a:pt x="1435" y="737"/>
                    <a:pt x="1409" y="741"/>
                  </a:cubicBezTo>
                  <a:cubicBezTo>
                    <a:pt x="1417" y="795"/>
                    <a:pt x="1373" y="796"/>
                    <a:pt x="1329" y="783"/>
                  </a:cubicBezTo>
                  <a:cubicBezTo>
                    <a:pt x="1310" y="803"/>
                    <a:pt x="1309" y="840"/>
                    <a:pt x="1281" y="849"/>
                  </a:cubicBezTo>
                  <a:cubicBezTo>
                    <a:pt x="1256" y="857"/>
                    <a:pt x="1231" y="839"/>
                    <a:pt x="1205" y="831"/>
                  </a:cubicBezTo>
                  <a:cubicBezTo>
                    <a:pt x="1172" y="831"/>
                    <a:pt x="1139" y="854"/>
                    <a:pt x="1104" y="863"/>
                  </a:cubicBezTo>
                  <a:cubicBezTo>
                    <a:pt x="1102" y="863"/>
                    <a:pt x="1099" y="865"/>
                    <a:pt x="1099" y="865"/>
                  </a:cubicBezTo>
                  <a:cubicBezTo>
                    <a:pt x="1028" y="868"/>
                    <a:pt x="938" y="881"/>
                    <a:pt x="849" y="879"/>
                  </a:cubicBezTo>
                  <a:cubicBezTo>
                    <a:pt x="831" y="866"/>
                    <a:pt x="797" y="870"/>
                    <a:pt x="782" y="854"/>
                  </a:cubicBezTo>
                  <a:cubicBezTo>
                    <a:pt x="782" y="840"/>
                    <a:pt x="779" y="836"/>
                    <a:pt x="785" y="826"/>
                  </a:cubicBezTo>
                  <a:cubicBezTo>
                    <a:pt x="758" y="711"/>
                    <a:pt x="797" y="588"/>
                    <a:pt x="831" y="493"/>
                  </a:cubicBezTo>
                  <a:cubicBezTo>
                    <a:pt x="819" y="492"/>
                    <a:pt x="800" y="504"/>
                    <a:pt x="791" y="514"/>
                  </a:cubicBezTo>
                  <a:cubicBezTo>
                    <a:pt x="765" y="523"/>
                    <a:pt x="737" y="530"/>
                    <a:pt x="711" y="539"/>
                  </a:cubicBezTo>
                  <a:cubicBezTo>
                    <a:pt x="639" y="565"/>
                    <a:pt x="556" y="603"/>
                    <a:pt x="484" y="638"/>
                  </a:cubicBezTo>
                  <a:cubicBezTo>
                    <a:pt x="451" y="654"/>
                    <a:pt x="415" y="666"/>
                    <a:pt x="383" y="682"/>
                  </a:cubicBezTo>
                  <a:cubicBezTo>
                    <a:pt x="346" y="700"/>
                    <a:pt x="314" y="718"/>
                    <a:pt x="279" y="739"/>
                  </a:cubicBezTo>
                  <a:cubicBezTo>
                    <a:pt x="259" y="751"/>
                    <a:pt x="245" y="762"/>
                    <a:pt x="231" y="780"/>
                  </a:cubicBezTo>
                  <a:cubicBezTo>
                    <a:pt x="259" y="894"/>
                    <a:pt x="326" y="988"/>
                    <a:pt x="369" y="1095"/>
                  </a:cubicBezTo>
                  <a:cubicBezTo>
                    <a:pt x="389" y="1134"/>
                    <a:pt x="405" y="1173"/>
                    <a:pt x="426" y="1212"/>
                  </a:cubicBezTo>
                  <a:cubicBezTo>
                    <a:pt x="433" y="1224"/>
                    <a:pt x="442" y="1234"/>
                    <a:pt x="449" y="1247"/>
                  </a:cubicBezTo>
                  <a:cubicBezTo>
                    <a:pt x="481" y="1300"/>
                    <a:pt x="503" y="1357"/>
                    <a:pt x="537" y="1407"/>
                  </a:cubicBezTo>
                  <a:cubicBezTo>
                    <a:pt x="549" y="1427"/>
                    <a:pt x="558" y="1447"/>
                    <a:pt x="569" y="1467"/>
                  </a:cubicBezTo>
                  <a:cubicBezTo>
                    <a:pt x="576" y="1480"/>
                    <a:pt x="592" y="1492"/>
                    <a:pt x="589" y="1511"/>
                  </a:cubicBezTo>
                  <a:cubicBezTo>
                    <a:pt x="641" y="1551"/>
                    <a:pt x="716" y="1558"/>
                    <a:pt x="720" y="1619"/>
                  </a:cubicBezTo>
                  <a:cubicBezTo>
                    <a:pt x="750" y="1641"/>
                    <a:pt x="785" y="1645"/>
                    <a:pt x="819" y="1656"/>
                  </a:cubicBezTo>
                  <a:cubicBezTo>
                    <a:pt x="798" y="1534"/>
                    <a:pt x="789" y="1437"/>
                    <a:pt x="762" y="1318"/>
                  </a:cubicBezTo>
                  <a:cubicBezTo>
                    <a:pt x="761" y="1308"/>
                    <a:pt x="770" y="1308"/>
                    <a:pt x="773" y="1302"/>
                  </a:cubicBezTo>
                  <a:cubicBezTo>
                    <a:pt x="738" y="1247"/>
                    <a:pt x="701" y="1165"/>
                    <a:pt x="667" y="1091"/>
                  </a:cubicBezTo>
                  <a:cubicBezTo>
                    <a:pt x="660" y="1075"/>
                    <a:pt x="649" y="1059"/>
                    <a:pt x="644" y="1045"/>
                  </a:cubicBezTo>
                  <a:cubicBezTo>
                    <a:pt x="640" y="1030"/>
                    <a:pt x="639" y="1010"/>
                    <a:pt x="631" y="992"/>
                  </a:cubicBezTo>
                  <a:cubicBezTo>
                    <a:pt x="627" y="983"/>
                    <a:pt x="621" y="975"/>
                    <a:pt x="617" y="964"/>
                  </a:cubicBezTo>
                  <a:cubicBezTo>
                    <a:pt x="611" y="950"/>
                    <a:pt x="595" y="922"/>
                    <a:pt x="596" y="904"/>
                  </a:cubicBezTo>
                  <a:cubicBezTo>
                    <a:pt x="599" y="875"/>
                    <a:pt x="664" y="837"/>
                    <a:pt x="697" y="842"/>
                  </a:cubicBezTo>
                  <a:cubicBezTo>
                    <a:pt x="702" y="846"/>
                    <a:pt x="708" y="858"/>
                    <a:pt x="702" y="865"/>
                  </a:cubicBezTo>
                  <a:cubicBezTo>
                    <a:pt x="738" y="931"/>
                    <a:pt x="770" y="1001"/>
                    <a:pt x="805" y="1068"/>
                  </a:cubicBezTo>
                  <a:cubicBezTo>
                    <a:pt x="832" y="1113"/>
                    <a:pt x="861" y="1165"/>
                    <a:pt x="883" y="1217"/>
                  </a:cubicBezTo>
                  <a:cubicBezTo>
                    <a:pt x="890" y="1232"/>
                    <a:pt x="894" y="1257"/>
                    <a:pt x="913" y="1258"/>
                  </a:cubicBezTo>
                  <a:cubicBezTo>
                    <a:pt x="907" y="1196"/>
                    <a:pt x="911" y="1120"/>
                    <a:pt x="893" y="1068"/>
                  </a:cubicBezTo>
                  <a:cubicBezTo>
                    <a:pt x="910" y="1039"/>
                    <a:pt x="938" y="991"/>
                    <a:pt x="934" y="948"/>
                  </a:cubicBezTo>
                  <a:cubicBezTo>
                    <a:pt x="961" y="941"/>
                    <a:pt x="971" y="975"/>
                    <a:pt x="982" y="992"/>
                  </a:cubicBezTo>
                  <a:cubicBezTo>
                    <a:pt x="1001" y="1019"/>
                    <a:pt x="1017" y="1045"/>
                    <a:pt x="1046" y="1061"/>
                  </a:cubicBezTo>
                  <a:cubicBezTo>
                    <a:pt x="1040" y="1104"/>
                    <a:pt x="1052" y="1143"/>
                    <a:pt x="1049" y="1185"/>
                  </a:cubicBezTo>
                  <a:cubicBezTo>
                    <a:pt x="1071" y="1110"/>
                    <a:pt x="1103" y="1036"/>
                    <a:pt x="1127" y="971"/>
                  </a:cubicBezTo>
                  <a:cubicBezTo>
                    <a:pt x="1144" y="958"/>
                    <a:pt x="1180" y="973"/>
                    <a:pt x="1196" y="983"/>
                  </a:cubicBezTo>
                  <a:cubicBezTo>
                    <a:pt x="1189" y="1016"/>
                    <a:pt x="1216" y="1025"/>
                    <a:pt x="1237" y="1038"/>
                  </a:cubicBezTo>
                  <a:cubicBezTo>
                    <a:pt x="1239" y="1100"/>
                    <a:pt x="1188" y="1142"/>
                    <a:pt x="1207" y="1203"/>
                  </a:cubicBezTo>
                  <a:cubicBezTo>
                    <a:pt x="1204" y="1239"/>
                    <a:pt x="1153" y="1253"/>
                    <a:pt x="1154" y="1212"/>
                  </a:cubicBezTo>
                  <a:cubicBezTo>
                    <a:pt x="1146" y="1238"/>
                    <a:pt x="1139" y="1266"/>
                    <a:pt x="1125" y="1286"/>
                  </a:cubicBezTo>
                  <a:cubicBezTo>
                    <a:pt x="1153" y="1303"/>
                    <a:pt x="1123" y="1357"/>
                    <a:pt x="1120" y="1391"/>
                  </a:cubicBezTo>
                  <a:cubicBezTo>
                    <a:pt x="1117" y="1416"/>
                    <a:pt x="1121" y="1442"/>
                    <a:pt x="1120" y="1467"/>
                  </a:cubicBezTo>
                  <a:cubicBezTo>
                    <a:pt x="1115" y="1543"/>
                    <a:pt x="1104" y="1618"/>
                    <a:pt x="1097" y="1679"/>
                  </a:cubicBezTo>
                  <a:cubicBezTo>
                    <a:pt x="1049" y="1716"/>
                    <a:pt x="965" y="1721"/>
                    <a:pt x="909" y="1715"/>
                  </a:cubicBezTo>
                  <a:close/>
                  <a:moveTo>
                    <a:pt x="27" y="693"/>
                  </a:moveTo>
                  <a:cubicBezTo>
                    <a:pt x="23" y="709"/>
                    <a:pt x="42" y="754"/>
                    <a:pt x="50" y="762"/>
                  </a:cubicBezTo>
                  <a:cubicBezTo>
                    <a:pt x="52" y="765"/>
                    <a:pt x="69" y="778"/>
                    <a:pt x="77" y="783"/>
                  </a:cubicBezTo>
                  <a:cubicBezTo>
                    <a:pt x="132" y="816"/>
                    <a:pt x="213" y="776"/>
                    <a:pt x="215" y="732"/>
                  </a:cubicBezTo>
                  <a:cubicBezTo>
                    <a:pt x="217" y="732"/>
                    <a:pt x="220" y="732"/>
                    <a:pt x="222" y="732"/>
                  </a:cubicBezTo>
                  <a:cubicBezTo>
                    <a:pt x="224" y="724"/>
                    <a:pt x="220" y="700"/>
                    <a:pt x="220" y="700"/>
                  </a:cubicBezTo>
                  <a:cubicBezTo>
                    <a:pt x="224" y="672"/>
                    <a:pt x="208" y="660"/>
                    <a:pt x="194" y="636"/>
                  </a:cubicBezTo>
                  <a:cubicBezTo>
                    <a:pt x="175" y="626"/>
                    <a:pt x="149" y="625"/>
                    <a:pt x="121" y="613"/>
                  </a:cubicBezTo>
                  <a:cubicBezTo>
                    <a:pt x="84" y="615"/>
                    <a:pt x="41" y="636"/>
                    <a:pt x="31" y="670"/>
                  </a:cubicBezTo>
                  <a:cubicBezTo>
                    <a:pt x="34" y="670"/>
                    <a:pt x="37" y="671"/>
                    <a:pt x="36" y="675"/>
                  </a:cubicBezTo>
                  <a:cubicBezTo>
                    <a:pt x="33" y="675"/>
                    <a:pt x="31" y="676"/>
                    <a:pt x="29" y="677"/>
                  </a:cubicBezTo>
                  <a:cubicBezTo>
                    <a:pt x="35" y="686"/>
                    <a:pt x="27" y="691"/>
                    <a:pt x="27" y="693"/>
                  </a:cubicBezTo>
                  <a:close/>
                  <a:moveTo>
                    <a:pt x="1170" y="91"/>
                  </a:moveTo>
                  <a:cubicBezTo>
                    <a:pt x="1153" y="70"/>
                    <a:pt x="1141" y="47"/>
                    <a:pt x="1118" y="34"/>
                  </a:cubicBezTo>
                  <a:cubicBezTo>
                    <a:pt x="1082" y="14"/>
                    <a:pt x="1052" y="30"/>
                    <a:pt x="1019" y="41"/>
                  </a:cubicBezTo>
                  <a:cubicBezTo>
                    <a:pt x="951" y="64"/>
                    <a:pt x="884" y="69"/>
                    <a:pt x="883" y="149"/>
                  </a:cubicBezTo>
                  <a:cubicBezTo>
                    <a:pt x="883" y="210"/>
                    <a:pt x="903" y="286"/>
                    <a:pt x="904" y="342"/>
                  </a:cubicBezTo>
                  <a:cubicBezTo>
                    <a:pt x="972" y="243"/>
                    <a:pt x="1099" y="215"/>
                    <a:pt x="1244" y="199"/>
                  </a:cubicBezTo>
                  <a:cubicBezTo>
                    <a:pt x="1227" y="161"/>
                    <a:pt x="1196" y="122"/>
                    <a:pt x="1170" y="91"/>
                  </a:cubicBezTo>
                  <a:close/>
                  <a:moveTo>
                    <a:pt x="1359" y="252"/>
                  </a:moveTo>
                  <a:cubicBezTo>
                    <a:pt x="1348" y="250"/>
                    <a:pt x="1336" y="251"/>
                    <a:pt x="1324" y="248"/>
                  </a:cubicBezTo>
                  <a:cubicBezTo>
                    <a:pt x="1293" y="238"/>
                    <a:pt x="1258" y="222"/>
                    <a:pt x="1228" y="222"/>
                  </a:cubicBezTo>
                  <a:cubicBezTo>
                    <a:pt x="1180" y="223"/>
                    <a:pt x="1123" y="236"/>
                    <a:pt x="1083" y="248"/>
                  </a:cubicBezTo>
                  <a:cubicBezTo>
                    <a:pt x="1027" y="264"/>
                    <a:pt x="975" y="297"/>
                    <a:pt x="941" y="333"/>
                  </a:cubicBezTo>
                  <a:cubicBezTo>
                    <a:pt x="934" y="340"/>
                    <a:pt x="925" y="345"/>
                    <a:pt x="920" y="351"/>
                  </a:cubicBezTo>
                  <a:cubicBezTo>
                    <a:pt x="891" y="383"/>
                    <a:pt x="883" y="428"/>
                    <a:pt x="865" y="470"/>
                  </a:cubicBezTo>
                  <a:cubicBezTo>
                    <a:pt x="855" y="495"/>
                    <a:pt x="840" y="518"/>
                    <a:pt x="831" y="544"/>
                  </a:cubicBezTo>
                  <a:cubicBezTo>
                    <a:pt x="823" y="566"/>
                    <a:pt x="820" y="591"/>
                    <a:pt x="814" y="613"/>
                  </a:cubicBezTo>
                  <a:cubicBezTo>
                    <a:pt x="799" y="673"/>
                    <a:pt x="788" y="733"/>
                    <a:pt x="798" y="808"/>
                  </a:cubicBezTo>
                  <a:cubicBezTo>
                    <a:pt x="796" y="791"/>
                    <a:pt x="809" y="788"/>
                    <a:pt x="810" y="774"/>
                  </a:cubicBezTo>
                  <a:cubicBezTo>
                    <a:pt x="857" y="734"/>
                    <a:pt x="891" y="683"/>
                    <a:pt x="943" y="640"/>
                  </a:cubicBezTo>
                  <a:cubicBezTo>
                    <a:pt x="991" y="601"/>
                    <a:pt x="1047" y="570"/>
                    <a:pt x="1106" y="537"/>
                  </a:cubicBezTo>
                  <a:cubicBezTo>
                    <a:pt x="1255" y="455"/>
                    <a:pt x="1440" y="385"/>
                    <a:pt x="1621" y="415"/>
                  </a:cubicBezTo>
                  <a:cubicBezTo>
                    <a:pt x="1555" y="343"/>
                    <a:pt x="1471" y="279"/>
                    <a:pt x="1359" y="252"/>
                  </a:cubicBezTo>
                  <a:close/>
                  <a:moveTo>
                    <a:pt x="817" y="404"/>
                  </a:moveTo>
                  <a:cubicBezTo>
                    <a:pt x="837" y="414"/>
                    <a:pt x="832" y="422"/>
                    <a:pt x="856" y="429"/>
                  </a:cubicBezTo>
                  <a:cubicBezTo>
                    <a:pt x="864" y="420"/>
                    <a:pt x="862" y="410"/>
                    <a:pt x="867" y="401"/>
                  </a:cubicBezTo>
                  <a:cubicBezTo>
                    <a:pt x="823" y="382"/>
                    <a:pt x="825" y="316"/>
                    <a:pt x="883" y="312"/>
                  </a:cubicBezTo>
                  <a:cubicBezTo>
                    <a:pt x="879" y="299"/>
                    <a:pt x="883" y="283"/>
                    <a:pt x="876" y="277"/>
                  </a:cubicBezTo>
                  <a:cubicBezTo>
                    <a:pt x="821" y="290"/>
                    <a:pt x="798" y="341"/>
                    <a:pt x="817" y="404"/>
                  </a:cubicBezTo>
                  <a:close/>
                  <a:moveTo>
                    <a:pt x="649" y="372"/>
                  </a:moveTo>
                  <a:cubicBezTo>
                    <a:pt x="630" y="381"/>
                    <a:pt x="614" y="395"/>
                    <a:pt x="594" y="404"/>
                  </a:cubicBezTo>
                  <a:cubicBezTo>
                    <a:pt x="453" y="466"/>
                    <a:pt x="311" y="521"/>
                    <a:pt x="183" y="594"/>
                  </a:cubicBezTo>
                  <a:cubicBezTo>
                    <a:pt x="191" y="593"/>
                    <a:pt x="186" y="607"/>
                    <a:pt x="201" y="606"/>
                  </a:cubicBezTo>
                  <a:cubicBezTo>
                    <a:pt x="208" y="606"/>
                    <a:pt x="219" y="594"/>
                    <a:pt x="226" y="590"/>
                  </a:cubicBezTo>
                  <a:cubicBezTo>
                    <a:pt x="250" y="576"/>
                    <a:pt x="291" y="556"/>
                    <a:pt x="311" y="546"/>
                  </a:cubicBezTo>
                  <a:cubicBezTo>
                    <a:pt x="347" y="530"/>
                    <a:pt x="386" y="515"/>
                    <a:pt x="424" y="498"/>
                  </a:cubicBezTo>
                  <a:cubicBezTo>
                    <a:pt x="484" y="471"/>
                    <a:pt x="550" y="450"/>
                    <a:pt x="605" y="424"/>
                  </a:cubicBezTo>
                  <a:cubicBezTo>
                    <a:pt x="669" y="395"/>
                    <a:pt x="730" y="367"/>
                    <a:pt x="789" y="342"/>
                  </a:cubicBezTo>
                  <a:cubicBezTo>
                    <a:pt x="791" y="328"/>
                    <a:pt x="805" y="315"/>
                    <a:pt x="801" y="303"/>
                  </a:cubicBezTo>
                  <a:cubicBezTo>
                    <a:pt x="755" y="335"/>
                    <a:pt x="699" y="346"/>
                    <a:pt x="649" y="372"/>
                  </a:cubicBezTo>
                  <a:close/>
                  <a:moveTo>
                    <a:pt x="879" y="381"/>
                  </a:moveTo>
                  <a:cubicBezTo>
                    <a:pt x="887" y="364"/>
                    <a:pt x="894" y="345"/>
                    <a:pt x="881" y="330"/>
                  </a:cubicBezTo>
                  <a:cubicBezTo>
                    <a:pt x="864" y="336"/>
                    <a:pt x="856" y="371"/>
                    <a:pt x="879" y="381"/>
                  </a:cubicBezTo>
                  <a:close/>
                  <a:moveTo>
                    <a:pt x="787" y="388"/>
                  </a:moveTo>
                  <a:cubicBezTo>
                    <a:pt x="790" y="378"/>
                    <a:pt x="783" y="374"/>
                    <a:pt x="785" y="362"/>
                  </a:cubicBezTo>
                  <a:cubicBezTo>
                    <a:pt x="783" y="362"/>
                    <a:pt x="782" y="362"/>
                    <a:pt x="780" y="362"/>
                  </a:cubicBezTo>
                  <a:cubicBezTo>
                    <a:pt x="700" y="399"/>
                    <a:pt x="629" y="439"/>
                    <a:pt x="543" y="466"/>
                  </a:cubicBezTo>
                  <a:cubicBezTo>
                    <a:pt x="522" y="482"/>
                    <a:pt x="490" y="490"/>
                    <a:pt x="458" y="503"/>
                  </a:cubicBezTo>
                  <a:cubicBezTo>
                    <a:pt x="432" y="513"/>
                    <a:pt x="405" y="530"/>
                    <a:pt x="376" y="542"/>
                  </a:cubicBezTo>
                  <a:cubicBezTo>
                    <a:pt x="334" y="559"/>
                    <a:pt x="278" y="581"/>
                    <a:pt x="240" y="601"/>
                  </a:cubicBezTo>
                  <a:cubicBezTo>
                    <a:pt x="198" y="624"/>
                    <a:pt x="251" y="654"/>
                    <a:pt x="254" y="684"/>
                  </a:cubicBezTo>
                  <a:cubicBezTo>
                    <a:pt x="440" y="594"/>
                    <a:pt x="638" y="531"/>
                    <a:pt x="812" y="429"/>
                  </a:cubicBezTo>
                  <a:cubicBezTo>
                    <a:pt x="798" y="427"/>
                    <a:pt x="800" y="397"/>
                    <a:pt x="787" y="388"/>
                  </a:cubicBezTo>
                  <a:close/>
                  <a:moveTo>
                    <a:pt x="1572" y="604"/>
                  </a:moveTo>
                  <a:cubicBezTo>
                    <a:pt x="1614" y="557"/>
                    <a:pt x="1658" y="510"/>
                    <a:pt x="1637" y="445"/>
                  </a:cubicBezTo>
                  <a:cubicBezTo>
                    <a:pt x="1624" y="437"/>
                    <a:pt x="1614" y="431"/>
                    <a:pt x="1598" y="429"/>
                  </a:cubicBezTo>
                  <a:cubicBezTo>
                    <a:pt x="1502" y="415"/>
                    <a:pt x="1393" y="440"/>
                    <a:pt x="1324" y="461"/>
                  </a:cubicBezTo>
                  <a:cubicBezTo>
                    <a:pt x="1346" y="559"/>
                    <a:pt x="1397" y="634"/>
                    <a:pt x="1407" y="723"/>
                  </a:cubicBezTo>
                  <a:cubicBezTo>
                    <a:pt x="1472" y="688"/>
                    <a:pt x="1525" y="657"/>
                    <a:pt x="1572" y="604"/>
                  </a:cubicBezTo>
                  <a:close/>
                  <a:moveTo>
                    <a:pt x="828" y="452"/>
                  </a:moveTo>
                  <a:cubicBezTo>
                    <a:pt x="830" y="452"/>
                    <a:pt x="831" y="450"/>
                    <a:pt x="828" y="450"/>
                  </a:cubicBezTo>
                  <a:cubicBezTo>
                    <a:pt x="817" y="458"/>
                    <a:pt x="800" y="461"/>
                    <a:pt x="789" y="463"/>
                  </a:cubicBezTo>
                  <a:cubicBezTo>
                    <a:pt x="749" y="474"/>
                    <a:pt x="701" y="519"/>
                    <a:pt x="663" y="530"/>
                  </a:cubicBezTo>
                  <a:cubicBezTo>
                    <a:pt x="621" y="543"/>
                    <a:pt x="585" y="561"/>
                    <a:pt x="546" y="578"/>
                  </a:cubicBezTo>
                  <a:cubicBezTo>
                    <a:pt x="501" y="598"/>
                    <a:pt x="452" y="616"/>
                    <a:pt x="415" y="633"/>
                  </a:cubicBezTo>
                  <a:cubicBezTo>
                    <a:pt x="363" y="658"/>
                    <a:pt x="306" y="671"/>
                    <a:pt x="259" y="702"/>
                  </a:cubicBezTo>
                  <a:cubicBezTo>
                    <a:pt x="260" y="710"/>
                    <a:pt x="265" y="719"/>
                    <a:pt x="256" y="730"/>
                  </a:cubicBezTo>
                  <a:cubicBezTo>
                    <a:pt x="346" y="673"/>
                    <a:pt x="444" y="633"/>
                    <a:pt x="543" y="592"/>
                  </a:cubicBezTo>
                  <a:cubicBezTo>
                    <a:pt x="606" y="566"/>
                    <a:pt x="664" y="530"/>
                    <a:pt x="734" y="516"/>
                  </a:cubicBezTo>
                  <a:cubicBezTo>
                    <a:pt x="771" y="497"/>
                    <a:pt x="810" y="479"/>
                    <a:pt x="847" y="459"/>
                  </a:cubicBezTo>
                  <a:cubicBezTo>
                    <a:pt x="845" y="451"/>
                    <a:pt x="833" y="460"/>
                    <a:pt x="828" y="452"/>
                  </a:cubicBezTo>
                  <a:close/>
                  <a:moveTo>
                    <a:pt x="1386" y="702"/>
                  </a:moveTo>
                  <a:cubicBezTo>
                    <a:pt x="1381" y="674"/>
                    <a:pt x="1366" y="640"/>
                    <a:pt x="1352" y="606"/>
                  </a:cubicBezTo>
                  <a:cubicBezTo>
                    <a:pt x="1347" y="594"/>
                    <a:pt x="1347" y="580"/>
                    <a:pt x="1343" y="567"/>
                  </a:cubicBezTo>
                  <a:cubicBezTo>
                    <a:pt x="1337" y="550"/>
                    <a:pt x="1325" y="535"/>
                    <a:pt x="1320" y="521"/>
                  </a:cubicBezTo>
                  <a:cubicBezTo>
                    <a:pt x="1312" y="500"/>
                    <a:pt x="1312" y="483"/>
                    <a:pt x="1295" y="473"/>
                  </a:cubicBezTo>
                  <a:cubicBezTo>
                    <a:pt x="1284" y="477"/>
                    <a:pt x="1270" y="478"/>
                    <a:pt x="1265" y="486"/>
                  </a:cubicBezTo>
                  <a:cubicBezTo>
                    <a:pt x="1276" y="539"/>
                    <a:pt x="1313" y="609"/>
                    <a:pt x="1338" y="668"/>
                  </a:cubicBezTo>
                  <a:cubicBezTo>
                    <a:pt x="1346" y="686"/>
                    <a:pt x="1346" y="701"/>
                    <a:pt x="1345" y="712"/>
                  </a:cubicBezTo>
                  <a:cubicBezTo>
                    <a:pt x="1341" y="728"/>
                    <a:pt x="1320" y="736"/>
                    <a:pt x="1306" y="723"/>
                  </a:cubicBezTo>
                  <a:cubicBezTo>
                    <a:pt x="1278" y="641"/>
                    <a:pt x="1238" y="583"/>
                    <a:pt x="1205" y="509"/>
                  </a:cubicBezTo>
                  <a:cubicBezTo>
                    <a:pt x="1197" y="510"/>
                    <a:pt x="1191" y="514"/>
                    <a:pt x="1187" y="519"/>
                  </a:cubicBezTo>
                  <a:cubicBezTo>
                    <a:pt x="1196" y="562"/>
                    <a:pt x="1221" y="607"/>
                    <a:pt x="1242" y="652"/>
                  </a:cubicBezTo>
                  <a:cubicBezTo>
                    <a:pt x="1256" y="684"/>
                    <a:pt x="1278" y="725"/>
                    <a:pt x="1258" y="757"/>
                  </a:cubicBezTo>
                  <a:cubicBezTo>
                    <a:pt x="1230" y="763"/>
                    <a:pt x="1204" y="721"/>
                    <a:pt x="1193" y="700"/>
                  </a:cubicBezTo>
                  <a:cubicBezTo>
                    <a:pt x="1169" y="654"/>
                    <a:pt x="1150" y="588"/>
                    <a:pt x="1129" y="546"/>
                  </a:cubicBezTo>
                  <a:cubicBezTo>
                    <a:pt x="1118" y="549"/>
                    <a:pt x="1109" y="555"/>
                    <a:pt x="1099" y="560"/>
                  </a:cubicBezTo>
                  <a:cubicBezTo>
                    <a:pt x="1098" y="568"/>
                    <a:pt x="1109" y="566"/>
                    <a:pt x="1106" y="576"/>
                  </a:cubicBezTo>
                  <a:cubicBezTo>
                    <a:pt x="1101" y="599"/>
                    <a:pt x="1124" y="624"/>
                    <a:pt x="1141" y="650"/>
                  </a:cubicBezTo>
                  <a:cubicBezTo>
                    <a:pt x="1157" y="675"/>
                    <a:pt x="1168" y="708"/>
                    <a:pt x="1184" y="737"/>
                  </a:cubicBezTo>
                  <a:cubicBezTo>
                    <a:pt x="1191" y="749"/>
                    <a:pt x="1203" y="762"/>
                    <a:pt x="1212" y="776"/>
                  </a:cubicBezTo>
                  <a:cubicBezTo>
                    <a:pt x="1227" y="799"/>
                    <a:pt x="1237" y="832"/>
                    <a:pt x="1265" y="831"/>
                  </a:cubicBezTo>
                  <a:cubicBezTo>
                    <a:pt x="1296" y="829"/>
                    <a:pt x="1288" y="789"/>
                    <a:pt x="1308" y="771"/>
                  </a:cubicBezTo>
                  <a:cubicBezTo>
                    <a:pt x="1331" y="751"/>
                    <a:pt x="1364" y="769"/>
                    <a:pt x="1384" y="769"/>
                  </a:cubicBezTo>
                  <a:cubicBezTo>
                    <a:pt x="1391" y="749"/>
                    <a:pt x="1391" y="724"/>
                    <a:pt x="1386" y="702"/>
                  </a:cubicBezTo>
                  <a:close/>
                  <a:moveTo>
                    <a:pt x="1301" y="638"/>
                  </a:moveTo>
                  <a:cubicBezTo>
                    <a:pt x="1280" y="593"/>
                    <a:pt x="1272" y="539"/>
                    <a:pt x="1239" y="505"/>
                  </a:cubicBezTo>
                  <a:cubicBezTo>
                    <a:pt x="1240" y="499"/>
                    <a:pt x="1236" y="500"/>
                    <a:pt x="1239" y="496"/>
                  </a:cubicBezTo>
                  <a:cubicBezTo>
                    <a:pt x="1238" y="496"/>
                    <a:pt x="1236" y="496"/>
                    <a:pt x="1235" y="496"/>
                  </a:cubicBezTo>
                  <a:cubicBezTo>
                    <a:pt x="1230" y="497"/>
                    <a:pt x="1231" y="502"/>
                    <a:pt x="1223" y="500"/>
                  </a:cubicBezTo>
                  <a:cubicBezTo>
                    <a:pt x="1238" y="542"/>
                    <a:pt x="1263" y="578"/>
                    <a:pt x="1283" y="617"/>
                  </a:cubicBezTo>
                  <a:cubicBezTo>
                    <a:pt x="1298" y="646"/>
                    <a:pt x="1299" y="682"/>
                    <a:pt x="1320" y="700"/>
                  </a:cubicBezTo>
                  <a:cubicBezTo>
                    <a:pt x="1327" y="676"/>
                    <a:pt x="1311" y="658"/>
                    <a:pt x="1301" y="638"/>
                  </a:cubicBezTo>
                  <a:close/>
                  <a:moveTo>
                    <a:pt x="1184" y="576"/>
                  </a:moveTo>
                  <a:cubicBezTo>
                    <a:pt x="1178" y="557"/>
                    <a:pt x="1177" y="535"/>
                    <a:pt x="1161" y="528"/>
                  </a:cubicBezTo>
                  <a:cubicBezTo>
                    <a:pt x="1158" y="535"/>
                    <a:pt x="1143" y="531"/>
                    <a:pt x="1143" y="542"/>
                  </a:cubicBezTo>
                  <a:cubicBezTo>
                    <a:pt x="1177" y="596"/>
                    <a:pt x="1194" y="688"/>
                    <a:pt x="1244" y="735"/>
                  </a:cubicBezTo>
                  <a:cubicBezTo>
                    <a:pt x="1241" y="675"/>
                    <a:pt x="1202" y="627"/>
                    <a:pt x="1184" y="576"/>
                  </a:cubicBezTo>
                  <a:close/>
                  <a:moveTo>
                    <a:pt x="840" y="774"/>
                  </a:moveTo>
                  <a:cubicBezTo>
                    <a:pt x="824" y="792"/>
                    <a:pt x="812" y="817"/>
                    <a:pt x="805" y="840"/>
                  </a:cubicBezTo>
                  <a:cubicBezTo>
                    <a:pt x="874" y="868"/>
                    <a:pt x="966" y="861"/>
                    <a:pt x="1037" y="852"/>
                  </a:cubicBezTo>
                  <a:cubicBezTo>
                    <a:pt x="1095" y="844"/>
                    <a:pt x="1145" y="831"/>
                    <a:pt x="1189" y="810"/>
                  </a:cubicBezTo>
                  <a:cubicBezTo>
                    <a:pt x="1151" y="740"/>
                    <a:pt x="1110" y="644"/>
                    <a:pt x="1076" y="571"/>
                  </a:cubicBezTo>
                  <a:cubicBezTo>
                    <a:pt x="983" y="622"/>
                    <a:pt x="908" y="696"/>
                    <a:pt x="840" y="774"/>
                  </a:cubicBezTo>
                  <a:close/>
                  <a:moveTo>
                    <a:pt x="589" y="1559"/>
                  </a:moveTo>
                  <a:cubicBezTo>
                    <a:pt x="584" y="1554"/>
                    <a:pt x="579" y="1534"/>
                    <a:pt x="569" y="1527"/>
                  </a:cubicBezTo>
                  <a:cubicBezTo>
                    <a:pt x="564" y="1483"/>
                    <a:pt x="544" y="1466"/>
                    <a:pt x="532" y="1428"/>
                  </a:cubicBezTo>
                  <a:cubicBezTo>
                    <a:pt x="519" y="1419"/>
                    <a:pt x="513" y="1403"/>
                    <a:pt x="502" y="1391"/>
                  </a:cubicBezTo>
                  <a:cubicBezTo>
                    <a:pt x="502" y="1385"/>
                    <a:pt x="498" y="1382"/>
                    <a:pt x="497" y="1375"/>
                  </a:cubicBezTo>
                  <a:cubicBezTo>
                    <a:pt x="473" y="1348"/>
                    <a:pt x="466" y="1302"/>
                    <a:pt x="440" y="1277"/>
                  </a:cubicBezTo>
                  <a:cubicBezTo>
                    <a:pt x="406" y="1214"/>
                    <a:pt x="375" y="1150"/>
                    <a:pt x="346" y="1084"/>
                  </a:cubicBezTo>
                  <a:cubicBezTo>
                    <a:pt x="305" y="988"/>
                    <a:pt x="248" y="901"/>
                    <a:pt x="213" y="801"/>
                  </a:cubicBezTo>
                  <a:cubicBezTo>
                    <a:pt x="203" y="803"/>
                    <a:pt x="197" y="810"/>
                    <a:pt x="185" y="810"/>
                  </a:cubicBezTo>
                  <a:cubicBezTo>
                    <a:pt x="201" y="859"/>
                    <a:pt x="230" y="908"/>
                    <a:pt x="252" y="950"/>
                  </a:cubicBezTo>
                  <a:cubicBezTo>
                    <a:pt x="263" y="972"/>
                    <a:pt x="270" y="997"/>
                    <a:pt x="282" y="1019"/>
                  </a:cubicBezTo>
                  <a:cubicBezTo>
                    <a:pt x="362" y="1172"/>
                    <a:pt x="425" y="1336"/>
                    <a:pt x="518" y="1472"/>
                  </a:cubicBezTo>
                  <a:cubicBezTo>
                    <a:pt x="528" y="1503"/>
                    <a:pt x="546" y="1526"/>
                    <a:pt x="557" y="1557"/>
                  </a:cubicBezTo>
                  <a:cubicBezTo>
                    <a:pt x="558" y="1564"/>
                    <a:pt x="549" y="1565"/>
                    <a:pt x="555" y="1571"/>
                  </a:cubicBezTo>
                  <a:cubicBezTo>
                    <a:pt x="574" y="1579"/>
                    <a:pt x="579" y="1567"/>
                    <a:pt x="589" y="1559"/>
                  </a:cubicBezTo>
                  <a:close/>
                  <a:moveTo>
                    <a:pt x="105" y="875"/>
                  </a:moveTo>
                  <a:cubicBezTo>
                    <a:pt x="112" y="889"/>
                    <a:pt x="120" y="904"/>
                    <a:pt x="128" y="918"/>
                  </a:cubicBezTo>
                  <a:cubicBezTo>
                    <a:pt x="143" y="946"/>
                    <a:pt x="156" y="977"/>
                    <a:pt x="171" y="1003"/>
                  </a:cubicBezTo>
                  <a:cubicBezTo>
                    <a:pt x="237" y="1118"/>
                    <a:pt x="284" y="1244"/>
                    <a:pt x="344" y="1359"/>
                  </a:cubicBezTo>
                  <a:cubicBezTo>
                    <a:pt x="374" y="1418"/>
                    <a:pt x="387" y="1482"/>
                    <a:pt x="424" y="1534"/>
                  </a:cubicBezTo>
                  <a:cubicBezTo>
                    <a:pt x="421" y="1545"/>
                    <a:pt x="432" y="1586"/>
                    <a:pt x="458" y="1575"/>
                  </a:cubicBezTo>
                  <a:cubicBezTo>
                    <a:pt x="462" y="1554"/>
                    <a:pt x="455" y="1542"/>
                    <a:pt x="449" y="1520"/>
                  </a:cubicBezTo>
                  <a:cubicBezTo>
                    <a:pt x="420" y="1479"/>
                    <a:pt x="403" y="1430"/>
                    <a:pt x="380" y="1387"/>
                  </a:cubicBezTo>
                  <a:cubicBezTo>
                    <a:pt x="369" y="1366"/>
                    <a:pt x="359" y="1347"/>
                    <a:pt x="350" y="1325"/>
                  </a:cubicBezTo>
                  <a:cubicBezTo>
                    <a:pt x="342" y="1303"/>
                    <a:pt x="327" y="1284"/>
                    <a:pt x="316" y="1263"/>
                  </a:cubicBezTo>
                  <a:cubicBezTo>
                    <a:pt x="305" y="1241"/>
                    <a:pt x="298" y="1217"/>
                    <a:pt x="288" y="1194"/>
                  </a:cubicBezTo>
                  <a:cubicBezTo>
                    <a:pt x="270" y="1148"/>
                    <a:pt x="249" y="1104"/>
                    <a:pt x="229" y="1061"/>
                  </a:cubicBezTo>
                  <a:cubicBezTo>
                    <a:pt x="208" y="1017"/>
                    <a:pt x="180" y="978"/>
                    <a:pt x="160" y="937"/>
                  </a:cubicBezTo>
                  <a:cubicBezTo>
                    <a:pt x="141" y="897"/>
                    <a:pt x="124" y="814"/>
                    <a:pt x="82" y="817"/>
                  </a:cubicBezTo>
                  <a:cubicBezTo>
                    <a:pt x="88" y="838"/>
                    <a:pt x="95" y="855"/>
                    <a:pt x="105" y="875"/>
                  </a:cubicBezTo>
                  <a:close/>
                  <a:moveTo>
                    <a:pt x="162" y="822"/>
                  </a:moveTo>
                  <a:cubicBezTo>
                    <a:pt x="154" y="823"/>
                    <a:pt x="148" y="818"/>
                    <a:pt x="135" y="822"/>
                  </a:cubicBezTo>
                  <a:cubicBezTo>
                    <a:pt x="153" y="889"/>
                    <a:pt x="189" y="950"/>
                    <a:pt x="222" y="1010"/>
                  </a:cubicBezTo>
                  <a:cubicBezTo>
                    <a:pt x="295" y="1145"/>
                    <a:pt x="337" y="1285"/>
                    <a:pt x="419" y="1417"/>
                  </a:cubicBezTo>
                  <a:cubicBezTo>
                    <a:pt x="431" y="1449"/>
                    <a:pt x="446" y="1479"/>
                    <a:pt x="465" y="1509"/>
                  </a:cubicBezTo>
                  <a:cubicBezTo>
                    <a:pt x="482" y="1502"/>
                    <a:pt x="498" y="1515"/>
                    <a:pt x="511" y="1506"/>
                  </a:cubicBezTo>
                  <a:cubicBezTo>
                    <a:pt x="384" y="1289"/>
                    <a:pt x="282" y="1046"/>
                    <a:pt x="162" y="822"/>
                  </a:cubicBezTo>
                  <a:close/>
                  <a:moveTo>
                    <a:pt x="672" y="863"/>
                  </a:moveTo>
                  <a:cubicBezTo>
                    <a:pt x="634" y="876"/>
                    <a:pt x="615" y="902"/>
                    <a:pt x="628" y="944"/>
                  </a:cubicBezTo>
                  <a:cubicBezTo>
                    <a:pt x="634" y="961"/>
                    <a:pt x="646" y="976"/>
                    <a:pt x="654" y="996"/>
                  </a:cubicBezTo>
                  <a:cubicBezTo>
                    <a:pt x="668" y="1036"/>
                    <a:pt x="678" y="1074"/>
                    <a:pt x="695" y="1111"/>
                  </a:cubicBezTo>
                  <a:cubicBezTo>
                    <a:pt x="727" y="1181"/>
                    <a:pt x="765" y="1257"/>
                    <a:pt x="803" y="1320"/>
                  </a:cubicBezTo>
                  <a:cubicBezTo>
                    <a:pt x="824" y="1339"/>
                    <a:pt x="873" y="1342"/>
                    <a:pt x="911" y="1336"/>
                  </a:cubicBezTo>
                  <a:cubicBezTo>
                    <a:pt x="912" y="1331"/>
                    <a:pt x="907" y="1331"/>
                    <a:pt x="909" y="1325"/>
                  </a:cubicBezTo>
                  <a:cubicBezTo>
                    <a:pt x="901" y="1326"/>
                    <a:pt x="892" y="1337"/>
                    <a:pt x="883" y="1329"/>
                  </a:cubicBezTo>
                  <a:cubicBezTo>
                    <a:pt x="886" y="1315"/>
                    <a:pt x="900" y="1312"/>
                    <a:pt x="902" y="1297"/>
                  </a:cubicBezTo>
                  <a:cubicBezTo>
                    <a:pt x="888" y="1287"/>
                    <a:pt x="877" y="1315"/>
                    <a:pt x="867" y="1302"/>
                  </a:cubicBezTo>
                  <a:cubicBezTo>
                    <a:pt x="868" y="1284"/>
                    <a:pt x="898" y="1279"/>
                    <a:pt x="886" y="1263"/>
                  </a:cubicBezTo>
                  <a:cubicBezTo>
                    <a:pt x="878" y="1270"/>
                    <a:pt x="866" y="1282"/>
                    <a:pt x="856" y="1279"/>
                  </a:cubicBezTo>
                  <a:cubicBezTo>
                    <a:pt x="855" y="1257"/>
                    <a:pt x="873" y="1255"/>
                    <a:pt x="879" y="1240"/>
                  </a:cubicBezTo>
                  <a:cubicBezTo>
                    <a:pt x="873" y="1232"/>
                    <a:pt x="871" y="1220"/>
                    <a:pt x="865" y="1212"/>
                  </a:cubicBezTo>
                  <a:cubicBezTo>
                    <a:pt x="846" y="1217"/>
                    <a:pt x="823" y="1242"/>
                    <a:pt x="805" y="1233"/>
                  </a:cubicBezTo>
                  <a:cubicBezTo>
                    <a:pt x="818" y="1217"/>
                    <a:pt x="836" y="1205"/>
                    <a:pt x="856" y="1196"/>
                  </a:cubicBezTo>
                  <a:cubicBezTo>
                    <a:pt x="856" y="1189"/>
                    <a:pt x="850" y="1188"/>
                    <a:pt x="849" y="1182"/>
                  </a:cubicBezTo>
                  <a:cubicBezTo>
                    <a:pt x="839" y="1182"/>
                    <a:pt x="830" y="1194"/>
                    <a:pt x="821" y="1187"/>
                  </a:cubicBezTo>
                  <a:cubicBezTo>
                    <a:pt x="818" y="1177"/>
                    <a:pt x="833" y="1168"/>
                    <a:pt x="840" y="1162"/>
                  </a:cubicBezTo>
                  <a:cubicBezTo>
                    <a:pt x="836" y="1161"/>
                    <a:pt x="837" y="1157"/>
                    <a:pt x="835" y="1155"/>
                  </a:cubicBezTo>
                  <a:cubicBezTo>
                    <a:pt x="834" y="1153"/>
                    <a:pt x="809" y="1169"/>
                    <a:pt x="808" y="1153"/>
                  </a:cubicBezTo>
                  <a:cubicBezTo>
                    <a:pt x="808" y="1141"/>
                    <a:pt x="824" y="1145"/>
                    <a:pt x="824" y="1132"/>
                  </a:cubicBezTo>
                  <a:cubicBezTo>
                    <a:pt x="814" y="1134"/>
                    <a:pt x="803" y="1146"/>
                    <a:pt x="791" y="1139"/>
                  </a:cubicBezTo>
                  <a:cubicBezTo>
                    <a:pt x="792" y="1123"/>
                    <a:pt x="811" y="1116"/>
                    <a:pt x="810" y="1107"/>
                  </a:cubicBezTo>
                  <a:cubicBezTo>
                    <a:pt x="803" y="1104"/>
                    <a:pt x="786" y="1130"/>
                    <a:pt x="775" y="1116"/>
                  </a:cubicBezTo>
                  <a:cubicBezTo>
                    <a:pt x="782" y="1104"/>
                    <a:pt x="790" y="1095"/>
                    <a:pt x="798" y="1086"/>
                  </a:cubicBezTo>
                  <a:cubicBezTo>
                    <a:pt x="795" y="1082"/>
                    <a:pt x="793" y="1076"/>
                    <a:pt x="791" y="1070"/>
                  </a:cubicBezTo>
                  <a:cubicBezTo>
                    <a:pt x="770" y="1072"/>
                    <a:pt x="760" y="1086"/>
                    <a:pt x="746" y="1095"/>
                  </a:cubicBezTo>
                  <a:cubicBezTo>
                    <a:pt x="745" y="1092"/>
                    <a:pt x="742" y="1091"/>
                    <a:pt x="741" y="1088"/>
                  </a:cubicBezTo>
                  <a:cubicBezTo>
                    <a:pt x="747" y="1066"/>
                    <a:pt x="770" y="1062"/>
                    <a:pt x="780" y="1049"/>
                  </a:cubicBezTo>
                  <a:cubicBezTo>
                    <a:pt x="778" y="1049"/>
                    <a:pt x="777" y="1047"/>
                    <a:pt x="778" y="1045"/>
                  </a:cubicBezTo>
                  <a:cubicBezTo>
                    <a:pt x="772" y="1040"/>
                    <a:pt x="763" y="1049"/>
                    <a:pt x="755" y="1049"/>
                  </a:cubicBezTo>
                  <a:cubicBezTo>
                    <a:pt x="754" y="1045"/>
                    <a:pt x="748" y="1045"/>
                    <a:pt x="750" y="1038"/>
                  </a:cubicBezTo>
                  <a:cubicBezTo>
                    <a:pt x="754" y="1031"/>
                    <a:pt x="764" y="1031"/>
                    <a:pt x="766" y="1024"/>
                  </a:cubicBezTo>
                  <a:cubicBezTo>
                    <a:pt x="758" y="1012"/>
                    <a:pt x="745" y="1038"/>
                    <a:pt x="729" y="1026"/>
                  </a:cubicBezTo>
                  <a:cubicBezTo>
                    <a:pt x="735" y="1017"/>
                    <a:pt x="740" y="1006"/>
                    <a:pt x="755" y="1006"/>
                  </a:cubicBezTo>
                  <a:cubicBezTo>
                    <a:pt x="753" y="1000"/>
                    <a:pt x="752" y="995"/>
                    <a:pt x="746" y="994"/>
                  </a:cubicBezTo>
                  <a:cubicBezTo>
                    <a:pt x="740" y="1000"/>
                    <a:pt x="735" y="1006"/>
                    <a:pt x="723" y="1006"/>
                  </a:cubicBezTo>
                  <a:cubicBezTo>
                    <a:pt x="724" y="993"/>
                    <a:pt x="726" y="982"/>
                    <a:pt x="741" y="983"/>
                  </a:cubicBezTo>
                  <a:cubicBezTo>
                    <a:pt x="739" y="975"/>
                    <a:pt x="736" y="969"/>
                    <a:pt x="732" y="964"/>
                  </a:cubicBezTo>
                  <a:cubicBezTo>
                    <a:pt x="716" y="974"/>
                    <a:pt x="696" y="1002"/>
                    <a:pt x="681" y="992"/>
                  </a:cubicBezTo>
                  <a:cubicBezTo>
                    <a:pt x="693" y="975"/>
                    <a:pt x="706" y="960"/>
                    <a:pt x="727" y="953"/>
                  </a:cubicBezTo>
                  <a:cubicBezTo>
                    <a:pt x="713" y="920"/>
                    <a:pt x="697" y="878"/>
                    <a:pt x="672" y="863"/>
                  </a:cubicBezTo>
                  <a:close/>
                  <a:moveTo>
                    <a:pt x="938" y="1019"/>
                  </a:moveTo>
                  <a:cubicBezTo>
                    <a:pt x="951" y="1015"/>
                    <a:pt x="959" y="1006"/>
                    <a:pt x="966" y="996"/>
                  </a:cubicBezTo>
                  <a:cubicBezTo>
                    <a:pt x="961" y="989"/>
                    <a:pt x="957" y="981"/>
                    <a:pt x="950" y="976"/>
                  </a:cubicBezTo>
                  <a:cubicBezTo>
                    <a:pt x="952" y="996"/>
                    <a:pt x="940" y="1003"/>
                    <a:pt x="938" y="1019"/>
                  </a:cubicBezTo>
                  <a:close/>
                  <a:moveTo>
                    <a:pt x="1170" y="996"/>
                  </a:moveTo>
                  <a:cubicBezTo>
                    <a:pt x="1163" y="995"/>
                    <a:pt x="1155" y="993"/>
                    <a:pt x="1150" y="989"/>
                  </a:cubicBezTo>
                  <a:cubicBezTo>
                    <a:pt x="1148" y="996"/>
                    <a:pt x="1140" y="995"/>
                    <a:pt x="1141" y="1003"/>
                  </a:cubicBezTo>
                  <a:cubicBezTo>
                    <a:pt x="1152" y="1008"/>
                    <a:pt x="1164" y="1009"/>
                    <a:pt x="1173" y="1010"/>
                  </a:cubicBezTo>
                  <a:cubicBezTo>
                    <a:pt x="1175" y="995"/>
                    <a:pt x="1166" y="1008"/>
                    <a:pt x="1170" y="996"/>
                  </a:cubicBezTo>
                  <a:close/>
                  <a:moveTo>
                    <a:pt x="932" y="1026"/>
                  </a:moveTo>
                  <a:cubicBezTo>
                    <a:pt x="930" y="1040"/>
                    <a:pt x="916" y="1079"/>
                    <a:pt x="918" y="1081"/>
                  </a:cubicBezTo>
                  <a:cubicBezTo>
                    <a:pt x="937" y="1112"/>
                    <a:pt x="949" y="1054"/>
                    <a:pt x="968" y="1049"/>
                  </a:cubicBezTo>
                  <a:cubicBezTo>
                    <a:pt x="982" y="1054"/>
                    <a:pt x="986" y="1068"/>
                    <a:pt x="998" y="1074"/>
                  </a:cubicBezTo>
                  <a:cubicBezTo>
                    <a:pt x="999" y="1065"/>
                    <a:pt x="1011" y="1067"/>
                    <a:pt x="1010" y="1056"/>
                  </a:cubicBezTo>
                  <a:cubicBezTo>
                    <a:pt x="997" y="1042"/>
                    <a:pt x="989" y="1023"/>
                    <a:pt x="973" y="1012"/>
                  </a:cubicBezTo>
                  <a:cubicBezTo>
                    <a:pt x="966" y="1025"/>
                    <a:pt x="945" y="1039"/>
                    <a:pt x="932" y="1026"/>
                  </a:cubicBezTo>
                  <a:close/>
                  <a:moveTo>
                    <a:pt x="1129" y="1019"/>
                  </a:moveTo>
                  <a:cubicBezTo>
                    <a:pt x="1113" y="1062"/>
                    <a:pt x="1091" y="1099"/>
                    <a:pt x="1081" y="1148"/>
                  </a:cubicBezTo>
                  <a:cubicBezTo>
                    <a:pt x="1100" y="1160"/>
                    <a:pt x="1134" y="1163"/>
                    <a:pt x="1152" y="1148"/>
                  </a:cubicBezTo>
                  <a:cubicBezTo>
                    <a:pt x="1161" y="1115"/>
                    <a:pt x="1166" y="1078"/>
                    <a:pt x="1173" y="1038"/>
                  </a:cubicBezTo>
                  <a:cubicBezTo>
                    <a:pt x="1164" y="1026"/>
                    <a:pt x="1149" y="1020"/>
                    <a:pt x="1129" y="1019"/>
                  </a:cubicBezTo>
                  <a:close/>
                  <a:moveTo>
                    <a:pt x="1159" y="1196"/>
                  </a:moveTo>
                  <a:cubicBezTo>
                    <a:pt x="1165" y="1199"/>
                    <a:pt x="1164" y="1209"/>
                    <a:pt x="1175" y="1208"/>
                  </a:cubicBezTo>
                  <a:cubicBezTo>
                    <a:pt x="1180" y="1162"/>
                    <a:pt x="1199" y="1106"/>
                    <a:pt x="1219" y="1056"/>
                  </a:cubicBezTo>
                  <a:cubicBezTo>
                    <a:pt x="1213" y="1046"/>
                    <a:pt x="1204" y="1040"/>
                    <a:pt x="1191" y="1038"/>
                  </a:cubicBezTo>
                  <a:cubicBezTo>
                    <a:pt x="1186" y="1088"/>
                    <a:pt x="1171" y="1148"/>
                    <a:pt x="1159" y="1196"/>
                  </a:cubicBezTo>
                  <a:close/>
                  <a:moveTo>
                    <a:pt x="918" y="1107"/>
                  </a:moveTo>
                  <a:cubicBezTo>
                    <a:pt x="928" y="1191"/>
                    <a:pt x="930" y="1277"/>
                    <a:pt x="948" y="1339"/>
                  </a:cubicBezTo>
                  <a:cubicBezTo>
                    <a:pt x="952" y="1335"/>
                    <a:pt x="978" y="1335"/>
                    <a:pt x="989" y="1339"/>
                  </a:cubicBezTo>
                  <a:cubicBezTo>
                    <a:pt x="994" y="1328"/>
                    <a:pt x="984" y="1307"/>
                    <a:pt x="991" y="1290"/>
                  </a:cubicBezTo>
                  <a:cubicBezTo>
                    <a:pt x="1010" y="1295"/>
                    <a:pt x="996" y="1331"/>
                    <a:pt x="1012" y="1339"/>
                  </a:cubicBezTo>
                  <a:cubicBezTo>
                    <a:pt x="1029" y="1322"/>
                    <a:pt x="1027" y="1282"/>
                    <a:pt x="1026" y="1249"/>
                  </a:cubicBezTo>
                  <a:cubicBezTo>
                    <a:pt x="1037" y="1194"/>
                    <a:pt x="1023" y="1143"/>
                    <a:pt x="1021" y="1086"/>
                  </a:cubicBezTo>
                  <a:cubicBezTo>
                    <a:pt x="1012" y="1090"/>
                    <a:pt x="999" y="1096"/>
                    <a:pt x="987" y="1091"/>
                  </a:cubicBezTo>
                  <a:cubicBezTo>
                    <a:pt x="989" y="1139"/>
                    <a:pt x="997" y="1197"/>
                    <a:pt x="994" y="1249"/>
                  </a:cubicBezTo>
                  <a:cubicBezTo>
                    <a:pt x="969" y="1206"/>
                    <a:pt x="989" y="1127"/>
                    <a:pt x="964" y="1081"/>
                  </a:cubicBezTo>
                  <a:cubicBezTo>
                    <a:pt x="959" y="1100"/>
                    <a:pt x="937" y="1110"/>
                    <a:pt x="918" y="1107"/>
                  </a:cubicBezTo>
                  <a:close/>
                  <a:moveTo>
                    <a:pt x="1040" y="1336"/>
                  </a:moveTo>
                  <a:cubicBezTo>
                    <a:pt x="1054" y="1331"/>
                    <a:pt x="1067" y="1325"/>
                    <a:pt x="1083" y="1323"/>
                  </a:cubicBezTo>
                  <a:cubicBezTo>
                    <a:pt x="1112" y="1278"/>
                    <a:pt x="1131" y="1232"/>
                    <a:pt x="1143" y="1176"/>
                  </a:cubicBezTo>
                  <a:cubicBezTo>
                    <a:pt x="1115" y="1177"/>
                    <a:pt x="1089" y="1176"/>
                    <a:pt x="1076" y="1162"/>
                  </a:cubicBezTo>
                  <a:cubicBezTo>
                    <a:pt x="1057" y="1222"/>
                    <a:pt x="1046" y="1272"/>
                    <a:pt x="1040" y="1336"/>
                  </a:cubicBezTo>
                  <a:close/>
                  <a:moveTo>
                    <a:pt x="911" y="1277"/>
                  </a:moveTo>
                  <a:cubicBezTo>
                    <a:pt x="916" y="1288"/>
                    <a:pt x="914" y="1294"/>
                    <a:pt x="922" y="1300"/>
                  </a:cubicBezTo>
                  <a:cubicBezTo>
                    <a:pt x="919" y="1289"/>
                    <a:pt x="922" y="1277"/>
                    <a:pt x="916" y="1274"/>
                  </a:cubicBezTo>
                  <a:cubicBezTo>
                    <a:pt x="915" y="1276"/>
                    <a:pt x="914" y="1277"/>
                    <a:pt x="911" y="1277"/>
                  </a:cubicBezTo>
                  <a:close/>
                  <a:moveTo>
                    <a:pt x="803" y="1437"/>
                  </a:moveTo>
                  <a:cubicBezTo>
                    <a:pt x="889" y="1451"/>
                    <a:pt x="951" y="1459"/>
                    <a:pt x="1030" y="1430"/>
                  </a:cubicBezTo>
                  <a:cubicBezTo>
                    <a:pt x="1072" y="1435"/>
                    <a:pt x="1079" y="1419"/>
                    <a:pt x="1104" y="1407"/>
                  </a:cubicBezTo>
                  <a:cubicBezTo>
                    <a:pt x="1101" y="1373"/>
                    <a:pt x="1115" y="1355"/>
                    <a:pt x="1118" y="1325"/>
                  </a:cubicBezTo>
                  <a:cubicBezTo>
                    <a:pt x="1072" y="1366"/>
                    <a:pt x="996" y="1352"/>
                    <a:pt x="925" y="1359"/>
                  </a:cubicBezTo>
                  <a:cubicBezTo>
                    <a:pt x="887" y="1363"/>
                    <a:pt x="811" y="1356"/>
                    <a:pt x="785" y="1339"/>
                  </a:cubicBezTo>
                  <a:cubicBezTo>
                    <a:pt x="793" y="1374"/>
                    <a:pt x="796" y="1404"/>
                    <a:pt x="803" y="1437"/>
                  </a:cubicBezTo>
                  <a:close/>
                  <a:moveTo>
                    <a:pt x="1067" y="1453"/>
                  </a:moveTo>
                  <a:cubicBezTo>
                    <a:pt x="1071" y="1475"/>
                    <a:pt x="1071" y="1487"/>
                    <a:pt x="1072" y="1511"/>
                  </a:cubicBezTo>
                  <a:cubicBezTo>
                    <a:pt x="1084" y="1513"/>
                    <a:pt x="1086" y="1504"/>
                    <a:pt x="1097" y="1504"/>
                  </a:cubicBezTo>
                  <a:cubicBezTo>
                    <a:pt x="1096" y="1472"/>
                    <a:pt x="1107" y="1459"/>
                    <a:pt x="1102" y="1435"/>
                  </a:cubicBezTo>
                  <a:cubicBezTo>
                    <a:pt x="1092" y="1443"/>
                    <a:pt x="1074" y="1442"/>
                    <a:pt x="1067" y="1453"/>
                  </a:cubicBezTo>
                  <a:close/>
                  <a:moveTo>
                    <a:pt x="1042" y="1525"/>
                  </a:moveTo>
                  <a:cubicBezTo>
                    <a:pt x="1044" y="1522"/>
                    <a:pt x="1046" y="1524"/>
                    <a:pt x="1053" y="1522"/>
                  </a:cubicBezTo>
                  <a:cubicBezTo>
                    <a:pt x="1057" y="1501"/>
                    <a:pt x="1061" y="1460"/>
                    <a:pt x="1042" y="1453"/>
                  </a:cubicBezTo>
                  <a:cubicBezTo>
                    <a:pt x="1036" y="1471"/>
                    <a:pt x="1039" y="1500"/>
                    <a:pt x="1042" y="1525"/>
                  </a:cubicBezTo>
                  <a:close/>
                  <a:moveTo>
                    <a:pt x="805" y="1458"/>
                  </a:moveTo>
                  <a:cubicBezTo>
                    <a:pt x="808" y="1484"/>
                    <a:pt x="815" y="1503"/>
                    <a:pt x="817" y="1529"/>
                  </a:cubicBezTo>
                  <a:cubicBezTo>
                    <a:pt x="825" y="1529"/>
                    <a:pt x="832" y="1538"/>
                    <a:pt x="837" y="1534"/>
                  </a:cubicBezTo>
                  <a:cubicBezTo>
                    <a:pt x="842" y="1514"/>
                    <a:pt x="836" y="1494"/>
                    <a:pt x="835" y="1465"/>
                  </a:cubicBezTo>
                  <a:cubicBezTo>
                    <a:pt x="823" y="1459"/>
                    <a:pt x="818" y="1457"/>
                    <a:pt x="805" y="1458"/>
                  </a:cubicBezTo>
                  <a:close/>
                  <a:moveTo>
                    <a:pt x="973" y="1470"/>
                  </a:moveTo>
                  <a:cubicBezTo>
                    <a:pt x="972" y="1497"/>
                    <a:pt x="969" y="1517"/>
                    <a:pt x="975" y="1545"/>
                  </a:cubicBezTo>
                  <a:cubicBezTo>
                    <a:pt x="991" y="1540"/>
                    <a:pt x="1012" y="1541"/>
                    <a:pt x="1023" y="1532"/>
                  </a:cubicBezTo>
                  <a:cubicBezTo>
                    <a:pt x="1026" y="1503"/>
                    <a:pt x="1024" y="1489"/>
                    <a:pt x="1019" y="1460"/>
                  </a:cubicBezTo>
                  <a:cubicBezTo>
                    <a:pt x="1005" y="1458"/>
                    <a:pt x="988" y="1466"/>
                    <a:pt x="973" y="1470"/>
                  </a:cubicBezTo>
                  <a:close/>
                  <a:moveTo>
                    <a:pt x="854" y="1541"/>
                  </a:moveTo>
                  <a:cubicBezTo>
                    <a:pt x="876" y="1546"/>
                    <a:pt x="890" y="1545"/>
                    <a:pt x="916" y="1548"/>
                  </a:cubicBezTo>
                  <a:cubicBezTo>
                    <a:pt x="915" y="1523"/>
                    <a:pt x="921" y="1496"/>
                    <a:pt x="913" y="1472"/>
                  </a:cubicBezTo>
                  <a:cubicBezTo>
                    <a:pt x="894" y="1468"/>
                    <a:pt x="867" y="1468"/>
                    <a:pt x="854" y="1465"/>
                  </a:cubicBezTo>
                  <a:cubicBezTo>
                    <a:pt x="855" y="1482"/>
                    <a:pt x="852" y="1524"/>
                    <a:pt x="854" y="1541"/>
                  </a:cubicBezTo>
                  <a:close/>
                  <a:moveTo>
                    <a:pt x="936" y="1470"/>
                  </a:moveTo>
                  <a:cubicBezTo>
                    <a:pt x="929" y="1493"/>
                    <a:pt x="932" y="1521"/>
                    <a:pt x="934" y="1550"/>
                  </a:cubicBezTo>
                  <a:cubicBezTo>
                    <a:pt x="942" y="1549"/>
                    <a:pt x="954" y="1552"/>
                    <a:pt x="959" y="1548"/>
                  </a:cubicBezTo>
                  <a:cubicBezTo>
                    <a:pt x="955" y="1526"/>
                    <a:pt x="961" y="1496"/>
                    <a:pt x="952" y="1470"/>
                  </a:cubicBezTo>
                  <a:cubicBezTo>
                    <a:pt x="947" y="1470"/>
                    <a:pt x="942" y="1470"/>
                    <a:pt x="936" y="1470"/>
                  </a:cubicBezTo>
                  <a:close/>
                  <a:moveTo>
                    <a:pt x="1026" y="1561"/>
                  </a:moveTo>
                  <a:cubicBezTo>
                    <a:pt x="1021" y="1560"/>
                    <a:pt x="1022" y="1555"/>
                    <a:pt x="1014" y="1557"/>
                  </a:cubicBezTo>
                  <a:cubicBezTo>
                    <a:pt x="959" y="1579"/>
                    <a:pt x="886" y="1572"/>
                    <a:pt x="821" y="1552"/>
                  </a:cubicBezTo>
                  <a:cubicBezTo>
                    <a:pt x="829" y="1584"/>
                    <a:pt x="834" y="1634"/>
                    <a:pt x="842" y="1669"/>
                  </a:cubicBezTo>
                  <a:cubicBezTo>
                    <a:pt x="848" y="1675"/>
                    <a:pt x="854" y="1680"/>
                    <a:pt x="860" y="1685"/>
                  </a:cubicBezTo>
                  <a:cubicBezTo>
                    <a:pt x="877" y="1683"/>
                    <a:pt x="893" y="1698"/>
                    <a:pt x="911" y="1699"/>
                  </a:cubicBezTo>
                  <a:cubicBezTo>
                    <a:pt x="923" y="1700"/>
                    <a:pt x="935" y="1692"/>
                    <a:pt x="948" y="1692"/>
                  </a:cubicBezTo>
                  <a:cubicBezTo>
                    <a:pt x="987" y="1692"/>
                    <a:pt x="1031" y="1702"/>
                    <a:pt x="1065" y="1679"/>
                  </a:cubicBezTo>
                  <a:cubicBezTo>
                    <a:pt x="1088" y="1638"/>
                    <a:pt x="1091" y="1567"/>
                    <a:pt x="1090" y="1527"/>
                  </a:cubicBezTo>
                  <a:cubicBezTo>
                    <a:pt x="1071" y="1541"/>
                    <a:pt x="1041" y="1544"/>
                    <a:pt x="1026" y="1561"/>
                  </a:cubicBezTo>
                  <a:close/>
                  <a:moveTo>
                    <a:pt x="481" y="1534"/>
                  </a:moveTo>
                  <a:cubicBezTo>
                    <a:pt x="493" y="1554"/>
                    <a:pt x="500" y="1597"/>
                    <a:pt x="452" y="1600"/>
                  </a:cubicBezTo>
                  <a:cubicBezTo>
                    <a:pt x="442" y="1593"/>
                    <a:pt x="437" y="1594"/>
                    <a:pt x="424" y="1598"/>
                  </a:cubicBezTo>
                  <a:cubicBezTo>
                    <a:pt x="417" y="1581"/>
                    <a:pt x="419" y="1554"/>
                    <a:pt x="403" y="1552"/>
                  </a:cubicBezTo>
                  <a:cubicBezTo>
                    <a:pt x="390" y="1566"/>
                    <a:pt x="340" y="1581"/>
                    <a:pt x="360" y="1610"/>
                  </a:cubicBezTo>
                  <a:cubicBezTo>
                    <a:pt x="442" y="1626"/>
                    <a:pt x="562" y="1633"/>
                    <a:pt x="658" y="1610"/>
                  </a:cubicBezTo>
                  <a:cubicBezTo>
                    <a:pt x="657" y="1602"/>
                    <a:pt x="665" y="1604"/>
                    <a:pt x="663" y="1596"/>
                  </a:cubicBezTo>
                  <a:cubicBezTo>
                    <a:pt x="653" y="1575"/>
                    <a:pt x="629" y="1554"/>
                    <a:pt x="612" y="1555"/>
                  </a:cubicBezTo>
                  <a:cubicBezTo>
                    <a:pt x="641" y="1578"/>
                    <a:pt x="584" y="1605"/>
                    <a:pt x="557" y="1596"/>
                  </a:cubicBezTo>
                  <a:cubicBezTo>
                    <a:pt x="537" y="1589"/>
                    <a:pt x="531" y="1568"/>
                    <a:pt x="534" y="1548"/>
                  </a:cubicBezTo>
                  <a:cubicBezTo>
                    <a:pt x="529" y="1545"/>
                    <a:pt x="528" y="1537"/>
                    <a:pt x="525" y="1532"/>
                  </a:cubicBezTo>
                  <a:cubicBezTo>
                    <a:pt x="512" y="1536"/>
                    <a:pt x="502" y="1528"/>
                    <a:pt x="481" y="1534"/>
                  </a:cubicBezTo>
                  <a:close/>
                  <a:moveTo>
                    <a:pt x="686" y="1607"/>
                  </a:moveTo>
                  <a:cubicBezTo>
                    <a:pt x="679" y="1617"/>
                    <a:pt x="668" y="1626"/>
                    <a:pt x="658" y="1630"/>
                  </a:cubicBezTo>
                  <a:cubicBezTo>
                    <a:pt x="582" y="1662"/>
                    <a:pt x="481" y="1632"/>
                    <a:pt x="385" y="1642"/>
                  </a:cubicBezTo>
                  <a:cubicBezTo>
                    <a:pt x="378" y="1635"/>
                    <a:pt x="358" y="1633"/>
                    <a:pt x="344" y="1630"/>
                  </a:cubicBezTo>
                  <a:cubicBezTo>
                    <a:pt x="339" y="1642"/>
                    <a:pt x="336" y="1655"/>
                    <a:pt x="334" y="1669"/>
                  </a:cubicBezTo>
                  <a:cubicBezTo>
                    <a:pt x="361" y="1696"/>
                    <a:pt x="432" y="1706"/>
                    <a:pt x="500" y="1715"/>
                  </a:cubicBezTo>
                  <a:cubicBezTo>
                    <a:pt x="540" y="1721"/>
                    <a:pt x="564" y="1718"/>
                    <a:pt x="605" y="1711"/>
                  </a:cubicBezTo>
                  <a:cubicBezTo>
                    <a:pt x="629" y="1706"/>
                    <a:pt x="696" y="1690"/>
                    <a:pt x="704" y="1674"/>
                  </a:cubicBezTo>
                  <a:cubicBezTo>
                    <a:pt x="714" y="1652"/>
                    <a:pt x="696" y="1625"/>
                    <a:pt x="693" y="1607"/>
                  </a:cubicBezTo>
                  <a:cubicBezTo>
                    <a:pt x="690" y="1607"/>
                    <a:pt x="688" y="1607"/>
                    <a:pt x="686" y="1607"/>
                  </a:cubicBezTo>
                  <a:close/>
                  <a:moveTo>
                    <a:pt x="261" y="1662"/>
                  </a:moveTo>
                  <a:cubicBezTo>
                    <a:pt x="229" y="1676"/>
                    <a:pt x="207" y="1688"/>
                    <a:pt x="178" y="1704"/>
                  </a:cubicBezTo>
                  <a:cubicBezTo>
                    <a:pt x="137" y="1727"/>
                    <a:pt x="116" y="1739"/>
                    <a:pt x="84" y="1773"/>
                  </a:cubicBezTo>
                  <a:cubicBezTo>
                    <a:pt x="70" y="1787"/>
                    <a:pt x="45" y="1813"/>
                    <a:pt x="47" y="1830"/>
                  </a:cubicBezTo>
                  <a:cubicBezTo>
                    <a:pt x="51" y="1857"/>
                    <a:pt x="107" y="1874"/>
                    <a:pt x="130" y="1883"/>
                  </a:cubicBezTo>
                  <a:cubicBezTo>
                    <a:pt x="205" y="1912"/>
                    <a:pt x="288" y="1931"/>
                    <a:pt x="376" y="1940"/>
                  </a:cubicBezTo>
                  <a:cubicBezTo>
                    <a:pt x="450" y="1948"/>
                    <a:pt x="484" y="1935"/>
                    <a:pt x="555" y="1936"/>
                  </a:cubicBezTo>
                  <a:cubicBezTo>
                    <a:pt x="600" y="1936"/>
                    <a:pt x="638" y="1933"/>
                    <a:pt x="681" y="1927"/>
                  </a:cubicBezTo>
                  <a:cubicBezTo>
                    <a:pt x="760" y="1915"/>
                    <a:pt x="822" y="1904"/>
                    <a:pt x="883" y="1878"/>
                  </a:cubicBezTo>
                  <a:cubicBezTo>
                    <a:pt x="919" y="1864"/>
                    <a:pt x="953" y="1847"/>
                    <a:pt x="975" y="1823"/>
                  </a:cubicBezTo>
                  <a:cubicBezTo>
                    <a:pt x="941" y="1751"/>
                    <a:pt x="866" y="1720"/>
                    <a:pt x="808" y="1672"/>
                  </a:cubicBezTo>
                  <a:cubicBezTo>
                    <a:pt x="780" y="1669"/>
                    <a:pt x="762" y="1656"/>
                    <a:pt x="734" y="1653"/>
                  </a:cubicBezTo>
                  <a:cubicBezTo>
                    <a:pt x="731" y="1660"/>
                    <a:pt x="734" y="1668"/>
                    <a:pt x="736" y="1679"/>
                  </a:cubicBezTo>
                  <a:cubicBezTo>
                    <a:pt x="695" y="1707"/>
                    <a:pt x="639" y="1727"/>
                    <a:pt x="580" y="1734"/>
                  </a:cubicBezTo>
                  <a:cubicBezTo>
                    <a:pt x="537" y="1739"/>
                    <a:pt x="498" y="1730"/>
                    <a:pt x="463" y="1727"/>
                  </a:cubicBezTo>
                  <a:cubicBezTo>
                    <a:pt x="401" y="1721"/>
                    <a:pt x="349" y="1721"/>
                    <a:pt x="311" y="1688"/>
                  </a:cubicBezTo>
                  <a:cubicBezTo>
                    <a:pt x="309" y="1681"/>
                    <a:pt x="325" y="1654"/>
                    <a:pt x="311" y="1644"/>
                  </a:cubicBezTo>
                  <a:cubicBezTo>
                    <a:pt x="301" y="1650"/>
                    <a:pt x="280" y="1654"/>
                    <a:pt x="261" y="16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13"/>
            </a:p>
          </p:txBody>
        </p:sp>
        <p:sp>
          <p:nvSpPr>
            <p:cNvPr id="15" name="Freeform 170"/>
            <p:cNvSpPr>
              <a:spLocks/>
            </p:cNvSpPr>
            <p:nvPr/>
          </p:nvSpPr>
          <p:spPr bwMode="auto">
            <a:xfrm>
              <a:off x="3695700" y="3516313"/>
              <a:ext cx="44450" cy="44450"/>
            </a:xfrm>
            <a:custGeom>
              <a:avLst/>
              <a:gdLst>
                <a:gd name="T0" fmla="*/ 35 w 68"/>
                <a:gd name="T1" fmla="*/ 4 h 69"/>
                <a:gd name="T2" fmla="*/ 3 w 68"/>
                <a:gd name="T3" fmla="*/ 31 h 69"/>
                <a:gd name="T4" fmla="*/ 35 w 68"/>
                <a:gd name="T5" fmla="*/ 4 h 69"/>
              </a:gdLst>
              <a:ahLst/>
              <a:cxnLst>
                <a:cxn ang="0">
                  <a:pos x="T0" y="T1"/>
                </a:cxn>
                <a:cxn ang="0">
                  <a:pos x="T2" y="T3"/>
                </a:cxn>
                <a:cxn ang="0">
                  <a:pos x="T4" y="T5"/>
                </a:cxn>
              </a:cxnLst>
              <a:rect l="0" t="0" r="r" b="b"/>
              <a:pathLst>
                <a:path w="68" h="69">
                  <a:moveTo>
                    <a:pt x="35" y="4"/>
                  </a:moveTo>
                  <a:cubicBezTo>
                    <a:pt x="68" y="35"/>
                    <a:pt x="9" y="69"/>
                    <a:pt x="3" y="31"/>
                  </a:cubicBezTo>
                  <a:cubicBezTo>
                    <a:pt x="0" y="12"/>
                    <a:pt x="20" y="0"/>
                    <a:pt x="35"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13"/>
            </a:p>
          </p:txBody>
        </p:sp>
      </p:grpSp>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38975" y="171503"/>
            <a:ext cx="1924812" cy="727172"/>
          </a:xfrm>
          <a:prstGeom prst="rect">
            <a:avLst/>
          </a:prstGeom>
        </p:spPr>
      </p:pic>
      <p:pic>
        <p:nvPicPr>
          <p:cNvPr id="17" name="图片 9"/>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667625" y="4210409"/>
            <a:ext cx="1304115" cy="68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035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5B8C8BF4-C2C5-BD41-9878-BB3A6FB24A47}" type="datetimeFigureOut">
              <a:rPr lang="mr-IN"/>
              <a:t>09-10-2017</a:t>
            </a:fld>
            <a:endParaRPr kumimoji="1" lang="mr-IN" altLang="zh-CN"/>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1188527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40213"/>
          </a:xfrm>
        </p:spPr>
        <p:txBody>
          <a:bodyPr anchor="b"/>
          <a:lstStyle>
            <a:lvl1pPr>
              <a:defRPr sz="4500"/>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3888" y="3443160"/>
            <a:ext cx="7886700" cy="112548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p>
        </p:txBody>
      </p:sp>
      <p:sp>
        <p:nvSpPr>
          <p:cNvPr id="4" name="Date Placeholder 3"/>
          <p:cNvSpPr>
            <a:spLocks noGrp="1"/>
          </p:cNvSpPr>
          <p:nvPr>
            <p:ph type="dt" sz="half" idx="10"/>
          </p:nvPr>
        </p:nvSpPr>
        <p:spPr/>
        <p:txBody>
          <a:bodyPr/>
          <a:lstStyle/>
          <a:p>
            <a:fld id="{5B8C8BF4-C2C5-BD41-9878-BB3A6FB24A47}" type="datetimeFigureOut">
              <a:rPr lang="mr-IN"/>
              <a:t>09-10-2017</a:t>
            </a:fld>
            <a:endParaRPr kumimoji="1" lang="mr-IN" altLang="zh-CN"/>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1844123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628650" y="1369642"/>
            <a:ext cx="3886200" cy="3264511"/>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4629150" y="1369642"/>
            <a:ext cx="3886200" cy="3264511"/>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Date Placeholder 4"/>
          <p:cNvSpPr>
            <a:spLocks noGrp="1"/>
          </p:cNvSpPr>
          <p:nvPr>
            <p:ph type="dt" sz="half" idx="10"/>
          </p:nvPr>
        </p:nvSpPr>
        <p:spPr/>
        <p:txBody>
          <a:bodyPr/>
          <a:lstStyle/>
          <a:p>
            <a:fld id="{5B8C8BF4-C2C5-BD41-9878-BB3A6FB24A47}" type="datetimeFigureOut">
              <a:rPr lang="mr-IN"/>
              <a:t>09-10-2017</a:t>
            </a:fld>
            <a:endParaRPr kumimoji="1" lang="mr-IN" altLang="zh-CN"/>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1704965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929"/>
            <a:ext cx="7886700" cy="994479"/>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9842" y="1261261"/>
            <a:ext cx="3868340"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4" name="Content Placeholder 3"/>
          <p:cNvSpPr>
            <a:spLocks noGrp="1"/>
          </p:cNvSpPr>
          <p:nvPr>
            <p:ph sz="half" idx="2"/>
          </p:nvPr>
        </p:nvSpPr>
        <p:spPr>
          <a:xfrm>
            <a:off x="629842" y="1879386"/>
            <a:ext cx="3868340" cy="2764294"/>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Text Placeholder 4"/>
          <p:cNvSpPr>
            <a:spLocks noGrp="1"/>
          </p:cNvSpPr>
          <p:nvPr>
            <p:ph type="body" sz="quarter" idx="3"/>
          </p:nvPr>
        </p:nvSpPr>
        <p:spPr>
          <a:xfrm>
            <a:off x="4629150" y="1261261"/>
            <a:ext cx="3887391"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6" name="Content Placeholder 5"/>
          <p:cNvSpPr>
            <a:spLocks noGrp="1"/>
          </p:cNvSpPr>
          <p:nvPr>
            <p:ph sz="quarter" idx="4"/>
          </p:nvPr>
        </p:nvSpPr>
        <p:spPr>
          <a:xfrm>
            <a:off x="4629150" y="1879386"/>
            <a:ext cx="3887391" cy="2764294"/>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Date Placeholder 6"/>
          <p:cNvSpPr>
            <a:spLocks noGrp="1"/>
          </p:cNvSpPr>
          <p:nvPr>
            <p:ph type="dt" sz="half" idx="10"/>
          </p:nvPr>
        </p:nvSpPr>
        <p:spPr/>
        <p:txBody>
          <a:bodyPr/>
          <a:lstStyle/>
          <a:p>
            <a:fld id="{5B8C8BF4-C2C5-BD41-9878-BB3A6FB24A47}" type="datetimeFigureOut">
              <a:rPr lang="mr-IN"/>
              <a:t>09-10-2017</a:t>
            </a:fld>
            <a:endParaRPr kumimoji="1" lang="mr-IN" altLang="zh-CN"/>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147583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p>
            <a:fld id="{5B8C8BF4-C2C5-BD41-9878-BB3A6FB24A47}" type="datetimeFigureOut">
              <a:rPr lang="mr-IN"/>
              <a:t>09-10-2017</a:t>
            </a:fld>
            <a:endParaRPr kumimoji="1" lang="mr-IN" altLang="zh-CN"/>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86030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C8BF4-C2C5-BD41-9878-BB3A6FB24A47}" type="datetimeFigureOut">
              <a:rPr lang="mr-IN"/>
              <a:t>09-10-2017</a:t>
            </a:fld>
            <a:endParaRPr kumimoji="1" lang="mr-IN" altLang="zh-CN"/>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70705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dirty="0"/>
              <a:t>单击此处编辑母版标题样式</a:t>
            </a:r>
            <a:endParaRPr lang="en-US" dirty="0"/>
          </a:p>
        </p:txBody>
      </p:sp>
      <p:sp>
        <p:nvSpPr>
          <p:cNvPr id="3" name="Content Placeholder 2"/>
          <p:cNvSpPr>
            <a:spLocks noGrp="1"/>
          </p:cNvSpPr>
          <p:nvPr>
            <p:ph idx="1"/>
          </p:nvPr>
        </p:nvSpPr>
        <p:spPr>
          <a:xfrm>
            <a:off x="3887391" y="740798"/>
            <a:ext cx="4629150" cy="365634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Text Placeholder 3"/>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5B8C8BF4-C2C5-BD41-9878-BB3A6FB24A47}" type="datetimeFigureOut">
              <a:rPr lang="mr-IN"/>
              <a:t>09-10-2017</a:t>
            </a:fld>
            <a:endParaRPr kumimoji="1" lang="mr-IN" altLang="zh-CN"/>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780696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3887391" y="740798"/>
            <a:ext cx="4629150" cy="365634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dirty="0"/>
              <a:t>将图片拖动到占位符，或单击添加图标</a:t>
            </a:r>
            <a:endParaRPr lang="en-US" dirty="0"/>
          </a:p>
        </p:txBody>
      </p:sp>
      <p:sp>
        <p:nvSpPr>
          <p:cNvPr id="4" name="Text Placeholder 3"/>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5B8C8BF4-C2C5-BD41-9878-BB3A6FB24A47}" type="datetimeFigureOut">
              <a:rPr lang="mr-IN"/>
              <a:t>09-10-2017</a:t>
            </a:fld>
            <a:endParaRPr kumimoji="1" lang="mr-IN" altLang="zh-CN"/>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44353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929"/>
            <a:ext cx="7886700" cy="994479"/>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642"/>
            <a:ext cx="7886700" cy="326451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4768735"/>
            <a:ext cx="2057400" cy="273928"/>
          </a:xfrm>
          <a:prstGeom prst="rect">
            <a:avLst/>
          </a:prstGeom>
        </p:spPr>
        <p:txBody>
          <a:bodyPr vert="horz" lIns="91440" tIns="45720" rIns="91440" bIns="45720" rtlCol="0" anchor="ctr"/>
          <a:lstStyle>
            <a:lvl1pPr algn="l">
              <a:defRPr sz="900">
                <a:solidFill>
                  <a:schemeClr val="tx1">
                    <a:tint val="75000"/>
                  </a:schemeClr>
                </a:solidFill>
              </a:defRPr>
            </a:lvl1pPr>
          </a:lstStyle>
          <a:p>
            <a:fld id="{5B8C8BF4-C2C5-BD41-9878-BB3A6FB24A47}" type="datetimeFigureOut">
              <a:rPr lang="mr-IN"/>
              <a:t>09-10-2017</a:t>
            </a:fld>
            <a:endParaRPr kumimoji="1" lang="mr-IN" altLang="zh-CN"/>
          </a:p>
        </p:txBody>
      </p:sp>
      <p:sp>
        <p:nvSpPr>
          <p:cNvPr id="5" name="Footer Placeholder 4"/>
          <p:cNvSpPr>
            <a:spLocks noGrp="1"/>
          </p:cNvSpPr>
          <p:nvPr>
            <p:ph type="ftr" sz="quarter" idx="3"/>
          </p:nvPr>
        </p:nvSpPr>
        <p:spPr>
          <a:xfrm>
            <a:off x="3028950" y="4768735"/>
            <a:ext cx="3086100" cy="27392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8735"/>
            <a:ext cx="2057400" cy="273928"/>
          </a:xfrm>
          <a:prstGeom prst="rect">
            <a:avLst/>
          </a:prstGeom>
        </p:spPr>
        <p:txBody>
          <a:bodyPr vert="horz" lIns="91440" tIns="45720" rIns="91440" bIns="45720" rtlCol="0" anchor="ctr"/>
          <a:lstStyle>
            <a:lvl1pPr algn="r">
              <a:defRPr sz="900">
                <a:solidFill>
                  <a:schemeClr val="tx1">
                    <a:tint val="75000"/>
                  </a:schemeClr>
                </a:solidFill>
              </a:defRPr>
            </a:lvl1p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158834185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16"/>
          <p:cNvSpPr txBox="1"/>
          <p:nvPr/>
        </p:nvSpPr>
        <p:spPr>
          <a:xfrm>
            <a:off x="3222598" y="2876120"/>
            <a:ext cx="954107" cy="323165"/>
          </a:xfrm>
          <a:prstGeom prst="rect">
            <a:avLst/>
          </a:prstGeom>
          <a:noFill/>
        </p:spPr>
        <p:txBody>
          <a:bodyPr wrap="none" rtlCol="0">
            <a:spAutoFit/>
          </a:bodyPr>
          <a:lstStyle/>
          <a:p>
            <a:r>
              <a:rPr lang="zh-CN" altLang="en-US" sz="1500" dirty="0">
                <a:solidFill>
                  <a:schemeClr val="bg1"/>
                </a:solidFill>
                <a:latin typeface="方正兰亭黑简体" pitchFamily="2" charset="-122"/>
                <a:ea typeface="方正兰亭黑简体" pitchFamily="2" charset="-122"/>
              </a:rPr>
              <a:t>团    队：</a:t>
            </a:r>
          </a:p>
        </p:txBody>
      </p:sp>
      <p:sp>
        <p:nvSpPr>
          <p:cNvPr id="52" name="TextBox 16"/>
          <p:cNvSpPr txBox="1"/>
          <p:nvPr/>
        </p:nvSpPr>
        <p:spPr>
          <a:xfrm>
            <a:off x="3222598" y="3323795"/>
            <a:ext cx="954107" cy="323165"/>
          </a:xfrm>
          <a:prstGeom prst="rect">
            <a:avLst/>
          </a:prstGeom>
          <a:noFill/>
        </p:spPr>
        <p:txBody>
          <a:bodyPr wrap="none" rtlCol="0">
            <a:spAutoFit/>
          </a:bodyPr>
          <a:lstStyle/>
          <a:p>
            <a:r>
              <a:rPr lang="zh-CN" altLang="en-US" sz="1500" dirty="0">
                <a:solidFill>
                  <a:schemeClr val="bg1"/>
                </a:solidFill>
                <a:latin typeface="方正兰亭黑简体" pitchFamily="2" charset="-122"/>
                <a:ea typeface="方正兰亭黑简体" pitchFamily="2" charset="-122"/>
              </a:rPr>
              <a:t>答辩人：</a:t>
            </a:r>
          </a:p>
        </p:txBody>
      </p:sp>
      <p:sp>
        <p:nvSpPr>
          <p:cNvPr id="53" name="TextBox 16"/>
          <p:cNvSpPr txBox="1"/>
          <p:nvPr/>
        </p:nvSpPr>
        <p:spPr>
          <a:xfrm>
            <a:off x="3986814" y="2876120"/>
            <a:ext cx="2156360" cy="323165"/>
          </a:xfrm>
          <a:prstGeom prst="rect">
            <a:avLst/>
          </a:prstGeom>
          <a:noFill/>
        </p:spPr>
        <p:txBody>
          <a:bodyPr wrap="none" rtlCol="0">
            <a:spAutoFit/>
          </a:bodyPr>
          <a:lstStyle/>
          <a:p>
            <a:r>
              <a:rPr lang="zh-CN" altLang="en-US" sz="1500" dirty="0">
                <a:solidFill>
                  <a:schemeClr val="bg1"/>
                </a:solidFill>
                <a:latin typeface="方正兰亭黑简体" pitchFamily="2" charset="-122"/>
                <a:ea typeface="方正兰亭黑简体" pitchFamily="2" charset="-122"/>
              </a:rPr>
              <a:t>成都开发部 政法委团队</a:t>
            </a:r>
          </a:p>
        </p:txBody>
      </p:sp>
      <p:sp>
        <p:nvSpPr>
          <p:cNvPr id="55" name="TextBox 16"/>
          <p:cNvSpPr txBox="1"/>
          <p:nvPr/>
        </p:nvSpPr>
        <p:spPr>
          <a:xfrm>
            <a:off x="3996339" y="3323795"/>
            <a:ext cx="761747" cy="323165"/>
          </a:xfrm>
          <a:prstGeom prst="rect">
            <a:avLst/>
          </a:prstGeom>
          <a:noFill/>
        </p:spPr>
        <p:txBody>
          <a:bodyPr wrap="none" rtlCol="0">
            <a:spAutoFit/>
          </a:bodyPr>
          <a:lstStyle/>
          <a:p>
            <a:r>
              <a:rPr lang="zh-CN" altLang="en-US" sz="1500" dirty="0">
                <a:solidFill>
                  <a:schemeClr val="bg1"/>
                </a:solidFill>
                <a:latin typeface="方正兰亭黑简体" pitchFamily="2" charset="-122"/>
                <a:ea typeface="方正兰亭黑简体" pitchFamily="2" charset="-122"/>
              </a:rPr>
              <a:t>陈家银</a:t>
            </a: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4375" y="680641"/>
            <a:ext cx="378619" cy="260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0760" y="583010"/>
            <a:ext cx="283369"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675" y="246063"/>
            <a:ext cx="513160" cy="35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组合 2"/>
          <p:cNvGrpSpPr>
            <a:grpSpLocks noChangeAspect="1"/>
          </p:cNvGrpSpPr>
          <p:nvPr/>
        </p:nvGrpSpPr>
        <p:grpSpPr bwMode="auto">
          <a:xfrm>
            <a:off x="2146300" y="1565275"/>
            <a:ext cx="809625" cy="707886"/>
            <a:chOff x="2202212" y="1702183"/>
            <a:chExt cx="661189" cy="578872"/>
          </a:xfrm>
        </p:grpSpPr>
        <p:grpSp>
          <p:nvGrpSpPr>
            <p:cNvPr id="11" name="组合 49"/>
            <p:cNvGrpSpPr>
              <a:grpSpLocks/>
            </p:cNvGrpSpPr>
            <p:nvPr/>
          </p:nvGrpSpPr>
          <p:grpSpPr bwMode="auto">
            <a:xfrm>
              <a:off x="2257678" y="1707420"/>
              <a:ext cx="550258" cy="550258"/>
              <a:chOff x="3827533" y="704007"/>
              <a:chExt cx="550258" cy="550258"/>
            </a:xfrm>
          </p:grpSpPr>
          <p:sp>
            <p:nvSpPr>
              <p:cNvPr id="16" name="矩形 15"/>
              <p:cNvSpPr/>
              <p:nvPr/>
            </p:nvSpPr>
            <p:spPr>
              <a:xfrm>
                <a:off x="3827815" y="703963"/>
                <a:ext cx="549695"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17" name="直接连接符 46"/>
              <p:cNvCxnSpPr>
                <a:stCxn id="40" idx="1"/>
                <a:endCxn id="40" idx="3"/>
              </p:cNvCxnSpPr>
              <p:nvPr/>
            </p:nvCxnSpPr>
            <p:spPr>
              <a:xfrm>
                <a:off x="3827815" y="979176"/>
                <a:ext cx="54969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48"/>
              <p:cNvCxnSpPr>
                <a:stCxn id="40" idx="0"/>
                <a:endCxn id="40" idx="2"/>
              </p:cNvCxnSpPr>
              <p:nvPr/>
            </p:nvCxnSpPr>
            <p:spPr>
              <a:xfrm>
                <a:off x="4102662"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5" name="文本框 1"/>
            <p:cNvSpPr txBox="1">
              <a:spLocks noChangeArrowheads="1"/>
            </p:cNvSpPr>
            <p:nvPr/>
          </p:nvSpPr>
          <p:spPr bwMode="auto">
            <a:xfrm>
              <a:off x="2202212" y="1702183"/>
              <a:ext cx="661189" cy="57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性</a:t>
              </a:r>
            </a:p>
          </p:txBody>
        </p:sp>
      </p:grpSp>
      <p:grpSp>
        <p:nvGrpSpPr>
          <p:cNvPr id="19" name="组合 3"/>
          <p:cNvGrpSpPr>
            <a:grpSpLocks noChangeAspect="1"/>
          </p:cNvGrpSpPr>
          <p:nvPr/>
        </p:nvGrpSpPr>
        <p:grpSpPr bwMode="auto">
          <a:xfrm>
            <a:off x="2997200" y="1565275"/>
            <a:ext cx="811213" cy="707886"/>
            <a:chOff x="3054233" y="1702183"/>
            <a:chExt cx="661189" cy="578872"/>
          </a:xfrm>
        </p:grpSpPr>
        <p:grpSp>
          <p:nvGrpSpPr>
            <p:cNvPr id="20" name="组合 13"/>
            <p:cNvGrpSpPr>
              <a:grpSpLocks/>
            </p:cNvGrpSpPr>
            <p:nvPr/>
          </p:nvGrpSpPr>
          <p:grpSpPr bwMode="auto">
            <a:xfrm>
              <a:off x="3083065" y="1707420"/>
              <a:ext cx="550258" cy="550258"/>
              <a:chOff x="3827533" y="704007"/>
              <a:chExt cx="550258" cy="550258"/>
            </a:xfrm>
          </p:grpSpPr>
          <p:sp>
            <p:nvSpPr>
              <p:cNvPr id="22" name="矩形 21"/>
              <p:cNvSpPr/>
              <p:nvPr/>
            </p:nvSpPr>
            <p:spPr>
              <a:xfrm>
                <a:off x="3827167" y="703963"/>
                <a:ext cx="551206"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23" name="直接连接符 15"/>
              <p:cNvCxnSpPr>
                <a:stCxn id="26" idx="1"/>
                <a:endCxn id="26" idx="3"/>
              </p:cNvCxnSpPr>
              <p:nvPr/>
            </p:nvCxnSpPr>
            <p:spPr>
              <a:xfrm>
                <a:off x="3827167" y="979176"/>
                <a:ext cx="55120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17"/>
              <p:cNvCxnSpPr>
                <a:stCxn id="26" idx="0"/>
                <a:endCxn id="26" idx="2"/>
              </p:cNvCxnSpPr>
              <p:nvPr/>
            </p:nvCxnSpPr>
            <p:spPr>
              <a:xfrm>
                <a:off x="4102770"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文本框 41"/>
            <p:cNvSpPr txBox="1">
              <a:spLocks noChangeArrowheads="1"/>
            </p:cNvSpPr>
            <p:nvPr/>
          </p:nvSpPr>
          <p:spPr bwMode="auto">
            <a:xfrm>
              <a:off x="3054233" y="1702183"/>
              <a:ext cx="661189" cy="57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能</a:t>
              </a:r>
            </a:p>
          </p:txBody>
        </p:sp>
      </p:grpSp>
      <p:grpSp>
        <p:nvGrpSpPr>
          <p:cNvPr id="25" name="组合 4"/>
          <p:cNvGrpSpPr>
            <a:grpSpLocks noChangeAspect="1"/>
          </p:cNvGrpSpPr>
          <p:nvPr/>
        </p:nvGrpSpPr>
        <p:grpSpPr bwMode="auto">
          <a:xfrm>
            <a:off x="3833813" y="1565275"/>
            <a:ext cx="809625" cy="707886"/>
            <a:chOff x="3890374" y="1702183"/>
            <a:chExt cx="661189" cy="578872"/>
          </a:xfrm>
        </p:grpSpPr>
        <p:grpSp>
          <p:nvGrpSpPr>
            <p:cNvPr id="26" name="组合 18"/>
            <p:cNvGrpSpPr>
              <a:grpSpLocks/>
            </p:cNvGrpSpPr>
            <p:nvPr/>
          </p:nvGrpSpPr>
          <p:grpSpPr bwMode="auto">
            <a:xfrm>
              <a:off x="3908452" y="1707420"/>
              <a:ext cx="550258" cy="550258"/>
              <a:chOff x="3827533" y="704007"/>
              <a:chExt cx="550258" cy="550258"/>
            </a:xfrm>
          </p:grpSpPr>
          <p:sp>
            <p:nvSpPr>
              <p:cNvPr id="28" name="矩形 27"/>
              <p:cNvSpPr/>
              <p:nvPr/>
            </p:nvSpPr>
            <p:spPr>
              <a:xfrm>
                <a:off x="3827606" y="703963"/>
                <a:ext cx="549695"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29" name="直接连接符 21"/>
              <p:cNvCxnSpPr>
                <a:stCxn id="31" idx="1"/>
                <a:endCxn id="31" idx="3"/>
              </p:cNvCxnSpPr>
              <p:nvPr/>
            </p:nvCxnSpPr>
            <p:spPr>
              <a:xfrm>
                <a:off x="3827606" y="979176"/>
                <a:ext cx="54969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2"/>
              <p:cNvCxnSpPr>
                <a:stCxn id="31" idx="0"/>
                <a:endCxn id="31" idx="2"/>
              </p:cNvCxnSpPr>
              <p:nvPr/>
            </p:nvCxnSpPr>
            <p:spPr>
              <a:xfrm>
                <a:off x="4102453"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文本框 42"/>
            <p:cNvSpPr txBox="1">
              <a:spLocks noChangeArrowheads="1"/>
            </p:cNvSpPr>
            <p:nvPr/>
          </p:nvSpPr>
          <p:spPr bwMode="auto">
            <a:xfrm>
              <a:off x="3890374" y="1702183"/>
              <a:ext cx="661189" cy="57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设</a:t>
              </a:r>
            </a:p>
          </p:txBody>
        </p:sp>
      </p:grpSp>
      <p:grpSp>
        <p:nvGrpSpPr>
          <p:cNvPr id="31" name="组合 5"/>
          <p:cNvGrpSpPr>
            <a:grpSpLocks noChangeAspect="1"/>
          </p:cNvGrpSpPr>
          <p:nvPr/>
        </p:nvGrpSpPr>
        <p:grpSpPr bwMode="auto">
          <a:xfrm>
            <a:off x="4648200" y="1565275"/>
            <a:ext cx="809625" cy="707886"/>
            <a:chOff x="4705007" y="1702183"/>
            <a:chExt cx="661189" cy="578872"/>
          </a:xfrm>
        </p:grpSpPr>
        <p:grpSp>
          <p:nvGrpSpPr>
            <p:cNvPr id="32" name="组合 23"/>
            <p:cNvGrpSpPr>
              <a:grpSpLocks/>
            </p:cNvGrpSpPr>
            <p:nvPr/>
          </p:nvGrpSpPr>
          <p:grpSpPr bwMode="auto">
            <a:xfrm>
              <a:off x="4733839" y="1707420"/>
              <a:ext cx="550258" cy="550258"/>
              <a:chOff x="3827533" y="704007"/>
              <a:chExt cx="550258" cy="550258"/>
            </a:xfrm>
          </p:grpSpPr>
          <p:sp>
            <p:nvSpPr>
              <p:cNvPr id="34" name="矩形 33"/>
              <p:cNvSpPr/>
              <p:nvPr/>
            </p:nvSpPr>
            <p:spPr>
              <a:xfrm>
                <a:off x="3827223" y="703963"/>
                <a:ext cx="550991"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35" name="直接连接符 31"/>
              <p:cNvCxnSpPr>
                <a:stCxn id="37" idx="1"/>
                <a:endCxn id="37" idx="3"/>
              </p:cNvCxnSpPr>
              <p:nvPr/>
            </p:nvCxnSpPr>
            <p:spPr>
              <a:xfrm>
                <a:off x="3827223" y="979176"/>
                <a:ext cx="55099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2"/>
              <p:cNvCxnSpPr>
                <a:stCxn id="37" idx="0"/>
                <a:endCxn id="37" idx="2"/>
              </p:cNvCxnSpPr>
              <p:nvPr/>
            </p:nvCxnSpPr>
            <p:spPr>
              <a:xfrm>
                <a:off x="4103367"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3" name="文本框 43"/>
            <p:cNvSpPr txBox="1">
              <a:spLocks noChangeArrowheads="1"/>
            </p:cNvSpPr>
            <p:nvPr/>
          </p:nvSpPr>
          <p:spPr bwMode="auto">
            <a:xfrm>
              <a:off x="4705007" y="1702183"/>
              <a:ext cx="661189" cy="57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计</a:t>
              </a:r>
            </a:p>
          </p:txBody>
        </p:sp>
      </p:grpSp>
      <p:grpSp>
        <p:nvGrpSpPr>
          <p:cNvPr id="37" name="组合 6"/>
          <p:cNvGrpSpPr>
            <a:grpSpLocks noChangeAspect="1"/>
          </p:cNvGrpSpPr>
          <p:nvPr/>
        </p:nvGrpSpPr>
        <p:grpSpPr bwMode="auto">
          <a:xfrm>
            <a:off x="5473700" y="1565275"/>
            <a:ext cx="809625" cy="706438"/>
            <a:chOff x="5530394" y="1702183"/>
            <a:chExt cx="661189" cy="577688"/>
          </a:xfrm>
        </p:grpSpPr>
        <p:grpSp>
          <p:nvGrpSpPr>
            <p:cNvPr id="38" name="组合 33"/>
            <p:cNvGrpSpPr>
              <a:grpSpLocks/>
            </p:cNvGrpSpPr>
            <p:nvPr/>
          </p:nvGrpSpPr>
          <p:grpSpPr bwMode="auto">
            <a:xfrm>
              <a:off x="5559226" y="1707420"/>
              <a:ext cx="550258" cy="550258"/>
              <a:chOff x="3827533" y="704007"/>
              <a:chExt cx="550258" cy="550258"/>
            </a:xfrm>
          </p:grpSpPr>
          <p:sp>
            <p:nvSpPr>
              <p:cNvPr id="40" name="矩形 39"/>
              <p:cNvSpPr/>
              <p:nvPr/>
            </p:nvSpPr>
            <p:spPr>
              <a:xfrm>
                <a:off x="3827223" y="703963"/>
                <a:ext cx="550991"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41" name="直接连接符 35"/>
              <p:cNvCxnSpPr>
                <a:stCxn id="46" idx="1"/>
                <a:endCxn id="46" idx="3"/>
              </p:cNvCxnSpPr>
              <p:nvPr/>
            </p:nvCxnSpPr>
            <p:spPr>
              <a:xfrm>
                <a:off x="3827223" y="979176"/>
                <a:ext cx="55099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36"/>
              <p:cNvCxnSpPr>
                <a:stCxn id="46" idx="0"/>
                <a:endCxn id="46" idx="2"/>
              </p:cNvCxnSpPr>
              <p:nvPr/>
            </p:nvCxnSpPr>
            <p:spPr>
              <a:xfrm>
                <a:off x="4103367"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9" name="文本框 44"/>
            <p:cNvSpPr txBox="1">
              <a:spLocks noChangeArrowheads="1"/>
            </p:cNvSpPr>
            <p:nvPr/>
          </p:nvSpPr>
          <p:spPr bwMode="auto">
            <a:xfrm>
              <a:off x="5530394" y="1702183"/>
              <a:ext cx="661189" cy="57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答</a:t>
              </a:r>
            </a:p>
          </p:txBody>
        </p:sp>
      </p:grpSp>
      <p:grpSp>
        <p:nvGrpSpPr>
          <p:cNvPr id="43" name="组合 7"/>
          <p:cNvGrpSpPr>
            <a:grpSpLocks noChangeAspect="1"/>
          </p:cNvGrpSpPr>
          <p:nvPr/>
        </p:nvGrpSpPr>
        <p:grpSpPr bwMode="auto">
          <a:xfrm>
            <a:off x="6272213" y="1565275"/>
            <a:ext cx="811212" cy="706438"/>
            <a:chOff x="6329147" y="1702183"/>
            <a:chExt cx="661189" cy="577688"/>
          </a:xfrm>
        </p:grpSpPr>
        <p:grpSp>
          <p:nvGrpSpPr>
            <p:cNvPr id="44" name="组合 37"/>
            <p:cNvGrpSpPr>
              <a:grpSpLocks/>
            </p:cNvGrpSpPr>
            <p:nvPr/>
          </p:nvGrpSpPr>
          <p:grpSpPr bwMode="auto">
            <a:xfrm>
              <a:off x="6384613" y="1707420"/>
              <a:ext cx="550258" cy="550258"/>
              <a:chOff x="3827533" y="704007"/>
              <a:chExt cx="550258" cy="550258"/>
            </a:xfrm>
          </p:grpSpPr>
          <p:sp>
            <p:nvSpPr>
              <p:cNvPr id="46" name="矩形 45"/>
              <p:cNvSpPr/>
              <p:nvPr/>
            </p:nvSpPr>
            <p:spPr>
              <a:xfrm>
                <a:off x="3827705" y="703963"/>
                <a:ext cx="549913"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47" name="直接连接符 39"/>
              <p:cNvCxnSpPr/>
              <p:nvPr/>
            </p:nvCxnSpPr>
            <p:spPr>
              <a:xfrm>
                <a:off x="3827705" y="979176"/>
                <a:ext cx="54991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0"/>
              <p:cNvCxnSpPr/>
              <p:nvPr/>
            </p:nvCxnSpPr>
            <p:spPr>
              <a:xfrm>
                <a:off x="4103309"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5" name="文本框 45"/>
            <p:cNvSpPr txBox="1">
              <a:spLocks noChangeArrowheads="1"/>
            </p:cNvSpPr>
            <p:nvPr/>
          </p:nvSpPr>
          <p:spPr bwMode="auto">
            <a:xfrm>
              <a:off x="6329147" y="1702183"/>
              <a:ext cx="661189" cy="57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辩</a:t>
              </a:r>
            </a:p>
          </p:txBody>
        </p:sp>
      </p:grpSp>
      <p:cxnSp>
        <p:nvCxnSpPr>
          <p:cNvPr id="51" name="直接连接符 47"/>
          <p:cNvCxnSpPr>
            <a:cxnSpLocks noChangeShapeType="1"/>
          </p:cNvCxnSpPr>
          <p:nvPr/>
        </p:nvCxnSpPr>
        <p:spPr bwMode="auto">
          <a:xfrm flipV="1">
            <a:off x="1951038" y="2451100"/>
            <a:ext cx="5387975" cy="0"/>
          </a:xfrm>
          <a:prstGeom prst="line">
            <a:avLst/>
          </a:prstGeom>
          <a:noFill/>
          <a:ln w="19050">
            <a:solidFill>
              <a:schemeClr val="bg1"/>
            </a:solidFill>
            <a:miter lim="800000"/>
            <a:headEnd/>
            <a:tailEnd/>
          </a:ln>
          <a:effectLst>
            <a:outerShdw blurRad="101600" dist="63500" dir="2700000" algn="tl" rotWithShape="0">
              <a:srgbClr val="000000">
                <a:alpha val="54999"/>
              </a:srgbClr>
            </a:outerShdw>
          </a:effectLst>
          <a:extLst>
            <a:ext uri="{909E8E84-426E-40DD-AFC4-6F175D3DCCD1}">
              <a14:hiddenFill xmlns:a14="http://schemas.microsoft.com/office/drawing/2010/main">
                <a:noFill/>
              </a14:hiddenFill>
            </a:ext>
          </a:extLst>
        </p:spPr>
      </p:cxnSp>
      <p:grpSp>
        <p:nvGrpSpPr>
          <p:cNvPr id="56" name="Group 4"/>
          <p:cNvGrpSpPr>
            <a:grpSpLocks noChangeAspect="1"/>
          </p:cNvGrpSpPr>
          <p:nvPr/>
        </p:nvGrpSpPr>
        <p:grpSpPr bwMode="auto">
          <a:xfrm>
            <a:off x="1806575" y="2147888"/>
            <a:ext cx="449263" cy="292100"/>
            <a:chOff x="2432" y="1329"/>
            <a:chExt cx="657" cy="426"/>
          </a:xfrm>
        </p:grpSpPr>
        <p:sp>
          <p:nvSpPr>
            <p:cNvPr id="57" name="AutoShape 3"/>
            <p:cNvSpPr>
              <a:spLocks noChangeAspect="1" noChangeArrowheads="1" noTextEdit="1"/>
            </p:cNvSpPr>
            <p:nvPr/>
          </p:nvSpPr>
          <p:spPr bwMode="auto">
            <a:xfrm>
              <a:off x="2434" y="1329"/>
              <a:ext cx="652"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58" name="Freeform 5"/>
            <p:cNvSpPr>
              <a:spLocks/>
            </p:cNvSpPr>
            <p:nvPr/>
          </p:nvSpPr>
          <p:spPr bwMode="auto">
            <a:xfrm>
              <a:off x="2478" y="1329"/>
              <a:ext cx="611" cy="424"/>
            </a:xfrm>
            <a:custGeom>
              <a:avLst/>
              <a:gdLst>
                <a:gd name="T0" fmla="*/ 315 w 351"/>
                <a:gd name="T1" fmla="*/ 0 h 242"/>
                <a:gd name="T2" fmla="*/ 292 w 351"/>
                <a:gd name="T3" fmla="*/ 9 h 242"/>
                <a:gd name="T4" fmla="*/ 291 w 351"/>
                <a:gd name="T5" fmla="*/ 10 h 242"/>
                <a:gd name="T6" fmla="*/ 309 w 351"/>
                <a:gd name="T7" fmla="*/ 3 h 242"/>
                <a:gd name="T8" fmla="*/ 310 w 351"/>
                <a:gd name="T9" fmla="*/ 4 h 242"/>
                <a:gd name="T10" fmla="*/ 317 w 351"/>
                <a:gd name="T11" fmla="*/ 10 h 242"/>
                <a:gd name="T12" fmla="*/ 325 w 351"/>
                <a:gd name="T13" fmla="*/ 27 h 242"/>
                <a:gd name="T14" fmla="*/ 336 w 351"/>
                <a:gd name="T15" fmla="*/ 59 h 242"/>
                <a:gd name="T16" fmla="*/ 268 w 351"/>
                <a:gd name="T17" fmla="*/ 95 h 242"/>
                <a:gd name="T18" fmla="*/ 267 w 351"/>
                <a:gd name="T19" fmla="*/ 95 h 242"/>
                <a:gd name="T20" fmla="*/ 267 w 351"/>
                <a:gd name="T21" fmla="*/ 95 h 242"/>
                <a:gd name="T22" fmla="*/ 24 w 351"/>
                <a:gd name="T23" fmla="*/ 219 h 242"/>
                <a:gd name="T24" fmla="*/ 2 w 351"/>
                <a:gd name="T25" fmla="*/ 229 h 242"/>
                <a:gd name="T26" fmla="*/ 0 w 351"/>
                <a:gd name="T27" fmla="*/ 229 h 242"/>
                <a:gd name="T28" fmla="*/ 6 w 351"/>
                <a:gd name="T29" fmla="*/ 240 h 242"/>
                <a:gd name="T30" fmla="*/ 12 w 351"/>
                <a:gd name="T31" fmla="*/ 242 h 242"/>
                <a:gd name="T32" fmla="*/ 34 w 351"/>
                <a:gd name="T33" fmla="*/ 232 h 242"/>
                <a:gd name="T34" fmla="*/ 350 w 351"/>
                <a:gd name="T35" fmla="*/ 68 h 242"/>
                <a:gd name="T36" fmla="*/ 335 w 351"/>
                <a:gd name="T37" fmla="*/ 29 h 242"/>
                <a:gd name="T38" fmla="*/ 324 w 351"/>
                <a:gd name="T39" fmla="*/ 8 h 242"/>
                <a:gd name="T40" fmla="*/ 317 w 351"/>
                <a:gd name="T41" fmla="*/ 1 h 242"/>
                <a:gd name="T42" fmla="*/ 315 w 351"/>
                <a:gd name="T4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1" h="242">
                  <a:moveTo>
                    <a:pt x="315" y="0"/>
                  </a:moveTo>
                  <a:cubicBezTo>
                    <a:pt x="311" y="0"/>
                    <a:pt x="299" y="6"/>
                    <a:pt x="292" y="9"/>
                  </a:cubicBezTo>
                  <a:cubicBezTo>
                    <a:pt x="292" y="9"/>
                    <a:pt x="292" y="9"/>
                    <a:pt x="291" y="10"/>
                  </a:cubicBezTo>
                  <a:cubicBezTo>
                    <a:pt x="298" y="7"/>
                    <a:pt x="306" y="3"/>
                    <a:pt x="309" y="3"/>
                  </a:cubicBezTo>
                  <a:cubicBezTo>
                    <a:pt x="309" y="3"/>
                    <a:pt x="310" y="3"/>
                    <a:pt x="310" y="4"/>
                  </a:cubicBezTo>
                  <a:cubicBezTo>
                    <a:pt x="312" y="6"/>
                    <a:pt x="317" y="10"/>
                    <a:pt x="317" y="10"/>
                  </a:cubicBezTo>
                  <a:cubicBezTo>
                    <a:pt x="317" y="10"/>
                    <a:pt x="321" y="15"/>
                    <a:pt x="325" y="27"/>
                  </a:cubicBezTo>
                  <a:cubicBezTo>
                    <a:pt x="330" y="39"/>
                    <a:pt x="338" y="56"/>
                    <a:pt x="336" y="59"/>
                  </a:cubicBezTo>
                  <a:cubicBezTo>
                    <a:pt x="336" y="60"/>
                    <a:pt x="308" y="75"/>
                    <a:pt x="268" y="95"/>
                  </a:cubicBezTo>
                  <a:cubicBezTo>
                    <a:pt x="268" y="95"/>
                    <a:pt x="268" y="95"/>
                    <a:pt x="267" y="95"/>
                  </a:cubicBezTo>
                  <a:cubicBezTo>
                    <a:pt x="267" y="95"/>
                    <a:pt x="267" y="95"/>
                    <a:pt x="267" y="95"/>
                  </a:cubicBezTo>
                  <a:cubicBezTo>
                    <a:pt x="179" y="140"/>
                    <a:pt x="38" y="211"/>
                    <a:pt x="24" y="219"/>
                  </a:cubicBezTo>
                  <a:cubicBezTo>
                    <a:pt x="11" y="227"/>
                    <a:pt x="5" y="229"/>
                    <a:pt x="2" y="229"/>
                  </a:cubicBezTo>
                  <a:cubicBezTo>
                    <a:pt x="1" y="229"/>
                    <a:pt x="0" y="229"/>
                    <a:pt x="0" y="229"/>
                  </a:cubicBezTo>
                  <a:cubicBezTo>
                    <a:pt x="3" y="235"/>
                    <a:pt x="5" y="239"/>
                    <a:pt x="6" y="240"/>
                  </a:cubicBezTo>
                  <a:cubicBezTo>
                    <a:pt x="8" y="241"/>
                    <a:pt x="9" y="242"/>
                    <a:pt x="12" y="242"/>
                  </a:cubicBezTo>
                  <a:cubicBezTo>
                    <a:pt x="16" y="242"/>
                    <a:pt x="22" y="240"/>
                    <a:pt x="34" y="232"/>
                  </a:cubicBezTo>
                  <a:cubicBezTo>
                    <a:pt x="54" y="220"/>
                    <a:pt x="348" y="72"/>
                    <a:pt x="350" y="68"/>
                  </a:cubicBezTo>
                  <a:cubicBezTo>
                    <a:pt x="351" y="65"/>
                    <a:pt x="341" y="44"/>
                    <a:pt x="335" y="29"/>
                  </a:cubicBezTo>
                  <a:cubicBezTo>
                    <a:pt x="329" y="15"/>
                    <a:pt x="324" y="8"/>
                    <a:pt x="324" y="8"/>
                  </a:cubicBezTo>
                  <a:cubicBezTo>
                    <a:pt x="324" y="8"/>
                    <a:pt x="319" y="3"/>
                    <a:pt x="317" y="1"/>
                  </a:cubicBezTo>
                  <a:cubicBezTo>
                    <a:pt x="316" y="0"/>
                    <a:pt x="316" y="0"/>
                    <a:pt x="315"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59" name="Freeform 6"/>
            <p:cNvSpPr>
              <a:spLocks/>
            </p:cNvSpPr>
            <p:nvPr/>
          </p:nvSpPr>
          <p:spPr bwMode="auto">
            <a:xfrm>
              <a:off x="2432" y="1334"/>
              <a:ext cx="634" cy="401"/>
            </a:xfrm>
            <a:custGeom>
              <a:avLst/>
              <a:gdLst>
                <a:gd name="T0" fmla="*/ 3 w 364"/>
                <a:gd name="T1" fmla="*/ 171 h 229"/>
                <a:gd name="T2" fmla="*/ 3 w 364"/>
                <a:gd name="T3" fmla="*/ 182 h 229"/>
                <a:gd name="T4" fmla="*/ 23 w 364"/>
                <a:gd name="T5" fmla="*/ 225 h 229"/>
                <a:gd name="T6" fmla="*/ 50 w 364"/>
                <a:gd name="T7" fmla="*/ 217 h 229"/>
                <a:gd name="T8" fmla="*/ 362 w 364"/>
                <a:gd name="T9" fmla="*/ 57 h 229"/>
                <a:gd name="T10" fmla="*/ 351 w 364"/>
                <a:gd name="T11" fmla="*/ 25 h 229"/>
                <a:gd name="T12" fmla="*/ 343 w 364"/>
                <a:gd name="T13" fmla="*/ 8 h 229"/>
                <a:gd name="T14" fmla="*/ 336 w 364"/>
                <a:gd name="T15" fmla="*/ 2 h 229"/>
                <a:gd name="T16" fmla="*/ 312 w 364"/>
                <a:gd name="T17" fmla="*/ 10 h 229"/>
                <a:gd name="T18" fmla="*/ 10 w 364"/>
                <a:gd name="T19" fmla="*/ 166 h 229"/>
                <a:gd name="T20" fmla="*/ 3 w 364"/>
                <a:gd name="T21" fmla="*/ 17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4" h="229">
                  <a:moveTo>
                    <a:pt x="3" y="171"/>
                  </a:moveTo>
                  <a:cubicBezTo>
                    <a:pt x="3" y="171"/>
                    <a:pt x="0" y="174"/>
                    <a:pt x="3" y="182"/>
                  </a:cubicBezTo>
                  <a:cubicBezTo>
                    <a:pt x="6" y="191"/>
                    <a:pt x="20" y="223"/>
                    <a:pt x="23" y="225"/>
                  </a:cubicBezTo>
                  <a:cubicBezTo>
                    <a:pt x="26" y="227"/>
                    <a:pt x="30" y="229"/>
                    <a:pt x="50" y="217"/>
                  </a:cubicBezTo>
                  <a:cubicBezTo>
                    <a:pt x="70" y="206"/>
                    <a:pt x="361" y="60"/>
                    <a:pt x="362" y="57"/>
                  </a:cubicBezTo>
                  <a:cubicBezTo>
                    <a:pt x="364" y="54"/>
                    <a:pt x="356" y="37"/>
                    <a:pt x="351" y="25"/>
                  </a:cubicBezTo>
                  <a:cubicBezTo>
                    <a:pt x="347" y="13"/>
                    <a:pt x="343" y="8"/>
                    <a:pt x="343" y="8"/>
                  </a:cubicBezTo>
                  <a:cubicBezTo>
                    <a:pt x="343" y="8"/>
                    <a:pt x="338" y="4"/>
                    <a:pt x="336" y="2"/>
                  </a:cubicBezTo>
                  <a:cubicBezTo>
                    <a:pt x="334" y="0"/>
                    <a:pt x="320" y="6"/>
                    <a:pt x="312" y="10"/>
                  </a:cubicBezTo>
                  <a:cubicBezTo>
                    <a:pt x="305" y="14"/>
                    <a:pt x="15" y="163"/>
                    <a:pt x="10" y="166"/>
                  </a:cubicBezTo>
                  <a:cubicBezTo>
                    <a:pt x="5" y="168"/>
                    <a:pt x="3" y="171"/>
                    <a:pt x="3" y="171"/>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60" name="Freeform 7"/>
            <p:cNvSpPr>
              <a:spLocks/>
            </p:cNvSpPr>
            <p:nvPr/>
          </p:nvSpPr>
          <p:spPr bwMode="auto">
            <a:xfrm>
              <a:off x="2432" y="1605"/>
              <a:ext cx="100" cy="127"/>
            </a:xfrm>
            <a:custGeom>
              <a:avLst/>
              <a:gdLst>
                <a:gd name="T0" fmla="*/ 57 w 57"/>
                <a:gd name="T1" fmla="*/ 59 h 73"/>
                <a:gd name="T2" fmla="*/ 51 w 57"/>
                <a:gd name="T3" fmla="*/ 50 h 73"/>
                <a:gd name="T4" fmla="*/ 46 w 57"/>
                <a:gd name="T5" fmla="*/ 41 h 73"/>
                <a:gd name="T6" fmla="*/ 44 w 57"/>
                <a:gd name="T7" fmla="*/ 34 h 73"/>
                <a:gd name="T8" fmla="*/ 43 w 57"/>
                <a:gd name="T9" fmla="*/ 22 h 73"/>
                <a:gd name="T10" fmla="*/ 41 w 57"/>
                <a:gd name="T11" fmla="*/ 12 h 73"/>
                <a:gd name="T12" fmla="*/ 39 w 57"/>
                <a:gd name="T13" fmla="*/ 0 h 73"/>
                <a:gd name="T14" fmla="*/ 33 w 57"/>
                <a:gd name="T15" fmla="*/ 0 h 73"/>
                <a:gd name="T16" fmla="*/ 28 w 57"/>
                <a:gd name="T17" fmla="*/ 1 h 73"/>
                <a:gd name="T18" fmla="*/ 10 w 57"/>
                <a:gd name="T19" fmla="*/ 11 h 73"/>
                <a:gd name="T20" fmla="*/ 3 w 57"/>
                <a:gd name="T21" fmla="*/ 16 h 73"/>
                <a:gd name="T22" fmla="*/ 3 w 57"/>
                <a:gd name="T23" fmla="*/ 27 h 73"/>
                <a:gd name="T24" fmla="*/ 19 w 57"/>
                <a:gd name="T25" fmla="*/ 63 h 73"/>
                <a:gd name="T26" fmla="*/ 23 w 57"/>
                <a:gd name="T27" fmla="*/ 70 h 73"/>
                <a:gd name="T28" fmla="*/ 38 w 57"/>
                <a:gd name="T29" fmla="*/ 69 h 73"/>
                <a:gd name="T30" fmla="*/ 47 w 57"/>
                <a:gd name="T31" fmla="*/ 64 h 73"/>
                <a:gd name="T32" fmla="*/ 50 w 57"/>
                <a:gd name="T33" fmla="*/ 62 h 73"/>
                <a:gd name="T34" fmla="*/ 57 w 57"/>
                <a:gd name="T35" fmla="*/ 5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3">
                  <a:moveTo>
                    <a:pt x="57" y="59"/>
                  </a:moveTo>
                  <a:cubicBezTo>
                    <a:pt x="55" y="55"/>
                    <a:pt x="51" y="50"/>
                    <a:pt x="51" y="50"/>
                  </a:cubicBezTo>
                  <a:cubicBezTo>
                    <a:pt x="51" y="50"/>
                    <a:pt x="48" y="44"/>
                    <a:pt x="46" y="41"/>
                  </a:cubicBezTo>
                  <a:cubicBezTo>
                    <a:pt x="45" y="39"/>
                    <a:pt x="44" y="34"/>
                    <a:pt x="44" y="34"/>
                  </a:cubicBezTo>
                  <a:cubicBezTo>
                    <a:pt x="44" y="34"/>
                    <a:pt x="43" y="26"/>
                    <a:pt x="43" y="22"/>
                  </a:cubicBezTo>
                  <a:cubicBezTo>
                    <a:pt x="42" y="19"/>
                    <a:pt x="41" y="14"/>
                    <a:pt x="41" y="12"/>
                  </a:cubicBezTo>
                  <a:cubicBezTo>
                    <a:pt x="40" y="10"/>
                    <a:pt x="40" y="4"/>
                    <a:pt x="39" y="0"/>
                  </a:cubicBezTo>
                  <a:cubicBezTo>
                    <a:pt x="36" y="0"/>
                    <a:pt x="33" y="0"/>
                    <a:pt x="33" y="0"/>
                  </a:cubicBezTo>
                  <a:cubicBezTo>
                    <a:pt x="33" y="0"/>
                    <a:pt x="31" y="0"/>
                    <a:pt x="28" y="1"/>
                  </a:cubicBezTo>
                  <a:cubicBezTo>
                    <a:pt x="17" y="7"/>
                    <a:pt x="11" y="10"/>
                    <a:pt x="10" y="11"/>
                  </a:cubicBezTo>
                  <a:cubicBezTo>
                    <a:pt x="5" y="13"/>
                    <a:pt x="3" y="16"/>
                    <a:pt x="3" y="16"/>
                  </a:cubicBezTo>
                  <a:cubicBezTo>
                    <a:pt x="3" y="16"/>
                    <a:pt x="0" y="19"/>
                    <a:pt x="3" y="27"/>
                  </a:cubicBezTo>
                  <a:cubicBezTo>
                    <a:pt x="5" y="33"/>
                    <a:pt x="13" y="52"/>
                    <a:pt x="19" y="63"/>
                  </a:cubicBezTo>
                  <a:cubicBezTo>
                    <a:pt x="20" y="67"/>
                    <a:pt x="22" y="69"/>
                    <a:pt x="23" y="70"/>
                  </a:cubicBezTo>
                  <a:cubicBezTo>
                    <a:pt x="25" y="72"/>
                    <a:pt x="28" y="73"/>
                    <a:pt x="38" y="69"/>
                  </a:cubicBezTo>
                  <a:cubicBezTo>
                    <a:pt x="41" y="67"/>
                    <a:pt x="44" y="66"/>
                    <a:pt x="47" y="64"/>
                  </a:cubicBezTo>
                  <a:cubicBezTo>
                    <a:pt x="48" y="63"/>
                    <a:pt x="49" y="63"/>
                    <a:pt x="50" y="62"/>
                  </a:cubicBezTo>
                  <a:cubicBezTo>
                    <a:pt x="51" y="62"/>
                    <a:pt x="54" y="60"/>
                    <a:pt x="57" y="59"/>
                  </a:cubicBezTo>
                  <a:close/>
                </a:path>
              </a:pathLst>
            </a:custGeom>
            <a:solidFill>
              <a:srgbClr val="FBFA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61" name="Freeform 8"/>
            <p:cNvSpPr>
              <a:spLocks/>
            </p:cNvSpPr>
            <p:nvPr/>
          </p:nvSpPr>
          <p:spPr bwMode="auto">
            <a:xfrm>
              <a:off x="2954" y="1361"/>
              <a:ext cx="5" cy="0"/>
            </a:xfrm>
            <a:custGeom>
              <a:avLst/>
              <a:gdLst>
                <a:gd name="T0" fmla="*/ 2 w 2"/>
                <a:gd name="T1" fmla="*/ 0 h 1"/>
                <a:gd name="T2" fmla="*/ 0 w 2"/>
                <a:gd name="T3" fmla="*/ 1 h 1"/>
                <a:gd name="T4" fmla="*/ 2 w 2"/>
                <a:gd name="T5" fmla="*/ 0 h 1"/>
                <a:gd name="T6" fmla="*/ 2 w 2"/>
                <a:gd name="T7" fmla="*/ 0 h 1"/>
              </a:gdLst>
              <a:ahLst/>
              <a:cxnLst>
                <a:cxn ang="0">
                  <a:pos x="T0" y="T1"/>
                </a:cxn>
                <a:cxn ang="0">
                  <a:pos x="T2" y="T3"/>
                </a:cxn>
                <a:cxn ang="0">
                  <a:pos x="T4" y="T5"/>
                </a:cxn>
                <a:cxn ang="0">
                  <a:pos x="T6" y="T7"/>
                </a:cxn>
              </a:cxnLst>
              <a:rect l="0" t="0" r="r" b="b"/>
              <a:pathLst>
                <a:path w="2" h="1">
                  <a:moveTo>
                    <a:pt x="2" y="0"/>
                  </a:moveTo>
                  <a:cubicBezTo>
                    <a:pt x="1" y="0"/>
                    <a:pt x="0" y="0"/>
                    <a:pt x="0" y="1"/>
                  </a:cubicBezTo>
                  <a:cubicBezTo>
                    <a:pt x="0" y="0"/>
                    <a:pt x="1" y="0"/>
                    <a:pt x="2" y="0"/>
                  </a:cubicBezTo>
                  <a:cubicBezTo>
                    <a:pt x="2" y="0"/>
                    <a:pt x="2" y="0"/>
                    <a:pt x="2" y="0"/>
                  </a:cubicBezTo>
                </a:path>
              </a:pathLst>
            </a:custGeom>
            <a:solidFill>
              <a:srgbClr val="EEEB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62" name="Freeform 9"/>
            <p:cNvSpPr>
              <a:spLocks/>
            </p:cNvSpPr>
            <p:nvPr/>
          </p:nvSpPr>
          <p:spPr bwMode="auto">
            <a:xfrm>
              <a:off x="2943" y="1496"/>
              <a:ext cx="2"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0" y="0"/>
                    <a:pt x="0" y="0"/>
                    <a:pt x="0" y="0"/>
                  </a:cubicBezTo>
                  <a:cubicBezTo>
                    <a:pt x="1" y="0"/>
                    <a:pt x="1" y="0"/>
                    <a:pt x="1" y="0"/>
                  </a:cubicBezTo>
                </a:path>
              </a:pathLst>
            </a:custGeom>
            <a:solidFill>
              <a:srgbClr val="578C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63" name="Freeform 10"/>
            <p:cNvSpPr>
              <a:spLocks noEditPoints="1"/>
            </p:cNvSpPr>
            <p:nvPr/>
          </p:nvSpPr>
          <p:spPr bwMode="auto">
            <a:xfrm>
              <a:off x="2511" y="1361"/>
              <a:ext cx="539" cy="322"/>
            </a:xfrm>
            <a:custGeom>
              <a:avLst/>
              <a:gdLst>
                <a:gd name="T0" fmla="*/ 7 w 309"/>
                <a:gd name="T1" fmla="*/ 184 h 184"/>
                <a:gd name="T2" fmla="*/ 9 w 309"/>
                <a:gd name="T3" fmla="*/ 184 h 184"/>
                <a:gd name="T4" fmla="*/ 9 w 309"/>
                <a:gd name="T5" fmla="*/ 178 h 184"/>
                <a:gd name="T6" fmla="*/ 8 w 309"/>
                <a:gd name="T7" fmla="*/ 180 h 184"/>
                <a:gd name="T8" fmla="*/ 9 w 309"/>
                <a:gd name="T9" fmla="*/ 178 h 184"/>
                <a:gd name="T10" fmla="*/ 34 w 309"/>
                <a:gd name="T11" fmla="*/ 174 h 184"/>
                <a:gd name="T12" fmla="*/ 34 w 309"/>
                <a:gd name="T13" fmla="*/ 179 h 184"/>
                <a:gd name="T14" fmla="*/ 36 w 309"/>
                <a:gd name="T15" fmla="*/ 176 h 184"/>
                <a:gd name="T16" fmla="*/ 38 w 309"/>
                <a:gd name="T17" fmla="*/ 176 h 184"/>
                <a:gd name="T18" fmla="*/ 84 w 309"/>
                <a:gd name="T19" fmla="*/ 144 h 184"/>
                <a:gd name="T20" fmla="*/ 85 w 309"/>
                <a:gd name="T21" fmla="*/ 145 h 184"/>
                <a:gd name="T22" fmla="*/ 84 w 309"/>
                <a:gd name="T23" fmla="*/ 144 h 184"/>
                <a:gd name="T24" fmla="*/ 0 w 309"/>
                <a:gd name="T25" fmla="*/ 135 h 184"/>
                <a:gd name="T26" fmla="*/ 1 w 309"/>
                <a:gd name="T27" fmla="*/ 135 h 184"/>
                <a:gd name="T28" fmla="*/ 138 w 309"/>
                <a:gd name="T29" fmla="*/ 123 h 184"/>
                <a:gd name="T30" fmla="*/ 139 w 309"/>
                <a:gd name="T31" fmla="*/ 123 h 184"/>
                <a:gd name="T32" fmla="*/ 154 w 309"/>
                <a:gd name="T33" fmla="*/ 115 h 184"/>
                <a:gd name="T34" fmla="*/ 154 w 309"/>
                <a:gd name="T35" fmla="*/ 116 h 184"/>
                <a:gd name="T36" fmla="*/ 154 w 309"/>
                <a:gd name="T37" fmla="*/ 115 h 184"/>
                <a:gd name="T38" fmla="*/ 50 w 309"/>
                <a:gd name="T39" fmla="*/ 113 h 184"/>
                <a:gd name="T40" fmla="*/ 53 w 309"/>
                <a:gd name="T41" fmla="*/ 115 h 184"/>
                <a:gd name="T42" fmla="*/ 146 w 309"/>
                <a:gd name="T43" fmla="*/ 113 h 184"/>
                <a:gd name="T44" fmla="*/ 147 w 309"/>
                <a:gd name="T45" fmla="*/ 114 h 184"/>
                <a:gd name="T46" fmla="*/ 146 w 309"/>
                <a:gd name="T47" fmla="*/ 113 h 184"/>
                <a:gd name="T48" fmla="*/ 149 w 309"/>
                <a:gd name="T49" fmla="*/ 111 h 184"/>
                <a:gd name="T50" fmla="*/ 151 w 309"/>
                <a:gd name="T51" fmla="*/ 111 h 184"/>
                <a:gd name="T52" fmla="*/ 165 w 309"/>
                <a:gd name="T53" fmla="*/ 109 h 184"/>
                <a:gd name="T54" fmla="*/ 162 w 309"/>
                <a:gd name="T55" fmla="*/ 113 h 184"/>
                <a:gd name="T56" fmla="*/ 166 w 309"/>
                <a:gd name="T57" fmla="*/ 111 h 184"/>
                <a:gd name="T58" fmla="*/ 184 w 309"/>
                <a:gd name="T59" fmla="*/ 107 h 184"/>
                <a:gd name="T60" fmla="*/ 184 w 309"/>
                <a:gd name="T61" fmla="*/ 109 h 184"/>
                <a:gd name="T62" fmla="*/ 184 w 309"/>
                <a:gd name="T63" fmla="*/ 107 h 184"/>
                <a:gd name="T64" fmla="*/ 50 w 309"/>
                <a:gd name="T65" fmla="*/ 109 h 184"/>
                <a:gd name="T66" fmla="*/ 53 w 309"/>
                <a:gd name="T67" fmla="*/ 111 h 184"/>
                <a:gd name="T68" fmla="*/ 53 w 309"/>
                <a:gd name="T69" fmla="*/ 107 h 184"/>
                <a:gd name="T70" fmla="*/ 248 w 309"/>
                <a:gd name="T71" fmla="*/ 77 h 184"/>
                <a:gd name="T72" fmla="*/ 249 w 309"/>
                <a:gd name="T73" fmla="*/ 77 h 184"/>
                <a:gd name="T74" fmla="*/ 249 w 309"/>
                <a:gd name="T75" fmla="*/ 75 h 184"/>
                <a:gd name="T76" fmla="*/ 252 w 309"/>
                <a:gd name="T77" fmla="*/ 67 h 184"/>
                <a:gd name="T78" fmla="*/ 252 w 309"/>
                <a:gd name="T79" fmla="*/ 70 h 184"/>
                <a:gd name="T80" fmla="*/ 268 w 309"/>
                <a:gd name="T81" fmla="*/ 64 h 184"/>
                <a:gd name="T82" fmla="*/ 266 w 309"/>
                <a:gd name="T83" fmla="*/ 66 h 184"/>
                <a:gd name="T84" fmla="*/ 268 w 309"/>
                <a:gd name="T85" fmla="*/ 66 h 184"/>
                <a:gd name="T86" fmla="*/ 276 w 309"/>
                <a:gd name="T87" fmla="*/ 54 h 184"/>
                <a:gd name="T88" fmla="*/ 276 w 309"/>
                <a:gd name="T89" fmla="*/ 55 h 184"/>
                <a:gd name="T90" fmla="*/ 276 w 309"/>
                <a:gd name="T91" fmla="*/ 54 h 184"/>
                <a:gd name="T92" fmla="*/ 307 w 309"/>
                <a:gd name="T93" fmla="*/ 17 h 184"/>
                <a:gd name="T94" fmla="*/ 309 w 309"/>
                <a:gd name="T95" fmla="*/ 17 h 184"/>
                <a:gd name="T96" fmla="*/ 254 w 309"/>
                <a:gd name="T97" fmla="*/ 11 h 184"/>
                <a:gd name="T98" fmla="*/ 254 w 309"/>
                <a:gd name="T99" fmla="*/ 12 h 184"/>
                <a:gd name="T100" fmla="*/ 254 w 309"/>
                <a:gd name="T101" fmla="*/ 11 h 184"/>
                <a:gd name="T102" fmla="*/ 304 w 309"/>
                <a:gd name="T103" fmla="*/ 12 h 184"/>
                <a:gd name="T104" fmla="*/ 308 w 309"/>
                <a:gd name="T105" fmla="*/ 14 h 184"/>
                <a:gd name="T106" fmla="*/ 307 w 309"/>
                <a:gd name="T107" fmla="*/ 11 h 184"/>
                <a:gd name="T108" fmla="*/ 305 w 309"/>
                <a:gd name="T109" fmla="*/ 10 h 184"/>
                <a:gd name="T110" fmla="*/ 245 w 309"/>
                <a:gd name="T111" fmla="*/ 12 h 184"/>
                <a:gd name="T112" fmla="*/ 245 w 309"/>
                <a:gd name="T113" fmla="*/ 10 h 184"/>
                <a:gd name="T114" fmla="*/ 257 w 309"/>
                <a:gd name="T115" fmla="*/ 0 h 184"/>
                <a:gd name="T116" fmla="*/ 254 w 309"/>
                <a:gd name="T117" fmla="*/ 1 h 184"/>
                <a:gd name="T118" fmla="*/ 255 w 309"/>
                <a:gd name="T119" fmla="*/ 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9" h="184">
                  <a:moveTo>
                    <a:pt x="8" y="183"/>
                  </a:moveTo>
                  <a:cubicBezTo>
                    <a:pt x="7" y="183"/>
                    <a:pt x="7" y="183"/>
                    <a:pt x="7" y="184"/>
                  </a:cubicBezTo>
                  <a:cubicBezTo>
                    <a:pt x="7" y="184"/>
                    <a:pt x="8" y="184"/>
                    <a:pt x="8" y="184"/>
                  </a:cubicBezTo>
                  <a:cubicBezTo>
                    <a:pt x="8" y="184"/>
                    <a:pt x="9" y="184"/>
                    <a:pt x="9" y="184"/>
                  </a:cubicBezTo>
                  <a:cubicBezTo>
                    <a:pt x="9" y="183"/>
                    <a:pt x="8" y="183"/>
                    <a:pt x="8" y="183"/>
                  </a:cubicBezTo>
                  <a:moveTo>
                    <a:pt x="9" y="178"/>
                  </a:moveTo>
                  <a:cubicBezTo>
                    <a:pt x="8" y="178"/>
                    <a:pt x="7" y="180"/>
                    <a:pt x="8" y="180"/>
                  </a:cubicBezTo>
                  <a:cubicBezTo>
                    <a:pt x="8" y="180"/>
                    <a:pt x="8" y="180"/>
                    <a:pt x="8" y="180"/>
                  </a:cubicBezTo>
                  <a:cubicBezTo>
                    <a:pt x="9" y="180"/>
                    <a:pt x="10" y="178"/>
                    <a:pt x="9" y="178"/>
                  </a:cubicBezTo>
                  <a:cubicBezTo>
                    <a:pt x="9" y="178"/>
                    <a:pt x="9" y="178"/>
                    <a:pt x="9" y="178"/>
                  </a:cubicBezTo>
                  <a:moveTo>
                    <a:pt x="35" y="171"/>
                  </a:moveTo>
                  <a:cubicBezTo>
                    <a:pt x="35" y="171"/>
                    <a:pt x="34" y="172"/>
                    <a:pt x="34" y="174"/>
                  </a:cubicBezTo>
                  <a:cubicBezTo>
                    <a:pt x="34" y="174"/>
                    <a:pt x="34" y="174"/>
                    <a:pt x="34" y="174"/>
                  </a:cubicBezTo>
                  <a:cubicBezTo>
                    <a:pt x="33" y="175"/>
                    <a:pt x="32" y="179"/>
                    <a:pt x="34" y="179"/>
                  </a:cubicBezTo>
                  <a:cubicBezTo>
                    <a:pt x="34" y="179"/>
                    <a:pt x="34" y="179"/>
                    <a:pt x="35" y="179"/>
                  </a:cubicBezTo>
                  <a:cubicBezTo>
                    <a:pt x="35" y="178"/>
                    <a:pt x="36" y="177"/>
                    <a:pt x="36" y="176"/>
                  </a:cubicBezTo>
                  <a:cubicBezTo>
                    <a:pt x="37" y="176"/>
                    <a:pt x="37" y="176"/>
                    <a:pt x="38" y="176"/>
                  </a:cubicBezTo>
                  <a:cubicBezTo>
                    <a:pt x="38" y="176"/>
                    <a:pt x="38" y="176"/>
                    <a:pt x="38" y="176"/>
                  </a:cubicBezTo>
                  <a:cubicBezTo>
                    <a:pt x="39" y="176"/>
                    <a:pt x="37" y="171"/>
                    <a:pt x="35" y="171"/>
                  </a:cubicBezTo>
                  <a:moveTo>
                    <a:pt x="84" y="144"/>
                  </a:moveTo>
                  <a:cubicBezTo>
                    <a:pt x="84" y="144"/>
                    <a:pt x="84" y="144"/>
                    <a:pt x="84" y="145"/>
                  </a:cubicBezTo>
                  <a:cubicBezTo>
                    <a:pt x="84" y="145"/>
                    <a:pt x="84" y="145"/>
                    <a:pt x="85" y="145"/>
                  </a:cubicBezTo>
                  <a:cubicBezTo>
                    <a:pt x="85" y="145"/>
                    <a:pt x="85" y="145"/>
                    <a:pt x="86" y="145"/>
                  </a:cubicBezTo>
                  <a:cubicBezTo>
                    <a:pt x="86" y="145"/>
                    <a:pt x="85" y="144"/>
                    <a:pt x="84" y="144"/>
                  </a:cubicBezTo>
                  <a:moveTo>
                    <a:pt x="1" y="134"/>
                  </a:moveTo>
                  <a:cubicBezTo>
                    <a:pt x="0" y="135"/>
                    <a:pt x="0" y="135"/>
                    <a:pt x="0" y="135"/>
                  </a:cubicBezTo>
                  <a:cubicBezTo>
                    <a:pt x="0" y="135"/>
                    <a:pt x="0" y="135"/>
                    <a:pt x="1" y="135"/>
                  </a:cubicBezTo>
                  <a:cubicBezTo>
                    <a:pt x="1" y="135"/>
                    <a:pt x="1" y="135"/>
                    <a:pt x="1" y="135"/>
                  </a:cubicBezTo>
                  <a:cubicBezTo>
                    <a:pt x="1" y="134"/>
                    <a:pt x="1" y="134"/>
                    <a:pt x="1" y="134"/>
                  </a:cubicBezTo>
                  <a:moveTo>
                    <a:pt x="138" y="123"/>
                  </a:moveTo>
                  <a:cubicBezTo>
                    <a:pt x="137" y="123"/>
                    <a:pt x="136" y="124"/>
                    <a:pt x="137" y="125"/>
                  </a:cubicBezTo>
                  <a:cubicBezTo>
                    <a:pt x="138" y="124"/>
                    <a:pt x="139" y="125"/>
                    <a:pt x="139" y="123"/>
                  </a:cubicBezTo>
                  <a:cubicBezTo>
                    <a:pt x="139" y="123"/>
                    <a:pt x="138" y="123"/>
                    <a:pt x="138" y="123"/>
                  </a:cubicBezTo>
                  <a:moveTo>
                    <a:pt x="154" y="115"/>
                  </a:moveTo>
                  <a:cubicBezTo>
                    <a:pt x="154" y="115"/>
                    <a:pt x="153" y="115"/>
                    <a:pt x="153" y="115"/>
                  </a:cubicBezTo>
                  <a:cubicBezTo>
                    <a:pt x="153" y="116"/>
                    <a:pt x="154" y="116"/>
                    <a:pt x="154" y="116"/>
                  </a:cubicBezTo>
                  <a:cubicBezTo>
                    <a:pt x="155" y="116"/>
                    <a:pt x="155" y="116"/>
                    <a:pt x="155" y="116"/>
                  </a:cubicBezTo>
                  <a:cubicBezTo>
                    <a:pt x="155" y="115"/>
                    <a:pt x="155" y="115"/>
                    <a:pt x="154" y="115"/>
                  </a:cubicBezTo>
                  <a:moveTo>
                    <a:pt x="50" y="113"/>
                  </a:moveTo>
                  <a:cubicBezTo>
                    <a:pt x="50" y="113"/>
                    <a:pt x="50" y="113"/>
                    <a:pt x="50" y="113"/>
                  </a:cubicBezTo>
                  <a:cubicBezTo>
                    <a:pt x="50" y="114"/>
                    <a:pt x="52" y="115"/>
                    <a:pt x="52" y="115"/>
                  </a:cubicBezTo>
                  <a:cubicBezTo>
                    <a:pt x="53" y="115"/>
                    <a:pt x="53" y="115"/>
                    <a:pt x="53" y="115"/>
                  </a:cubicBezTo>
                  <a:cubicBezTo>
                    <a:pt x="53" y="114"/>
                    <a:pt x="51" y="113"/>
                    <a:pt x="50" y="113"/>
                  </a:cubicBezTo>
                  <a:moveTo>
                    <a:pt x="146" y="113"/>
                  </a:moveTo>
                  <a:cubicBezTo>
                    <a:pt x="146" y="113"/>
                    <a:pt x="146" y="113"/>
                    <a:pt x="146" y="113"/>
                  </a:cubicBezTo>
                  <a:cubicBezTo>
                    <a:pt x="145" y="114"/>
                    <a:pt x="146" y="114"/>
                    <a:pt x="147" y="114"/>
                  </a:cubicBezTo>
                  <a:cubicBezTo>
                    <a:pt x="147" y="114"/>
                    <a:pt x="147" y="114"/>
                    <a:pt x="147" y="113"/>
                  </a:cubicBezTo>
                  <a:cubicBezTo>
                    <a:pt x="148" y="113"/>
                    <a:pt x="147" y="113"/>
                    <a:pt x="146" y="113"/>
                  </a:cubicBezTo>
                  <a:moveTo>
                    <a:pt x="150" y="110"/>
                  </a:moveTo>
                  <a:cubicBezTo>
                    <a:pt x="149" y="110"/>
                    <a:pt x="149" y="110"/>
                    <a:pt x="149" y="111"/>
                  </a:cubicBezTo>
                  <a:cubicBezTo>
                    <a:pt x="149" y="111"/>
                    <a:pt x="150" y="111"/>
                    <a:pt x="150" y="111"/>
                  </a:cubicBezTo>
                  <a:cubicBezTo>
                    <a:pt x="151" y="111"/>
                    <a:pt x="151" y="111"/>
                    <a:pt x="151" y="111"/>
                  </a:cubicBezTo>
                  <a:cubicBezTo>
                    <a:pt x="151" y="111"/>
                    <a:pt x="150" y="110"/>
                    <a:pt x="150" y="110"/>
                  </a:cubicBezTo>
                  <a:moveTo>
                    <a:pt x="165" y="109"/>
                  </a:moveTo>
                  <a:cubicBezTo>
                    <a:pt x="165" y="109"/>
                    <a:pt x="163" y="110"/>
                    <a:pt x="162" y="111"/>
                  </a:cubicBezTo>
                  <a:cubicBezTo>
                    <a:pt x="161" y="112"/>
                    <a:pt x="161" y="113"/>
                    <a:pt x="162" y="113"/>
                  </a:cubicBezTo>
                  <a:cubicBezTo>
                    <a:pt x="162" y="113"/>
                    <a:pt x="163" y="113"/>
                    <a:pt x="164" y="113"/>
                  </a:cubicBezTo>
                  <a:cubicBezTo>
                    <a:pt x="166" y="111"/>
                    <a:pt x="166" y="111"/>
                    <a:pt x="166" y="111"/>
                  </a:cubicBezTo>
                  <a:cubicBezTo>
                    <a:pt x="166" y="110"/>
                    <a:pt x="166" y="109"/>
                    <a:pt x="165" y="109"/>
                  </a:cubicBezTo>
                  <a:moveTo>
                    <a:pt x="184" y="107"/>
                  </a:moveTo>
                  <a:cubicBezTo>
                    <a:pt x="184" y="107"/>
                    <a:pt x="183" y="109"/>
                    <a:pt x="184" y="109"/>
                  </a:cubicBezTo>
                  <a:cubicBezTo>
                    <a:pt x="184" y="109"/>
                    <a:pt x="184" y="109"/>
                    <a:pt x="184" y="109"/>
                  </a:cubicBezTo>
                  <a:cubicBezTo>
                    <a:pt x="184" y="109"/>
                    <a:pt x="185" y="107"/>
                    <a:pt x="184" y="107"/>
                  </a:cubicBezTo>
                  <a:cubicBezTo>
                    <a:pt x="184" y="107"/>
                    <a:pt x="184" y="107"/>
                    <a:pt x="184" y="107"/>
                  </a:cubicBezTo>
                  <a:moveTo>
                    <a:pt x="53" y="107"/>
                  </a:moveTo>
                  <a:cubicBezTo>
                    <a:pt x="51" y="107"/>
                    <a:pt x="50" y="108"/>
                    <a:pt x="50" y="109"/>
                  </a:cubicBezTo>
                  <a:cubicBezTo>
                    <a:pt x="50" y="110"/>
                    <a:pt x="50" y="111"/>
                    <a:pt x="51" y="111"/>
                  </a:cubicBezTo>
                  <a:cubicBezTo>
                    <a:pt x="52" y="111"/>
                    <a:pt x="52" y="111"/>
                    <a:pt x="53" y="111"/>
                  </a:cubicBezTo>
                  <a:cubicBezTo>
                    <a:pt x="54" y="111"/>
                    <a:pt x="54" y="108"/>
                    <a:pt x="54" y="107"/>
                  </a:cubicBezTo>
                  <a:cubicBezTo>
                    <a:pt x="53" y="107"/>
                    <a:pt x="53" y="107"/>
                    <a:pt x="53" y="107"/>
                  </a:cubicBezTo>
                  <a:moveTo>
                    <a:pt x="249" y="75"/>
                  </a:moveTo>
                  <a:cubicBezTo>
                    <a:pt x="249" y="75"/>
                    <a:pt x="249" y="76"/>
                    <a:pt x="248" y="77"/>
                  </a:cubicBezTo>
                  <a:cubicBezTo>
                    <a:pt x="248" y="77"/>
                    <a:pt x="248" y="77"/>
                    <a:pt x="248" y="77"/>
                  </a:cubicBezTo>
                  <a:cubicBezTo>
                    <a:pt x="249" y="77"/>
                    <a:pt x="249" y="77"/>
                    <a:pt x="249" y="77"/>
                  </a:cubicBezTo>
                  <a:cubicBezTo>
                    <a:pt x="250" y="77"/>
                    <a:pt x="250" y="76"/>
                    <a:pt x="251" y="76"/>
                  </a:cubicBezTo>
                  <a:cubicBezTo>
                    <a:pt x="250" y="76"/>
                    <a:pt x="250" y="75"/>
                    <a:pt x="249" y="75"/>
                  </a:cubicBezTo>
                  <a:moveTo>
                    <a:pt x="253" y="66"/>
                  </a:moveTo>
                  <a:cubicBezTo>
                    <a:pt x="252" y="67"/>
                    <a:pt x="252" y="67"/>
                    <a:pt x="252" y="67"/>
                  </a:cubicBezTo>
                  <a:cubicBezTo>
                    <a:pt x="250" y="67"/>
                    <a:pt x="250" y="67"/>
                    <a:pt x="250" y="67"/>
                  </a:cubicBezTo>
                  <a:cubicBezTo>
                    <a:pt x="250" y="70"/>
                    <a:pt x="251" y="70"/>
                    <a:pt x="252" y="70"/>
                  </a:cubicBezTo>
                  <a:cubicBezTo>
                    <a:pt x="254" y="70"/>
                    <a:pt x="258" y="66"/>
                    <a:pt x="253" y="66"/>
                  </a:cubicBezTo>
                  <a:moveTo>
                    <a:pt x="268" y="64"/>
                  </a:moveTo>
                  <a:cubicBezTo>
                    <a:pt x="268" y="64"/>
                    <a:pt x="268" y="65"/>
                    <a:pt x="268" y="65"/>
                  </a:cubicBezTo>
                  <a:cubicBezTo>
                    <a:pt x="266" y="66"/>
                    <a:pt x="266" y="66"/>
                    <a:pt x="266" y="66"/>
                  </a:cubicBezTo>
                  <a:cubicBezTo>
                    <a:pt x="266" y="67"/>
                    <a:pt x="266" y="67"/>
                    <a:pt x="267" y="67"/>
                  </a:cubicBezTo>
                  <a:cubicBezTo>
                    <a:pt x="267" y="67"/>
                    <a:pt x="268" y="67"/>
                    <a:pt x="268" y="66"/>
                  </a:cubicBezTo>
                  <a:cubicBezTo>
                    <a:pt x="269" y="66"/>
                    <a:pt x="269" y="64"/>
                    <a:pt x="268" y="64"/>
                  </a:cubicBezTo>
                  <a:moveTo>
                    <a:pt x="276" y="54"/>
                  </a:moveTo>
                  <a:cubicBezTo>
                    <a:pt x="276" y="54"/>
                    <a:pt x="275" y="55"/>
                    <a:pt x="276" y="55"/>
                  </a:cubicBezTo>
                  <a:cubicBezTo>
                    <a:pt x="276" y="55"/>
                    <a:pt x="276" y="55"/>
                    <a:pt x="276" y="55"/>
                  </a:cubicBezTo>
                  <a:cubicBezTo>
                    <a:pt x="276" y="55"/>
                    <a:pt x="277" y="54"/>
                    <a:pt x="276" y="54"/>
                  </a:cubicBezTo>
                  <a:cubicBezTo>
                    <a:pt x="276" y="54"/>
                    <a:pt x="276" y="54"/>
                    <a:pt x="276" y="54"/>
                  </a:cubicBezTo>
                  <a:moveTo>
                    <a:pt x="308" y="17"/>
                  </a:moveTo>
                  <a:cubicBezTo>
                    <a:pt x="308" y="17"/>
                    <a:pt x="307" y="17"/>
                    <a:pt x="307" y="17"/>
                  </a:cubicBezTo>
                  <a:cubicBezTo>
                    <a:pt x="307" y="18"/>
                    <a:pt x="308" y="18"/>
                    <a:pt x="308" y="18"/>
                  </a:cubicBezTo>
                  <a:cubicBezTo>
                    <a:pt x="309" y="18"/>
                    <a:pt x="309" y="18"/>
                    <a:pt x="309" y="17"/>
                  </a:cubicBezTo>
                  <a:cubicBezTo>
                    <a:pt x="309" y="17"/>
                    <a:pt x="308" y="17"/>
                    <a:pt x="308" y="17"/>
                  </a:cubicBezTo>
                  <a:moveTo>
                    <a:pt x="254" y="11"/>
                  </a:moveTo>
                  <a:cubicBezTo>
                    <a:pt x="253" y="11"/>
                    <a:pt x="253" y="11"/>
                    <a:pt x="253" y="11"/>
                  </a:cubicBezTo>
                  <a:cubicBezTo>
                    <a:pt x="253" y="11"/>
                    <a:pt x="254" y="12"/>
                    <a:pt x="254" y="12"/>
                  </a:cubicBezTo>
                  <a:cubicBezTo>
                    <a:pt x="254" y="12"/>
                    <a:pt x="255" y="12"/>
                    <a:pt x="255" y="11"/>
                  </a:cubicBezTo>
                  <a:cubicBezTo>
                    <a:pt x="255" y="11"/>
                    <a:pt x="254" y="11"/>
                    <a:pt x="254" y="11"/>
                  </a:cubicBezTo>
                  <a:moveTo>
                    <a:pt x="305" y="10"/>
                  </a:moveTo>
                  <a:cubicBezTo>
                    <a:pt x="304" y="10"/>
                    <a:pt x="304" y="11"/>
                    <a:pt x="304" y="12"/>
                  </a:cubicBezTo>
                  <a:cubicBezTo>
                    <a:pt x="305" y="13"/>
                    <a:pt x="306" y="14"/>
                    <a:pt x="307" y="14"/>
                  </a:cubicBezTo>
                  <a:cubicBezTo>
                    <a:pt x="307" y="14"/>
                    <a:pt x="308" y="14"/>
                    <a:pt x="308" y="14"/>
                  </a:cubicBezTo>
                  <a:cubicBezTo>
                    <a:pt x="308" y="14"/>
                    <a:pt x="308" y="14"/>
                    <a:pt x="308" y="14"/>
                  </a:cubicBezTo>
                  <a:cubicBezTo>
                    <a:pt x="308" y="13"/>
                    <a:pt x="308" y="12"/>
                    <a:pt x="307" y="11"/>
                  </a:cubicBezTo>
                  <a:cubicBezTo>
                    <a:pt x="307" y="11"/>
                    <a:pt x="306" y="10"/>
                    <a:pt x="306" y="10"/>
                  </a:cubicBezTo>
                  <a:cubicBezTo>
                    <a:pt x="306" y="10"/>
                    <a:pt x="306" y="10"/>
                    <a:pt x="305" y="10"/>
                  </a:cubicBezTo>
                  <a:moveTo>
                    <a:pt x="245" y="10"/>
                  </a:moveTo>
                  <a:cubicBezTo>
                    <a:pt x="244" y="10"/>
                    <a:pt x="243" y="12"/>
                    <a:pt x="245" y="12"/>
                  </a:cubicBezTo>
                  <a:cubicBezTo>
                    <a:pt x="245" y="12"/>
                    <a:pt x="245" y="12"/>
                    <a:pt x="245" y="12"/>
                  </a:cubicBezTo>
                  <a:cubicBezTo>
                    <a:pt x="246" y="12"/>
                    <a:pt x="247" y="10"/>
                    <a:pt x="245" y="10"/>
                  </a:cubicBezTo>
                  <a:cubicBezTo>
                    <a:pt x="245" y="10"/>
                    <a:pt x="245" y="10"/>
                    <a:pt x="245" y="10"/>
                  </a:cubicBezTo>
                  <a:moveTo>
                    <a:pt x="257" y="0"/>
                  </a:moveTo>
                  <a:cubicBezTo>
                    <a:pt x="256" y="0"/>
                    <a:pt x="255" y="0"/>
                    <a:pt x="255" y="1"/>
                  </a:cubicBezTo>
                  <a:cubicBezTo>
                    <a:pt x="254" y="1"/>
                    <a:pt x="254" y="1"/>
                    <a:pt x="254" y="1"/>
                  </a:cubicBezTo>
                  <a:cubicBezTo>
                    <a:pt x="254" y="1"/>
                    <a:pt x="254" y="1"/>
                    <a:pt x="254" y="1"/>
                  </a:cubicBezTo>
                  <a:cubicBezTo>
                    <a:pt x="254" y="2"/>
                    <a:pt x="254" y="3"/>
                    <a:pt x="255" y="3"/>
                  </a:cubicBezTo>
                  <a:cubicBezTo>
                    <a:pt x="256" y="3"/>
                    <a:pt x="258" y="1"/>
                    <a:pt x="257" y="0"/>
                  </a:cubicBezTo>
                </a:path>
              </a:pathLst>
            </a:custGeom>
            <a:solidFill>
              <a:srgbClr val="D6CE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grpSp>
    </p:spTree>
    <p:extLst>
      <p:ext uri="{BB962C8B-B14F-4D97-AF65-F5344CB8AC3E}">
        <p14:creationId xmlns:p14="http://schemas.microsoft.com/office/powerpoint/2010/main" val="194400208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par>
                                <p:cTn id="20" presetID="10" presetClass="entr" presetSubtype="0"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fade">
                                      <p:cBhvr>
                                        <p:cTn id="26" dur="500"/>
                                        <p:tgtEl>
                                          <p:spTgt spid="56"/>
                                        </p:tgtEl>
                                      </p:cBhvr>
                                    </p:animEffect>
                                  </p:childTnLst>
                                </p:cTn>
                              </p:par>
                              <p:par>
                                <p:cTn id="27" presetID="0" presetClass="path" presetSubtype="0" accel="50000" decel="50000" fill="hold" nodeType="withEffect">
                                  <p:stCondLst>
                                    <p:cond delay="0"/>
                                  </p:stCondLst>
                                  <p:childTnLst>
                                    <p:animMotion origin="layout" path="M -0.00347 0.00092 L 0.59826 0.00247 " pathEditMode="relative" ptsTypes="AA">
                                      <p:cBhvr>
                                        <p:cTn id="28" dur="1500" fill="hold"/>
                                        <p:tgtEl>
                                          <p:spTgt spid="56"/>
                                        </p:tgtEl>
                                        <p:attrNameLst>
                                          <p:attrName>ppt_x</p:attrName>
                                          <p:attrName>ppt_y</p:attrName>
                                        </p:attrNameLst>
                                      </p:cBhvr>
                                    </p:animMotion>
                                  </p:childTnLst>
                                </p:cTn>
                              </p:par>
                              <p:par>
                                <p:cTn id="29" presetID="22" presetClass="entr" presetSubtype="8"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left)">
                                      <p:cBhvr>
                                        <p:cTn id="31" dur="1250"/>
                                        <p:tgtEl>
                                          <p:spTgt spid="51"/>
                                        </p:tgtEl>
                                      </p:cBhvr>
                                    </p:animEffect>
                                  </p:childTnLst>
                                </p:cTn>
                              </p:par>
                            </p:childTnLst>
                          </p:cTn>
                        </p:par>
                        <p:par>
                          <p:cTn id="32" fill="hold">
                            <p:stCondLst>
                              <p:cond delay="2000"/>
                            </p:stCondLst>
                            <p:childTnLst>
                              <p:par>
                                <p:cTn id="33" presetID="42" presetClass="entr" presetSubtype="0" fill="hold" grpId="0" nodeType="after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1250"/>
                                        <p:tgtEl>
                                          <p:spTgt spid="49"/>
                                        </p:tgtEl>
                                      </p:cBhvr>
                                    </p:animEffect>
                                    <p:anim calcmode="lin" valueType="num">
                                      <p:cBhvr>
                                        <p:cTn id="36" dur="1250" fill="hold"/>
                                        <p:tgtEl>
                                          <p:spTgt spid="49"/>
                                        </p:tgtEl>
                                        <p:attrNameLst>
                                          <p:attrName>ppt_x</p:attrName>
                                        </p:attrNameLst>
                                      </p:cBhvr>
                                      <p:tavLst>
                                        <p:tav tm="0">
                                          <p:val>
                                            <p:strVal val="#ppt_x"/>
                                          </p:val>
                                        </p:tav>
                                        <p:tav tm="100000">
                                          <p:val>
                                            <p:strVal val="#ppt_x"/>
                                          </p:val>
                                        </p:tav>
                                      </p:tavLst>
                                    </p:anim>
                                    <p:anim calcmode="lin" valueType="num">
                                      <p:cBhvr>
                                        <p:cTn id="37" dur="1250" fill="hold"/>
                                        <p:tgtEl>
                                          <p:spTgt spid="49"/>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1000"/>
                                        <p:tgtEl>
                                          <p:spTgt spid="52"/>
                                        </p:tgtEl>
                                      </p:cBhvr>
                                    </p:animEffect>
                                    <p:anim calcmode="lin" valueType="num">
                                      <p:cBhvr>
                                        <p:cTn id="41" dur="1000" fill="hold"/>
                                        <p:tgtEl>
                                          <p:spTgt spid="52"/>
                                        </p:tgtEl>
                                        <p:attrNameLst>
                                          <p:attrName>ppt_x</p:attrName>
                                        </p:attrNameLst>
                                      </p:cBhvr>
                                      <p:tavLst>
                                        <p:tav tm="0">
                                          <p:val>
                                            <p:strVal val="#ppt_x"/>
                                          </p:val>
                                        </p:tav>
                                        <p:tav tm="100000">
                                          <p:val>
                                            <p:strVal val="#ppt_x"/>
                                          </p:val>
                                        </p:tav>
                                      </p:tavLst>
                                    </p:anim>
                                    <p:anim calcmode="lin" valueType="num">
                                      <p:cBhvr>
                                        <p:cTn id="42" dur="1000" fill="hold"/>
                                        <p:tgtEl>
                                          <p:spTgt spid="52"/>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fade">
                                      <p:cBhvr>
                                        <p:cTn id="45" dur="1000"/>
                                        <p:tgtEl>
                                          <p:spTgt spid="53"/>
                                        </p:tgtEl>
                                      </p:cBhvr>
                                    </p:animEffect>
                                    <p:anim calcmode="lin" valueType="num">
                                      <p:cBhvr>
                                        <p:cTn id="46" dur="1000" fill="hold"/>
                                        <p:tgtEl>
                                          <p:spTgt spid="53"/>
                                        </p:tgtEl>
                                        <p:attrNameLst>
                                          <p:attrName>ppt_x</p:attrName>
                                        </p:attrNameLst>
                                      </p:cBhvr>
                                      <p:tavLst>
                                        <p:tav tm="0">
                                          <p:val>
                                            <p:strVal val="#ppt_x"/>
                                          </p:val>
                                        </p:tav>
                                        <p:tav tm="100000">
                                          <p:val>
                                            <p:strVal val="#ppt_x"/>
                                          </p:val>
                                        </p:tav>
                                      </p:tavLst>
                                    </p:anim>
                                    <p:anim calcmode="lin" valueType="num">
                                      <p:cBhvr>
                                        <p:cTn id="47" dur="1000" fill="hold"/>
                                        <p:tgtEl>
                                          <p:spTgt spid="53"/>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1000"/>
                                        <p:tgtEl>
                                          <p:spTgt spid="55"/>
                                        </p:tgtEl>
                                      </p:cBhvr>
                                    </p:animEffect>
                                    <p:anim calcmode="lin" valueType="num">
                                      <p:cBhvr>
                                        <p:cTn id="51" dur="1000" fill="hold"/>
                                        <p:tgtEl>
                                          <p:spTgt spid="55"/>
                                        </p:tgtEl>
                                        <p:attrNameLst>
                                          <p:attrName>ppt_x</p:attrName>
                                        </p:attrNameLst>
                                      </p:cBhvr>
                                      <p:tavLst>
                                        <p:tav tm="0">
                                          <p:val>
                                            <p:strVal val="#ppt_x"/>
                                          </p:val>
                                        </p:tav>
                                        <p:tav tm="100000">
                                          <p:val>
                                            <p:strVal val="#ppt_x"/>
                                          </p:val>
                                        </p:tav>
                                      </p:tavLst>
                                    </p:anim>
                                    <p:anim calcmode="lin" valueType="num">
                                      <p:cBhvr>
                                        <p:cTn id="52" dur="1000" fill="hold"/>
                                        <p:tgtEl>
                                          <p:spTgt spid="55"/>
                                        </p:tgtEl>
                                        <p:attrNameLst>
                                          <p:attrName>ppt_y</p:attrName>
                                        </p:attrNameLst>
                                      </p:cBhvr>
                                      <p:tavLst>
                                        <p:tav tm="0">
                                          <p:val>
                                            <p:strVal val="#ppt_y+.1"/>
                                          </p:val>
                                        </p:tav>
                                        <p:tav tm="100000">
                                          <p:val>
                                            <p:strVal val="#ppt_y"/>
                                          </p:val>
                                        </p:tav>
                                      </p:tavLst>
                                    </p:anim>
                                  </p:childTnLst>
                                </p:cTn>
                              </p:par>
                            </p:childTnLst>
                          </p:cTn>
                        </p:par>
                        <p:par>
                          <p:cTn id="53" fill="hold">
                            <p:stCondLst>
                              <p:cond delay="3250"/>
                            </p:stCondLst>
                            <p:childTnLst>
                              <p:par>
                                <p:cTn id="54" presetID="2" presetClass="entr" presetSubtype="8" fill="hold" nodeType="afterEffect">
                                  <p:stCondLst>
                                    <p:cond delay="0"/>
                                  </p:stCondLst>
                                  <p:childTnLst>
                                    <p:set>
                                      <p:cBhvr>
                                        <p:cTn id="55" dur="1" fill="hold">
                                          <p:stCondLst>
                                            <p:cond delay="0"/>
                                          </p:stCondLst>
                                        </p:cTn>
                                        <p:tgtEl>
                                          <p:spTgt spid="13"/>
                                        </p:tgtEl>
                                        <p:attrNameLst>
                                          <p:attrName>style.visibility</p:attrName>
                                        </p:attrNameLst>
                                      </p:cBhvr>
                                      <p:to>
                                        <p:strVal val="visible"/>
                                      </p:to>
                                    </p:set>
                                    <p:anim calcmode="lin" valueType="num">
                                      <p:cBhvr additive="base">
                                        <p:cTn id="56" dur="350" fill="hold"/>
                                        <p:tgtEl>
                                          <p:spTgt spid="13"/>
                                        </p:tgtEl>
                                        <p:attrNameLst>
                                          <p:attrName>ppt_x</p:attrName>
                                        </p:attrNameLst>
                                      </p:cBhvr>
                                      <p:tavLst>
                                        <p:tav tm="0">
                                          <p:val>
                                            <p:strVal val="0-#ppt_w/2"/>
                                          </p:val>
                                        </p:tav>
                                        <p:tav tm="100000">
                                          <p:val>
                                            <p:strVal val="#ppt_x"/>
                                          </p:val>
                                        </p:tav>
                                      </p:tavLst>
                                    </p:anim>
                                    <p:anim calcmode="lin" valueType="num">
                                      <p:cBhvr additive="base">
                                        <p:cTn id="57" dur="350" fill="hold"/>
                                        <p:tgtEl>
                                          <p:spTgt spid="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150"/>
                                  </p:stCondLst>
                                  <p:childTnLst>
                                    <p:set>
                                      <p:cBhvr>
                                        <p:cTn id="59" dur="1" fill="hold">
                                          <p:stCondLst>
                                            <p:cond delay="0"/>
                                          </p:stCondLst>
                                        </p:cTn>
                                        <p:tgtEl>
                                          <p:spTgt spid="12"/>
                                        </p:tgtEl>
                                        <p:attrNameLst>
                                          <p:attrName>style.visibility</p:attrName>
                                        </p:attrNameLst>
                                      </p:cBhvr>
                                      <p:to>
                                        <p:strVal val="visible"/>
                                      </p:to>
                                    </p:set>
                                    <p:anim calcmode="lin" valueType="num">
                                      <p:cBhvr additive="base">
                                        <p:cTn id="60" dur="350" fill="hold"/>
                                        <p:tgtEl>
                                          <p:spTgt spid="12"/>
                                        </p:tgtEl>
                                        <p:attrNameLst>
                                          <p:attrName>ppt_x</p:attrName>
                                        </p:attrNameLst>
                                      </p:cBhvr>
                                      <p:tavLst>
                                        <p:tav tm="0">
                                          <p:val>
                                            <p:strVal val="0-#ppt_w/2"/>
                                          </p:val>
                                        </p:tav>
                                        <p:tav tm="100000">
                                          <p:val>
                                            <p:strVal val="#ppt_x"/>
                                          </p:val>
                                        </p:tav>
                                      </p:tavLst>
                                    </p:anim>
                                    <p:anim calcmode="lin" valueType="num">
                                      <p:cBhvr additive="base">
                                        <p:cTn id="61" dur="350" fill="hold"/>
                                        <p:tgtEl>
                                          <p:spTgt spid="12"/>
                                        </p:tgtEl>
                                        <p:attrNameLst>
                                          <p:attrName>ppt_y</p:attrName>
                                        </p:attrNameLst>
                                      </p:cBhvr>
                                      <p:tavLst>
                                        <p:tav tm="0">
                                          <p:val>
                                            <p:strVal val="#ppt_y"/>
                                          </p:val>
                                        </p:tav>
                                        <p:tav tm="100000">
                                          <p:val>
                                            <p:strVal val="#ppt_y"/>
                                          </p:val>
                                        </p:tav>
                                      </p:tavLst>
                                    </p:anim>
                                  </p:childTnLst>
                                </p:cTn>
                              </p:par>
                              <p:par>
                                <p:cTn id="62" presetID="2" presetClass="entr" presetSubtype="8" fill="hold" nodeType="withEffect">
                                  <p:stCondLst>
                                    <p:cond delay="3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350" fill="hold"/>
                                        <p:tgtEl>
                                          <p:spTgt spid="14"/>
                                        </p:tgtEl>
                                        <p:attrNameLst>
                                          <p:attrName>ppt_x</p:attrName>
                                        </p:attrNameLst>
                                      </p:cBhvr>
                                      <p:tavLst>
                                        <p:tav tm="0">
                                          <p:val>
                                            <p:strVal val="0-#ppt_w/2"/>
                                          </p:val>
                                        </p:tav>
                                        <p:tav tm="100000">
                                          <p:val>
                                            <p:strVal val="#ppt_x"/>
                                          </p:val>
                                        </p:tav>
                                      </p:tavLst>
                                    </p:anim>
                                    <p:anim calcmode="lin" valueType="num">
                                      <p:cBhvr additive="base">
                                        <p:cTn id="65" dur="3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2" grpId="0"/>
      <p:bldP spid="53" grpId="0"/>
      <p:bldP spid="5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25"/>
          <p:cNvSpPr txBox="1">
            <a:spLocks noChangeArrowheads="1"/>
          </p:cNvSpPr>
          <p:nvPr/>
        </p:nvSpPr>
        <p:spPr bwMode="auto">
          <a:xfrm>
            <a:off x="411163" y="384175"/>
            <a:ext cx="1760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调整或升级硬件</a:t>
            </a:r>
          </a:p>
        </p:txBody>
      </p:sp>
      <p:grpSp>
        <p:nvGrpSpPr>
          <p:cNvPr id="48" name="组合 3"/>
          <p:cNvGrpSpPr>
            <a:grpSpLocks/>
          </p:cNvGrpSpPr>
          <p:nvPr/>
        </p:nvGrpSpPr>
        <p:grpSpPr bwMode="auto">
          <a:xfrm>
            <a:off x="466725" y="994105"/>
            <a:ext cx="1860550" cy="360362"/>
            <a:chOff x="465977" y="1463281"/>
            <a:chExt cx="1862027" cy="360233"/>
          </a:xfrm>
        </p:grpSpPr>
        <p:sp>
          <p:nvSpPr>
            <p:cNvPr id="53" name="矩形 52"/>
            <p:cNvSpPr/>
            <p:nvPr/>
          </p:nvSpPr>
          <p:spPr bwMode="auto">
            <a:xfrm>
              <a:off x="465977" y="1463281"/>
              <a:ext cx="1862027" cy="3602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sp>
          <p:nvSpPr>
            <p:cNvPr id="51" name="文本框 50"/>
            <p:cNvSpPr txBox="1">
              <a:spLocks noChangeArrowheads="1"/>
            </p:cNvSpPr>
            <p:nvPr/>
          </p:nvSpPr>
          <p:spPr bwMode="auto">
            <a:xfrm>
              <a:off x="771019" y="1483910"/>
              <a:ext cx="1251943" cy="323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500">
                  <a:solidFill>
                    <a:schemeClr val="bg1"/>
                  </a:solidFill>
                  <a:latin typeface="华康少女文字W5(P)" charset="0"/>
                </a:rPr>
                <a:t>增加内存</a:t>
              </a:r>
            </a:p>
          </p:txBody>
        </p:sp>
      </p:grpSp>
      <p:grpSp>
        <p:nvGrpSpPr>
          <p:cNvPr id="55" name="组合 9"/>
          <p:cNvGrpSpPr>
            <a:grpSpLocks/>
          </p:cNvGrpSpPr>
          <p:nvPr/>
        </p:nvGrpSpPr>
        <p:grpSpPr bwMode="auto">
          <a:xfrm>
            <a:off x="2582863" y="994105"/>
            <a:ext cx="1862137" cy="360362"/>
            <a:chOff x="2582650" y="1463281"/>
            <a:chExt cx="1862027" cy="360233"/>
          </a:xfrm>
        </p:grpSpPr>
        <p:sp>
          <p:nvSpPr>
            <p:cNvPr id="59" name="矩形 58"/>
            <p:cNvSpPr/>
            <p:nvPr/>
          </p:nvSpPr>
          <p:spPr bwMode="auto">
            <a:xfrm>
              <a:off x="2582650" y="1463281"/>
              <a:ext cx="1862027" cy="3602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sp>
          <p:nvSpPr>
            <p:cNvPr id="57" name="文本框 56"/>
            <p:cNvSpPr txBox="1">
              <a:spLocks noChangeArrowheads="1"/>
            </p:cNvSpPr>
            <p:nvPr/>
          </p:nvSpPr>
          <p:spPr bwMode="auto">
            <a:xfrm>
              <a:off x="2732345" y="1483910"/>
              <a:ext cx="1562894" cy="323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500">
                  <a:solidFill>
                    <a:schemeClr val="bg1"/>
                  </a:solidFill>
                  <a:latin typeface="华康少女文字W5(P)" charset="0"/>
                </a:rPr>
                <a:t>使用硬盘</a:t>
              </a:r>
              <a:r>
                <a:rPr lang="en-US" altLang="zh-CN" sz="1500">
                  <a:solidFill>
                    <a:schemeClr val="bg1"/>
                  </a:solidFill>
                  <a:latin typeface="华康少女文字W5(P)" charset="0"/>
                </a:rPr>
                <a:t>SSD</a:t>
              </a:r>
              <a:endParaRPr lang="zh-CN" altLang="en-US" sz="1500">
                <a:solidFill>
                  <a:schemeClr val="bg1"/>
                </a:solidFill>
                <a:latin typeface="华康少女文字W5(P)" charset="0"/>
              </a:endParaRPr>
            </a:p>
          </p:txBody>
        </p:sp>
      </p:grpSp>
      <p:grpSp>
        <p:nvGrpSpPr>
          <p:cNvPr id="61" name="组合 15"/>
          <p:cNvGrpSpPr>
            <a:grpSpLocks/>
          </p:cNvGrpSpPr>
          <p:nvPr/>
        </p:nvGrpSpPr>
        <p:grpSpPr bwMode="auto">
          <a:xfrm>
            <a:off x="4699000" y="994105"/>
            <a:ext cx="1862138" cy="360362"/>
            <a:chOff x="4699324" y="1463281"/>
            <a:chExt cx="1862027" cy="360233"/>
          </a:xfrm>
        </p:grpSpPr>
        <p:sp>
          <p:nvSpPr>
            <p:cNvPr id="65" name="矩形 64"/>
            <p:cNvSpPr/>
            <p:nvPr/>
          </p:nvSpPr>
          <p:spPr bwMode="auto">
            <a:xfrm>
              <a:off x="4699324" y="1463281"/>
              <a:ext cx="1862027" cy="3602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sp>
          <p:nvSpPr>
            <p:cNvPr id="63" name="文本框 62"/>
            <p:cNvSpPr txBox="1">
              <a:spLocks noChangeArrowheads="1"/>
            </p:cNvSpPr>
            <p:nvPr/>
          </p:nvSpPr>
          <p:spPr bwMode="auto">
            <a:xfrm>
              <a:off x="4750122" y="1483910"/>
              <a:ext cx="1762019" cy="323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500">
                  <a:solidFill>
                    <a:schemeClr val="bg1"/>
                  </a:solidFill>
                  <a:latin typeface="华康少女文字W5(P)" charset="0"/>
                </a:rPr>
                <a:t>做磁盘阵列</a:t>
              </a:r>
              <a:r>
                <a:rPr lang="en-US" altLang="zh-CN" sz="1500">
                  <a:solidFill>
                    <a:schemeClr val="bg1"/>
                  </a:solidFill>
                  <a:latin typeface="华康少女文字W5(P)" charset="0"/>
                </a:rPr>
                <a:t>(</a:t>
              </a:r>
              <a:r>
                <a:rPr lang="de-DE" altLang="zh-CN" sz="1500">
                  <a:solidFill>
                    <a:schemeClr val="bg1"/>
                  </a:solidFill>
                  <a:latin typeface="华康少女文字W5(P)" charset="0"/>
                </a:rPr>
                <a:t>RAID</a:t>
              </a:r>
              <a:r>
                <a:rPr lang="en-US" altLang="zh-CN" sz="1500">
                  <a:solidFill>
                    <a:schemeClr val="bg1"/>
                  </a:solidFill>
                  <a:latin typeface="华康少女文字W5(P)" charset="0"/>
                </a:rPr>
                <a:t>)</a:t>
              </a:r>
              <a:endParaRPr lang="zh-CN" altLang="en-US" sz="1500">
                <a:solidFill>
                  <a:schemeClr val="bg1"/>
                </a:solidFill>
                <a:latin typeface="华康少女文字W5(P)" charset="0"/>
              </a:endParaRPr>
            </a:p>
          </p:txBody>
        </p:sp>
      </p:grpSp>
      <p:grpSp>
        <p:nvGrpSpPr>
          <p:cNvPr id="67" name="组合 21"/>
          <p:cNvGrpSpPr>
            <a:grpSpLocks/>
          </p:cNvGrpSpPr>
          <p:nvPr/>
        </p:nvGrpSpPr>
        <p:grpSpPr bwMode="auto">
          <a:xfrm>
            <a:off x="6816725" y="994105"/>
            <a:ext cx="1860550" cy="360362"/>
            <a:chOff x="6815997" y="1463281"/>
            <a:chExt cx="1862027" cy="360233"/>
          </a:xfrm>
        </p:grpSpPr>
        <p:sp>
          <p:nvSpPr>
            <p:cNvPr id="71" name="矩形 70"/>
            <p:cNvSpPr/>
            <p:nvPr/>
          </p:nvSpPr>
          <p:spPr bwMode="auto">
            <a:xfrm>
              <a:off x="6815997" y="1463281"/>
              <a:ext cx="1862027" cy="3602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sp>
          <p:nvSpPr>
            <p:cNvPr id="69" name="文本框 68"/>
            <p:cNvSpPr txBox="1">
              <a:spLocks noChangeArrowheads="1"/>
            </p:cNvSpPr>
            <p:nvPr/>
          </p:nvSpPr>
          <p:spPr bwMode="auto">
            <a:xfrm>
              <a:off x="6921150" y="1483910"/>
              <a:ext cx="1564227" cy="323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500">
                  <a:solidFill>
                    <a:schemeClr val="bg1"/>
                  </a:solidFill>
                  <a:latin typeface="华康少女文字W5(P)" charset="0"/>
                </a:rPr>
                <a:t>提升网络带宽</a:t>
              </a:r>
            </a:p>
          </p:txBody>
        </p:sp>
      </p:grpSp>
      <p:sp>
        <p:nvSpPr>
          <p:cNvPr id="73" name="矩形 72"/>
          <p:cNvSpPr>
            <a:spLocks noChangeArrowheads="1"/>
          </p:cNvSpPr>
          <p:nvPr/>
        </p:nvSpPr>
        <p:spPr bwMode="auto">
          <a:xfrm>
            <a:off x="1711842" y="1900569"/>
            <a:ext cx="5890437" cy="2352454"/>
          </a:xfrm>
          <a:prstGeom prst="rect">
            <a:avLst/>
          </a:prstGeom>
          <a:noFill/>
          <a:ln w="12700">
            <a:solidFill>
              <a:schemeClr val="bg1"/>
            </a:solidFill>
            <a:miter lim="800000"/>
            <a:headEnd/>
            <a:tailEnd/>
          </a:ln>
          <a:effectLst>
            <a:outerShdw blurRad="50800" dist="38100" dir="5400000" algn="t"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zh-CN" altLang="en-US" sz="1350">
              <a:solidFill>
                <a:schemeClr val="bg1"/>
              </a:solidFill>
              <a:latin typeface="+mn-ea"/>
              <a:ea typeface="+mn-ea"/>
            </a:endParaRPr>
          </a:p>
        </p:txBody>
      </p:sp>
      <p:sp>
        <p:nvSpPr>
          <p:cNvPr id="74" name="矩形 73"/>
          <p:cNvSpPr>
            <a:spLocks noChangeArrowheads="1"/>
          </p:cNvSpPr>
          <p:nvPr/>
        </p:nvSpPr>
        <p:spPr bwMode="auto">
          <a:xfrm>
            <a:off x="1839433" y="2109867"/>
            <a:ext cx="5688418" cy="2029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30000"/>
              </a:lnSpc>
            </a:pPr>
            <a:r>
              <a:rPr lang="zh-CN" altLang="en-US" sz="1400">
                <a:solidFill>
                  <a:schemeClr val="bg1"/>
                </a:solidFill>
                <a:latin typeface="华康少女文字W5(P)" charset="0"/>
              </a:rPr>
              <a:t>        通过硬件的升级可以快速解决系统性能问题，对于可预估的系统容量性价比很好。但顶配或者新出来的硬件贵得离谱，最新的硬件往往也会存在一些未知的</a:t>
            </a:r>
            <a:r>
              <a:rPr lang="en-US" altLang="zh-CN" sz="1400">
                <a:solidFill>
                  <a:schemeClr val="bg1"/>
                </a:solidFill>
                <a:latin typeface="华康少女文字W5(P)" charset="0"/>
              </a:rPr>
              <a:t>BUG</a:t>
            </a:r>
            <a:r>
              <a:rPr lang="zh-CN" altLang="en-US" sz="1400">
                <a:solidFill>
                  <a:schemeClr val="bg1"/>
                </a:solidFill>
                <a:latin typeface="华康少女文字W5(P)" charset="0"/>
              </a:rPr>
              <a:t>， 所以硬件升级一般不会选择</a:t>
            </a:r>
            <a:r>
              <a:rPr lang="en-US" altLang="zh-CN" sz="1400">
                <a:solidFill>
                  <a:schemeClr val="bg1"/>
                </a:solidFill>
                <a:latin typeface="华康少女文字W5(P)" charset="0"/>
              </a:rPr>
              <a:t>1</a:t>
            </a:r>
            <a:r>
              <a:rPr lang="zh-CN" altLang="en-US" sz="1400">
                <a:solidFill>
                  <a:schemeClr val="bg1"/>
                </a:solidFill>
                <a:latin typeface="华康少女文字W5(P)" charset="0"/>
              </a:rPr>
              <a:t>年内出来的全新架构的设备，而通常选择</a:t>
            </a:r>
            <a:r>
              <a:rPr lang="en-US" altLang="zh-CN" sz="1400">
                <a:solidFill>
                  <a:schemeClr val="bg1"/>
                </a:solidFill>
                <a:latin typeface="华康少女文字W5(P)" charset="0"/>
              </a:rPr>
              <a:t>2</a:t>
            </a:r>
            <a:r>
              <a:rPr lang="zh-CN" altLang="en-US" sz="1400">
                <a:solidFill>
                  <a:schemeClr val="bg1"/>
                </a:solidFill>
                <a:latin typeface="华康少女文字W5(P)" charset="0"/>
              </a:rPr>
              <a:t>年以上比较成熟的硬件性价比会更好。但是硬件升级往往会有上限，顶配或者最高性能的硬件往往性价比不好，所以在硬件升级解决问题后同时需要分析业务增长导致更多硬件成本的问题。选择软件优化还是硬件优化是一种技术成本平衡决策。</a:t>
            </a:r>
            <a:endParaRPr lang="en-US" altLang="zh-CN" sz="1400">
              <a:solidFill>
                <a:schemeClr val="bg1"/>
              </a:solidFill>
              <a:latin typeface="华康少女文字W5(P)" charset="0"/>
            </a:endParaRPr>
          </a:p>
        </p:txBody>
      </p:sp>
    </p:spTree>
    <p:extLst>
      <p:ext uri="{BB962C8B-B14F-4D97-AF65-F5344CB8AC3E}">
        <p14:creationId xmlns:p14="http://schemas.microsoft.com/office/powerpoint/2010/main" val="182565930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childTnLst>
                          </p:cTn>
                        </p:par>
                        <p:par>
                          <p:cTn id="21" fill="hold">
                            <p:stCondLst>
                              <p:cond delay="2000"/>
                            </p:stCondLst>
                            <p:childTnLst>
                              <p:par>
                                <p:cTn id="22" presetID="2" presetClass="entr" presetSubtype="4" decel="100000"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ppt_x"/>
                                          </p:val>
                                        </p:tav>
                                        <p:tav tm="100000">
                                          <p:val>
                                            <p:strVal val="#ppt_x"/>
                                          </p:val>
                                        </p:tav>
                                      </p:tavLst>
                                    </p:anim>
                                    <p:anim calcmode="lin" valueType="num">
                                      <p:cBhvr additive="base">
                                        <p:cTn id="25" dur="500" fill="hold"/>
                                        <p:tgtEl>
                                          <p:spTgt spid="48"/>
                                        </p:tgtEl>
                                        <p:attrNameLst>
                                          <p:attrName>ppt_y</p:attrName>
                                        </p:attrNameLst>
                                      </p:cBhvr>
                                      <p:tavLst>
                                        <p:tav tm="0">
                                          <p:val>
                                            <p:strVal val="1+#ppt_h/2"/>
                                          </p:val>
                                        </p:tav>
                                        <p:tav tm="100000">
                                          <p:val>
                                            <p:strVal val="#ppt_y"/>
                                          </p:val>
                                        </p:tav>
                                      </p:tavLst>
                                    </p:anim>
                                  </p:childTnLst>
                                </p:cTn>
                              </p:par>
                              <p:par>
                                <p:cTn id="26" presetID="2" presetClass="entr" presetSubtype="4" decel="100000" fill="hold" nodeType="withEffect">
                                  <p:stCondLst>
                                    <p:cond delay="250"/>
                                  </p:stCondLst>
                                  <p:childTnLst>
                                    <p:set>
                                      <p:cBhvr>
                                        <p:cTn id="27" dur="1" fill="hold">
                                          <p:stCondLst>
                                            <p:cond delay="0"/>
                                          </p:stCondLst>
                                        </p:cTn>
                                        <p:tgtEl>
                                          <p:spTgt spid="55"/>
                                        </p:tgtEl>
                                        <p:attrNameLst>
                                          <p:attrName>style.visibility</p:attrName>
                                        </p:attrNameLst>
                                      </p:cBhvr>
                                      <p:to>
                                        <p:strVal val="visible"/>
                                      </p:to>
                                    </p:set>
                                    <p:anim calcmode="lin" valueType="num">
                                      <p:cBhvr additive="base">
                                        <p:cTn id="28" dur="500" fill="hold"/>
                                        <p:tgtEl>
                                          <p:spTgt spid="55"/>
                                        </p:tgtEl>
                                        <p:attrNameLst>
                                          <p:attrName>ppt_x</p:attrName>
                                        </p:attrNameLst>
                                      </p:cBhvr>
                                      <p:tavLst>
                                        <p:tav tm="0">
                                          <p:val>
                                            <p:strVal val="#ppt_x"/>
                                          </p:val>
                                        </p:tav>
                                        <p:tav tm="100000">
                                          <p:val>
                                            <p:strVal val="#ppt_x"/>
                                          </p:val>
                                        </p:tav>
                                      </p:tavLst>
                                    </p:anim>
                                    <p:anim calcmode="lin" valueType="num">
                                      <p:cBhvr additive="base">
                                        <p:cTn id="29" dur="500" fill="hold"/>
                                        <p:tgtEl>
                                          <p:spTgt spid="55"/>
                                        </p:tgtEl>
                                        <p:attrNameLst>
                                          <p:attrName>ppt_y</p:attrName>
                                        </p:attrNameLst>
                                      </p:cBhvr>
                                      <p:tavLst>
                                        <p:tav tm="0">
                                          <p:val>
                                            <p:strVal val="1+#ppt_h/2"/>
                                          </p:val>
                                        </p:tav>
                                        <p:tav tm="100000">
                                          <p:val>
                                            <p:strVal val="#ppt_y"/>
                                          </p:val>
                                        </p:tav>
                                      </p:tavLst>
                                    </p:anim>
                                  </p:childTnLst>
                                </p:cTn>
                              </p:par>
                              <p:par>
                                <p:cTn id="30" presetID="2" presetClass="entr" presetSubtype="4" decel="100000" fill="hold" nodeType="withEffect">
                                  <p:stCondLst>
                                    <p:cond delay="500"/>
                                  </p:stCondLst>
                                  <p:childTnLst>
                                    <p:set>
                                      <p:cBhvr>
                                        <p:cTn id="31" dur="1" fill="hold">
                                          <p:stCondLst>
                                            <p:cond delay="0"/>
                                          </p:stCondLst>
                                        </p:cTn>
                                        <p:tgtEl>
                                          <p:spTgt spid="61"/>
                                        </p:tgtEl>
                                        <p:attrNameLst>
                                          <p:attrName>style.visibility</p:attrName>
                                        </p:attrNameLst>
                                      </p:cBhvr>
                                      <p:to>
                                        <p:strVal val="visible"/>
                                      </p:to>
                                    </p:set>
                                    <p:anim calcmode="lin" valueType="num">
                                      <p:cBhvr additive="base">
                                        <p:cTn id="32" dur="500" fill="hold"/>
                                        <p:tgtEl>
                                          <p:spTgt spid="61"/>
                                        </p:tgtEl>
                                        <p:attrNameLst>
                                          <p:attrName>ppt_x</p:attrName>
                                        </p:attrNameLst>
                                      </p:cBhvr>
                                      <p:tavLst>
                                        <p:tav tm="0">
                                          <p:val>
                                            <p:strVal val="#ppt_x"/>
                                          </p:val>
                                        </p:tav>
                                        <p:tav tm="100000">
                                          <p:val>
                                            <p:strVal val="#ppt_x"/>
                                          </p:val>
                                        </p:tav>
                                      </p:tavLst>
                                    </p:anim>
                                    <p:anim calcmode="lin" valueType="num">
                                      <p:cBhvr additive="base">
                                        <p:cTn id="33" dur="500" fill="hold"/>
                                        <p:tgtEl>
                                          <p:spTgt spid="61"/>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750"/>
                                  </p:stCondLst>
                                  <p:childTnLst>
                                    <p:set>
                                      <p:cBhvr>
                                        <p:cTn id="35" dur="1" fill="hold">
                                          <p:stCondLst>
                                            <p:cond delay="0"/>
                                          </p:stCondLst>
                                        </p:cTn>
                                        <p:tgtEl>
                                          <p:spTgt spid="67"/>
                                        </p:tgtEl>
                                        <p:attrNameLst>
                                          <p:attrName>style.visibility</p:attrName>
                                        </p:attrNameLst>
                                      </p:cBhvr>
                                      <p:to>
                                        <p:strVal val="visible"/>
                                      </p:to>
                                    </p:set>
                                    <p:anim calcmode="lin" valueType="num">
                                      <p:cBhvr additive="base">
                                        <p:cTn id="36" dur="500" fill="hold"/>
                                        <p:tgtEl>
                                          <p:spTgt spid="67"/>
                                        </p:tgtEl>
                                        <p:attrNameLst>
                                          <p:attrName>ppt_x</p:attrName>
                                        </p:attrNameLst>
                                      </p:cBhvr>
                                      <p:tavLst>
                                        <p:tav tm="0">
                                          <p:val>
                                            <p:strVal val="#ppt_x"/>
                                          </p:val>
                                        </p:tav>
                                        <p:tav tm="100000">
                                          <p:val>
                                            <p:strVal val="#ppt_x"/>
                                          </p:val>
                                        </p:tav>
                                      </p:tavLst>
                                    </p:anim>
                                    <p:anim calcmode="lin" valueType="num">
                                      <p:cBhvr additive="base">
                                        <p:cTn id="37" dur="500" fill="hold"/>
                                        <p:tgtEl>
                                          <p:spTgt spid="67"/>
                                        </p:tgtEl>
                                        <p:attrNameLst>
                                          <p:attrName>ppt_y</p:attrName>
                                        </p:attrNameLst>
                                      </p:cBhvr>
                                      <p:tavLst>
                                        <p:tav tm="0">
                                          <p:val>
                                            <p:strVal val="1+#ppt_h/2"/>
                                          </p:val>
                                        </p:tav>
                                        <p:tav tm="100000">
                                          <p:val>
                                            <p:strVal val="#ppt_y"/>
                                          </p:val>
                                        </p:tav>
                                      </p:tavLst>
                                    </p:anim>
                                  </p:childTnLst>
                                </p:cTn>
                              </p:par>
                            </p:childTnLst>
                          </p:cTn>
                        </p:par>
                        <p:par>
                          <p:cTn id="38" fill="hold">
                            <p:stCondLst>
                              <p:cond delay="3250"/>
                            </p:stCondLst>
                            <p:childTnLst>
                              <p:par>
                                <p:cTn id="39" presetID="42" presetClass="entr" presetSubtype="0" fill="hold" grpId="0" nodeType="afterEffect">
                                  <p:stCondLst>
                                    <p:cond delay="0"/>
                                  </p:stCondLst>
                                  <p:childTnLst>
                                    <p:set>
                                      <p:cBhvr>
                                        <p:cTn id="40" dur="1" fill="hold">
                                          <p:stCondLst>
                                            <p:cond delay="0"/>
                                          </p:stCondLst>
                                        </p:cTn>
                                        <p:tgtEl>
                                          <p:spTgt spid="73"/>
                                        </p:tgtEl>
                                        <p:attrNameLst>
                                          <p:attrName>style.visibility</p:attrName>
                                        </p:attrNameLst>
                                      </p:cBhvr>
                                      <p:to>
                                        <p:strVal val="visible"/>
                                      </p:to>
                                    </p:set>
                                    <p:animEffect transition="in" filter="fade">
                                      <p:cBhvr>
                                        <p:cTn id="41" dur="1000"/>
                                        <p:tgtEl>
                                          <p:spTgt spid="73"/>
                                        </p:tgtEl>
                                      </p:cBhvr>
                                    </p:animEffect>
                                    <p:anim calcmode="lin" valueType="num">
                                      <p:cBhvr>
                                        <p:cTn id="42" dur="1000" fill="hold"/>
                                        <p:tgtEl>
                                          <p:spTgt spid="73"/>
                                        </p:tgtEl>
                                        <p:attrNameLst>
                                          <p:attrName>ppt_x</p:attrName>
                                        </p:attrNameLst>
                                      </p:cBhvr>
                                      <p:tavLst>
                                        <p:tav tm="0">
                                          <p:val>
                                            <p:strVal val="#ppt_x"/>
                                          </p:val>
                                        </p:tav>
                                        <p:tav tm="100000">
                                          <p:val>
                                            <p:strVal val="#ppt_x"/>
                                          </p:val>
                                        </p:tav>
                                      </p:tavLst>
                                    </p:anim>
                                    <p:anim calcmode="lin" valueType="num">
                                      <p:cBhvr>
                                        <p:cTn id="43" dur="1000" fill="hold"/>
                                        <p:tgtEl>
                                          <p:spTgt spid="73"/>
                                        </p:tgtEl>
                                        <p:attrNameLst>
                                          <p:attrName>ppt_y</p:attrName>
                                        </p:attrNameLst>
                                      </p:cBhvr>
                                      <p:tavLst>
                                        <p:tav tm="0">
                                          <p:val>
                                            <p:strVal val="#ppt_y+.1"/>
                                          </p:val>
                                        </p:tav>
                                        <p:tav tm="100000">
                                          <p:val>
                                            <p:strVal val="#ppt_y"/>
                                          </p:val>
                                        </p:tav>
                                      </p:tavLst>
                                    </p:anim>
                                  </p:childTnLst>
                                </p:cTn>
                              </p:par>
                            </p:childTnLst>
                          </p:cTn>
                        </p:par>
                        <p:par>
                          <p:cTn id="44" fill="hold">
                            <p:stCondLst>
                              <p:cond delay="4250"/>
                            </p:stCondLst>
                            <p:childTnLst>
                              <p:par>
                                <p:cTn id="45" presetID="10" presetClass="entr" presetSubtype="0" fill="hold" grpId="0" nodeType="after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fade">
                                      <p:cBhvr>
                                        <p:cTn id="4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3" grpId="0" animBg="1"/>
      <p:bldP spid="7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25"/>
          <p:cNvSpPr txBox="1">
            <a:spLocks noChangeArrowheads="1"/>
          </p:cNvSpPr>
          <p:nvPr/>
        </p:nvSpPr>
        <p:spPr bwMode="auto">
          <a:xfrm>
            <a:off x="411163" y="384175"/>
            <a:ext cx="19704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数据库性能设计和优化</a:t>
            </a:r>
          </a:p>
        </p:txBody>
      </p:sp>
      <p:sp>
        <p:nvSpPr>
          <p:cNvPr id="14" name="任意多边形 37"/>
          <p:cNvSpPr>
            <a:spLocks/>
          </p:cNvSpPr>
          <p:nvPr/>
        </p:nvSpPr>
        <p:spPr bwMode="auto">
          <a:xfrm flipV="1">
            <a:off x="2216560" y="3876319"/>
            <a:ext cx="1644794" cy="409132"/>
          </a:xfrm>
          <a:custGeom>
            <a:avLst/>
            <a:gdLst>
              <a:gd name="T0" fmla="*/ 0 w 2267339"/>
              <a:gd name="T1" fmla="*/ 597159 h 597159"/>
              <a:gd name="T2" fmla="*/ 597159 w 2267339"/>
              <a:gd name="T3" fmla="*/ 0 h 597159"/>
              <a:gd name="T4" fmla="*/ 2267339 w 2267339"/>
              <a:gd name="T5" fmla="*/ 0 h 597159"/>
            </a:gdLst>
            <a:ahLst/>
            <a:cxnLst>
              <a:cxn ang="0">
                <a:pos x="T0" y="T1"/>
              </a:cxn>
              <a:cxn ang="0">
                <a:pos x="T2" y="T3"/>
              </a:cxn>
              <a:cxn ang="0">
                <a:pos x="T4" y="T5"/>
              </a:cxn>
            </a:cxnLst>
            <a:rect l="0" t="0" r="r" b="b"/>
            <a:pathLst>
              <a:path w="2267339" h="597159">
                <a:moveTo>
                  <a:pt x="0" y="597159"/>
                </a:moveTo>
                <a:lnTo>
                  <a:pt x="597159" y="0"/>
                </a:lnTo>
                <a:lnTo>
                  <a:pt x="2267339" y="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15" name="任意多边形 34"/>
          <p:cNvSpPr>
            <a:spLocks/>
          </p:cNvSpPr>
          <p:nvPr/>
        </p:nvSpPr>
        <p:spPr bwMode="auto">
          <a:xfrm>
            <a:off x="2241958" y="1073907"/>
            <a:ext cx="1619395" cy="313270"/>
          </a:xfrm>
          <a:custGeom>
            <a:avLst/>
            <a:gdLst>
              <a:gd name="T0" fmla="*/ 0 w 2267339"/>
              <a:gd name="T1" fmla="*/ 597159 h 597159"/>
              <a:gd name="T2" fmla="*/ 597159 w 2267339"/>
              <a:gd name="T3" fmla="*/ 0 h 597159"/>
              <a:gd name="T4" fmla="*/ 2267339 w 2267339"/>
              <a:gd name="T5" fmla="*/ 0 h 597159"/>
            </a:gdLst>
            <a:ahLst/>
            <a:cxnLst>
              <a:cxn ang="0">
                <a:pos x="T0" y="T1"/>
              </a:cxn>
              <a:cxn ang="0">
                <a:pos x="T2" y="T3"/>
              </a:cxn>
              <a:cxn ang="0">
                <a:pos x="T4" y="T5"/>
              </a:cxn>
            </a:cxnLst>
            <a:rect l="0" t="0" r="r" b="b"/>
            <a:pathLst>
              <a:path w="2267339" h="597159">
                <a:moveTo>
                  <a:pt x="0" y="597159"/>
                </a:moveTo>
                <a:lnTo>
                  <a:pt x="597159" y="0"/>
                </a:lnTo>
                <a:lnTo>
                  <a:pt x="2267339" y="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16" name="任意多边形 31"/>
          <p:cNvSpPr>
            <a:spLocks/>
          </p:cNvSpPr>
          <p:nvPr/>
        </p:nvSpPr>
        <p:spPr bwMode="auto">
          <a:xfrm>
            <a:off x="2029379" y="2633439"/>
            <a:ext cx="2708917" cy="352"/>
          </a:xfrm>
          <a:custGeom>
            <a:avLst/>
            <a:gdLst>
              <a:gd name="T0" fmla="*/ 0 w 2267339"/>
              <a:gd name="T1" fmla="*/ 597159 h 597159"/>
              <a:gd name="T2" fmla="*/ 597159 w 2267339"/>
              <a:gd name="T3" fmla="*/ 0 h 597159"/>
              <a:gd name="T4" fmla="*/ 2267339 w 2267339"/>
              <a:gd name="T5" fmla="*/ 0 h 597159"/>
            </a:gdLst>
            <a:ahLst/>
            <a:cxnLst>
              <a:cxn ang="0">
                <a:pos x="T0" y="T1"/>
              </a:cxn>
              <a:cxn ang="0">
                <a:pos x="T2" y="T3"/>
              </a:cxn>
              <a:cxn ang="0">
                <a:pos x="T4" y="T5"/>
              </a:cxn>
            </a:cxnLst>
            <a:rect l="0" t="0" r="r" b="b"/>
            <a:pathLst>
              <a:path w="2267339" h="597159">
                <a:moveTo>
                  <a:pt x="0" y="597159"/>
                </a:moveTo>
                <a:lnTo>
                  <a:pt x="597159" y="0"/>
                </a:lnTo>
                <a:lnTo>
                  <a:pt x="2267339" y="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pPr eaLnBrk="1" fontAlgn="auto" hangingPunct="1">
              <a:spcBef>
                <a:spcPts val="0"/>
              </a:spcBef>
              <a:spcAft>
                <a:spcPts val="0"/>
              </a:spcAft>
              <a:defRPr/>
            </a:pPr>
            <a:endParaRPr lang="zh-CN" altLang="en-US" sz="1350">
              <a:solidFill>
                <a:schemeClr val="bg1"/>
              </a:solidFill>
              <a:latin typeface="+mn-lt"/>
              <a:ea typeface="+mn-ea"/>
            </a:endParaRPr>
          </a:p>
        </p:txBody>
      </p:sp>
      <p:grpSp>
        <p:nvGrpSpPr>
          <p:cNvPr id="21" name="组合 10"/>
          <p:cNvGrpSpPr>
            <a:grpSpLocks/>
          </p:cNvGrpSpPr>
          <p:nvPr/>
        </p:nvGrpSpPr>
        <p:grpSpPr bwMode="auto">
          <a:xfrm>
            <a:off x="3963283" y="538830"/>
            <a:ext cx="3224917" cy="1069642"/>
            <a:chOff x="1034228" y="1376995"/>
            <a:chExt cx="3158029" cy="757377"/>
          </a:xfrm>
        </p:grpSpPr>
        <p:sp>
          <p:nvSpPr>
            <p:cNvPr id="22" name="矩形 13"/>
            <p:cNvSpPr>
              <a:spLocks noChangeArrowheads="1"/>
            </p:cNvSpPr>
            <p:nvPr/>
          </p:nvSpPr>
          <p:spPr bwMode="auto">
            <a:xfrm>
              <a:off x="1034228" y="1578660"/>
              <a:ext cx="3158029" cy="5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sz="1300">
                  <a:solidFill>
                    <a:schemeClr val="tx1"/>
                  </a:solidFill>
                  <a:latin typeface="Nexa Light" charset="0"/>
                  <a:ea typeface="华康少女文字W5(P)" charset="0"/>
                </a:defRPr>
              </a:lvl1pPr>
              <a:lvl2pPr marL="742950" indent="-285750" defTabSz="684213">
                <a:defRPr sz="1300">
                  <a:solidFill>
                    <a:schemeClr val="tx1"/>
                  </a:solidFill>
                  <a:latin typeface="Nexa Light" charset="0"/>
                  <a:ea typeface="华康少女文字W5(P)" charset="0"/>
                </a:defRPr>
              </a:lvl2pPr>
              <a:lvl3pPr marL="1143000" indent="-228600" defTabSz="684213">
                <a:defRPr sz="1300">
                  <a:solidFill>
                    <a:schemeClr val="tx1"/>
                  </a:solidFill>
                  <a:latin typeface="Nexa Light" charset="0"/>
                  <a:ea typeface="华康少女文字W5(P)" charset="0"/>
                </a:defRPr>
              </a:lvl3pPr>
              <a:lvl4pPr marL="1600200" indent="-228600" defTabSz="684213">
                <a:defRPr sz="1300">
                  <a:solidFill>
                    <a:schemeClr val="tx1"/>
                  </a:solidFill>
                  <a:latin typeface="Nexa Light" charset="0"/>
                  <a:ea typeface="华康少女文字W5(P)" charset="0"/>
                </a:defRPr>
              </a:lvl4pPr>
              <a:lvl5pPr marL="2057400" indent="-228600" defTabSz="684213">
                <a:defRPr sz="1300">
                  <a:solidFill>
                    <a:schemeClr val="tx1"/>
                  </a:solidFill>
                  <a:latin typeface="Nexa Light" charset="0"/>
                  <a:ea typeface="华康少女文字W5(P)" charset="0"/>
                </a:defRPr>
              </a:lvl5pPr>
              <a:lvl6pPr marL="2514600" indent="-228600" defTabSz="684213"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4213"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4213"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4213"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50000"/>
                </a:lnSpc>
              </a:pPr>
              <a:r>
                <a:rPr lang="zh-CN" altLang="en-US" sz="1000">
                  <a:solidFill>
                    <a:schemeClr val="bg1"/>
                  </a:solidFill>
                  <a:latin typeface="华康少女文字W5(P)" charset="0"/>
                </a:rPr>
                <a:t>根据业务和数据量选择数据存储方案。例如：选择内存数据库、关系型数据库、非关系型数据库等。</a:t>
              </a:r>
              <a:endParaRPr lang="zh-CN" altLang="en-US" sz="1000">
                <a:solidFill>
                  <a:schemeClr val="bg1"/>
                </a:solidFill>
                <a:latin typeface="华康少女文字W5(P)" charset="0"/>
                <a:sym typeface="Arial" charset="0"/>
              </a:endParaRPr>
            </a:p>
          </p:txBody>
        </p:sp>
        <p:sp>
          <p:nvSpPr>
            <p:cNvPr id="23" name="文本框 83"/>
            <p:cNvSpPr txBox="1">
              <a:spLocks noChangeArrowheads="1"/>
            </p:cNvSpPr>
            <p:nvPr/>
          </p:nvSpPr>
          <p:spPr bwMode="auto">
            <a:xfrm>
              <a:off x="1134484" y="1376995"/>
              <a:ext cx="2938373" cy="217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2763">
                <a:defRPr sz="1300">
                  <a:solidFill>
                    <a:schemeClr val="tx1"/>
                  </a:solidFill>
                  <a:latin typeface="Nexa Light" charset="0"/>
                  <a:ea typeface="华康少女文字W5(P)" charset="0"/>
                </a:defRPr>
              </a:lvl1pPr>
              <a:lvl2pPr marL="742950" indent="-285750" defTabSz="512763">
                <a:defRPr sz="1300">
                  <a:solidFill>
                    <a:schemeClr val="tx1"/>
                  </a:solidFill>
                  <a:latin typeface="Nexa Light" charset="0"/>
                  <a:ea typeface="华康少女文字W5(P)" charset="0"/>
                </a:defRPr>
              </a:lvl2pPr>
              <a:lvl3pPr marL="1143000" indent="-228600" defTabSz="512763">
                <a:defRPr sz="1300">
                  <a:solidFill>
                    <a:schemeClr val="tx1"/>
                  </a:solidFill>
                  <a:latin typeface="Nexa Light" charset="0"/>
                  <a:ea typeface="华康少女文字W5(P)" charset="0"/>
                </a:defRPr>
              </a:lvl3pPr>
              <a:lvl4pPr marL="1600200" indent="-228600" defTabSz="512763">
                <a:defRPr sz="1300">
                  <a:solidFill>
                    <a:schemeClr val="tx1"/>
                  </a:solidFill>
                  <a:latin typeface="Nexa Light" charset="0"/>
                  <a:ea typeface="华康少女文字W5(P)" charset="0"/>
                </a:defRPr>
              </a:lvl4pPr>
              <a:lvl5pPr marL="2057400" indent="-228600" defTabSz="512763">
                <a:defRPr sz="1300">
                  <a:solidFill>
                    <a:schemeClr val="tx1"/>
                  </a:solidFill>
                  <a:latin typeface="Nexa Light" charset="0"/>
                  <a:ea typeface="华康少女文字W5(P)" charset="0"/>
                </a:defRPr>
              </a:lvl5pPr>
              <a:lvl6pPr marL="2514600" indent="-228600" defTabSz="512763"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512763"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512763"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512763"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400" b="1">
                  <a:solidFill>
                    <a:schemeClr val="bg1"/>
                  </a:solidFill>
                  <a:latin typeface="华康少女文字W5(P)" charset="0"/>
                </a:rPr>
                <a:t>数据存储方案</a:t>
              </a:r>
            </a:p>
          </p:txBody>
        </p:sp>
      </p:grpSp>
      <p:grpSp>
        <p:nvGrpSpPr>
          <p:cNvPr id="24" name="组合 13"/>
          <p:cNvGrpSpPr>
            <a:grpSpLocks/>
          </p:cNvGrpSpPr>
          <p:nvPr/>
        </p:nvGrpSpPr>
        <p:grpSpPr bwMode="auto">
          <a:xfrm>
            <a:off x="4892787" y="1957524"/>
            <a:ext cx="3365166" cy="1348827"/>
            <a:chOff x="1034229" y="1331597"/>
            <a:chExt cx="2823455" cy="832150"/>
          </a:xfrm>
        </p:grpSpPr>
        <p:sp>
          <p:nvSpPr>
            <p:cNvPr id="25" name="矩形 13"/>
            <p:cNvSpPr>
              <a:spLocks noChangeArrowheads="1"/>
            </p:cNvSpPr>
            <p:nvPr/>
          </p:nvSpPr>
          <p:spPr bwMode="auto">
            <a:xfrm>
              <a:off x="1034229" y="1537140"/>
              <a:ext cx="2823455" cy="626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defRPr sz="1300">
                  <a:solidFill>
                    <a:schemeClr val="tx1"/>
                  </a:solidFill>
                  <a:latin typeface="Nexa Light" charset="0"/>
                  <a:ea typeface="华康少女文字W5(P)" charset="0"/>
                </a:defRPr>
              </a:lvl1pPr>
              <a:lvl2pPr marL="742950" indent="-285750" defTabSz="684213">
                <a:defRPr sz="1300">
                  <a:solidFill>
                    <a:schemeClr val="tx1"/>
                  </a:solidFill>
                  <a:latin typeface="Nexa Light" charset="0"/>
                  <a:ea typeface="华康少女文字W5(P)" charset="0"/>
                </a:defRPr>
              </a:lvl2pPr>
              <a:lvl3pPr marL="1143000" indent="-228600" defTabSz="684213">
                <a:defRPr sz="1300">
                  <a:solidFill>
                    <a:schemeClr val="tx1"/>
                  </a:solidFill>
                  <a:latin typeface="Nexa Light" charset="0"/>
                  <a:ea typeface="华康少女文字W5(P)" charset="0"/>
                </a:defRPr>
              </a:lvl3pPr>
              <a:lvl4pPr marL="1600200" indent="-228600" defTabSz="684213">
                <a:defRPr sz="1300">
                  <a:solidFill>
                    <a:schemeClr val="tx1"/>
                  </a:solidFill>
                  <a:latin typeface="Nexa Light" charset="0"/>
                  <a:ea typeface="华康少女文字W5(P)" charset="0"/>
                </a:defRPr>
              </a:lvl4pPr>
              <a:lvl5pPr marL="2057400" indent="-228600" defTabSz="684213">
                <a:defRPr sz="1300">
                  <a:solidFill>
                    <a:schemeClr val="tx1"/>
                  </a:solidFill>
                  <a:latin typeface="Nexa Light" charset="0"/>
                  <a:ea typeface="华康少女文字W5(P)" charset="0"/>
                </a:defRPr>
              </a:lvl5pPr>
              <a:lvl6pPr marL="2514600" indent="-228600" defTabSz="684213"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4213"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4213"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4213"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50000"/>
                </a:lnSpc>
              </a:pPr>
              <a:r>
                <a:rPr lang="zh-CN" altLang="en-US" sz="1000">
                  <a:solidFill>
                    <a:schemeClr val="bg1"/>
                  </a:solidFill>
                  <a:latin typeface="华康少女文字W5(P)" charset="0"/>
                </a:rPr>
                <a:t>根据数据量的规模和业务场景，判断是否需要使用分布式的方式，例如：主从模式、实时应用集群（</a:t>
              </a:r>
              <a:r>
                <a:rPr lang="en-US" altLang="zh-CN" sz="1000">
                  <a:solidFill>
                    <a:schemeClr val="bg1"/>
                  </a:solidFill>
                  <a:latin typeface="华康少女文字W5(P)" charset="0"/>
                </a:rPr>
                <a:t>RAC</a:t>
              </a:r>
              <a:r>
                <a:rPr lang="zh-CN" altLang="en-US" sz="1000">
                  <a:solidFill>
                    <a:schemeClr val="bg1"/>
                  </a:solidFill>
                  <a:latin typeface="华康少女文字W5(P)" charset="0"/>
                </a:rPr>
                <a:t>）；是否需要做负载均衡、分库分表、读写分离、修改数据库配置参数等。</a:t>
              </a:r>
              <a:endParaRPr lang="zh-CN" altLang="en-US" sz="1000">
                <a:solidFill>
                  <a:schemeClr val="bg1"/>
                </a:solidFill>
                <a:latin typeface="华康少女文字W5(P)" charset="0"/>
                <a:sym typeface="Arial" charset="0"/>
              </a:endParaRPr>
            </a:p>
          </p:txBody>
        </p:sp>
        <p:sp>
          <p:nvSpPr>
            <p:cNvPr id="26" name="文本框 83"/>
            <p:cNvSpPr txBox="1">
              <a:spLocks noChangeArrowheads="1"/>
            </p:cNvSpPr>
            <p:nvPr/>
          </p:nvSpPr>
          <p:spPr bwMode="auto">
            <a:xfrm>
              <a:off x="1348412" y="1331597"/>
              <a:ext cx="2509272" cy="19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2763">
                <a:defRPr sz="1300">
                  <a:solidFill>
                    <a:schemeClr val="tx1"/>
                  </a:solidFill>
                  <a:latin typeface="Nexa Light" charset="0"/>
                  <a:ea typeface="华康少女文字W5(P)" charset="0"/>
                </a:defRPr>
              </a:lvl1pPr>
              <a:lvl2pPr marL="742950" indent="-285750" defTabSz="512763">
                <a:defRPr sz="1300">
                  <a:solidFill>
                    <a:schemeClr val="tx1"/>
                  </a:solidFill>
                  <a:latin typeface="Nexa Light" charset="0"/>
                  <a:ea typeface="华康少女文字W5(P)" charset="0"/>
                </a:defRPr>
              </a:lvl2pPr>
              <a:lvl3pPr marL="1143000" indent="-228600" defTabSz="512763">
                <a:defRPr sz="1300">
                  <a:solidFill>
                    <a:schemeClr val="tx1"/>
                  </a:solidFill>
                  <a:latin typeface="Nexa Light" charset="0"/>
                  <a:ea typeface="华康少女文字W5(P)" charset="0"/>
                </a:defRPr>
              </a:lvl3pPr>
              <a:lvl4pPr marL="1600200" indent="-228600" defTabSz="512763">
                <a:defRPr sz="1300">
                  <a:solidFill>
                    <a:schemeClr val="tx1"/>
                  </a:solidFill>
                  <a:latin typeface="Nexa Light" charset="0"/>
                  <a:ea typeface="华康少女文字W5(P)" charset="0"/>
                </a:defRPr>
              </a:lvl4pPr>
              <a:lvl5pPr marL="2057400" indent="-228600" defTabSz="512763">
                <a:defRPr sz="1300">
                  <a:solidFill>
                    <a:schemeClr val="tx1"/>
                  </a:solidFill>
                  <a:latin typeface="Nexa Light" charset="0"/>
                  <a:ea typeface="华康少女文字W5(P)" charset="0"/>
                </a:defRPr>
              </a:lvl5pPr>
              <a:lvl6pPr marL="2514600" indent="-228600" defTabSz="512763"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512763"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512763"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512763" eaLnBrk="0" fontAlgn="base" hangingPunct="0">
                <a:spcBef>
                  <a:spcPct val="0"/>
                </a:spcBef>
                <a:spcAft>
                  <a:spcPct val="0"/>
                </a:spcAft>
                <a:defRPr sz="1300">
                  <a:solidFill>
                    <a:schemeClr val="tx1"/>
                  </a:solidFill>
                  <a:latin typeface="Nexa Light" charset="0"/>
                  <a:ea typeface="华康少女文字W5(P)" charset="0"/>
                </a:defRPr>
              </a:lvl9pPr>
            </a:lstStyle>
            <a:p>
              <a:pPr algn="ctr">
                <a:lnSpc>
                  <a:spcPts val="1800"/>
                </a:lnSpc>
              </a:pPr>
              <a:r>
                <a:rPr lang="zh-CN" altLang="en-US" sz="1400" b="1">
                  <a:solidFill>
                    <a:schemeClr val="bg1"/>
                  </a:solidFill>
                  <a:latin typeface="华康少女文字W5(P)" charset="0"/>
                </a:rPr>
                <a:t>分布式、集群、负载均衡等</a:t>
              </a:r>
            </a:p>
          </p:txBody>
        </p:sp>
      </p:grpSp>
      <p:grpSp>
        <p:nvGrpSpPr>
          <p:cNvPr id="27" name="组合 16"/>
          <p:cNvGrpSpPr>
            <a:grpSpLocks/>
          </p:cNvGrpSpPr>
          <p:nvPr/>
        </p:nvGrpSpPr>
        <p:grpSpPr bwMode="auto">
          <a:xfrm>
            <a:off x="3987720" y="3583467"/>
            <a:ext cx="3746579" cy="1166333"/>
            <a:chOff x="1034229" y="1321650"/>
            <a:chExt cx="2823455" cy="1343175"/>
          </a:xfrm>
        </p:grpSpPr>
        <p:sp>
          <p:nvSpPr>
            <p:cNvPr id="32" name="矩形 13"/>
            <p:cNvSpPr>
              <a:spLocks noChangeArrowheads="1"/>
            </p:cNvSpPr>
            <p:nvPr/>
          </p:nvSpPr>
          <p:spPr bwMode="auto">
            <a:xfrm>
              <a:off x="1034229" y="1649131"/>
              <a:ext cx="2823455" cy="101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defRPr sz="1300">
                  <a:solidFill>
                    <a:schemeClr val="tx1"/>
                  </a:solidFill>
                  <a:latin typeface="Nexa Light" charset="0"/>
                  <a:ea typeface="华康少女文字W5(P)" charset="0"/>
                </a:defRPr>
              </a:lvl1pPr>
              <a:lvl2pPr marL="742950" indent="-285750" defTabSz="684213">
                <a:defRPr sz="1300">
                  <a:solidFill>
                    <a:schemeClr val="tx1"/>
                  </a:solidFill>
                  <a:latin typeface="Nexa Light" charset="0"/>
                  <a:ea typeface="华康少女文字W5(P)" charset="0"/>
                </a:defRPr>
              </a:lvl2pPr>
              <a:lvl3pPr marL="1143000" indent="-228600" defTabSz="684213">
                <a:defRPr sz="1300">
                  <a:solidFill>
                    <a:schemeClr val="tx1"/>
                  </a:solidFill>
                  <a:latin typeface="Nexa Light" charset="0"/>
                  <a:ea typeface="华康少女文字W5(P)" charset="0"/>
                </a:defRPr>
              </a:lvl3pPr>
              <a:lvl4pPr marL="1600200" indent="-228600" defTabSz="684213">
                <a:defRPr sz="1300">
                  <a:solidFill>
                    <a:schemeClr val="tx1"/>
                  </a:solidFill>
                  <a:latin typeface="Nexa Light" charset="0"/>
                  <a:ea typeface="华康少女文字W5(P)" charset="0"/>
                </a:defRPr>
              </a:lvl4pPr>
              <a:lvl5pPr marL="2057400" indent="-228600" defTabSz="684213">
                <a:defRPr sz="1300">
                  <a:solidFill>
                    <a:schemeClr val="tx1"/>
                  </a:solidFill>
                  <a:latin typeface="Nexa Light" charset="0"/>
                  <a:ea typeface="华康少女文字W5(P)" charset="0"/>
                </a:defRPr>
              </a:lvl5pPr>
              <a:lvl6pPr marL="2514600" indent="-228600" defTabSz="684213"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4213"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4213"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4213"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50000"/>
                </a:lnSpc>
              </a:pPr>
              <a:r>
                <a:rPr lang="zh-CN" altLang="en-US" sz="1000">
                  <a:solidFill>
                    <a:schemeClr val="bg1"/>
                  </a:solidFill>
                  <a:latin typeface="华康少女文字W5(P)" charset="0"/>
                </a:rPr>
                <a:t>使得存储和查询数据性能更好，开发人员易于书写简单、高效的</a:t>
              </a:r>
              <a:r>
                <a:rPr lang="en-US" altLang="zh-CN" sz="1000">
                  <a:solidFill>
                    <a:schemeClr val="bg1"/>
                  </a:solidFill>
                  <a:latin typeface="华康少女文字W5(P)" charset="0"/>
                </a:rPr>
                <a:t>SQL</a:t>
              </a:r>
              <a:r>
                <a:rPr lang="zh-CN" altLang="en-US" sz="1000">
                  <a:solidFill>
                    <a:schemeClr val="bg1"/>
                  </a:solidFill>
                  <a:latin typeface="华康少女文字W5(P)" charset="0"/>
                </a:rPr>
                <a:t>语句。如：拆分表数据、正确的数据类型、建立正确的索引、合理的冗余字段等手段。</a:t>
              </a:r>
              <a:endParaRPr lang="zh-CN" altLang="en-US" sz="1000">
                <a:solidFill>
                  <a:schemeClr val="bg1"/>
                </a:solidFill>
                <a:latin typeface="华康少女文字W5(P)" charset="0"/>
                <a:sym typeface="Arial" charset="0"/>
              </a:endParaRPr>
            </a:p>
          </p:txBody>
        </p:sp>
        <p:sp>
          <p:nvSpPr>
            <p:cNvPr id="33" name="文本框 83"/>
            <p:cNvSpPr txBox="1">
              <a:spLocks noChangeArrowheads="1"/>
            </p:cNvSpPr>
            <p:nvPr/>
          </p:nvSpPr>
          <p:spPr bwMode="auto">
            <a:xfrm>
              <a:off x="1195140" y="1321650"/>
              <a:ext cx="2662544" cy="32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2763">
                <a:defRPr sz="1300">
                  <a:solidFill>
                    <a:schemeClr val="tx1"/>
                  </a:solidFill>
                  <a:latin typeface="Nexa Light" charset="0"/>
                  <a:ea typeface="华康少女文字W5(P)" charset="0"/>
                </a:defRPr>
              </a:lvl1pPr>
              <a:lvl2pPr marL="742950" indent="-285750" defTabSz="512763">
                <a:defRPr sz="1300">
                  <a:solidFill>
                    <a:schemeClr val="tx1"/>
                  </a:solidFill>
                  <a:latin typeface="Nexa Light" charset="0"/>
                  <a:ea typeface="华康少女文字W5(P)" charset="0"/>
                </a:defRPr>
              </a:lvl2pPr>
              <a:lvl3pPr marL="1143000" indent="-228600" defTabSz="512763">
                <a:defRPr sz="1300">
                  <a:solidFill>
                    <a:schemeClr val="tx1"/>
                  </a:solidFill>
                  <a:latin typeface="Nexa Light" charset="0"/>
                  <a:ea typeface="华康少女文字W5(P)" charset="0"/>
                </a:defRPr>
              </a:lvl3pPr>
              <a:lvl4pPr marL="1600200" indent="-228600" defTabSz="512763">
                <a:defRPr sz="1300">
                  <a:solidFill>
                    <a:schemeClr val="tx1"/>
                  </a:solidFill>
                  <a:latin typeface="Nexa Light" charset="0"/>
                  <a:ea typeface="华康少女文字W5(P)" charset="0"/>
                </a:defRPr>
              </a:lvl4pPr>
              <a:lvl5pPr marL="2057400" indent="-228600" defTabSz="512763">
                <a:defRPr sz="1300">
                  <a:solidFill>
                    <a:schemeClr val="tx1"/>
                  </a:solidFill>
                  <a:latin typeface="Nexa Light" charset="0"/>
                  <a:ea typeface="华康少女文字W5(P)" charset="0"/>
                </a:defRPr>
              </a:lvl5pPr>
              <a:lvl6pPr marL="2514600" indent="-228600" defTabSz="512763"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512763"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512763"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512763" eaLnBrk="0" fontAlgn="base" hangingPunct="0">
                <a:spcBef>
                  <a:spcPct val="0"/>
                </a:spcBef>
                <a:spcAft>
                  <a:spcPct val="0"/>
                </a:spcAft>
                <a:defRPr sz="1300">
                  <a:solidFill>
                    <a:schemeClr val="tx1"/>
                  </a:solidFill>
                  <a:latin typeface="Nexa Light" charset="0"/>
                  <a:ea typeface="华康少女文字W5(P)" charset="0"/>
                </a:defRPr>
              </a:lvl9pPr>
            </a:lstStyle>
            <a:p>
              <a:pPr algn="ctr">
                <a:lnSpc>
                  <a:spcPts val="1800"/>
                </a:lnSpc>
              </a:pPr>
              <a:r>
                <a:rPr lang="zh-CN" altLang="en-US" sz="1400" b="1">
                  <a:solidFill>
                    <a:schemeClr val="bg1"/>
                  </a:solidFill>
                  <a:latin typeface="华康少女文字W5(P)" charset="0"/>
                </a:rPr>
                <a:t>设计和调整更优的数据结构</a:t>
              </a:r>
            </a:p>
          </p:txBody>
        </p:sp>
      </p:grpSp>
      <p:sp>
        <p:nvSpPr>
          <p:cNvPr id="35" name="任意多边形 20"/>
          <p:cNvSpPr>
            <a:spLocks/>
          </p:cNvSpPr>
          <p:nvPr/>
        </p:nvSpPr>
        <p:spPr bwMode="auto">
          <a:xfrm>
            <a:off x="1562654" y="1266527"/>
            <a:ext cx="914400" cy="1050925"/>
          </a:xfrm>
          <a:custGeom>
            <a:avLst/>
            <a:gdLst>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Lst>
            <a:ahLst/>
            <a:cxnLst>
              <a:cxn ang="0">
                <a:pos x="T0" y="T1"/>
              </a:cxn>
              <a:cxn ang="0">
                <a:pos x="T2" y="T3"/>
              </a:cxn>
              <a:cxn ang="0">
                <a:pos x="T4" y="T5"/>
              </a:cxn>
              <a:cxn ang="0">
                <a:pos x="T6" y="T7"/>
              </a:cxn>
              <a:cxn ang="0">
                <a:pos x="T8" y="T9"/>
              </a:cxn>
              <a:cxn ang="0">
                <a:pos x="T10" y="T11"/>
              </a:cxn>
              <a:cxn ang="0">
                <a:pos x="T12" y="T13"/>
              </a:cxn>
            </a:cxnLst>
            <a:rect l="0" t="0"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noFill/>
          <a:ln w="19050" cap="flat" cmpd="sng">
            <a:solidFill>
              <a:schemeClr val="bg1"/>
            </a:solidFill>
            <a:bevel/>
            <a:headEnd/>
            <a:tailEnd/>
          </a:ln>
        </p:spPr>
        <p:txBody>
          <a:bodyPr lIns="204240" tIns="234759" rIns="204241" bIns="234758" anchor="ct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40" name="任意多边形 19"/>
          <p:cNvSpPr>
            <a:spLocks/>
          </p:cNvSpPr>
          <p:nvPr/>
        </p:nvSpPr>
        <p:spPr bwMode="auto">
          <a:xfrm>
            <a:off x="1102279" y="2082502"/>
            <a:ext cx="914400" cy="1050925"/>
          </a:xfrm>
          <a:custGeom>
            <a:avLst/>
            <a:gdLst>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Lst>
            <a:ahLst/>
            <a:cxnLst>
              <a:cxn ang="0">
                <a:pos x="T0" y="T1"/>
              </a:cxn>
              <a:cxn ang="0">
                <a:pos x="T2" y="T3"/>
              </a:cxn>
              <a:cxn ang="0">
                <a:pos x="T4" y="T5"/>
              </a:cxn>
              <a:cxn ang="0">
                <a:pos x="T6" y="T7"/>
              </a:cxn>
              <a:cxn ang="0">
                <a:pos x="T8" y="T9"/>
              </a:cxn>
              <a:cxn ang="0">
                <a:pos x="T10" y="T11"/>
              </a:cxn>
              <a:cxn ang="0">
                <a:pos x="T12" y="T13"/>
              </a:cxn>
            </a:cxnLst>
            <a:rect l="0" t="0"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noFill/>
          <a:ln w="19050" cap="flat" cmpd="sng">
            <a:solidFill>
              <a:schemeClr val="bg1"/>
            </a:solidFill>
            <a:bevel/>
            <a:headEnd/>
            <a:tailEnd/>
          </a:ln>
        </p:spPr>
        <p:txBody>
          <a:bodyPr lIns="295680" tIns="326199" rIns="295681" bIns="326198" anchor="ct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43" name="任意多边形 21"/>
          <p:cNvSpPr>
            <a:spLocks/>
          </p:cNvSpPr>
          <p:nvPr/>
        </p:nvSpPr>
        <p:spPr bwMode="auto">
          <a:xfrm>
            <a:off x="1543604" y="2908002"/>
            <a:ext cx="914400" cy="1050925"/>
          </a:xfrm>
          <a:custGeom>
            <a:avLst/>
            <a:gdLst>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Lst>
            <a:ahLst/>
            <a:cxnLst>
              <a:cxn ang="0">
                <a:pos x="T0" y="T1"/>
              </a:cxn>
              <a:cxn ang="0">
                <a:pos x="T2" y="T3"/>
              </a:cxn>
              <a:cxn ang="0">
                <a:pos x="T4" y="T5"/>
              </a:cxn>
              <a:cxn ang="0">
                <a:pos x="T6" y="T7"/>
              </a:cxn>
              <a:cxn ang="0">
                <a:pos x="T8" y="T9"/>
              </a:cxn>
              <a:cxn ang="0">
                <a:pos x="T10" y="T11"/>
              </a:cxn>
              <a:cxn ang="0">
                <a:pos x="T12" y="T13"/>
              </a:cxn>
            </a:cxnLst>
            <a:rect l="0" t="0"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noFill/>
          <a:ln w="19050" cap="flat" cmpd="sng">
            <a:solidFill>
              <a:schemeClr val="bg1"/>
            </a:solidFill>
            <a:bevel/>
            <a:headEnd/>
            <a:tailEnd/>
          </a:ln>
        </p:spPr>
        <p:txBody>
          <a:bodyPr lIns="204240" tIns="234759" rIns="204241" bIns="234758" anchor="ct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29" name="Freeform 7"/>
          <p:cNvSpPr>
            <a:spLocks noEditPoints="1"/>
          </p:cNvSpPr>
          <p:nvPr/>
        </p:nvSpPr>
        <p:spPr bwMode="auto">
          <a:xfrm>
            <a:off x="1823005" y="1608473"/>
            <a:ext cx="393556" cy="356852"/>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a:solidFill>
                <a:schemeClr val="bg1"/>
              </a:solidFill>
              <a:latin typeface="+mn-ea"/>
              <a:ea typeface="+mn-ea"/>
            </a:endParaRPr>
          </a:p>
        </p:txBody>
      </p:sp>
      <p:sp>
        <p:nvSpPr>
          <p:cNvPr id="31" name="AutoShape 48"/>
          <p:cNvSpPr>
            <a:spLocks/>
          </p:cNvSpPr>
          <p:nvPr/>
        </p:nvSpPr>
        <p:spPr bwMode="auto">
          <a:xfrm>
            <a:off x="1358820" y="2427901"/>
            <a:ext cx="387113" cy="3788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1" tIns="19051" rIns="19051" bIns="19051" anchor="ctr"/>
          <a:lstStyle/>
          <a:p>
            <a:pPr algn="ctr" defTabSz="171438" fontAlgn="base" hangingPunct="0">
              <a:spcBef>
                <a:spcPct val="0"/>
              </a:spcBef>
              <a:spcAft>
                <a:spcPct val="0"/>
              </a:spcAft>
            </a:pPr>
            <a:endParaRPr lang="en-US" sz="1100">
              <a:solidFill>
                <a:srgbClr val="FFFFFF"/>
              </a:solidFill>
              <a:effectLst>
                <a:outerShdw blurRad="38100" dist="38100" dir="2700000" algn="tl">
                  <a:srgbClr val="000000"/>
                </a:outerShdw>
              </a:effectLst>
              <a:latin typeface="Gill Sans" charset="0"/>
              <a:sym typeface="Gill Sans" charset="0"/>
            </a:endParaRPr>
          </a:p>
        </p:txBody>
      </p:sp>
      <p:sp>
        <p:nvSpPr>
          <p:cNvPr id="36" name="KSO_Shape"/>
          <p:cNvSpPr>
            <a:spLocks/>
          </p:cNvSpPr>
          <p:nvPr/>
        </p:nvSpPr>
        <p:spPr bwMode="auto">
          <a:xfrm>
            <a:off x="1796474" y="3293650"/>
            <a:ext cx="420086" cy="318907"/>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rgbClr val="FFFFFF"/>
          </a:solidFill>
          <a:ln>
            <a:noFill/>
          </a:ln>
          <a:extLst/>
        </p:spPr>
        <p:txBody>
          <a:bodyPr lIns="51435" tIns="25718" rIns="51435" bIns="405000"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ndParaRPr>
          </a:p>
        </p:txBody>
      </p:sp>
    </p:spTree>
    <p:extLst>
      <p:ext uri="{BB962C8B-B14F-4D97-AF65-F5344CB8AC3E}">
        <p14:creationId xmlns:p14="http://schemas.microsoft.com/office/powerpoint/2010/main" val="81504283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800" decel="100000"/>
                                        <p:tgtEl>
                                          <p:spTgt spid="13"/>
                                        </p:tgtEl>
                                      </p:cBhvr>
                                    </p:animEffect>
                                    <p:anim calcmode="lin" valueType="num">
                                      <p:cBhvr>
                                        <p:cTn id="8" dur="800" decel="100000" fill="hold"/>
                                        <p:tgtEl>
                                          <p:spTgt spid="13"/>
                                        </p:tgtEl>
                                        <p:attrNameLst>
                                          <p:attrName>style.rotation</p:attrName>
                                        </p:attrNameLst>
                                      </p:cBhvr>
                                      <p:tavLst>
                                        <p:tav tm="0">
                                          <p:val>
                                            <p:fltVal val="-90"/>
                                          </p:val>
                                        </p:tav>
                                        <p:tav tm="100000">
                                          <p:val>
                                            <p:fltVal val="0"/>
                                          </p:val>
                                        </p:tav>
                                      </p:tavLst>
                                    </p:anim>
                                    <p:anim calcmode="lin" valueType="num">
                                      <p:cBhvr>
                                        <p:cTn id="9" dur="800" decel="100000" fill="hold"/>
                                        <p:tgtEl>
                                          <p:spTgt spid="13"/>
                                        </p:tgtEl>
                                        <p:attrNameLst>
                                          <p:attrName>ppt_x</p:attrName>
                                        </p:attrNameLst>
                                      </p:cBhvr>
                                      <p:tavLst>
                                        <p:tav tm="0">
                                          <p:val>
                                            <p:strVal val="#ppt_x+0.4"/>
                                          </p:val>
                                        </p:tav>
                                        <p:tav tm="100000">
                                          <p:val>
                                            <p:strVal val="#ppt_x-0.05"/>
                                          </p:val>
                                        </p:tav>
                                      </p:tavLst>
                                    </p:anim>
                                    <p:anim calcmode="lin" valueType="num">
                                      <p:cBhvr>
                                        <p:cTn id="10" dur="800" decel="100000" fill="hold"/>
                                        <p:tgtEl>
                                          <p:spTgt spid="13"/>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3"/>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3"/>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1000"/>
                                        <p:tgtEl>
                                          <p:spTgt spid="29"/>
                                        </p:tgtEl>
                                      </p:cBhvr>
                                    </p:animEffect>
                                    <p:anim calcmode="lin" valueType="num">
                                      <p:cBhvr>
                                        <p:cTn id="17" dur="1000" fill="hold"/>
                                        <p:tgtEl>
                                          <p:spTgt spid="29"/>
                                        </p:tgtEl>
                                        <p:attrNameLst>
                                          <p:attrName>ppt_x</p:attrName>
                                        </p:attrNameLst>
                                      </p:cBhvr>
                                      <p:tavLst>
                                        <p:tav tm="0">
                                          <p:val>
                                            <p:strVal val="#ppt_x"/>
                                          </p:val>
                                        </p:tav>
                                        <p:tav tm="100000">
                                          <p:val>
                                            <p:strVal val="#ppt_x"/>
                                          </p:val>
                                        </p:tav>
                                      </p:tavLst>
                                    </p:anim>
                                    <p:anim calcmode="lin" valueType="num">
                                      <p:cBhvr>
                                        <p:cTn id="18" dur="1000" fill="hold"/>
                                        <p:tgtEl>
                                          <p:spTgt spid="29"/>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1000"/>
                                        <p:tgtEl>
                                          <p:spTgt spid="35"/>
                                        </p:tgtEl>
                                      </p:cBhvr>
                                    </p:animEffect>
                                    <p:anim calcmode="lin" valueType="num">
                                      <p:cBhvr>
                                        <p:cTn id="22" dur="1000" fill="hold"/>
                                        <p:tgtEl>
                                          <p:spTgt spid="35"/>
                                        </p:tgtEl>
                                        <p:attrNameLst>
                                          <p:attrName>ppt_x</p:attrName>
                                        </p:attrNameLst>
                                      </p:cBhvr>
                                      <p:tavLst>
                                        <p:tav tm="0">
                                          <p:val>
                                            <p:strVal val="#ppt_x"/>
                                          </p:val>
                                        </p:tav>
                                        <p:tav tm="100000">
                                          <p:val>
                                            <p:strVal val="#ppt_x"/>
                                          </p:val>
                                        </p:tav>
                                      </p:tavLst>
                                    </p:anim>
                                    <p:anim calcmode="lin" valueType="num">
                                      <p:cBhvr>
                                        <p:cTn id="23" dur="1000" fill="hold"/>
                                        <p:tgtEl>
                                          <p:spTgt spid="35"/>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500"/>
                            </p:stCondLst>
                            <p:childTnLst>
                              <p:par>
                                <p:cTn id="29" presetID="2" presetClass="entr" presetSubtype="2" decel="100000"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1+#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p:cTn id="36" dur="500" fill="hold"/>
                                        <p:tgtEl>
                                          <p:spTgt spid="31"/>
                                        </p:tgtEl>
                                        <p:attrNameLst>
                                          <p:attrName>ppt_w</p:attrName>
                                        </p:attrNameLst>
                                      </p:cBhvr>
                                      <p:tavLst>
                                        <p:tav tm="0">
                                          <p:val>
                                            <p:fltVal val="0"/>
                                          </p:val>
                                        </p:tav>
                                        <p:tav tm="100000">
                                          <p:val>
                                            <p:strVal val="#ppt_w"/>
                                          </p:val>
                                        </p:tav>
                                      </p:tavLst>
                                    </p:anim>
                                    <p:anim calcmode="lin" valueType="num">
                                      <p:cBhvr>
                                        <p:cTn id="37" dur="500" fill="hold"/>
                                        <p:tgtEl>
                                          <p:spTgt spid="31"/>
                                        </p:tgtEl>
                                        <p:attrNameLst>
                                          <p:attrName>ppt_h</p:attrName>
                                        </p:attrNameLst>
                                      </p:cBhvr>
                                      <p:tavLst>
                                        <p:tav tm="0">
                                          <p:val>
                                            <p:fltVal val="0"/>
                                          </p:val>
                                        </p:tav>
                                        <p:tav tm="100000">
                                          <p:val>
                                            <p:strVal val="#ppt_h"/>
                                          </p:val>
                                        </p:tav>
                                      </p:tavLst>
                                    </p:anim>
                                    <p:animEffect transition="in" filter="fade">
                                      <p:cBhvr>
                                        <p:cTn id="38" dur="500"/>
                                        <p:tgtEl>
                                          <p:spTgt spid="3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 calcmode="lin" valueType="num">
                                      <p:cBhvr>
                                        <p:cTn id="41" dur="500" fill="hold"/>
                                        <p:tgtEl>
                                          <p:spTgt spid="40"/>
                                        </p:tgtEl>
                                        <p:attrNameLst>
                                          <p:attrName>ppt_w</p:attrName>
                                        </p:attrNameLst>
                                      </p:cBhvr>
                                      <p:tavLst>
                                        <p:tav tm="0">
                                          <p:val>
                                            <p:fltVal val="0"/>
                                          </p:val>
                                        </p:tav>
                                        <p:tav tm="100000">
                                          <p:val>
                                            <p:strVal val="#ppt_w"/>
                                          </p:val>
                                        </p:tav>
                                      </p:tavLst>
                                    </p:anim>
                                    <p:anim calcmode="lin" valueType="num">
                                      <p:cBhvr>
                                        <p:cTn id="42" dur="500" fill="hold"/>
                                        <p:tgtEl>
                                          <p:spTgt spid="40"/>
                                        </p:tgtEl>
                                        <p:attrNameLst>
                                          <p:attrName>ppt_h</p:attrName>
                                        </p:attrNameLst>
                                      </p:cBhvr>
                                      <p:tavLst>
                                        <p:tav tm="0">
                                          <p:val>
                                            <p:fltVal val="0"/>
                                          </p:val>
                                        </p:tav>
                                        <p:tav tm="100000">
                                          <p:val>
                                            <p:strVal val="#ppt_h"/>
                                          </p:val>
                                        </p:tav>
                                      </p:tavLst>
                                    </p:anim>
                                    <p:animEffect transition="in" filter="fade">
                                      <p:cBhvr>
                                        <p:cTn id="43" dur="500"/>
                                        <p:tgtEl>
                                          <p:spTgt spid="40"/>
                                        </p:tgtEl>
                                      </p:cBhvr>
                                    </p:animEffect>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childTnLst>
                          </p:cTn>
                        </p:par>
                        <p:par>
                          <p:cTn id="48" fill="hold">
                            <p:stCondLst>
                              <p:cond delay="4000"/>
                            </p:stCondLst>
                            <p:childTnLst>
                              <p:par>
                                <p:cTn id="49" presetID="2" presetClass="entr" presetSubtype="2" decel="100000" fill="hold" nodeType="after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1+#ppt_w/2"/>
                                          </p:val>
                                        </p:tav>
                                        <p:tav tm="100000">
                                          <p:val>
                                            <p:strVal val="#ppt_x"/>
                                          </p:val>
                                        </p:tav>
                                      </p:tavLst>
                                    </p:anim>
                                    <p:anim calcmode="lin" valueType="num">
                                      <p:cBhvr additive="base">
                                        <p:cTn id="52" dur="500" fill="hold"/>
                                        <p:tgtEl>
                                          <p:spTgt spid="24"/>
                                        </p:tgtEl>
                                        <p:attrNameLst>
                                          <p:attrName>ppt_y</p:attrName>
                                        </p:attrNameLst>
                                      </p:cBhvr>
                                      <p:tavLst>
                                        <p:tav tm="0">
                                          <p:val>
                                            <p:strVal val="#ppt_y"/>
                                          </p:val>
                                        </p:tav>
                                        <p:tav tm="100000">
                                          <p:val>
                                            <p:strVal val="#ppt_y"/>
                                          </p:val>
                                        </p:tav>
                                      </p:tavLst>
                                    </p:anim>
                                  </p:childTnLst>
                                </p:cTn>
                              </p:par>
                            </p:childTnLst>
                          </p:cTn>
                        </p:par>
                        <p:par>
                          <p:cTn id="53" fill="hold">
                            <p:stCondLst>
                              <p:cond delay="4500"/>
                            </p:stCondLst>
                            <p:childTnLst>
                              <p:par>
                                <p:cTn id="54" presetID="21" presetClass="entr" presetSubtype="1" fill="hold" grpId="0" nodeType="after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heel(1)">
                                      <p:cBhvr>
                                        <p:cTn id="56" dur="2000"/>
                                        <p:tgtEl>
                                          <p:spTgt spid="36"/>
                                        </p:tgtEl>
                                      </p:cBhvr>
                                    </p:animEffect>
                                  </p:childTnLst>
                                </p:cTn>
                              </p:par>
                              <p:par>
                                <p:cTn id="57" presetID="21" presetClass="entr" presetSubtype="1"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heel(1)">
                                      <p:cBhvr>
                                        <p:cTn id="59" dur="2000"/>
                                        <p:tgtEl>
                                          <p:spTgt spid="43"/>
                                        </p:tgtEl>
                                      </p:cBhvr>
                                    </p:animEffect>
                                  </p:childTnLst>
                                </p:cTn>
                              </p:par>
                            </p:childTnLst>
                          </p:cTn>
                        </p:par>
                        <p:par>
                          <p:cTn id="60" fill="hold">
                            <p:stCondLst>
                              <p:cond delay="6500"/>
                            </p:stCondLst>
                            <p:childTnLst>
                              <p:par>
                                <p:cTn id="61" presetID="22" presetClass="entr" presetSubtype="8" fill="hold" nodeType="after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left)">
                                      <p:cBhvr>
                                        <p:cTn id="63" dur="500"/>
                                        <p:tgtEl>
                                          <p:spTgt spid="14"/>
                                        </p:tgtEl>
                                      </p:cBhvr>
                                    </p:animEffect>
                                  </p:childTnLst>
                                </p:cTn>
                              </p:par>
                            </p:childTnLst>
                          </p:cTn>
                        </p:par>
                        <p:par>
                          <p:cTn id="64" fill="hold">
                            <p:stCondLst>
                              <p:cond delay="7000"/>
                            </p:stCondLst>
                            <p:childTnLst>
                              <p:par>
                                <p:cTn id="65" presetID="2" presetClass="entr" presetSubtype="2" decel="100000" fill="hold" nodeType="after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1+#ppt_w/2"/>
                                          </p:val>
                                        </p:tav>
                                        <p:tav tm="100000">
                                          <p:val>
                                            <p:strVal val="#ppt_x"/>
                                          </p:val>
                                        </p:tav>
                                      </p:tavLst>
                                    </p:anim>
                                    <p:anim calcmode="lin" valueType="num">
                                      <p:cBhvr additive="base">
                                        <p:cTn id="68"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5" grpId="0" animBg="1"/>
      <p:bldP spid="40" grpId="0" animBg="1"/>
      <p:bldP spid="43" grpId="0" animBg="1"/>
      <p:bldP spid="29" grpId="0" animBg="1"/>
      <p:bldP spid="31" grpId="0" animBg="1"/>
      <p:bldP spid="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25"/>
          <p:cNvSpPr txBox="1">
            <a:spLocks noChangeArrowheads="1"/>
          </p:cNvSpPr>
          <p:nvPr/>
        </p:nvSpPr>
        <p:spPr bwMode="auto">
          <a:xfrm>
            <a:off x="411163" y="384175"/>
            <a:ext cx="2076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数据库性能设计和优化</a:t>
            </a:r>
          </a:p>
        </p:txBody>
      </p:sp>
      <p:grpSp>
        <p:nvGrpSpPr>
          <p:cNvPr id="14" name="组合 29"/>
          <p:cNvGrpSpPr>
            <a:grpSpLocks/>
          </p:cNvGrpSpPr>
          <p:nvPr/>
        </p:nvGrpSpPr>
        <p:grpSpPr bwMode="auto">
          <a:xfrm>
            <a:off x="3273425" y="1374775"/>
            <a:ext cx="2462213" cy="2468563"/>
            <a:chOff x="3188778" y="1298779"/>
            <a:chExt cx="2462737" cy="2469230"/>
          </a:xfrm>
        </p:grpSpPr>
        <p:sp>
          <p:nvSpPr>
            <p:cNvPr id="15" name="燕尾形 3"/>
            <p:cNvSpPr>
              <a:spLocks/>
            </p:cNvSpPr>
            <p:nvPr/>
          </p:nvSpPr>
          <p:spPr bwMode="auto">
            <a:xfrm rot="-5400000">
              <a:off x="4141465" y="1298795"/>
              <a:ext cx="557364" cy="557332"/>
            </a:xfrm>
            <a:custGeom>
              <a:avLst/>
              <a:gdLst>
                <a:gd name="T0" fmla="*/ 0 w 1368152"/>
                <a:gd name="T1" fmla="*/ 0 h 1368152"/>
                <a:gd name="T2" fmla="*/ 557364 w 1368152"/>
                <a:gd name="T3" fmla="*/ 278666 h 1368152"/>
                <a:gd name="T4" fmla="*/ 0 w 1368152"/>
                <a:gd name="T5" fmla="*/ 557332 h 1368152"/>
                <a:gd name="T6" fmla="*/ 278682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5400000" algn="t"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16" name="燕尾形 3"/>
            <p:cNvSpPr>
              <a:spLocks/>
            </p:cNvSpPr>
            <p:nvPr/>
          </p:nvSpPr>
          <p:spPr bwMode="auto">
            <a:xfrm>
              <a:off x="5094183" y="2259477"/>
              <a:ext cx="557332" cy="557363"/>
            </a:xfrm>
            <a:custGeom>
              <a:avLst/>
              <a:gdLst>
                <a:gd name="T0" fmla="*/ 0 w 1368152"/>
                <a:gd name="T1" fmla="*/ 0 h 1368152"/>
                <a:gd name="T2" fmla="*/ 557332 w 1368152"/>
                <a:gd name="T3" fmla="*/ 278682 h 1368152"/>
                <a:gd name="T4" fmla="*/ 0 w 1368152"/>
                <a:gd name="T5" fmla="*/ 557363 h 1368152"/>
                <a:gd name="T6" fmla="*/ 278666 w 1368152"/>
                <a:gd name="T7" fmla="*/ 278682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10800000" algn="r"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17" name="燕尾形 3"/>
            <p:cNvSpPr>
              <a:spLocks/>
            </p:cNvSpPr>
            <p:nvPr/>
          </p:nvSpPr>
          <p:spPr bwMode="auto">
            <a:xfrm rot="-5400000" flipH="1" flipV="1">
              <a:off x="4141465" y="3210661"/>
              <a:ext cx="557364" cy="557332"/>
            </a:xfrm>
            <a:custGeom>
              <a:avLst/>
              <a:gdLst>
                <a:gd name="T0" fmla="*/ 0 w 1368152"/>
                <a:gd name="T1" fmla="*/ 0 h 1368152"/>
                <a:gd name="T2" fmla="*/ 557364 w 1368152"/>
                <a:gd name="T3" fmla="*/ 278666 h 1368152"/>
                <a:gd name="T4" fmla="*/ 0 w 1368152"/>
                <a:gd name="T5" fmla="*/ 557332 h 1368152"/>
                <a:gd name="T6" fmla="*/ 278682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16200000"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18" name="燕尾形 3"/>
            <p:cNvSpPr>
              <a:spLocks/>
            </p:cNvSpPr>
            <p:nvPr/>
          </p:nvSpPr>
          <p:spPr bwMode="auto">
            <a:xfrm flipH="1">
              <a:off x="3188778" y="2257888"/>
              <a:ext cx="557332" cy="557364"/>
            </a:xfrm>
            <a:custGeom>
              <a:avLst/>
              <a:gdLst>
                <a:gd name="T0" fmla="*/ 0 w 1368152"/>
                <a:gd name="T1" fmla="*/ 0 h 1368152"/>
                <a:gd name="T2" fmla="*/ 557332 w 1368152"/>
                <a:gd name="T3" fmla="*/ 278682 h 1368152"/>
                <a:gd name="T4" fmla="*/ 0 w 1368152"/>
                <a:gd name="T5" fmla="*/ 557364 h 1368152"/>
                <a:gd name="T6" fmla="*/ 278666 w 1368152"/>
                <a:gd name="T7" fmla="*/ 278682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algn="l"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19" name="燕尾形 3"/>
            <p:cNvSpPr>
              <a:spLocks/>
            </p:cNvSpPr>
            <p:nvPr/>
          </p:nvSpPr>
          <p:spPr bwMode="auto">
            <a:xfrm rot="-8100000">
              <a:off x="3466633" y="1584623"/>
              <a:ext cx="557364" cy="557331"/>
            </a:xfrm>
            <a:custGeom>
              <a:avLst/>
              <a:gdLst>
                <a:gd name="T0" fmla="*/ 0 w 1368152"/>
                <a:gd name="T1" fmla="*/ 0 h 1368152"/>
                <a:gd name="T2" fmla="*/ 557364 w 1368152"/>
                <a:gd name="T3" fmla="*/ 278666 h 1368152"/>
                <a:gd name="T4" fmla="*/ 0 w 1368152"/>
                <a:gd name="T5" fmla="*/ 557331 h 1368152"/>
                <a:gd name="T6" fmla="*/ 278682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2700000" algn="tl"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20" name="燕尾形 3"/>
            <p:cNvSpPr>
              <a:spLocks/>
            </p:cNvSpPr>
            <p:nvPr/>
          </p:nvSpPr>
          <p:spPr bwMode="auto">
            <a:xfrm rot="8100000" flipH="1">
              <a:off x="4813914" y="1585417"/>
              <a:ext cx="555775" cy="557331"/>
            </a:xfrm>
            <a:custGeom>
              <a:avLst/>
              <a:gdLst>
                <a:gd name="T0" fmla="*/ 0 w 1368152"/>
                <a:gd name="T1" fmla="*/ 0 h 1368152"/>
                <a:gd name="T2" fmla="*/ 555775 w 1368152"/>
                <a:gd name="T3" fmla="*/ 278666 h 1368152"/>
                <a:gd name="T4" fmla="*/ 0 w 1368152"/>
                <a:gd name="T5" fmla="*/ 557331 h 1368152"/>
                <a:gd name="T6" fmla="*/ 277888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8100000" algn="tr"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21" name="燕尾形 3"/>
            <p:cNvSpPr>
              <a:spLocks/>
            </p:cNvSpPr>
            <p:nvPr/>
          </p:nvSpPr>
          <p:spPr bwMode="auto">
            <a:xfrm rot="8100000" flipV="1">
              <a:off x="3466634" y="2932774"/>
              <a:ext cx="557363" cy="557331"/>
            </a:xfrm>
            <a:custGeom>
              <a:avLst/>
              <a:gdLst>
                <a:gd name="T0" fmla="*/ 0 w 1368152"/>
                <a:gd name="T1" fmla="*/ 0 h 1368152"/>
                <a:gd name="T2" fmla="*/ 557363 w 1368152"/>
                <a:gd name="T3" fmla="*/ 278666 h 1368152"/>
                <a:gd name="T4" fmla="*/ 0 w 1368152"/>
                <a:gd name="T5" fmla="*/ 557331 h 1368152"/>
                <a:gd name="T6" fmla="*/ 278682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18900000" algn="bl"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22" name="燕尾形 3"/>
            <p:cNvSpPr>
              <a:spLocks/>
            </p:cNvSpPr>
            <p:nvPr/>
          </p:nvSpPr>
          <p:spPr bwMode="auto">
            <a:xfrm rot="-8100000" flipH="1" flipV="1">
              <a:off x="4813121" y="2932774"/>
              <a:ext cx="557363" cy="557331"/>
            </a:xfrm>
            <a:custGeom>
              <a:avLst/>
              <a:gdLst>
                <a:gd name="T0" fmla="*/ 0 w 1368152"/>
                <a:gd name="T1" fmla="*/ 0 h 1368152"/>
                <a:gd name="T2" fmla="*/ 557363 w 1368152"/>
                <a:gd name="T3" fmla="*/ 278666 h 1368152"/>
                <a:gd name="T4" fmla="*/ 0 w 1368152"/>
                <a:gd name="T5" fmla="*/ 557331 h 1368152"/>
                <a:gd name="T6" fmla="*/ 278682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13500000" algn="br"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grpSp>
      <p:sp>
        <p:nvSpPr>
          <p:cNvPr id="23" name="TextBox 25"/>
          <p:cNvSpPr txBox="1">
            <a:spLocks noChangeArrowheads="1"/>
          </p:cNvSpPr>
          <p:nvPr/>
        </p:nvSpPr>
        <p:spPr bwMode="auto">
          <a:xfrm>
            <a:off x="5430028" y="3522993"/>
            <a:ext cx="17764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200">
                <a:solidFill>
                  <a:schemeClr val="bg1"/>
                </a:solidFill>
                <a:latin typeface="华康少女文字W5(P)" charset="0"/>
              </a:rPr>
              <a:t>关键、复杂的业务建立事务，缩小事务范围</a:t>
            </a:r>
            <a:endParaRPr lang="zh-CN" altLang="en-US" sz="900">
              <a:solidFill>
                <a:schemeClr val="bg1"/>
              </a:solidFill>
              <a:latin typeface="华康少女文字W5(P)" charset="0"/>
            </a:endParaRPr>
          </a:p>
        </p:txBody>
      </p:sp>
      <p:sp>
        <p:nvSpPr>
          <p:cNvPr id="24" name="矩形 23"/>
          <p:cNvSpPr/>
          <p:nvPr/>
        </p:nvSpPr>
        <p:spPr>
          <a:xfrm>
            <a:off x="3898448" y="2268901"/>
            <a:ext cx="1210588" cy="707886"/>
          </a:xfrm>
          <a:prstGeom prst="rect">
            <a:avLst/>
          </a:prstGeom>
        </p:spPr>
        <p:txBody>
          <a:bodyPr wrap="none">
            <a:spAutoFit/>
          </a:bodyPr>
          <a:lstStyle/>
          <a:p>
            <a:pPr algn="ctr">
              <a:defRPr/>
            </a:pPr>
            <a:r>
              <a:rPr lang="zh-CN" altLang="en-US" sz="2000" b="1" dirty="0">
                <a:solidFill>
                  <a:schemeClr val="bg1"/>
                </a:solidFill>
                <a:latin typeface="+mn-ea"/>
              </a:rPr>
              <a:t>系统程序</a:t>
            </a:r>
          </a:p>
          <a:p>
            <a:pPr algn="ctr">
              <a:defRPr/>
            </a:pPr>
            <a:r>
              <a:rPr lang="zh-CN" altLang="en-US" sz="2000" b="1" dirty="0">
                <a:solidFill>
                  <a:schemeClr val="bg1"/>
                </a:solidFill>
                <a:latin typeface="+mn-ea"/>
              </a:rPr>
              <a:t>开发阶段</a:t>
            </a:r>
          </a:p>
        </p:txBody>
      </p:sp>
      <p:sp>
        <p:nvSpPr>
          <p:cNvPr id="25" name="TextBox 25"/>
          <p:cNvSpPr txBox="1">
            <a:spLocks noChangeArrowheads="1"/>
          </p:cNvSpPr>
          <p:nvPr/>
        </p:nvSpPr>
        <p:spPr bwMode="auto">
          <a:xfrm>
            <a:off x="5798179" y="2194480"/>
            <a:ext cx="17827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200">
                <a:solidFill>
                  <a:schemeClr val="bg1"/>
                </a:solidFill>
                <a:latin typeface="华康少女文字W5(P)" charset="0"/>
              </a:rPr>
              <a:t>查询结果列和结果集尽量小，大数量的查询、排序、分组等尽量利用和使用上索引</a:t>
            </a:r>
            <a:endParaRPr lang="zh-CN" altLang="en-US" sz="900">
              <a:solidFill>
                <a:schemeClr val="bg1"/>
              </a:solidFill>
              <a:latin typeface="华康少女文字W5(P)" charset="0"/>
            </a:endParaRPr>
          </a:p>
        </p:txBody>
      </p:sp>
      <p:sp>
        <p:nvSpPr>
          <p:cNvPr id="26" name="TextBox 25"/>
          <p:cNvSpPr txBox="1">
            <a:spLocks noChangeArrowheads="1"/>
          </p:cNvSpPr>
          <p:nvPr/>
        </p:nvSpPr>
        <p:spPr bwMode="auto">
          <a:xfrm>
            <a:off x="5498472" y="1265831"/>
            <a:ext cx="16906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200">
                <a:solidFill>
                  <a:schemeClr val="bg1"/>
                </a:solidFill>
                <a:latin typeface="华康少女文字W5(P)" charset="0"/>
              </a:rPr>
              <a:t>避免全表扫描和超过</a:t>
            </a:r>
            <a:r>
              <a:rPr lang="en-US" altLang="zh-CN" sz="1200">
                <a:solidFill>
                  <a:schemeClr val="bg1"/>
                </a:solidFill>
                <a:latin typeface="华康少女文字W5(P)" charset="0"/>
              </a:rPr>
              <a:t>4</a:t>
            </a:r>
            <a:r>
              <a:rPr lang="zh-CN" altLang="en-US" sz="1200">
                <a:solidFill>
                  <a:schemeClr val="bg1"/>
                </a:solidFill>
                <a:latin typeface="华康少女文字W5(P)" charset="0"/>
              </a:rPr>
              <a:t>张表及以上的表连接</a:t>
            </a:r>
            <a:endParaRPr lang="zh-CN" altLang="en-US" sz="900">
              <a:solidFill>
                <a:schemeClr val="bg1"/>
              </a:solidFill>
              <a:latin typeface="华康少女文字W5(P)" charset="0"/>
            </a:endParaRPr>
          </a:p>
        </p:txBody>
      </p:sp>
      <p:sp>
        <p:nvSpPr>
          <p:cNvPr id="27" name="TextBox 25"/>
          <p:cNvSpPr txBox="1">
            <a:spLocks noChangeArrowheads="1"/>
          </p:cNvSpPr>
          <p:nvPr/>
        </p:nvSpPr>
        <p:spPr bwMode="auto">
          <a:xfrm>
            <a:off x="3726229" y="827385"/>
            <a:ext cx="15490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200">
                <a:solidFill>
                  <a:schemeClr val="bg1"/>
                </a:solidFill>
                <a:latin typeface="华康少女文字W5(P)" charset="0"/>
              </a:rPr>
              <a:t>使用数据库连接池</a:t>
            </a:r>
            <a:endParaRPr lang="zh-CN" altLang="en-US" sz="900">
              <a:solidFill>
                <a:schemeClr val="bg1"/>
              </a:solidFill>
              <a:latin typeface="华康少女文字W5(P)" charset="0"/>
            </a:endParaRPr>
          </a:p>
        </p:txBody>
      </p:sp>
      <p:sp>
        <p:nvSpPr>
          <p:cNvPr id="32" name="TextBox 25"/>
          <p:cNvSpPr txBox="1">
            <a:spLocks noChangeArrowheads="1"/>
          </p:cNvSpPr>
          <p:nvPr/>
        </p:nvSpPr>
        <p:spPr bwMode="auto">
          <a:xfrm>
            <a:off x="1871221" y="1051186"/>
            <a:ext cx="17081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200">
                <a:solidFill>
                  <a:schemeClr val="bg1"/>
                </a:solidFill>
                <a:latin typeface="华康少女文字W5(P)" charset="0"/>
              </a:rPr>
              <a:t>根据数据量和使用业务场景，对分页方式做调整和性能优化</a:t>
            </a:r>
            <a:endParaRPr lang="zh-CN" altLang="en-US" sz="900">
              <a:solidFill>
                <a:schemeClr val="bg1"/>
              </a:solidFill>
              <a:latin typeface="华康少女文字W5(P)" charset="0"/>
            </a:endParaRPr>
          </a:p>
        </p:txBody>
      </p:sp>
      <p:sp>
        <p:nvSpPr>
          <p:cNvPr id="33" name="TextBox 25"/>
          <p:cNvSpPr txBox="1">
            <a:spLocks noChangeArrowheads="1"/>
          </p:cNvSpPr>
          <p:nvPr/>
        </p:nvSpPr>
        <p:spPr bwMode="auto">
          <a:xfrm>
            <a:off x="1505945" y="2383836"/>
            <a:ext cx="1720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200">
                <a:solidFill>
                  <a:schemeClr val="bg1"/>
                </a:solidFill>
                <a:latin typeface="华康少女文字W5(P)" charset="0"/>
              </a:rPr>
              <a:t>避免循环或递归中查询数据库数据。</a:t>
            </a:r>
            <a:endParaRPr lang="zh-CN" altLang="en-US" sz="900">
              <a:solidFill>
                <a:schemeClr val="bg1"/>
              </a:solidFill>
              <a:latin typeface="华康少女文字W5(P)" charset="0"/>
            </a:endParaRPr>
          </a:p>
        </p:txBody>
      </p:sp>
      <p:sp>
        <p:nvSpPr>
          <p:cNvPr id="34" name="TextBox 25"/>
          <p:cNvSpPr txBox="1">
            <a:spLocks noChangeArrowheads="1"/>
          </p:cNvSpPr>
          <p:nvPr/>
        </p:nvSpPr>
        <p:spPr bwMode="auto">
          <a:xfrm>
            <a:off x="1848552" y="3533114"/>
            <a:ext cx="17366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200">
                <a:solidFill>
                  <a:schemeClr val="bg1"/>
                </a:solidFill>
                <a:latin typeface="华康少女文字W5(P)" charset="0"/>
              </a:rPr>
              <a:t>单个业务操作避免复杂的、慢的和过多的</a:t>
            </a:r>
            <a:r>
              <a:rPr lang="en-US" altLang="zh-CN" sz="1200">
                <a:solidFill>
                  <a:schemeClr val="bg1"/>
                </a:solidFill>
                <a:latin typeface="华康少女文字W5(P)" charset="0"/>
              </a:rPr>
              <a:t>SQL</a:t>
            </a:r>
            <a:endParaRPr lang="zh-CN" altLang="en-US" sz="900">
              <a:solidFill>
                <a:schemeClr val="bg1"/>
              </a:solidFill>
              <a:latin typeface="华康少女文字W5(P)" charset="0"/>
            </a:endParaRPr>
          </a:p>
        </p:txBody>
      </p:sp>
      <p:sp>
        <p:nvSpPr>
          <p:cNvPr id="35" name="TextBox 25"/>
          <p:cNvSpPr txBox="1">
            <a:spLocks noChangeArrowheads="1"/>
          </p:cNvSpPr>
          <p:nvPr/>
        </p:nvSpPr>
        <p:spPr bwMode="auto">
          <a:xfrm>
            <a:off x="3675063" y="3948113"/>
            <a:ext cx="1701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200">
                <a:solidFill>
                  <a:schemeClr val="bg1"/>
                </a:solidFill>
                <a:latin typeface="华康少女文字W5(P)" charset="0"/>
              </a:rPr>
              <a:t>使用存储过程来开发和优化需要高性能的业务场景</a:t>
            </a:r>
            <a:endParaRPr lang="zh-CN" altLang="en-US" sz="900">
              <a:solidFill>
                <a:schemeClr val="bg1"/>
              </a:solidFill>
              <a:latin typeface="华康少女文字W5(P)" charset="0"/>
            </a:endParaRPr>
          </a:p>
        </p:txBody>
      </p:sp>
    </p:spTree>
    <p:extLst>
      <p:ext uri="{BB962C8B-B14F-4D97-AF65-F5344CB8AC3E}">
        <p14:creationId xmlns:p14="http://schemas.microsoft.com/office/powerpoint/2010/main" val="139606987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by="(-#ppt_w*2)" calcmode="lin" valueType="num">
                                      <p:cBhvr rctx="PPT">
                                        <p:cTn id="7" dur="500" autoRev="1" fill="hold">
                                          <p:stCondLst>
                                            <p:cond delay="0"/>
                                          </p:stCondLst>
                                        </p:cTn>
                                        <p:tgtEl>
                                          <p:spTgt spid="13"/>
                                        </p:tgtEl>
                                        <p:attrNameLst>
                                          <p:attrName>ppt_w</p:attrName>
                                        </p:attrNameLst>
                                      </p:cBhvr>
                                    </p:anim>
                                    <p:anim by="(#ppt_w*0.50)" calcmode="lin" valueType="num">
                                      <p:cBhvr>
                                        <p:cTn id="8" dur="500" decel="50000" autoRev="1" fill="hold">
                                          <p:stCondLst>
                                            <p:cond delay="0"/>
                                          </p:stCondLst>
                                        </p:cTn>
                                        <p:tgtEl>
                                          <p:spTgt spid="13"/>
                                        </p:tgtEl>
                                        <p:attrNameLst>
                                          <p:attrName>ppt_x</p:attrName>
                                        </p:attrNameLst>
                                      </p:cBhvr>
                                    </p:anim>
                                    <p:anim from="(-#ppt_h/2)" to="(#ppt_y)" calcmode="lin" valueType="num">
                                      <p:cBhvr>
                                        <p:cTn id="9" dur="1000" fill="hold">
                                          <p:stCondLst>
                                            <p:cond delay="0"/>
                                          </p:stCondLst>
                                        </p:cTn>
                                        <p:tgtEl>
                                          <p:spTgt spid="13"/>
                                        </p:tgtEl>
                                        <p:attrNameLst>
                                          <p:attrName>ppt_y</p:attrName>
                                        </p:attrNameLst>
                                      </p:cBhvr>
                                    </p:anim>
                                    <p:animRot by="21600000">
                                      <p:cBhvr>
                                        <p:cTn id="10" dur="1000" fill="hold">
                                          <p:stCondLst>
                                            <p:cond delay="0"/>
                                          </p:stCondLst>
                                        </p:cTn>
                                        <p:tgtEl>
                                          <p:spTgt spid="13"/>
                                        </p:tgtEl>
                                        <p:attrNameLst>
                                          <p:attrName>r</p:attrName>
                                        </p:attrNameLst>
                                      </p:cBhvr>
                                    </p:animRot>
                                  </p:childTnLst>
                                </p:cTn>
                              </p:par>
                            </p:childTnLst>
                          </p:cTn>
                        </p:par>
                        <p:par>
                          <p:cTn id="11" fill="hold">
                            <p:stCondLst>
                              <p:cond delay="1900"/>
                            </p:stCondLst>
                            <p:childTnLst>
                              <p:par>
                                <p:cTn id="12" presetID="53" presetClass="entr" presetSubtype="16" fill="hold" grpId="0" nodeType="after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250" fill="hold"/>
                                        <p:tgtEl>
                                          <p:spTgt spid="24"/>
                                        </p:tgtEl>
                                        <p:attrNameLst>
                                          <p:attrName>ppt_w</p:attrName>
                                        </p:attrNameLst>
                                      </p:cBhvr>
                                      <p:tavLst>
                                        <p:tav tm="0">
                                          <p:val>
                                            <p:fltVal val="0"/>
                                          </p:val>
                                        </p:tav>
                                        <p:tav tm="100000">
                                          <p:val>
                                            <p:strVal val="#ppt_w"/>
                                          </p:val>
                                        </p:tav>
                                      </p:tavLst>
                                    </p:anim>
                                    <p:anim calcmode="lin" valueType="num">
                                      <p:cBhvr>
                                        <p:cTn id="15" dur="250" fill="hold"/>
                                        <p:tgtEl>
                                          <p:spTgt spid="24"/>
                                        </p:tgtEl>
                                        <p:attrNameLst>
                                          <p:attrName>ppt_h</p:attrName>
                                        </p:attrNameLst>
                                      </p:cBhvr>
                                      <p:tavLst>
                                        <p:tav tm="0">
                                          <p:val>
                                            <p:fltVal val="0"/>
                                          </p:val>
                                        </p:tav>
                                        <p:tav tm="100000">
                                          <p:val>
                                            <p:strVal val="#ppt_h"/>
                                          </p:val>
                                        </p:tav>
                                      </p:tavLst>
                                    </p:anim>
                                    <p:animEffect transition="in" filter="fade">
                                      <p:cBhvr>
                                        <p:cTn id="16" dur="250"/>
                                        <p:tgtEl>
                                          <p:spTgt spid="24"/>
                                        </p:tgtEl>
                                      </p:cBhvr>
                                    </p:animEffect>
                                  </p:childTnLst>
                                </p:cTn>
                              </p:par>
                            </p:childTnLst>
                          </p:cTn>
                        </p:par>
                        <p:par>
                          <p:cTn id="17" fill="hold">
                            <p:stCondLst>
                              <p:cond delay="2150"/>
                            </p:stCondLst>
                            <p:childTnLst>
                              <p:par>
                                <p:cTn id="18" presetID="49" presetClass="entr" presetSubtype="0" decel="10000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1000" fill="hold"/>
                                        <p:tgtEl>
                                          <p:spTgt spid="14"/>
                                        </p:tgtEl>
                                        <p:attrNameLst>
                                          <p:attrName>ppt_w</p:attrName>
                                        </p:attrNameLst>
                                      </p:cBhvr>
                                      <p:tavLst>
                                        <p:tav tm="0">
                                          <p:val>
                                            <p:fltVal val="0"/>
                                          </p:val>
                                        </p:tav>
                                        <p:tav tm="100000">
                                          <p:val>
                                            <p:strVal val="#ppt_w"/>
                                          </p:val>
                                        </p:tav>
                                      </p:tavLst>
                                    </p:anim>
                                    <p:anim calcmode="lin" valueType="num">
                                      <p:cBhvr>
                                        <p:cTn id="21" dur="1000" fill="hold"/>
                                        <p:tgtEl>
                                          <p:spTgt spid="14"/>
                                        </p:tgtEl>
                                        <p:attrNameLst>
                                          <p:attrName>ppt_h</p:attrName>
                                        </p:attrNameLst>
                                      </p:cBhvr>
                                      <p:tavLst>
                                        <p:tav tm="0">
                                          <p:val>
                                            <p:fltVal val="0"/>
                                          </p:val>
                                        </p:tav>
                                        <p:tav tm="100000">
                                          <p:val>
                                            <p:strVal val="#ppt_h"/>
                                          </p:val>
                                        </p:tav>
                                      </p:tavLst>
                                    </p:anim>
                                    <p:anim calcmode="lin" valueType="num">
                                      <p:cBhvr>
                                        <p:cTn id="22" dur="1000" fill="hold"/>
                                        <p:tgtEl>
                                          <p:spTgt spid="14"/>
                                        </p:tgtEl>
                                        <p:attrNameLst>
                                          <p:attrName>style.rotation</p:attrName>
                                        </p:attrNameLst>
                                      </p:cBhvr>
                                      <p:tavLst>
                                        <p:tav tm="0">
                                          <p:val>
                                            <p:fltVal val="360"/>
                                          </p:val>
                                        </p:tav>
                                        <p:tav tm="100000">
                                          <p:val>
                                            <p:fltVal val="0"/>
                                          </p:val>
                                        </p:tav>
                                      </p:tavLst>
                                    </p:anim>
                                    <p:animEffect transition="in" filter="fade">
                                      <p:cBhvr>
                                        <p:cTn id="23" dur="1000"/>
                                        <p:tgtEl>
                                          <p:spTgt spid="14"/>
                                        </p:tgtEl>
                                      </p:cBhvr>
                                    </p:animEffect>
                                  </p:childTnLst>
                                </p:cTn>
                              </p:par>
                            </p:childTnLst>
                          </p:cTn>
                        </p:par>
                        <p:par>
                          <p:cTn id="24" fill="hold">
                            <p:stCondLst>
                              <p:cond delay="3150"/>
                            </p:stCondLst>
                            <p:childTnLst>
                              <p:par>
                                <p:cTn id="25" presetID="22" presetClass="entr" presetSubtype="4"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down)">
                                      <p:cBhvr>
                                        <p:cTn id="27" dur="500"/>
                                        <p:tgtEl>
                                          <p:spTgt spid="27"/>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right)">
                                      <p:cBhvr>
                                        <p:cTn id="30" dur="500"/>
                                        <p:tgtEl>
                                          <p:spTgt spid="32"/>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left)">
                                      <p:cBhvr>
                                        <p:cTn id="36" dur="500"/>
                                        <p:tgtEl>
                                          <p:spTgt spid="25"/>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up)">
                                      <p:cBhvr>
                                        <p:cTn id="42" dur="500"/>
                                        <p:tgtEl>
                                          <p:spTgt spid="35"/>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right)">
                                      <p:cBhvr>
                                        <p:cTn id="45" dur="500"/>
                                        <p:tgtEl>
                                          <p:spTgt spid="34"/>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right)">
                                      <p:cBhvr>
                                        <p:cTn id="4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3" grpId="0"/>
      <p:bldP spid="24" grpId="0"/>
      <p:bldP spid="25" grpId="0"/>
      <p:bldP spid="26" grpId="0"/>
      <p:bldP spid="27" grpId="0"/>
      <p:bldP spid="32" grpId="0"/>
      <p:bldP spid="33" grpId="0"/>
      <p:bldP spid="34" grpId="0"/>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5"/>
          <p:cNvSpPr txBox="1">
            <a:spLocks noChangeArrowheads="1"/>
          </p:cNvSpPr>
          <p:nvPr/>
        </p:nvSpPr>
        <p:spPr bwMode="auto">
          <a:xfrm>
            <a:off x="411163" y="384175"/>
            <a:ext cx="1760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缓存及缓存层</a:t>
            </a:r>
          </a:p>
        </p:txBody>
      </p:sp>
      <p:grpSp>
        <p:nvGrpSpPr>
          <p:cNvPr id="4" name="组合 3"/>
          <p:cNvGrpSpPr>
            <a:grpSpLocks/>
          </p:cNvGrpSpPr>
          <p:nvPr/>
        </p:nvGrpSpPr>
        <p:grpSpPr bwMode="auto">
          <a:xfrm>
            <a:off x="4343385" y="646122"/>
            <a:ext cx="3516312" cy="3570286"/>
            <a:chOff x="839089" y="1287152"/>
            <a:chExt cx="4688114" cy="4606204"/>
          </a:xfrm>
        </p:grpSpPr>
        <p:grpSp>
          <p:nvGrpSpPr>
            <p:cNvPr id="5" name="组合 4"/>
            <p:cNvGrpSpPr>
              <a:grpSpLocks/>
            </p:cNvGrpSpPr>
            <p:nvPr/>
          </p:nvGrpSpPr>
          <p:grpSpPr bwMode="auto">
            <a:xfrm rot="-297887">
              <a:off x="2324202" y="1287152"/>
              <a:ext cx="1481349" cy="1211058"/>
              <a:chOff x="3129222" y="1461191"/>
              <a:chExt cx="1734286" cy="1417844"/>
            </a:xfrm>
          </p:grpSpPr>
          <p:cxnSp>
            <p:nvCxnSpPr>
              <p:cNvPr id="7" name="直接连接符 6"/>
              <p:cNvCxnSpPr>
                <a:endCxn id="9" idx="3"/>
              </p:cNvCxnSpPr>
              <p:nvPr/>
            </p:nvCxnSpPr>
            <p:spPr>
              <a:xfrm rot="297887" flipV="1">
                <a:off x="3129222" y="2263604"/>
                <a:ext cx="865422" cy="538233"/>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cxnSp>
            <p:nvCxnSpPr>
              <p:cNvPr id="8" name="直接连接符 7"/>
              <p:cNvCxnSpPr>
                <a:stCxn id="9" idx="5"/>
              </p:cNvCxnSpPr>
              <p:nvPr/>
            </p:nvCxnSpPr>
            <p:spPr>
              <a:xfrm rot="297887">
                <a:off x="4153066" y="2331763"/>
                <a:ext cx="710442" cy="547272"/>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sp>
            <p:nvSpPr>
              <p:cNvPr id="9" name="椭圆 8"/>
              <p:cNvSpPr/>
              <p:nvPr/>
            </p:nvSpPr>
            <p:spPr>
              <a:xfrm>
                <a:off x="3982810" y="1461191"/>
                <a:ext cx="228776" cy="985133"/>
              </a:xfrm>
              <a:prstGeom prst="ellipse">
                <a:avLst/>
              </a:prstGeom>
              <a:noFill/>
              <a:ln w="12700">
                <a:solidFill>
                  <a:schemeClr val="bg1"/>
                </a:solidFill>
              </a:ln>
            </p:spPr>
            <p:txBody>
              <a:bodyPr wrap="square" anchor="ctr">
                <a:spAutoFit/>
              </a:bodyPr>
              <a:lstStyle/>
              <a:p>
                <a:pPr algn="ctr" eaLnBrk="1" fontAlgn="auto" hangingPunct="1">
                  <a:spcBef>
                    <a:spcPts val="0"/>
                  </a:spcBef>
                  <a:spcAft>
                    <a:spcPts val="0"/>
                  </a:spcAft>
                  <a:defRPr/>
                </a:pPr>
                <a:endParaRPr lang="zh-CN" altLang="en-US" sz="3300" dirty="0">
                  <a:solidFill>
                    <a:schemeClr val="bg1"/>
                  </a:solidFill>
                  <a:latin typeface="+mn-ea"/>
                  <a:ea typeface="+mn-ea"/>
                </a:endParaRPr>
              </a:p>
            </p:txBody>
          </p:sp>
        </p:grpSp>
        <p:sp>
          <p:nvSpPr>
            <p:cNvPr id="6" name="矩形 5"/>
            <p:cNvSpPr>
              <a:spLocks noChangeArrowheads="1"/>
            </p:cNvSpPr>
            <p:nvPr/>
          </p:nvSpPr>
          <p:spPr bwMode="auto">
            <a:xfrm>
              <a:off x="839089" y="2463214"/>
              <a:ext cx="4688114" cy="3430142"/>
            </a:xfrm>
            <a:prstGeom prst="rect">
              <a:avLst/>
            </a:prstGeom>
            <a:noFill/>
            <a:ln w="12700">
              <a:solidFill>
                <a:schemeClr val="bg1"/>
              </a:solidFill>
              <a:miter lim="800000"/>
              <a:headEnd/>
              <a:tailEnd/>
            </a:ln>
            <a:effectLst>
              <a:outerShdw blurRad="50800" dist="38100" dir="5400000" algn="t"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zh-CN" altLang="en-US" sz="1350">
                <a:solidFill>
                  <a:schemeClr val="bg1"/>
                </a:solidFill>
                <a:latin typeface="+mn-ea"/>
                <a:ea typeface="+mn-ea"/>
              </a:endParaRPr>
            </a:p>
          </p:txBody>
        </p:sp>
      </p:grpSp>
      <p:sp>
        <p:nvSpPr>
          <p:cNvPr id="10" name="矩形 9"/>
          <p:cNvSpPr>
            <a:spLocks noChangeArrowheads="1"/>
          </p:cNvSpPr>
          <p:nvPr/>
        </p:nvSpPr>
        <p:spPr bwMode="auto">
          <a:xfrm>
            <a:off x="4502135" y="1689633"/>
            <a:ext cx="3119437" cy="1389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30000"/>
              </a:lnSpc>
            </a:pPr>
            <a:r>
              <a:rPr lang="zh-CN" altLang="en-US" sz="1100">
                <a:solidFill>
                  <a:schemeClr val="bg1"/>
                </a:solidFill>
                <a:latin typeface="华康少女文字W5(P)" charset="0"/>
              </a:rPr>
              <a:t>        在业务系统的缓存设计上，数据层和应用层之间会增加数据缓存层，提供全局数据服务。可以大大减少数据库往返次数。与读取数据库和读取大文件（如</a:t>
            </a:r>
            <a:r>
              <a:rPr lang="en-US" altLang="zh-CN" sz="1100">
                <a:solidFill>
                  <a:schemeClr val="bg1"/>
                </a:solidFill>
                <a:latin typeface="华康少女文字W5(P)" charset="0"/>
              </a:rPr>
              <a:t>`XML`</a:t>
            </a:r>
            <a:r>
              <a:rPr lang="zh-CN" altLang="en-US" sz="1100">
                <a:solidFill>
                  <a:schemeClr val="bg1"/>
                </a:solidFill>
                <a:latin typeface="华康少女文字W5(P)" charset="0"/>
              </a:rPr>
              <a:t>文件）比，读取内存的速度无疑要快的多。所以对经常要访问的数据进行缓存是非常好的实践方法。</a:t>
            </a:r>
            <a:endParaRPr lang="en-US" altLang="zh-CN" sz="1100">
              <a:solidFill>
                <a:schemeClr val="bg1"/>
              </a:solidFill>
              <a:latin typeface="华康少女文字W5(P)" charset="0"/>
            </a:endParaRPr>
          </a:p>
        </p:txBody>
      </p:sp>
      <p:sp>
        <p:nvSpPr>
          <p:cNvPr id="11" name="矩形 10"/>
          <p:cNvSpPr>
            <a:spLocks noChangeArrowheads="1"/>
          </p:cNvSpPr>
          <p:nvPr/>
        </p:nvSpPr>
        <p:spPr bwMode="auto">
          <a:xfrm>
            <a:off x="4502135" y="3224385"/>
            <a:ext cx="3119437" cy="94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30000"/>
              </a:lnSpc>
            </a:pPr>
            <a:r>
              <a:rPr lang="zh-CN" altLang="en-US" sz="1100">
                <a:solidFill>
                  <a:schemeClr val="bg1"/>
                </a:solidFill>
                <a:latin typeface="华康少女文字W5(P)" charset="0"/>
              </a:rPr>
              <a:t>        对于中小型系统，不建议有复杂的缓存架构，因为让系统能更快速发展比提供更好的性能更有意义，复杂的缓存架构往往需要投入更多的人力成本。</a:t>
            </a:r>
            <a:endParaRPr lang="en-US" altLang="zh-CN" sz="1100">
              <a:solidFill>
                <a:schemeClr val="bg1"/>
              </a:solidFill>
              <a:latin typeface="华康少女文字W5(P)" charset="0"/>
            </a:endParaRPr>
          </a:p>
        </p:txBody>
      </p:sp>
      <p:grpSp>
        <p:nvGrpSpPr>
          <p:cNvPr id="12" name="组合 11"/>
          <p:cNvGrpSpPr>
            <a:grpSpLocks/>
          </p:cNvGrpSpPr>
          <p:nvPr/>
        </p:nvGrpSpPr>
        <p:grpSpPr bwMode="auto">
          <a:xfrm>
            <a:off x="1093962" y="870086"/>
            <a:ext cx="2601913" cy="2744308"/>
            <a:chOff x="6502470" y="1586028"/>
            <a:chExt cx="3467440" cy="3414468"/>
          </a:xfrm>
        </p:grpSpPr>
        <p:grpSp>
          <p:nvGrpSpPr>
            <p:cNvPr id="13" name="组合 12"/>
            <p:cNvGrpSpPr>
              <a:grpSpLocks/>
            </p:cNvGrpSpPr>
            <p:nvPr/>
          </p:nvGrpSpPr>
          <p:grpSpPr bwMode="auto">
            <a:xfrm rot="-297887">
              <a:off x="7525824" y="1586028"/>
              <a:ext cx="1252305" cy="899544"/>
              <a:chOff x="3097953" y="1559536"/>
              <a:chExt cx="1793309" cy="1288153"/>
            </a:xfrm>
          </p:grpSpPr>
          <p:cxnSp>
            <p:nvCxnSpPr>
              <p:cNvPr id="15" name="直接连接符 14"/>
              <p:cNvCxnSpPr>
                <a:endCxn id="17" idx="3"/>
              </p:cNvCxnSpPr>
              <p:nvPr/>
            </p:nvCxnSpPr>
            <p:spPr>
              <a:xfrm rot="297887" flipV="1">
                <a:off x="3097953" y="2398840"/>
                <a:ext cx="904651" cy="361116"/>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cxnSp>
            <p:nvCxnSpPr>
              <p:cNvPr id="16" name="直接连接符 15"/>
              <p:cNvCxnSpPr>
                <a:stCxn id="17" idx="5"/>
              </p:cNvCxnSpPr>
              <p:nvPr/>
            </p:nvCxnSpPr>
            <p:spPr>
              <a:xfrm rot="297887">
                <a:off x="4159176" y="2469662"/>
                <a:ext cx="732086" cy="378027"/>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sp>
            <p:nvSpPr>
              <p:cNvPr id="17" name="椭圆 16"/>
              <p:cNvSpPr/>
              <p:nvPr/>
            </p:nvSpPr>
            <p:spPr>
              <a:xfrm>
                <a:off x="3983323" y="1559536"/>
                <a:ext cx="226805" cy="1029981"/>
              </a:xfrm>
              <a:prstGeom prst="ellipse">
                <a:avLst/>
              </a:prstGeom>
              <a:noFill/>
              <a:ln w="12700">
                <a:solidFill>
                  <a:schemeClr val="bg1"/>
                </a:solidFill>
              </a:ln>
            </p:spPr>
            <p:txBody>
              <a:bodyPr wrap="square" anchor="ctr">
                <a:spAutoFit/>
              </a:bodyPr>
              <a:lstStyle/>
              <a:p>
                <a:pPr algn="ctr" eaLnBrk="1" fontAlgn="auto" hangingPunct="1">
                  <a:spcBef>
                    <a:spcPts val="0"/>
                  </a:spcBef>
                  <a:spcAft>
                    <a:spcPts val="0"/>
                  </a:spcAft>
                  <a:defRPr/>
                </a:pPr>
                <a:endParaRPr lang="zh-CN" altLang="en-US" sz="3300" dirty="0">
                  <a:solidFill>
                    <a:schemeClr val="bg1"/>
                  </a:solidFill>
                  <a:latin typeface="+mn-ea"/>
                  <a:ea typeface="+mn-ea"/>
                </a:endParaRPr>
              </a:p>
            </p:txBody>
          </p:sp>
        </p:grpSp>
        <p:sp>
          <p:nvSpPr>
            <p:cNvPr id="14" name="矩形 13"/>
            <p:cNvSpPr>
              <a:spLocks noChangeArrowheads="1"/>
            </p:cNvSpPr>
            <p:nvPr/>
          </p:nvSpPr>
          <p:spPr bwMode="auto">
            <a:xfrm>
              <a:off x="6502470" y="2464998"/>
              <a:ext cx="3467440" cy="2535498"/>
            </a:xfrm>
            <a:prstGeom prst="rect">
              <a:avLst/>
            </a:prstGeom>
            <a:noFill/>
            <a:ln w="12700">
              <a:solidFill>
                <a:schemeClr val="bg1"/>
              </a:solidFill>
              <a:miter lim="800000"/>
              <a:headEnd/>
              <a:tailEnd/>
            </a:ln>
            <a:effectLst>
              <a:outerShdw blurRad="50800" dist="38100" dir="5400000" algn="t"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zh-CN" altLang="en-US" sz="1350">
                <a:solidFill>
                  <a:schemeClr val="bg1"/>
                </a:solidFill>
                <a:latin typeface="+mn-ea"/>
                <a:ea typeface="+mn-ea"/>
              </a:endParaRPr>
            </a:p>
          </p:txBody>
        </p:sp>
      </p:grpSp>
      <p:sp>
        <p:nvSpPr>
          <p:cNvPr id="18" name="矩形 17"/>
          <p:cNvSpPr>
            <a:spLocks noChangeArrowheads="1"/>
          </p:cNvSpPr>
          <p:nvPr/>
        </p:nvSpPr>
        <p:spPr bwMode="auto">
          <a:xfrm>
            <a:off x="1244775" y="1714193"/>
            <a:ext cx="2300287" cy="1829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30000"/>
              </a:lnSpc>
            </a:pPr>
            <a:r>
              <a:rPr lang="zh-CN" altLang="en-US" sz="1100">
                <a:solidFill>
                  <a:schemeClr val="bg1"/>
                </a:solidFill>
                <a:latin typeface="华康少女文字W5(P)" charset="0"/>
              </a:rPr>
              <a:t>        缓存无处不在，硬件上看，有硬盘缓存，存储缓存等。软件架构上看，有全局数据缓存，连接池，应用服务器缓存，</a:t>
            </a:r>
            <a:r>
              <a:rPr lang="en-US" altLang="zh-CN" sz="1100">
                <a:solidFill>
                  <a:schemeClr val="bg1"/>
                </a:solidFill>
                <a:latin typeface="华康少女文字W5(P)" charset="0"/>
              </a:rPr>
              <a:t>WEB</a:t>
            </a:r>
            <a:r>
              <a:rPr lang="zh-CN" altLang="en-US" sz="1100">
                <a:solidFill>
                  <a:schemeClr val="bg1"/>
                </a:solidFill>
                <a:latin typeface="华康少女文字W5(P)" charset="0"/>
              </a:rPr>
              <a:t>服务器缓存，</a:t>
            </a:r>
            <a:r>
              <a:rPr lang="en-US" altLang="zh-CN" sz="1100">
                <a:solidFill>
                  <a:schemeClr val="bg1"/>
                </a:solidFill>
                <a:latin typeface="华康少女文字W5(P)" charset="0"/>
              </a:rPr>
              <a:t>CDN</a:t>
            </a:r>
            <a:r>
              <a:rPr lang="zh-CN" altLang="en-US" sz="1100">
                <a:solidFill>
                  <a:schemeClr val="bg1"/>
                </a:solidFill>
                <a:latin typeface="华康少女文字W5(P)" charset="0"/>
              </a:rPr>
              <a:t>缓存，客户端文件缓存，客户端内存缓存等等。基本上大型系统都会有很多级缓存，否则需要非常高的硬件投入才能解决问题。</a:t>
            </a:r>
            <a:endParaRPr lang="en-US" altLang="zh-CN" sz="1100">
              <a:solidFill>
                <a:schemeClr val="bg1"/>
              </a:solidFill>
              <a:latin typeface="华康少女文字W5(P)" charset="0"/>
            </a:endParaRPr>
          </a:p>
        </p:txBody>
      </p:sp>
    </p:spTree>
    <p:extLst>
      <p:ext uri="{BB962C8B-B14F-4D97-AF65-F5344CB8AC3E}">
        <p14:creationId xmlns:p14="http://schemas.microsoft.com/office/powerpoint/2010/main" val="213038954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par>
                                <p:cTn id="12" presetID="53" presetClass="entr" presetSubtype="16"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par>
                          <p:cTn id="17" fill="hold">
                            <p:stCondLst>
                              <p:cond delay="75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53" presetClass="entr" presetSubtype="16"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animEffect transition="in" filter="fade">
                                      <p:cBhvr>
                                        <p:cTn id="25" dur="500"/>
                                        <p:tgtEl>
                                          <p:spTgt spid="4"/>
                                        </p:tgtEl>
                                      </p:cBhvr>
                                    </p:animEffect>
                                  </p:childTnLst>
                                </p:cTn>
                              </p:par>
                            </p:childTnLst>
                          </p:cTn>
                        </p:par>
                        <p:par>
                          <p:cTn id="26" fill="hold">
                            <p:stCondLst>
                              <p:cond delay="125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par>
                          <p:cTn id="30" fill="hold">
                            <p:stCondLst>
                              <p:cond delay="1750"/>
                            </p:stCondLst>
                            <p:childTnLst>
                              <p:par>
                                <p:cTn id="31" presetID="10"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5"/>
          <p:cNvSpPr txBox="1">
            <a:spLocks noChangeArrowheads="1"/>
          </p:cNvSpPr>
          <p:nvPr/>
        </p:nvSpPr>
        <p:spPr bwMode="auto">
          <a:xfrm>
            <a:off x="411163" y="384175"/>
            <a:ext cx="1760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负载均衡</a:t>
            </a:r>
          </a:p>
        </p:txBody>
      </p:sp>
      <p:sp>
        <p:nvSpPr>
          <p:cNvPr id="4" name="矩形 3"/>
          <p:cNvSpPr/>
          <p:nvPr/>
        </p:nvSpPr>
        <p:spPr>
          <a:xfrm>
            <a:off x="1498600" y="2031931"/>
            <a:ext cx="1908175" cy="17463"/>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solidFill>
                <a:schemeClr val="bg1"/>
              </a:solidFill>
              <a:latin typeface="微软雅黑"/>
              <a:cs typeface="+mn-ea"/>
              <a:sym typeface="+mn-lt"/>
            </a:endParaRPr>
          </a:p>
        </p:txBody>
      </p:sp>
      <p:sp>
        <p:nvSpPr>
          <p:cNvPr id="5" name="矩形 4"/>
          <p:cNvSpPr/>
          <p:nvPr/>
        </p:nvSpPr>
        <p:spPr>
          <a:xfrm>
            <a:off x="5696579" y="2031931"/>
            <a:ext cx="1906587" cy="17463"/>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solidFill>
                <a:schemeClr val="bg1"/>
              </a:solidFill>
              <a:latin typeface="微软雅黑"/>
              <a:cs typeface="+mn-ea"/>
              <a:sym typeface="+mn-lt"/>
            </a:endParaRPr>
          </a:p>
        </p:txBody>
      </p:sp>
      <p:sp>
        <p:nvSpPr>
          <p:cNvPr id="6" name="矩形 5"/>
          <p:cNvSpPr/>
          <p:nvPr/>
        </p:nvSpPr>
        <p:spPr>
          <a:xfrm>
            <a:off x="1416050" y="3651181"/>
            <a:ext cx="1908175" cy="17463"/>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solidFill>
                <a:schemeClr val="bg1"/>
              </a:solidFill>
              <a:latin typeface="微软雅黑"/>
              <a:cs typeface="+mn-ea"/>
              <a:sym typeface="+mn-lt"/>
            </a:endParaRPr>
          </a:p>
        </p:txBody>
      </p:sp>
      <p:sp>
        <p:nvSpPr>
          <p:cNvPr id="7" name="矩形 6"/>
          <p:cNvSpPr/>
          <p:nvPr/>
        </p:nvSpPr>
        <p:spPr>
          <a:xfrm>
            <a:off x="5757863" y="3668644"/>
            <a:ext cx="1908175" cy="1905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solidFill>
                <a:schemeClr val="bg1"/>
              </a:solidFill>
              <a:latin typeface="微软雅黑"/>
              <a:cs typeface="+mn-ea"/>
              <a:sym typeface="+mn-lt"/>
            </a:endParaRPr>
          </a:p>
        </p:txBody>
      </p:sp>
      <p:sp>
        <p:nvSpPr>
          <p:cNvPr id="8" name="文本框 16"/>
          <p:cNvSpPr txBox="1">
            <a:spLocks noChangeArrowheads="1"/>
          </p:cNvSpPr>
          <p:nvPr/>
        </p:nvSpPr>
        <p:spPr bwMode="auto">
          <a:xfrm>
            <a:off x="2142573" y="1763644"/>
            <a:ext cx="71558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eaLnBrk="0" fontAlgn="base" hangingPunct="0">
              <a:spcBef>
                <a:spcPct val="0"/>
              </a:spcBef>
              <a:spcAft>
                <a:spcPct val="0"/>
              </a:spcAft>
              <a:defRPr sz="1300">
                <a:solidFill>
                  <a:schemeClr val="tx1"/>
                </a:solidFill>
                <a:latin typeface="Nexa Light" charset="0"/>
                <a:ea typeface="华康少女文字W5(P)" charset="0"/>
              </a:defRPr>
            </a:lvl9pPr>
          </a:lstStyle>
          <a:p>
            <a:pPr defTabSz="914400"/>
            <a:r>
              <a:rPr lang="zh-CN" altLang="en-US" sz="1500" b="1">
                <a:solidFill>
                  <a:schemeClr val="bg1"/>
                </a:solidFill>
                <a:latin typeface="微软雅黑" charset="0"/>
              </a:rPr>
              <a:t>数据层</a:t>
            </a:r>
          </a:p>
        </p:txBody>
      </p:sp>
      <p:sp>
        <p:nvSpPr>
          <p:cNvPr id="9" name="文本框 17"/>
          <p:cNvSpPr txBox="1">
            <a:spLocks noChangeArrowheads="1"/>
          </p:cNvSpPr>
          <p:nvPr/>
        </p:nvSpPr>
        <p:spPr bwMode="auto">
          <a:xfrm>
            <a:off x="1558893" y="3363844"/>
            <a:ext cx="152189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eaLnBrk="0" fontAlgn="base" hangingPunct="0">
              <a:spcBef>
                <a:spcPct val="0"/>
              </a:spcBef>
              <a:spcAft>
                <a:spcPct val="0"/>
              </a:spcAft>
              <a:defRPr sz="1300">
                <a:solidFill>
                  <a:schemeClr val="tx1"/>
                </a:solidFill>
                <a:latin typeface="Nexa Light" charset="0"/>
                <a:ea typeface="华康少女文字W5(P)" charset="0"/>
              </a:defRPr>
            </a:lvl9pPr>
          </a:lstStyle>
          <a:p>
            <a:pPr defTabSz="914400"/>
            <a:r>
              <a:rPr lang="zh-CN" altLang="en-US" sz="1500" b="1">
                <a:solidFill>
                  <a:schemeClr val="bg1"/>
                </a:solidFill>
                <a:latin typeface="微软雅黑" charset="0"/>
              </a:rPr>
              <a:t>站点层</a:t>
            </a:r>
            <a:r>
              <a:rPr lang="en-US" altLang="zh-CN" sz="1500" b="1">
                <a:solidFill>
                  <a:schemeClr val="bg1"/>
                </a:solidFill>
                <a:latin typeface="微软雅黑" charset="0"/>
              </a:rPr>
              <a:t>-&gt;</a:t>
            </a:r>
            <a:r>
              <a:rPr lang="zh-CN" altLang="en-US" sz="1500" b="1">
                <a:solidFill>
                  <a:schemeClr val="bg1"/>
                </a:solidFill>
                <a:latin typeface="微软雅黑" charset="0"/>
              </a:rPr>
              <a:t>服务层</a:t>
            </a:r>
          </a:p>
        </p:txBody>
      </p:sp>
      <p:sp>
        <p:nvSpPr>
          <p:cNvPr id="10" name="文本框 18"/>
          <p:cNvSpPr txBox="1">
            <a:spLocks noChangeArrowheads="1"/>
          </p:cNvSpPr>
          <p:nvPr/>
        </p:nvSpPr>
        <p:spPr bwMode="auto">
          <a:xfrm>
            <a:off x="5761145" y="1744594"/>
            <a:ext cx="209897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eaLnBrk="0" fontAlgn="base" hangingPunct="0">
              <a:spcBef>
                <a:spcPct val="0"/>
              </a:spcBef>
              <a:spcAft>
                <a:spcPct val="0"/>
              </a:spcAft>
              <a:defRPr sz="1300">
                <a:solidFill>
                  <a:schemeClr val="tx1"/>
                </a:solidFill>
                <a:latin typeface="Nexa Light" charset="0"/>
                <a:ea typeface="华康少女文字W5(P)" charset="0"/>
              </a:defRPr>
            </a:lvl9pPr>
          </a:lstStyle>
          <a:p>
            <a:pPr defTabSz="914400"/>
            <a:r>
              <a:rPr lang="zh-CN" altLang="en-US" sz="1500" b="1">
                <a:solidFill>
                  <a:schemeClr val="bg1"/>
                </a:solidFill>
                <a:latin typeface="微软雅黑" charset="0"/>
              </a:rPr>
              <a:t>客户端层</a:t>
            </a:r>
            <a:r>
              <a:rPr lang="en-US" altLang="zh-CN" sz="1500" b="1">
                <a:solidFill>
                  <a:schemeClr val="bg1"/>
                </a:solidFill>
                <a:latin typeface="微软雅黑" charset="0"/>
              </a:rPr>
              <a:t>-&gt;</a:t>
            </a:r>
            <a:r>
              <a:rPr lang="zh-CN" altLang="en-US" sz="1500" b="1">
                <a:solidFill>
                  <a:schemeClr val="bg1"/>
                </a:solidFill>
                <a:latin typeface="微软雅黑" charset="0"/>
              </a:rPr>
              <a:t>反向代理层</a:t>
            </a:r>
          </a:p>
        </p:txBody>
      </p:sp>
      <p:sp>
        <p:nvSpPr>
          <p:cNvPr id="11" name="文本框 19"/>
          <p:cNvSpPr txBox="1">
            <a:spLocks noChangeArrowheads="1"/>
          </p:cNvSpPr>
          <p:nvPr/>
        </p:nvSpPr>
        <p:spPr bwMode="auto">
          <a:xfrm>
            <a:off x="5958733" y="3342578"/>
            <a:ext cx="190661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eaLnBrk="0" fontAlgn="base" hangingPunct="0">
              <a:spcBef>
                <a:spcPct val="0"/>
              </a:spcBef>
              <a:spcAft>
                <a:spcPct val="0"/>
              </a:spcAft>
              <a:defRPr sz="1300">
                <a:solidFill>
                  <a:schemeClr val="tx1"/>
                </a:solidFill>
                <a:latin typeface="Nexa Light" charset="0"/>
                <a:ea typeface="华康少女文字W5(P)" charset="0"/>
              </a:defRPr>
            </a:lvl9pPr>
          </a:lstStyle>
          <a:p>
            <a:pPr defTabSz="914400"/>
            <a:r>
              <a:rPr lang="zh-CN" altLang="en-US" sz="1500" b="1">
                <a:solidFill>
                  <a:schemeClr val="bg1"/>
                </a:solidFill>
                <a:latin typeface="微软雅黑" charset="0"/>
              </a:rPr>
              <a:t>反向代理层</a:t>
            </a:r>
            <a:r>
              <a:rPr lang="en-US" altLang="zh-CN" sz="1500" b="1">
                <a:solidFill>
                  <a:schemeClr val="bg1"/>
                </a:solidFill>
                <a:latin typeface="微软雅黑" charset="0"/>
              </a:rPr>
              <a:t>-&gt;</a:t>
            </a:r>
            <a:r>
              <a:rPr lang="zh-CN" altLang="en-US" sz="1500" b="1">
                <a:solidFill>
                  <a:schemeClr val="bg1"/>
                </a:solidFill>
                <a:latin typeface="微软雅黑" charset="0"/>
              </a:rPr>
              <a:t>站点层</a:t>
            </a:r>
          </a:p>
        </p:txBody>
      </p:sp>
      <p:sp>
        <p:nvSpPr>
          <p:cNvPr id="12" name="文本框 20"/>
          <p:cNvSpPr txBox="1">
            <a:spLocks noChangeArrowheads="1"/>
          </p:cNvSpPr>
          <p:nvPr/>
        </p:nvSpPr>
        <p:spPr bwMode="auto">
          <a:xfrm>
            <a:off x="4021138" y="2528819"/>
            <a:ext cx="1061829" cy="8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eaLnBrk="0" fontAlgn="base" hangingPunct="0">
              <a:spcBef>
                <a:spcPct val="0"/>
              </a:spcBef>
              <a:spcAft>
                <a:spcPct val="0"/>
              </a:spcAft>
              <a:defRPr sz="1300">
                <a:solidFill>
                  <a:schemeClr val="tx1"/>
                </a:solidFill>
                <a:latin typeface="Nexa Light" charset="0"/>
                <a:ea typeface="华康少女文字W5(P)" charset="0"/>
              </a:defRPr>
            </a:lvl9pPr>
          </a:lstStyle>
          <a:p>
            <a:pPr defTabSz="914400" eaLnBrk="1" hangingPunct="1"/>
            <a:r>
              <a:rPr lang="zh-CN" altLang="en-US" sz="2400" b="1">
                <a:solidFill>
                  <a:schemeClr val="bg1"/>
                </a:solidFill>
                <a:latin typeface="华康少女文字W5(P)" charset="0"/>
              </a:rPr>
              <a:t>各层负</a:t>
            </a:r>
          </a:p>
          <a:p>
            <a:pPr defTabSz="914400" eaLnBrk="1" hangingPunct="1"/>
            <a:r>
              <a:rPr lang="zh-CN" altLang="en-US" sz="2400" b="1">
                <a:solidFill>
                  <a:schemeClr val="bg1"/>
                </a:solidFill>
                <a:latin typeface="华康少女文字W5(P)" charset="0"/>
              </a:rPr>
              <a:t>载均衡</a:t>
            </a:r>
          </a:p>
        </p:txBody>
      </p:sp>
      <p:sp>
        <p:nvSpPr>
          <p:cNvPr id="13" name="矩形 12"/>
          <p:cNvSpPr>
            <a:spLocks noChangeArrowheads="1"/>
          </p:cNvSpPr>
          <p:nvPr/>
        </p:nvSpPr>
        <p:spPr bwMode="auto">
          <a:xfrm>
            <a:off x="1441450" y="2035106"/>
            <a:ext cx="1658938"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eaLnBrk="0" fontAlgn="base" hangingPunct="0">
              <a:spcBef>
                <a:spcPct val="0"/>
              </a:spcBef>
              <a:spcAft>
                <a:spcPct val="0"/>
              </a:spcAft>
              <a:defRPr sz="1300">
                <a:solidFill>
                  <a:schemeClr val="tx1"/>
                </a:solidFill>
                <a:latin typeface="Nexa Light" charset="0"/>
                <a:ea typeface="华康少女文字W5(P)" charset="0"/>
              </a:defRPr>
            </a:lvl9pPr>
          </a:lstStyle>
          <a:p>
            <a:pPr defTabSz="914400">
              <a:lnSpc>
                <a:spcPct val="150000"/>
              </a:lnSpc>
            </a:pPr>
            <a:r>
              <a:rPr lang="zh-CN" altLang="en-US" sz="1200">
                <a:solidFill>
                  <a:schemeClr val="bg1"/>
                </a:solidFill>
                <a:latin typeface="微软雅黑" charset="0"/>
              </a:rPr>
              <a:t>分为数据的均衡（数据水平切分）与请求的均衡</a:t>
            </a:r>
          </a:p>
        </p:txBody>
      </p:sp>
      <p:sp>
        <p:nvSpPr>
          <p:cNvPr id="14" name="矩形 13"/>
          <p:cNvSpPr>
            <a:spLocks noChangeArrowheads="1"/>
          </p:cNvSpPr>
          <p:nvPr/>
        </p:nvSpPr>
        <p:spPr bwMode="auto">
          <a:xfrm>
            <a:off x="1431925" y="3655944"/>
            <a:ext cx="1658938"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eaLnBrk="0" fontAlgn="base" hangingPunct="0">
              <a:spcBef>
                <a:spcPct val="0"/>
              </a:spcBef>
              <a:spcAft>
                <a:spcPct val="0"/>
              </a:spcAft>
              <a:defRPr sz="1300">
                <a:solidFill>
                  <a:schemeClr val="tx1"/>
                </a:solidFill>
                <a:latin typeface="Nexa Light" charset="0"/>
                <a:ea typeface="华康少女文字W5(P)" charset="0"/>
              </a:defRPr>
            </a:lvl9pPr>
          </a:lstStyle>
          <a:p>
            <a:pPr defTabSz="914400">
              <a:lnSpc>
                <a:spcPct val="150000"/>
              </a:lnSpc>
            </a:pPr>
            <a:r>
              <a:rPr lang="zh-CN" altLang="en-US" sz="1200">
                <a:solidFill>
                  <a:schemeClr val="bg1"/>
                </a:solidFill>
                <a:latin typeface="微软雅黑" charset="0"/>
              </a:rPr>
              <a:t>是通过服务连接池实现的</a:t>
            </a:r>
          </a:p>
        </p:txBody>
      </p:sp>
      <p:sp>
        <p:nvSpPr>
          <p:cNvPr id="15" name="矩形 14"/>
          <p:cNvSpPr>
            <a:spLocks noChangeArrowheads="1"/>
          </p:cNvSpPr>
          <p:nvPr/>
        </p:nvSpPr>
        <p:spPr bwMode="auto">
          <a:xfrm>
            <a:off x="6080125" y="2054156"/>
            <a:ext cx="1660525"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eaLnBrk="0" fontAlgn="base" hangingPunct="0">
              <a:spcBef>
                <a:spcPct val="0"/>
              </a:spcBef>
              <a:spcAft>
                <a:spcPct val="0"/>
              </a:spcAft>
              <a:defRPr sz="1300">
                <a:solidFill>
                  <a:schemeClr val="tx1"/>
                </a:solidFill>
                <a:latin typeface="Nexa Light" charset="0"/>
                <a:ea typeface="华康少女文字W5(P)" charset="0"/>
              </a:defRPr>
            </a:lvl9pPr>
          </a:lstStyle>
          <a:p>
            <a:pPr defTabSz="914400">
              <a:lnSpc>
                <a:spcPct val="150000"/>
              </a:lnSpc>
            </a:pPr>
            <a:r>
              <a:rPr lang="zh-CN" altLang="en-US" sz="1200">
                <a:solidFill>
                  <a:schemeClr val="bg1"/>
                </a:solidFill>
                <a:latin typeface="微软雅黑" charset="0"/>
              </a:rPr>
              <a:t>是通过</a:t>
            </a:r>
            <a:r>
              <a:rPr lang="en-US" altLang="zh-CN" sz="1200">
                <a:solidFill>
                  <a:schemeClr val="bg1"/>
                </a:solidFill>
                <a:latin typeface="微软雅黑" charset="0"/>
              </a:rPr>
              <a:t>DNS</a:t>
            </a:r>
            <a:r>
              <a:rPr lang="zh-CN" altLang="en-US" sz="1200">
                <a:solidFill>
                  <a:schemeClr val="bg1"/>
                </a:solidFill>
                <a:latin typeface="微软雅黑" charset="0"/>
              </a:rPr>
              <a:t>轮询来实现的。</a:t>
            </a:r>
          </a:p>
        </p:txBody>
      </p:sp>
      <p:sp>
        <p:nvSpPr>
          <p:cNvPr id="16" name="矩形 15"/>
          <p:cNvSpPr>
            <a:spLocks noChangeArrowheads="1"/>
          </p:cNvSpPr>
          <p:nvPr/>
        </p:nvSpPr>
        <p:spPr bwMode="auto">
          <a:xfrm>
            <a:off x="6116638" y="3681344"/>
            <a:ext cx="1658937"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eaLnBrk="0" fontAlgn="base" hangingPunct="0">
              <a:spcBef>
                <a:spcPct val="0"/>
              </a:spcBef>
              <a:spcAft>
                <a:spcPct val="0"/>
              </a:spcAft>
              <a:defRPr sz="1300">
                <a:solidFill>
                  <a:schemeClr val="tx1"/>
                </a:solidFill>
                <a:latin typeface="Nexa Light" charset="0"/>
                <a:ea typeface="华康少女文字W5(P)" charset="0"/>
              </a:defRPr>
            </a:lvl9pPr>
          </a:lstStyle>
          <a:p>
            <a:pPr defTabSz="914400">
              <a:lnSpc>
                <a:spcPct val="150000"/>
              </a:lnSpc>
            </a:pPr>
            <a:r>
              <a:rPr lang="zh-CN" altLang="en-US" sz="1200">
                <a:solidFill>
                  <a:schemeClr val="bg1"/>
                </a:solidFill>
                <a:latin typeface="微软雅黑" charset="0"/>
              </a:rPr>
              <a:t>是通过</a:t>
            </a:r>
            <a:r>
              <a:rPr lang="en-US" altLang="zh-CN" sz="1200">
                <a:solidFill>
                  <a:schemeClr val="bg1"/>
                </a:solidFill>
                <a:latin typeface="微软雅黑" charset="0"/>
              </a:rPr>
              <a:t>Nginx</a:t>
            </a:r>
            <a:r>
              <a:rPr lang="zh-CN" altLang="en-US" sz="1200">
                <a:solidFill>
                  <a:schemeClr val="bg1"/>
                </a:solidFill>
                <a:latin typeface="微软雅黑" charset="0"/>
              </a:rPr>
              <a:t>来实现的</a:t>
            </a:r>
          </a:p>
        </p:txBody>
      </p:sp>
      <p:grpSp>
        <p:nvGrpSpPr>
          <p:cNvPr id="17" name="组合 16"/>
          <p:cNvGrpSpPr>
            <a:grpSpLocks/>
          </p:cNvGrpSpPr>
          <p:nvPr/>
        </p:nvGrpSpPr>
        <p:grpSpPr bwMode="auto">
          <a:xfrm>
            <a:off x="3135313" y="1503294"/>
            <a:ext cx="2846387" cy="2827337"/>
            <a:chOff x="3134916" y="1290638"/>
            <a:chExt cx="2846874" cy="2826544"/>
          </a:xfrm>
        </p:grpSpPr>
        <p:sp>
          <p:nvSpPr>
            <p:cNvPr id="18" name="箭头1"/>
            <p:cNvSpPr>
              <a:spLocks noChangeAspect="1"/>
            </p:cNvSpPr>
            <p:nvPr/>
          </p:nvSpPr>
          <p:spPr bwMode="auto">
            <a:xfrm>
              <a:off x="4571849" y="1290638"/>
              <a:ext cx="1390888" cy="1601338"/>
            </a:xfrm>
            <a:custGeom>
              <a:avLst/>
              <a:gdLst>
                <a:gd name="T0" fmla="*/ 35 w 1260"/>
                <a:gd name="T1" fmla="*/ 1 h 1451"/>
                <a:gd name="T2" fmla="*/ 100 w 1260"/>
                <a:gd name="T3" fmla="*/ 6 h 1451"/>
                <a:gd name="T4" fmla="*/ 162 w 1260"/>
                <a:gd name="T5" fmla="*/ 13 h 1451"/>
                <a:gd name="T6" fmla="*/ 225 w 1260"/>
                <a:gd name="T7" fmla="*/ 23 h 1451"/>
                <a:gd name="T8" fmla="*/ 285 w 1260"/>
                <a:gd name="T9" fmla="*/ 37 h 1451"/>
                <a:gd name="T10" fmla="*/ 345 w 1260"/>
                <a:gd name="T11" fmla="*/ 53 h 1451"/>
                <a:gd name="T12" fmla="*/ 404 w 1260"/>
                <a:gd name="T13" fmla="*/ 72 h 1451"/>
                <a:gd name="T14" fmla="*/ 461 w 1260"/>
                <a:gd name="T15" fmla="*/ 94 h 1451"/>
                <a:gd name="T16" fmla="*/ 517 w 1260"/>
                <a:gd name="T17" fmla="*/ 119 h 1451"/>
                <a:gd name="T18" fmla="*/ 572 w 1260"/>
                <a:gd name="T19" fmla="*/ 145 h 1451"/>
                <a:gd name="T20" fmla="*/ 625 w 1260"/>
                <a:gd name="T21" fmla="*/ 175 h 1451"/>
                <a:gd name="T22" fmla="*/ 676 w 1260"/>
                <a:gd name="T23" fmla="*/ 206 h 1451"/>
                <a:gd name="T24" fmla="*/ 726 w 1260"/>
                <a:gd name="T25" fmla="*/ 240 h 1451"/>
                <a:gd name="T26" fmla="*/ 774 w 1260"/>
                <a:gd name="T27" fmla="*/ 277 h 1451"/>
                <a:gd name="T28" fmla="*/ 820 w 1260"/>
                <a:gd name="T29" fmla="*/ 316 h 1451"/>
                <a:gd name="T30" fmla="*/ 866 w 1260"/>
                <a:gd name="T31" fmla="*/ 356 h 1451"/>
                <a:gd name="T32" fmla="*/ 908 w 1260"/>
                <a:gd name="T33" fmla="*/ 398 h 1451"/>
                <a:gd name="T34" fmla="*/ 948 w 1260"/>
                <a:gd name="T35" fmla="*/ 444 h 1451"/>
                <a:gd name="T36" fmla="*/ 986 w 1260"/>
                <a:gd name="T37" fmla="*/ 490 h 1451"/>
                <a:gd name="T38" fmla="*/ 1023 w 1260"/>
                <a:gd name="T39" fmla="*/ 538 h 1451"/>
                <a:gd name="T40" fmla="*/ 1057 w 1260"/>
                <a:gd name="T41" fmla="*/ 589 h 1451"/>
                <a:gd name="T42" fmla="*/ 1088 w 1260"/>
                <a:gd name="T43" fmla="*/ 640 h 1451"/>
                <a:gd name="T44" fmla="*/ 1117 w 1260"/>
                <a:gd name="T45" fmla="*/ 693 h 1451"/>
                <a:gd name="T46" fmla="*/ 1144 w 1260"/>
                <a:gd name="T47" fmla="*/ 748 h 1451"/>
                <a:gd name="T48" fmla="*/ 1168 w 1260"/>
                <a:gd name="T49" fmla="*/ 804 h 1451"/>
                <a:gd name="T50" fmla="*/ 1190 w 1260"/>
                <a:gd name="T51" fmla="*/ 861 h 1451"/>
                <a:gd name="T52" fmla="*/ 1209 w 1260"/>
                <a:gd name="T53" fmla="*/ 921 h 1451"/>
                <a:gd name="T54" fmla="*/ 1224 w 1260"/>
                <a:gd name="T55" fmla="*/ 980 h 1451"/>
                <a:gd name="T56" fmla="*/ 1237 w 1260"/>
                <a:gd name="T57" fmla="*/ 1042 h 1451"/>
                <a:gd name="T58" fmla="*/ 1248 w 1260"/>
                <a:gd name="T59" fmla="*/ 1104 h 1451"/>
                <a:gd name="T60" fmla="*/ 1255 w 1260"/>
                <a:gd name="T61" fmla="*/ 1166 h 1451"/>
                <a:gd name="T62" fmla="*/ 1259 w 1260"/>
                <a:gd name="T63" fmla="*/ 1231 h 1451"/>
                <a:gd name="T64" fmla="*/ 921 w 1260"/>
                <a:gd name="T65" fmla="*/ 1451 h 1451"/>
                <a:gd name="T66" fmla="*/ 622 w 1260"/>
                <a:gd name="T67" fmla="*/ 1231 h 1451"/>
                <a:gd name="T68" fmla="*/ 616 w 1260"/>
                <a:gd name="T69" fmla="*/ 1184 h 1451"/>
                <a:gd name="T70" fmla="*/ 608 w 1260"/>
                <a:gd name="T71" fmla="*/ 1139 h 1451"/>
                <a:gd name="T72" fmla="*/ 597 w 1260"/>
                <a:gd name="T73" fmla="*/ 1096 h 1451"/>
                <a:gd name="T74" fmla="*/ 588 w 1260"/>
                <a:gd name="T75" fmla="*/ 1067 h 1451"/>
                <a:gd name="T76" fmla="*/ 572 w 1260"/>
                <a:gd name="T77" fmla="*/ 1025 h 1451"/>
                <a:gd name="T78" fmla="*/ 559 w 1260"/>
                <a:gd name="T79" fmla="*/ 998 h 1451"/>
                <a:gd name="T80" fmla="*/ 539 w 1260"/>
                <a:gd name="T81" fmla="*/ 959 h 1451"/>
                <a:gd name="T82" fmla="*/ 523 w 1260"/>
                <a:gd name="T83" fmla="*/ 934 h 1451"/>
                <a:gd name="T84" fmla="*/ 498 w 1260"/>
                <a:gd name="T85" fmla="*/ 898 h 1451"/>
                <a:gd name="T86" fmla="*/ 480 w 1260"/>
                <a:gd name="T87" fmla="*/ 874 h 1451"/>
                <a:gd name="T88" fmla="*/ 461 w 1260"/>
                <a:gd name="T89" fmla="*/ 852 h 1451"/>
                <a:gd name="T90" fmla="*/ 431 w 1260"/>
                <a:gd name="T91" fmla="*/ 821 h 1451"/>
                <a:gd name="T92" fmla="*/ 399 w 1260"/>
                <a:gd name="T93" fmla="*/ 791 h 1451"/>
                <a:gd name="T94" fmla="*/ 375 w 1260"/>
                <a:gd name="T95" fmla="*/ 773 h 1451"/>
                <a:gd name="T96" fmla="*/ 352 w 1260"/>
                <a:gd name="T97" fmla="*/ 755 h 1451"/>
                <a:gd name="T98" fmla="*/ 328 w 1260"/>
                <a:gd name="T99" fmla="*/ 739 h 1451"/>
                <a:gd name="T100" fmla="*/ 290 w 1260"/>
                <a:gd name="T101" fmla="*/ 716 h 1451"/>
                <a:gd name="T102" fmla="*/ 264 w 1260"/>
                <a:gd name="T103" fmla="*/ 702 h 1451"/>
                <a:gd name="T104" fmla="*/ 223 w 1260"/>
                <a:gd name="T105" fmla="*/ 684 h 1451"/>
                <a:gd name="T106" fmla="*/ 181 w 1260"/>
                <a:gd name="T107" fmla="*/ 669 h 1451"/>
                <a:gd name="T108" fmla="*/ 137 w 1260"/>
                <a:gd name="T109" fmla="*/ 656 h 1451"/>
                <a:gd name="T110" fmla="*/ 108 w 1260"/>
                <a:gd name="T111" fmla="*/ 649 h 1451"/>
                <a:gd name="T112" fmla="*/ 63 w 1260"/>
                <a:gd name="T113" fmla="*/ 642 h 1451"/>
                <a:gd name="T114" fmla="*/ 31 w 1260"/>
                <a:gd name="T115" fmla="*/ 639 h 1451"/>
                <a:gd name="T116" fmla="*/ 0 w 1260"/>
                <a:gd name="T117" fmla="*/ 637 h 1451"/>
                <a:gd name="T118" fmla="*/ 3 w 1260"/>
                <a:gd name="T119" fmla="*/ 0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noFill/>
            <a:ln w="12700">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lIns="135000" tIns="270000" rIns="68580" bIns="34290"/>
            <a:lstStyle/>
            <a:p>
              <a:pPr algn="ctr" eaLnBrk="1" fontAlgn="auto" hangingPunct="1">
                <a:spcBef>
                  <a:spcPts val="0"/>
                </a:spcBef>
                <a:spcAft>
                  <a:spcPts val="0"/>
                </a:spcAft>
                <a:defRPr/>
              </a:pPr>
              <a:endParaRPr lang="en-US" sz="4100">
                <a:solidFill>
                  <a:schemeClr val="bg1"/>
                </a:solidFill>
                <a:latin typeface="+mn-ea"/>
                <a:cs typeface="+mn-ea"/>
                <a:sym typeface="+mn-lt"/>
              </a:endParaRPr>
            </a:p>
          </p:txBody>
        </p:sp>
        <p:sp>
          <p:nvSpPr>
            <p:cNvPr id="19" name="箭头4"/>
            <p:cNvSpPr>
              <a:spLocks noChangeAspect="1"/>
            </p:cNvSpPr>
            <p:nvPr/>
          </p:nvSpPr>
          <p:spPr bwMode="auto">
            <a:xfrm>
              <a:off x="3134916" y="1292225"/>
              <a:ext cx="1578245" cy="1460090"/>
            </a:xfrm>
            <a:custGeom>
              <a:avLst/>
              <a:gdLst>
                <a:gd name="T0" fmla="*/ 637 w 1431"/>
                <a:gd name="T1" fmla="*/ 1302 h 1325"/>
                <a:gd name="T2" fmla="*/ 637 w 1431"/>
                <a:gd name="T3" fmla="*/ 1248 h 1325"/>
                <a:gd name="T4" fmla="*/ 640 w 1431"/>
                <a:gd name="T5" fmla="*/ 1217 h 1325"/>
                <a:gd name="T6" fmla="*/ 646 w 1431"/>
                <a:gd name="T7" fmla="*/ 1170 h 1325"/>
                <a:gd name="T8" fmla="*/ 655 w 1431"/>
                <a:gd name="T9" fmla="*/ 1125 h 1325"/>
                <a:gd name="T10" fmla="*/ 663 w 1431"/>
                <a:gd name="T11" fmla="*/ 1095 h 1325"/>
                <a:gd name="T12" fmla="*/ 678 w 1431"/>
                <a:gd name="T13" fmla="*/ 1052 h 1325"/>
                <a:gd name="T14" fmla="*/ 689 w 1431"/>
                <a:gd name="T15" fmla="*/ 1024 h 1325"/>
                <a:gd name="T16" fmla="*/ 708 w 1431"/>
                <a:gd name="T17" fmla="*/ 983 h 1325"/>
                <a:gd name="T18" fmla="*/ 724 w 1431"/>
                <a:gd name="T19" fmla="*/ 957 h 1325"/>
                <a:gd name="T20" fmla="*/ 739 w 1431"/>
                <a:gd name="T21" fmla="*/ 932 h 1325"/>
                <a:gd name="T22" fmla="*/ 756 w 1431"/>
                <a:gd name="T23" fmla="*/ 907 h 1325"/>
                <a:gd name="T24" fmla="*/ 773 w 1431"/>
                <a:gd name="T25" fmla="*/ 884 h 1325"/>
                <a:gd name="T26" fmla="*/ 792 w 1431"/>
                <a:gd name="T27" fmla="*/ 860 h 1325"/>
                <a:gd name="T28" fmla="*/ 822 w 1431"/>
                <a:gd name="T29" fmla="*/ 827 h 1325"/>
                <a:gd name="T30" fmla="*/ 843 w 1431"/>
                <a:gd name="T31" fmla="*/ 807 h 1325"/>
                <a:gd name="T32" fmla="*/ 877 w 1431"/>
                <a:gd name="T33" fmla="*/ 778 h 1325"/>
                <a:gd name="T34" fmla="*/ 901 w 1431"/>
                <a:gd name="T35" fmla="*/ 760 h 1325"/>
                <a:gd name="T36" fmla="*/ 938 w 1431"/>
                <a:gd name="T37" fmla="*/ 735 h 1325"/>
                <a:gd name="T38" fmla="*/ 976 w 1431"/>
                <a:gd name="T39" fmla="*/ 711 h 1325"/>
                <a:gd name="T40" fmla="*/ 1003 w 1431"/>
                <a:gd name="T41" fmla="*/ 698 h 1325"/>
                <a:gd name="T42" fmla="*/ 1030 w 1431"/>
                <a:gd name="T43" fmla="*/ 686 h 1325"/>
                <a:gd name="T44" fmla="*/ 1059 w 1431"/>
                <a:gd name="T45" fmla="*/ 675 h 1325"/>
                <a:gd name="T46" fmla="*/ 1117 w 1431"/>
                <a:gd name="T47" fmla="*/ 657 h 1325"/>
                <a:gd name="T48" fmla="*/ 1147 w 1431"/>
                <a:gd name="T49" fmla="*/ 649 h 1325"/>
                <a:gd name="T50" fmla="*/ 1192 w 1431"/>
                <a:gd name="T51" fmla="*/ 642 h 1325"/>
                <a:gd name="T52" fmla="*/ 1224 w 1431"/>
                <a:gd name="T53" fmla="*/ 638 h 1325"/>
                <a:gd name="T54" fmla="*/ 1431 w 1431"/>
                <a:gd name="T55" fmla="*/ 334 h 1325"/>
                <a:gd name="T56" fmla="*/ 1207 w 1431"/>
                <a:gd name="T57" fmla="*/ 1 h 1325"/>
                <a:gd name="T58" fmla="*/ 1142 w 1431"/>
                <a:gd name="T59" fmla="*/ 6 h 1325"/>
                <a:gd name="T60" fmla="*/ 1080 w 1431"/>
                <a:gd name="T61" fmla="*/ 15 h 1325"/>
                <a:gd name="T62" fmla="*/ 1018 w 1431"/>
                <a:gd name="T63" fmla="*/ 26 h 1325"/>
                <a:gd name="T64" fmla="*/ 957 w 1431"/>
                <a:gd name="T65" fmla="*/ 40 h 1325"/>
                <a:gd name="T66" fmla="*/ 898 w 1431"/>
                <a:gd name="T67" fmla="*/ 57 h 1325"/>
                <a:gd name="T68" fmla="*/ 839 w 1431"/>
                <a:gd name="T69" fmla="*/ 76 h 1325"/>
                <a:gd name="T70" fmla="*/ 783 w 1431"/>
                <a:gd name="T71" fmla="*/ 100 h 1325"/>
                <a:gd name="T72" fmla="*/ 728 w 1431"/>
                <a:gd name="T73" fmla="*/ 125 h 1325"/>
                <a:gd name="T74" fmla="*/ 673 w 1431"/>
                <a:gd name="T75" fmla="*/ 152 h 1325"/>
                <a:gd name="T76" fmla="*/ 620 w 1431"/>
                <a:gd name="T77" fmla="*/ 182 h 1325"/>
                <a:gd name="T78" fmla="*/ 570 w 1431"/>
                <a:gd name="T79" fmla="*/ 214 h 1325"/>
                <a:gd name="T80" fmla="*/ 520 w 1431"/>
                <a:gd name="T81" fmla="*/ 250 h 1325"/>
                <a:gd name="T82" fmla="*/ 472 w 1431"/>
                <a:gd name="T83" fmla="*/ 287 h 1325"/>
                <a:gd name="T84" fmla="*/ 427 w 1431"/>
                <a:gd name="T85" fmla="*/ 325 h 1325"/>
                <a:gd name="T86" fmla="*/ 382 w 1431"/>
                <a:gd name="T87" fmla="*/ 366 h 1325"/>
                <a:gd name="T88" fmla="*/ 341 w 1431"/>
                <a:gd name="T89" fmla="*/ 410 h 1325"/>
                <a:gd name="T90" fmla="*/ 301 w 1431"/>
                <a:gd name="T91" fmla="*/ 455 h 1325"/>
                <a:gd name="T92" fmla="*/ 263 w 1431"/>
                <a:gd name="T93" fmla="*/ 502 h 1325"/>
                <a:gd name="T94" fmla="*/ 227 w 1431"/>
                <a:gd name="T95" fmla="*/ 550 h 1325"/>
                <a:gd name="T96" fmla="*/ 194 w 1431"/>
                <a:gd name="T97" fmla="*/ 602 h 1325"/>
                <a:gd name="T98" fmla="*/ 163 w 1431"/>
                <a:gd name="T99" fmla="*/ 653 h 1325"/>
                <a:gd name="T100" fmla="*/ 135 w 1431"/>
                <a:gd name="T101" fmla="*/ 707 h 1325"/>
                <a:gd name="T102" fmla="*/ 109 w 1431"/>
                <a:gd name="T103" fmla="*/ 762 h 1325"/>
                <a:gd name="T104" fmla="*/ 86 w 1431"/>
                <a:gd name="T105" fmla="*/ 819 h 1325"/>
                <a:gd name="T106" fmla="*/ 64 w 1431"/>
                <a:gd name="T107" fmla="*/ 876 h 1325"/>
                <a:gd name="T108" fmla="*/ 47 w 1431"/>
                <a:gd name="T109" fmla="*/ 936 h 1325"/>
                <a:gd name="T110" fmla="*/ 31 w 1431"/>
                <a:gd name="T111" fmla="*/ 996 h 1325"/>
                <a:gd name="T112" fmla="*/ 19 w 1431"/>
                <a:gd name="T113" fmla="*/ 1058 h 1325"/>
                <a:gd name="T114" fmla="*/ 10 w 1431"/>
                <a:gd name="T115" fmla="*/ 1120 h 1325"/>
                <a:gd name="T116" fmla="*/ 4 w 1431"/>
                <a:gd name="T117" fmla="*/ 1183 h 1325"/>
                <a:gd name="T118" fmla="*/ 1 w 1431"/>
                <a:gd name="T119" fmla="*/ 1247 h 1325"/>
                <a:gd name="T120" fmla="*/ 1 w 1431"/>
                <a:gd name="T121" fmla="*/ 1302 h 1325"/>
                <a:gd name="T122" fmla="*/ 335 w 1431"/>
                <a:gd name="T123" fmla="*/ 1129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noFill/>
            <a:ln w="12700">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lIns="135000" tIns="270000" rIns="68580" bIns="34290"/>
            <a:lstStyle/>
            <a:p>
              <a:pPr algn="ctr" eaLnBrk="1" fontAlgn="auto" hangingPunct="1">
                <a:spcBef>
                  <a:spcPts val="0"/>
                </a:spcBef>
                <a:spcAft>
                  <a:spcPts val="0"/>
                </a:spcAft>
                <a:defRPr/>
              </a:pPr>
              <a:endParaRPr lang="en-US" sz="4100">
                <a:solidFill>
                  <a:schemeClr val="bg1"/>
                </a:solidFill>
                <a:latin typeface="+mn-ea"/>
                <a:cs typeface="+mn-ea"/>
                <a:sym typeface="+mn-lt"/>
              </a:endParaRPr>
            </a:p>
          </p:txBody>
        </p:sp>
        <p:sp>
          <p:nvSpPr>
            <p:cNvPr id="20" name="箭头3"/>
            <p:cNvSpPr>
              <a:spLocks noChangeAspect="1"/>
            </p:cNvSpPr>
            <p:nvPr/>
          </p:nvSpPr>
          <p:spPr bwMode="auto">
            <a:xfrm>
              <a:off x="3139679" y="2611068"/>
              <a:ext cx="1430583" cy="1506114"/>
            </a:xfrm>
            <a:custGeom>
              <a:avLst/>
              <a:gdLst>
                <a:gd name="T0" fmla="*/ 1096 w 1295"/>
                <a:gd name="T1" fmla="*/ 1023 h 1364"/>
                <a:gd name="T2" fmla="*/ 1276 w 1295"/>
                <a:gd name="T3" fmla="*/ 728 h 1364"/>
                <a:gd name="T4" fmla="*/ 1232 w 1295"/>
                <a:gd name="T5" fmla="*/ 726 h 1364"/>
                <a:gd name="T6" fmla="*/ 1187 w 1295"/>
                <a:gd name="T7" fmla="*/ 722 h 1364"/>
                <a:gd name="T8" fmla="*/ 1131 w 1295"/>
                <a:gd name="T9" fmla="*/ 711 h 1364"/>
                <a:gd name="T10" fmla="*/ 1103 w 1295"/>
                <a:gd name="T11" fmla="*/ 704 h 1364"/>
                <a:gd name="T12" fmla="*/ 1050 w 1295"/>
                <a:gd name="T13" fmla="*/ 687 h 1364"/>
                <a:gd name="T14" fmla="*/ 1023 w 1295"/>
                <a:gd name="T15" fmla="*/ 677 h 1364"/>
                <a:gd name="T16" fmla="*/ 973 w 1295"/>
                <a:gd name="T17" fmla="*/ 653 h 1364"/>
                <a:gd name="T18" fmla="*/ 949 w 1295"/>
                <a:gd name="T19" fmla="*/ 638 h 1364"/>
                <a:gd name="T20" fmla="*/ 902 w 1295"/>
                <a:gd name="T21" fmla="*/ 608 h 1364"/>
                <a:gd name="T22" fmla="*/ 880 w 1295"/>
                <a:gd name="T23" fmla="*/ 591 h 1364"/>
                <a:gd name="T24" fmla="*/ 837 w 1295"/>
                <a:gd name="T25" fmla="*/ 556 h 1364"/>
                <a:gd name="T26" fmla="*/ 799 w 1295"/>
                <a:gd name="T27" fmla="*/ 517 h 1364"/>
                <a:gd name="T28" fmla="*/ 781 w 1295"/>
                <a:gd name="T29" fmla="*/ 496 h 1364"/>
                <a:gd name="T30" fmla="*/ 747 w 1295"/>
                <a:gd name="T31" fmla="*/ 451 h 1364"/>
                <a:gd name="T32" fmla="*/ 725 w 1295"/>
                <a:gd name="T33" fmla="*/ 417 h 1364"/>
                <a:gd name="T34" fmla="*/ 703 w 1295"/>
                <a:gd name="T35" fmla="*/ 380 h 1364"/>
                <a:gd name="T36" fmla="*/ 680 w 1295"/>
                <a:gd name="T37" fmla="*/ 330 h 1364"/>
                <a:gd name="T38" fmla="*/ 670 w 1295"/>
                <a:gd name="T39" fmla="*/ 303 h 1364"/>
                <a:gd name="T40" fmla="*/ 657 w 1295"/>
                <a:gd name="T41" fmla="*/ 263 h 1364"/>
                <a:gd name="T42" fmla="*/ 646 w 1295"/>
                <a:gd name="T43" fmla="*/ 221 h 1364"/>
                <a:gd name="T44" fmla="*/ 322 w 1295"/>
                <a:gd name="T45" fmla="*/ 0 h 1364"/>
                <a:gd name="T46" fmla="*/ 2 w 1295"/>
                <a:gd name="T47" fmla="*/ 222 h 1364"/>
                <a:gd name="T48" fmla="*/ 10 w 1295"/>
                <a:gd name="T49" fmla="*/ 282 h 1364"/>
                <a:gd name="T50" fmla="*/ 21 w 1295"/>
                <a:gd name="T51" fmla="*/ 343 h 1364"/>
                <a:gd name="T52" fmla="*/ 35 w 1295"/>
                <a:gd name="T53" fmla="*/ 401 h 1364"/>
                <a:gd name="T54" fmla="*/ 51 w 1295"/>
                <a:gd name="T55" fmla="*/ 458 h 1364"/>
                <a:gd name="T56" fmla="*/ 69 w 1295"/>
                <a:gd name="T57" fmla="*/ 516 h 1364"/>
                <a:gd name="T58" fmla="*/ 91 w 1295"/>
                <a:gd name="T59" fmla="*/ 571 h 1364"/>
                <a:gd name="T60" fmla="*/ 115 w 1295"/>
                <a:gd name="T61" fmla="*/ 624 h 1364"/>
                <a:gd name="T62" fmla="*/ 141 w 1295"/>
                <a:gd name="T63" fmla="*/ 678 h 1364"/>
                <a:gd name="T64" fmla="*/ 169 w 1295"/>
                <a:gd name="T65" fmla="*/ 729 h 1364"/>
                <a:gd name="T66" fmla="*/ 200 w 1295"/>
                <a:gd name="T67" fmla="*/ 779 h 1364"/>
                <a:gd name="T68" fmla="*/ 233 w 1295"/>
                <a:gd name="T69" fmla="*/ 828 h 1364"/>
                <a:gd name="T70" fmla="*/ 268 w 1295"/>
                <a:gd name="T71" fmla="*/ 874 h 1364"/>
                <a:gd name="T72" fmla="*/ 305 w 1295"/>
                <a:gd name="T73" fmla="*/ 919 h 1364"/>
                <a:gd name="T74" fmla="*/ 344 w 1295"/>
                <a:gd name="T75" fmla="*/ 962 h 1364"/>
                <a:gd name="T76" fmla="*/ 385 w 1295"/>
                <a:gd name="T77" fmla="*/ 1004 h 1364"/>
                <a:gd name="T78" fmla="*/ 428 w 1295"/>
                <a:gd name="T79" fmla="*/ 1043 h 1364"/>
                <a:gd name="T80" fmla="*/ 473 w 1295"/>
                <a:gd name="T81" fmla="*/ 1081 h 1364"/>
                <a:gd name="T82" fmla="*/ 519 w 1295"/>
                <a:gd name="T83" fmla="*/ 1116 h 1364"/>
                <a:gd name="T84" fmla="*/ 567 w 1295"/>
                <a:gd name="T85" fmla="*/ 1151 h 1364"/>
                <a:gd name="T86" fmla="*/ 616 w 1295"/>
                <a:gd name="T87" fmla="*/ 1182 h 1364"/>
                <a:gd name="T88" fmla="*/ 667 w 1295"/>
                <a:gd name="T89" fmla="*/ 1211 h 1364"/>
                <a:gd name="T90" fmla="*/ 720 w 1295"/>
                <a:gd name="T91" fmla="*/ 1237 h 1364"/>
                <a:gd name="T92" fmla="*/ 774 w 1295"/>
                <a:gd name="T93" fmla="*/ 1262 h 1364"/>
                <a:gd name="T94" fmla="*/ 828 w 1295"/>
                <a:gd name="T95" fmla="*/ 1283 h 1364"/>
                <a:gd name="T96" fmla="*/ 885 w 1295"/>
                <a:gd name="T97" fmla="*/ 1304 h 1364"/>
                <a:gd name="T98" fmla="*/ 942 w 1295"/>
                <a:gd name="T99" fmla="*/ 1321 h 1364"/>
                <a:gd name="T100" fmla="*/ 1001 w 1295"/>
                <a:gd name="T101" fmla="*/ 1335 h 1364"/>
                <a:gd name="T102" fmla="*/ 1061 w 1295"/>
                <a:gd name="T103" fmla="*/ 1346 h 1364"/>
                <a:gd name="T104" fmla="*/ 1121 w 1295"/>
                <a:gd name="T105" fmla="*/ 1355 h 1364"/>
                <a:gd name="T106" fmla="*/ 1182 w 1295"/>
                <a:gd name="T107" fmla="*/ 1361 h 1364"/>
                <a:gd name="T108" fmla="*/ 1245 w 1295"/>
                <a:gd name="T109" fmla="*/ 1364 h 1364"/>
                <a:gd name="T110" fmla="*/ 1281 w 1295"/>
                <a:gd name="T111" fmla="*/ 1364 h 1364"/>
                <a:gd name="T112" fmla="*/ 1290 w 1295"/>
                <a:gd name="T113" fmla="*/ 136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noFill/>
            <a:ln w="12700">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lIns="135000" tIns="270000" rIns="68580" bIns="34290"/>
            <a:lstStyle/>
            <a:p>
              <a:pPr algn="ctr" eaLnBrk="1" fontAlgn="auto" hangingPunct="1">
                <a:spcBef>
                  <a:spcPts val="0"/>
                </a:spcBef>
                <a:spcAft>
                  <a:spcPts val="0"/>
                </a:spcAft>
                <a:defRPr/>
              </a:pPr>
              <a:endParaRPr lang="en-US" sz="4100">
                <a:solidFill>
                  <a:schemeClr val="bg1"/>
                </a:solidFill>
                <a:latin typeface="+mn-ea"/>
                <a:cs typeface="+mn-ea"/>
                <a:sym typeface="+mn-lt"/>
              </a:endParaRPr>
            </a:p>
          </p:txBody>
        </p:sp>
        <p:sp>
          <p:nvSpPr>
            <p:cNvPr id="21" name="箭头2"/>
            <p:cNvSpPr>
              <a:spLocks noChangeAspect="1"/>
            </p:cNvSpPr>
            <p:nvPr/>
          </p:nvSpPr>
          <p:spPr bwMode="auto">
            <a:xfrm>
              <a:off x="4432125" y="2752315"/>
              <a:ext cx="1527436" cy="1361693"/>
            </a:xfrm>
            <a:custGeom>
              <a:avLst/>
              <a:gdLst>
                <a:gd name="T0" fmla="*/ 0 w 1385"/>
                <a:gd name="T1" fmla="*/ 903 h 1233"/>
                <a:gd name="T2" fmla="*/ 221 w 1385"/>
                <a:gd name="T3" fmla="*/ 588 h 1233"/>
                <a:gd name="T4" fmla="*/ 262 w 1385"/>
                <a:gd name="T5" fmla="*/ 579 h 1233"/>
                <a:gd name="T6" fmla="*/ 302 w 1385"/>
                <a:gd name="T7" fmla="*/ 567 h 1233"/>
                <a:gd name="T8" fmla="*/ 354 w 1385"/>
                <a:gd name="T9" fmla="*/ 548 h 1233"/>
                <a:gd name="T10" fmla="*/ 391 w 1385"/>
                <a:gd name="T11" fmla="*/ 531 h 1233"/>
                <a:gd name="T12" fmla="*/ 427 w 1385"/>
                <a:gd name="T13" fmla="*/ 511 h 1233"/>
                <a:gd name="T14" fmla="*/ 472 w 1385"/>
                <a:gd name="T15" fmla="*/ 482 h 1233"/>
                <a:gd name="T16" fmla="*/ 506 w 1385"/>
                <a:gd name="T17" fmla="*/ 458 h 1233"/>
                <a:gd name="T18" fmla="*/ 526 w 1385"/>
                <a:gd name="T19" fmla="*/ 441 h 1233"/>
                <a:gd name="T20" fmla="*/ 546 w 1385"/>
                <a:gd name="T21" fmla="*/ 423 h 1233"/>
                <a:gd name="T22" fmla="*/ 565 w 1385"/>
                <a:gd name="T23" fmla="*/ 405 h 1233"/>
                <a:gd name="T24" fmla="*/ 584 w 1385"/>
                <a:gd name="T25" fmla="*/ 385 h 1233"/>
                <a:gd name="T26" fmla="*/ 610 w 1385"/>
                <a:gd name="T27" fmla="*/ 353 h 1233"/>
                <a:gd name="T28" fmla="*/ 642 w 1385"/>
                <a:gd name="T29" fmla="*/ 310 h 1233"/>
                <a:gd name="T30" fmla="*/ 671 w 1385"/>
                <a:gd name="T31" fmla="*/ 264 h 1233"/>
                <a:gd name="T32" fmla="*/ 689 w 1385"/>
                <a:gd name="T33" fmla="*/ 228 h 1233"/>
                <a:gd name="T34" fmla="*/ 705 w 1385"/>
                <a:gd name="T35" fmla="*/ 189 h 1233"/>
                <a:gd name="T36" fmla="*/ 723 w 1385"/>
                <a:gd name="T37" fmla="*/ 138 h 1233"/>
                <a:gd name="T38" fmla="*/ 737 w 1385"/>
                <a:gd name="T39" fmla="*/ 84 h 1233"/>
                <a:gd name="T40" fmla="*/ 746 w 1385"/>
                <a:gd name="T41" fmla="*/ 28 h 1233"/>
                <a:gd name="T42" fmla="*/ 748 w 1385"/>
                <a:gd name="T43" fmla="*/ 0 h 1233"/>
                <a:gd name="T44" fmla="*/ 1385 w 1385"/>
                <a:gd name="T45" fmla="*/ 4 h 1233"/>
                <a:gd name="T46" fmla="*/ 1382 w 1385"/>
                <a:gd name="T47" fmla="*/ 66 h 1233"/>
                <a:gd name="T48" fmla="*/ 1375 w 1385"/>
                <a:gd name="T49" fmla="*/ 126 h 1233"/>
                <a:gd name="T50" fmla="*/ 1366 w 1385"/>
                <a:gd name="T51" fmla="*/ 185 h 1233"/>
                <a:gd name="T52" fmla="*/ 1354 w 1385"/>
                <a:gd name="T53" fmla="*/ 245 h 1233"/>
                <a:gd name="T54" fmla="*/ 1339 w 1385"/>
                <a:gd name="T55" fmla="*/ 302 h 1233"/>
                <a:gd name="T56" fmla="*/ 1322 w 1385"/>
                <a:gd name="T57" fmla="*/ 359 h 1233"/>
                <a:gd name="T58" fmla="*/ 1301 w 1385"/>
                <a:gd name="T59" fmla="*/ 414 h 1233"/>
                <a:gd name="T60" fmla="*/ 1279 w 1385"/>
                <a:gd name="T61" fmla="*/ 468 h 1233"/>
                <a:gd name="T62" fmla="*/ 1255 w 1385"/>
                <a:gd name="T63" fmla="*/ 522 h 1233"/>
                <a:gd name="T64" fmla="*/ 1228 w 1385"/>
                <a:gd name="T65" fmla="*/ 573 h 1233"/>
                <a:gd name="T66" fmla="*/ 1200 w 1385"/>
                <a:gd name="T67" fmla="*/ 623 h 1233"/>
                <a:gd name="T68" fmla="*/ 1169 w 1385"/>
                <a:gd name="T69" fmla="*/ 671 h 1233"/>
                <a:gd name="T70" fmla="*/ 1135 w 1385"/>
                <a:gd name="T71" fmla="*/ 719 h 1233"/>
                <a:gd name="T72" fmla="*/ 1099 w 1385"/>
                <a:gd name="T73" fmla="*/ 764 h 1233"/>
                <a:gd name="T74" fmla="*/ 1062 w 1385"/>
                <a:gd name="T75" fmla="*/ 808 h 1233"/>
                <a:gd name="T76" fmla="*/ 1023 w 1385"/>
                <a:gd name="T77" fmla="*/ 851 h 1233"/>
                <a:gd name="T78" fmla="*/ 982 w 1385"/>
                <a:gd name="T79" fmla="*/ 891 h 1233"/>
                <a:gd name="T80" fmla="*/ 939 w 1385"/>
                <a:gd name="T81" fmla="*/ 929 h 1233"/>
                <a:gd name="T82" fmla="*/ 895 w 1385"/>
                <a:gd name="T83" fmla="*/ 965 h 1233"/>
                <a:gd name="T84" fmla="*/ 849 w 1385"/>
                <a:gd name="T85" fmla="*/ 1000 h 1233"/>
                <a:gd name="T86" fmla="*/ 801 w 1385"/>
                <a:gd name="T87" fmla="*/ 1032 h 1233"/>
                <a:gd name="T88" fmla="*/ 752 w 1385"/>
                <a:gd name="T89" fmla="*/ 1063 h 1233"/>
                <a:gd name="T90" fmla="*/ 701 w 1385"/>
                <a:gd name="T91" fmla="*/ 1090 h 1233"/>
                <a:gd name="T92" fmla="*/ 649 w 1385"/>
                <a:gd name="T93" fmla="*/ 1116 h 1233"/>
                <a:gd name="T94" fmla="*/ 595 w 1385"/>
                <a:gd name="T95" fmla="*/ 1139 h 1233"/>
                <a:gd name="T96" fmla="*/ 541 w 1385"/>
                <a:gd name="T97" fmla="*/ 1161 h 1233"/>
                <a:gd name="T98" fmla="*/ 485 w 1385"/>
                <a:gd name="T99" fmla="*/ 1180 h 1233"/>
                <a:gd name="T100" fmla="*/ 428 w 1385"/>
                <a:gd name="T101" fmla="*/ 1196 h 1233"/>
                <a:gd name="T102" fmla="*/ 370 w 1385"/>
                <a:gd name="T103" fmla="*/ 1209 h 1233"/>
                <a:gd name="T104" fmla="*/ 311 w 1385"/>
                <a:gd name="T105" fmla="*/ 1220 h 1233"/>
                <a:gd name="T106" fmla="*/ 251 w 1385"/>
                <a:gd name="T107" fmla="*/ 1228 h 1233"/>
                <a:gd name="T108" fmla="*/ 191 w 1385"/>
                <a:gd name="T109" fmla="*/ 123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noFill/>
            <a:ln w="12700">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lIns="135000" tIns="270000" rIns="68580" bIns="34290"/>
            <a:lstStyle/>
            <a:p>
              <a:pPr algn="ctr" eaLnBrk="1" fontAlgn="auto" hangingPunct="1">
                <a:spcBef>
                  <a:spcPts val="0"/>
                </a:spcBef>
                <a:spcAft>
                  <a:spcPts val="0"/>
                </a:spcAft>
                <a:defRPr/>
              </a:pPr>
              <a:endParaRPr lang="en-US" sz="4100">
                <a:solidFill>
                  <a:schemeClr val="bg1"/>
                </a:solidFill>
                <a:latin typeface="+mn-ea"/>
                <a:cs typeface="+mn-ea"/>
                <a:sym typeface="+mn-lt"/>
              </a:endParaRPr>
            </a:p>
          </p:txBody>
        </p:sp>
        <p:sp>
          <p:nvSpPr>
            <p:cNvPr id="22" name="文本框 16"/>
            <p:cNvSpPr txBox="1"/>
            <p:nvPr/>
          </p:nvSpPr>
          <p:spPr>
            <a:xfrm>
              <a:off x="4584551" y="3552191"/>
              <a:ext cx="600178" cy="438027"/>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altLang="zh-CN" sz="2400" b="1" dirty="0">
                  <a:solidFill>
                    <a:schemeClr val="bg1"/>
                  </a:solidFill>
                  <a:effectLst>
                    <a:outerShdw blurRad="38100" dist="38100" dir="2700000" algn="tl">
                      <a:srgbClr val="000000">
                        <a:alpha val="43137"/>
                      </a:srgbClr>
                    </a:outerShdw>
                  </a:effectLst>
                  <a:latin typeface="+mn-ea"/>
                  <a:cs typeface="+mn-ea"/>
                  <a:sym typeface="+mn-lt"/>
                </a:rPr>
                <a:t>02</a:t>
              </a:r>
              <a:endParaRPr lang="zh-CN" altLang="en-US" sz="2400" b="1" dirty="0">
                <a:solidFill>
                  <a:schemeClr val="bg1"/>
                </a:solidFill>
                <a:effectLst>
                  <a:outerShdw blurRad="38100" dist="38100" dir="2700000" algn="tl">
                    <a:srgbClr val="000000">
                      <a:alpha val="43137"/>
                    </a:srgbClr>
                  </a:outerShdw>
                </a:effectLst>
                <a:latin typeface="+mn-ea"/>
                <a:cs typeface="+mn-ea"/>
                <a:sym typeface="+mn-lt"/>
              </a:endParaRPr>
            </a:p>
          </p:txBody>
        </p:sp>
        <p:sp>
          <p:nvSpPr>
            <p:cNvPr id="23" name="文本框 16"/>
            <p:cNvSpPr txBox="1"/>
            <p:nvPr/>
          </p:nvSpPr>
          <p:spPr>
            <a:xfrm>
              <a:off x="3292105" y="2772947"/>
              <a:ext cx="600178" cy="438027"/>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altLang="zh-CN" sz="2400" b="1" dirty="0">
                  <a:solidFill>
                    <a:schemeClr val="bg1"/>
                  </a:solidFill>
                  <a:effectLst>
                    <a:outerShdw blurRad="38100" dist="38100" dir="2700000" algn="tl">
                      <a:srgbClr val="000000">
                        <a:alpha val="43137"/>
                      </a:srgbClr>
                    </a:outerShdw>
                  </a:effectLst>
                  <a:latin typeface="+mn-ea"/>
                  <a:cs typeface="+mn-ea"/>
                  <a:sym typeface="+mn-lt"/>
                </a:rPr>
                <a:t>03</a:t>
              </a:r>
              <a:endParaRPr lang="zh-CN" altLang="en-US" sz="2400" b="1" dirty="0">
                <a:solidFill>
                  <a:schemeClr val="bg1"/>
                </a:solidFill>
                <a:effectLst>
                  <a:outerShdw blurRad="38100" dist="38100" dir="2700000" algn="tl">
                    <a:srgbClr val="000000">
                      <a:alpha val="43137"/>
                    </a:srgbClr>
                  </a:outerShdw>
                </a:effectLst>
                <a:latin typeface="+mn-ea"/>
                <a:cs typeface="+mn-ea"/>
                <a:sym typeface="+mn-lt"/>
              </a:endParaRPr>
            </a:p>
          </p:txBody>
        </p:sp>
        <p:sp>
          <p:nvSpPr>
            <p:cNvPr id="24" name="文本框 16"/>
            <p:cNvSpPr txBox="1"/>
            <p:nvPr/>
          </p:nvSpPr>
          <p:spPr>
            <a:xfrm>
              <a:off x="4112983" y="1422363"/>
              <a:ext cx="600178" cy="439615"/>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altLang="zh-CN" sz="2400" b="1" dirty="0">
                  <a:solidFill>
                    <a:schemeClr val="bg1"/>
                  </a:solidFill>
                  <a:effectLst>
                    <a:outerShdw blurRad="38100" dist="38100" dir="2700000" algn="tl">
                      <a:srgbClr val="000000">
                        <a:alpha val="43137"/>
                      </a:srgbClr>
                    </a:outerShdw>
                  </a:effectLst>
                  <a:latin typeface="+mn-ea"/>
                  <a:cs typeface="+mn-ea"/>
                  <a:sym typeface="+mn-lt"/>
                </a:rPr>
                <a:t>04</a:t>
              </a:r>
              <a:endParaRPr lang="zh-CN" altLang="en-US" sz="2400" b="1" dirty="0">
                <a:solidFill>
                  <a:schemeClr val="bg1"/>
                </a:solidFill>
                <a:effectLst>
                  <a:outerShdw blurRad="38100" dist="38100" dir="2700000" algn="tl">
                    <a:srgbClr val="000000">
                      <a:alpha val="43137"/>
                    </a:srgbClr>
                  </a:outerShdw>
                </a:effectLst>
                <a:latin typeface="+mn-ea"/>
                <a:cs typeface="+mn-ea"/>
                <a:sym typeface="+mn-lt"/>
              </a:endParaRPr>
            </a:p>
          </p:txBody>
        </p:sp>
        <p:sp>
          <p:nvSpPr>
            <p:cNvPr id="25" name="文本框 16"/>
            <p:cNvSpPr txBox="1"/>
            <p:nvPr/>
          </p:nvSpPr>
          <p:spPr>
            <a:xfrm>
              <a:off x="5381612" y="2266676"/>
              <a:ext cx="600178" cy="439615"/>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altLang="zh-CN" sz="2400" b="1" dirty="0">
                  <a:solidFill>
                    <a:schemeClr val="bg1"/>
                  </a:solidFill>
                  <a:effectLst>
                    <a:outerShdw blurRad="38100" dist="38100" dir="2700000" algn="tl">
                      <a:srgbClr val="000000">
                        <a:alpha val="43137"/>
                      </a:srgbClr>
                    </a:outerShdw>
                  </a:effectLst>
                  <a:latin typeface="+mn-ea"/>
                  <a:cs typeface="+mn-ea"/>
                  <a:sym typeface="+mn-lt"/>
                </a:rPr>
                <a:t>01</a:t>
              </a:r>
              <a:endParaRPr lang="zh-CN" altLang="en-US" sz="2400" b="1" dirty="0">
                <a:solidFill>
                  <a:schemeClr val="bg1"/>
                </a:solidFill>
                <a:effectLst>
                  <a:outerShdw blurRad="38100" dist="38100" dir="2700000" algn="tl">
                    <a:srgbClr val="000000">
                      <a:alpha val="43137"/>
                    </a:srgbClr>
                  </a:outerShdw>
                </a:effectLst>
                <a:latin typeface="+mn-ea"/>
                <a:cs typeface="+mn-ea"/>
                <a:sym typeface="+mn-lt"/>
              </a:endParaRPr>
            </a:p>
          </p:txBody>
        </p:sp>
      </p:grpSp>
      <p:grpSp>
        <p:nvGrpSpPr>
          <p:cNvPr id="29" name="组合 9"/>
          <p:cNvGrpSpPr>
            <a:grpSpLocks/>
          </p:cNvGrpSpPr>
          <p:nvPr/>
        </p:nvGrpSpPr>
        <p:grpSpPr bwMode="auto">
          <a:xfrm>
            <a:off x="1552361" y="898417"/>
            <a:ext cx="5816010" cy="360362"/>
            <a:chOff x="31829" y="1463281"/>
            <a:chExt cx="5815666" cy="360233"/>
          </a:xfrm>
        </p:grpSpPr>
        <p:sp>
          <p:nvSpPr>
            <p:cNvPr id="30" name="矩形 29"/>
            <p:cNvSpPr/>
            <p:nvPr/>
          </p:nvSpPr>
          <p:spPr bwMode="auto">
            <a:xfrm>
              <a:off x="31829" y="1463281"/>
              <a:ext cx="5815666" cy="3602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sp>
          <p:nvSpPr>
            <p:cNvPr id="31" name="文本框 30"/>
            <p:cNvSpPr txBox="1">
              <a:spLocks noChangeArrowheads="1"/>
            </p:cNvSpPr>
            <p:nvPr/>
          </p:nvSpPr>
          <p:spPr bwMode="auto">
            <a:xfrm>
              <a:off x="31829" y="1483910"/>
              <a:ext cx="5815666" cy="338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500">
                  <a:solidFill>
                    <a:schemeClr val="bg1"/>
                  </a:solidFill>
                  <a:latin typeface="华康少女文字W5(P)" charset="0"/>
                </a:rPr>
                <a:t>负载均衡通常是指将请求</a:t>
              </a:r>
              <a:r>
                <a:rPr lang="en-US" altLang="zh-CN" sz="1500">
                  <a:solidFill>
                    <a:schemeClr val="bg1"/>
                  </a:solidFill>
                  <a:latin typeface="华康少女文字W5(P)" charset="0"/>
                </a:rPr>
                <a:t>/</a:t>
              </a:r>
              <a:r>
                <a:rPr lang="zh-CN" altLang="en-US" sz="1500">
                  <a:solidFill>
                    <a:schemeClr val="bg1"/>
                  </a:solidFill>
                  <a:latin typeface="华康少女文字W5(P)" charset="0"/>
                </a:rPr>
                <a:t>数据</a:t>
              </a:r>
              <a:r>
                <a:rPr lang="zh-CN" altLang="en-US" sz="1600">
                  <a:solidFill>
                    <a:srgbClr val="C03C53"/>
                  </a:solidFill>
                  <a:latin typeface="华康少女文字W5(P)" charset="0"/>
                </a:rPr>
                <a:t>均匀</a:t>
              </a:r>
              <a:r>
                <a:rPr lang="zh-CN" altLang="en-US" sz="1500">
                  <a:solidFill>
                    <a:schemeClr val="bg1"/>
                  </a:solidFill>
                  <a:latin typeface="华康少女文字W5(P)" charset="0"/>
                </a:rPr>
                <a:t>的分摊到多个操作单元上执行</a:t>
              </a:r>
            </a:p>
          </p:txBody>
        </p:sp>
      </p:grpSp>
    </p:spTree>
    <p:extLst>
      <p:ext uri="{BB962C8B-B14F-4D97-AF65-F5344CB8AC3E}">
        <p14:creationId xmlns:p14="http://schemas.microsoft.com/office/powerpoint/2010/main" val="6995189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set>
                                      <p:cBhvr>
                                        <p:cTn id="7" dur="455" fill="hold">
                                          <p:stCondLst>
                                            <p:cond delay="0"/>
                                          </p:stCondLst>
                                        </p:cTn>
                                        <p:tgtEl>
                                          <p:spTgt spid="3"/>
                                        </p:tgtEl>
                                        <p:attrNameLst>
                                          <p:attrName>style.rotation</p:attrName>
                                        </p:attrNameLst>
                                      </p:cBhvr>
                                      <p:to>
                                        <p:strVal val="-45.0"/>
                                      </p:to>
                                    </p:set>
                                    <p:anim calcmode="lin" valueType="num">
                                      <p:cBhvr>
                                        <p:cTn id="8" dur="455" fill="hold">
                                          <p:stCondLst>
                                            <p:cond delay="455"/>
                                          </p:stCondLst>
                                        </p:cTn>
                                        <p:tgtEl>
                                          <p:spTgt spid="3"/>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3"/>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3"/>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3"/>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2500"/>
                            </p:stCondLst>
                            <p:childTnLst>
                              <p:par>
                                <p:cTn id="13" presetID="2" presetClass="entr" presetSubtype="4" decel="100000"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par>
                          <p:cTn id="17" fill="hold">
                            <p:stCondLst>
                              <p:cond delay="30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400" fill="hold"/>
                                        <p:tgtEl>
                                          <p:spTgt spid="12"/>
                                        </p:tgtEl>
                                        <p:attrNameLst>
                                          <p:attrName>ppt_w</p:attrName>
                                        </p:attrNameLst>
                                      </p:cBhvr>
                                      <p:tavLst>
                                        <p:tav tm="0">
                                          <p:val>
                                            <p:fltVal val="0"/>
                                          </p:val>
                                        </p:tav>
                                        <p:tav tm="100000">
                                          <p:val>
                                            <p:strVal val="#ppt_w"/>
                                          </p:val>
                                        </p:tav>
                                      </p:tavLst>
                                    </p:anim>
                                    <p:anim calcmode="lin" valueType="num">
                                      <p:cBhvr>
                                        <p:cTn id="21" dur="400" fill="hold"/>
                                        <p:tgtEl>
                                          <p:spTgt spid="12"/>
                                        </p:tgtEl>
                                        <p:attrNameLst>
                                          <p:attrName>ppt_h</p:attrName>
                                        </p:attrNameLst>
                                      </p:cBhvr>
                                      <p:tavLst>
                                        <p:tav tm="0">
                                          <p:val>
                                            <p:fltVal val="0"/>
                                          </p:val>
                                        </p:tav>
                                        <p:tav tm="100000">
                                          <p:val>
                                            <p:strVal val="#ppt_h"/>
                                          </p:val>
                                        </p:tav>
                                      </p:tavLst>
                                    </p:anim>
                                    <p:animEffect transition="in" filter="fade">
                                      <p:cBhvr>
                                        <p:cTn id="22" dur="400"/>
                                        <p:tgtEl>
                                          <p:spTgt spid="12"/>
                                        </p:tgtEl>
                                      </p:cBhvr>
                                    </p:animEffect>
                                  </p:childTnLst>
                                </p:cTn>
                              </p:par>
                            </p:childTnLst>
                          </p:cTn>
                        </p:par>
                        <p:par>
                          <p:cTn id="23" fill="hold">
                            <p:stCondLst>
                              <p:cond delay="3400"/>
                            </p:stCondLst>
                            <p:childTnLst>
                              <p:par>
                                <p:cTn id="24" presetID="49" presetClass="entr" presetSubtype="0" decel="100000"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750" fill="hold"/>
                                        <p:tgtEl>
                                          <p:spTgt spid="17"/>
                                        </p:tgtEl>
                                        <p:attrNameLst>
                                          <p:attrName>ppt_w</p:attrName>
                                        </p:attrNameLst>
                                      </p:cBhvr>
                                      <p:tavLst>
                                        <p:tav tm="0">
                                          <p:val>
                                            <p:fltVal val="0"/>
                                          </p:val>
                                        </p:tav>
                                        <p:tav tm="100000">
                                          <p:val>
                                            <p:strVal val="#ppt_w"/>
                                          </p:val>
                                        </p:tav>
                                      </p:tavLst>
                                    </p:anim>
                                    <p:anim calcmode="lin" valueType="num">
                                      <p:cBhvr>
                                        <p:cTn id="27" dur="750" fill="hold"/>
                                        <p:tgtEl>
                                          <p:spTgt spid="17"/>
                                        </p:tgtEl>
                                        <p:attrNameLst>
                                          <p:attrName>ppt_h</p:attrName>
                                        </p:attrNameLst>
                                      </p:cBhvr>
                                      <p:tavLst>
                                        <p:tav tm="0">
                                          <p:val>
                                            <p:fltVal val="0"/>
                                          </p:val>
                                        </p:tav>
                                        <p:tav tm="100000">
                                          <p:val>
                                            <p:strVal val="#ppt_h"/>
                                          </p:val>
                                        </p:tav>
                                      </p:tavLst>
                                    </p:anim>
                                    <p:anim calcmode="lin" valueType="num">
                                      <p:cBhvr>
                                        <p:cTn id="28" dur="750" fill="hold"/>
                                        <p:tgtEl>
                                          <p:spTgt spid="17"/>
                                        </p:tgtEl>
                                        <p:attrNameLst>
                                          <p:attrName>style.rotation</p:attrName>
                                        </p:attrNameLst>
                                      </p:cBhvr>
                                      <p:tavLst>
                                        <p:tav tm="0">
                                          <p:val>
                                            <p:fltVal val="360"/>
                                          </p:val>
                                        </p:tav>
                                        <p:tav tm="100000">
                                          <p:val>
                                            <p:fltVal val="0"/>
                                          </p:val>
                                        </p:tav>
                                      </p:tavLst>
                                    </p:anim>
                                    <p:animEffect transition="in" filter="fade">
                                      <p:cBhvr>
                                        <p:cTn id="29" dur="750"/>
                                        <p:tgtEl>
                                          <p:spTgt spid="17"/>
                                        </p:tgtEl>
                                      </p:cBhvr>
                                    </p:animEffect>
                                  </p:childTnLst>
                                </p:cTn>
                              </p:par>
                            </p:childTnLst>
                          </p:cTn>
                        </p:par>
                        <p:par>
                          <p:cTn id="30" fill="hold">
                            <p:stCondLst>
                              <p:cond delay="4150"/>
                            </p:stCondLst>
                            <p:childTnLst>
                              <p:par>
                                <p:cTn id="31" presetID="22" presetClass="entr" presetSubtype="8"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right)">
                                      <p:cBhvr>
                                        <p:cTn id="36" dur="500"/>
                                        <p:tgtEl>
                                          <p:spTgt spid="4"/>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right)">
                                      <p:cBhvr>
                                        <p:cTn id="39" dur="500"/>
                                        <p:tgtEl>
                                          <p:spTgt spid="6"/>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par>
                          <p:cTn id="43" fill="hold">
                            <p:stCondLst>
                              <p:cond delay="4650"/>
                            </p:stCondLst>
                            <p:childTnLst>
                              <p:par>
                                <p:cTn id="44" presetID="12" presetClass="entr" presetSubtype="1"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p:tgtEl>
                                          <p:spTgt spid="8"/>
                                        </p:tgtEl>
                                        <p:attrNameLst>
                                          <p:attrName>ppt_y</p:attrName>
                                        </p:attrNameLst>
                                      </p:cBhvr>
                                      <p:tavLst>
                                        <p:tav tm="0">
                                          <p:val>
                                            <p:strVal val="#ppt_y-#ppt_h*1.125000"/>
                                          </p:val>
                                        </p:tav>
                                        <p:tav tm="100000">
                                          <p:val>
                                            <p:strVal val="#ppt_y"/>
                                          </p:val>
                                        </p:tav>
                                      </p:tavLst>
                                    </p:anim>
                                    <p:animEffect transition="in" filter="wipe(down)">
                                      <p:cBhvr>
                                        <p:cTn id="47" dur="500"/>
                                        <p:tgtEl>
                                          <p:spTgt spid="8"/>
                                        </p:tgtEl>
                                      </p:cBhvr>
                                    </p:animEffect>
                                  </p:childTnLst>
                                </p:cTn>
                              </p:par>
                              <p:par>
                                <p:cTn id="48" presetID="12" presetClass="entr" presetSubtype="4"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p:tgtEl>
                                          <p:spTgt spid="13"/>
                                        </p:tgtEl>
                                        <p:attrNameLst>
                                          <p:attrName>ppt_y</p:attrName>
                                        </p:attrNameLst>
                                      </p:cBhvr>
                                      <p:tavLst>
                                        <p:tav tm="0">
                                          <p:val>
                                            <p:strVal val="#ppt_y+#ppt_h*1.125000"/>
                                          </p:val>
                                        </p:tav>
                                        <p:tav tm="100000">
                                          <p:val>
                                            <p:strVal val="#ppt_y"/>
                                          </p:val>
                                        </p:tav>
                                      </p:tavLst>
                                    </p:anim>
                                    <p:animEffect transition="in" filter="wipe(up)">
                                      <p:cBhvr>
                                        <p:cTn id="51" dur="500"/>
                                        <p:tgtEl>
                                          <p:spTgt spid="13"/>
                                        </p:tgtEl>
                                      </p:cBhvr>
                                    </p:animEffect>
                                  </p:childTnLst>
                                </p:cTn>
                              </p:par>
                              <p:par>
                                <p:cTn id="52" presetID="12" presetClass="entr" presetSubtype="1"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500"/>
                                        <p:tgtEl>
                                          <p:spTgt spid="10"/>
                                        </p:tgtEl>
                                        <p:attrNameLst>
                                          <p:attrName>ppt_y</p:attrName>
                                        </p:attrNameLst>
                                      </p:cBhvr>
                                      <p:tavLst>
                                        <p:tav tm="0">
                                          <p:val>
                                            <p:strVal val="#ppt_y-#ppt_h*1.125000"/>
                                          </p:val>
                                        </p:tav>
                                        <p:tav tm="100000">
                                          <p:val>
                                            <p:strVal val="#ppt_y"/>
                                          </p:val>
                                        </p:tav>
                                      </p:tavLst>
                                    </p:anim>
                                    <p:animEffect transition="in" filter="wipe(down)">
                                      <p:cBhvr>
                                        <p:cTn id="55" dur="500"/>
                                        <p:tgtEl>
                                          <p:spTgt spid="10"/>
                                        </p:tgtEl>
                                      </p:cBhvr>
                                    </p:animEffect>
                                  </p:childTnLst>
                                </p:cTn>
                              </p:par>
                              <p:par>
                                <p:cTn id="56" presetID="12" presetClass="entr" presetSubtype="4"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500"/>
                                        <p:tgtEl>
                                          <p:spTgt spid="15"/>
                                        </p:tgtEl>
                                        <p:attrNameLst>
                                          <p:attrName>ppt_y</p:attrName>
                                        </p:attrNameLst>
                                      </p:cBhvr>
                                      <p:tavLst>
                                        <p:tav tm="0">
                                          <p:val>
                                            <p:strVal val="#ppt_y+#ppt_h*1.125000"/>
                                          </p:val>
                                        </p:tav>
                                        <p:tav tm="100000">
                                          <p:val>
                                            <p:strVal val="#ppt_y"/>
                                          </p:val>
                                        </p:tav>
                                      </p:tavLst>
                                    </p:anim>
                                    <p:animEffect transition="in" filter="wipe(up)">
                                      <p:cBhvr>
                                        <p:cTn id="59" dur="500"/>
                                        <p:tgtEl>
                                          <p:spTgt spid="15"/>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11"/>
                                        </p:tgtEl>
                                        <p:attrNameLst>
                                          <p:attrName>style.visibility</p:attrName>
                                        </p:attrNameLst>
                                      </p:cBhvr>
                                      <p:to>
                                        <p:strVal val="visible"/>
                                      </p:to>
                                    </p:set>
                                    <p:anim calcmode="lin" valueType="num">
                                      <p:cBhvr additive="base">
                                        <p:cTn id="62" dur="500"/>
                                        <p:tgtEl>
                                          <p:spTgt spid="11"/>
                                        </p:tgtEl>
                                        <p:attrNameLst>
                                          <p:attrName>ppt_y</p:attrName>
                                        </p:attrNameLst>
                                      </p:cBhvr>
                                      <p:tavLst>
                                        <p:tav tm="0">
                                          <p:val>
                                            <p:strVal val="#ppt_y-#ppt_h*1.125000"/>
                                          </p:val>
                                        </p:tav>
                                        <p:tav tm="100000">
                                          <p:val>
                                            <p:strVal val="#ppt_y"/>
                                          </p:val>
                                        </p:tav>
                                      </p:tavLst>
                                    </p:anim>
                                    <p:animEffect transition="in" filter="wipe(down)">
                                      <p:cBhvr>
                                        <p:cTn id="63" dur="500"/>
                                        <p:tgtEl>
                                          <p:spTgt spid="11"/>
                                        </p:tgtEl>
                                      </p:cBhvr>
                                    </p:animEffect>
                                  </p:childTnLst>
                                </p:cTn>
                              </p:par>
                              <p:par>
                                <p:cTn id="64" presetID="12" presetClass="entr" presetSubtype="4"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 calcmode="lin" valueType="num">
                                      <p:cBhvr additive="base">
                                        <p:cTn id="66" dur="500"/>
                                        <p:tgtEl>
                                          <p:spTgt spid="16"/>
                                        </p:tgtEl>
                                        <p:attrNameLst>
                                          <p:attrName>ppt_y</p:attrName>
                                        </p:attrNameLst>
                                      </p:cBhvr>
                                      <p:tavLst>
                                        <p:tav tm="0">
                                          <p:val>
                                            <p:strVal val="#ppt_y+#ppt_h*1.125000"/>
                                          </p:val>
                                        </p:tav>
                                        <p:tav tm="100000">
                                          <p:val>
                                            <p:strVal val="#ppt_y"/>
                                          </p:val>
                                        </p:tav>
                                      </p:tavLst>
                                    </p:anim>
                                    <p:animEffect transition="in" filter="wipe(up)">
                                      <p:cBhvr>
                                        <p:cTn id="67" dur="500"/>
                                        <p:tgtEl>
                                          <p:spTgt spid="16"/>
                                        </p:tgtEl>
                                      </p:cBhvr>
                                    </p:animEffect>
                                  </p:childTnLst>
                                </p:cTn>
                              </p:par>
                              <p:par>
                                <p:cTn id="68" presetID="12" presetClass="entr" presetSubtype="1" fill="hold" grpId="0" nodeType="withEffect">
                                  <p:stCondLst>
                                    <p:cond delay="0"/>
                                  </p:stCondLst>
                                  <p:childTnLst>
                                    <p:set>
                                      <p:cBhvr>
                                        <p:cTn id="69" dur="1" fill="hold">
                                          <p:stCondLst>
                                            <p:cond delay="0"/>
                                          </p:stCondLst>
                                        </p:cTn>
                                        <p:tgtEl>
                                          <p:spTgt spid="9"/>
                                        </p:tgtEl>
                                        <p:attrNameLst>
                                          <p:attrName>style.visibility</p:attrName>
                                        </p:attrNameLst>
                                      </p:cBhvr>
                                      <p:to>
                                        <p:strVal val="visible"/>
                                      </p:to>
                                    </p:set>
                                    <p:anim calcmode="lin" valueType="num">
                                      <p:cBhvr additive="base">
                                        <p:cTn id="70" dur="500"/>
                                        <p:tgtEl>
                                          <p:spTgt spid="9"/>
                                        </p:tgtEl>
                                        <p:attrNameLst>
                                          <p:attrName>ppt_y</p:attrName>
                                        </p:attrNameLst>
                                      </p:cBhvr>
                                      <p:tavLst>
                                        <p:tav tm="0">
                                          <p:val>
                                            <p:strVal val="#ppt_y-#ppt_h*1.125000"/>
                                          </p:val>
                                        </p:tav>
                                        <p:tav tm="100000">
                                          <p:val>
                                            <p:strVal val="#ppt_y"/>
                                          </p:val>
                                        </p:tav>
                                      </p:tavLst>
                                    </p:anim>
                                    <p:animEffect transition="in" filter="wipe(down)">
                                      <p:cBhvr>
                                        <p:cTn id="71" dur="500"/>
                                        <p:tgtEl>
                                          <p:spTgt spid="9"/>
                                        </p:tgtEl>
                                      </p:cBhvr>
                                    </p:animEffect>
                                  </p:childTnLst>
                                </p:cTn>
                              </p:par>
                              <p:par>
                                <p:cTn id="72" presetID="12" presetClass="entr" presetSubtype="4"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 calcmode="lin" valueType="num">
                                      <p:cBhvr additive="base">
                                        <p:cTn id="74" dur="500"/>
                                        <p:tgtEl>
                                          <p:spTgt spid="14"/>
                                        </p:tgtEl>
                                        <p:attrNameLst>
                                          <p:attrName>ppt_y</p:attrName>
                                        </p:attrNameLst>
                                      </p:cBhvr>
                                      <p:tavLst>
                                        <p:tav tm="0">
                                          <p:val>
                                            <p:strVal val="#ppt_y+#ppt_h*1.125000"/>
                                          </p:val>
                                        </p:tav>
                                        <p:tav tm="100000">
                                          <p:val>
                                            <p:strVal val="#ppt_y"/>
                                          </p:val>
                                        </p:tav>
                                      </p:tavLst>
                                    </p:anim>
                                    <p:animEffect transition="in" filter="wipe(up)">
                                      <p:cBhvr>
                                        <p:cTn id="7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animBg="1"/>
      <p:bldP spid="8" grpId="0"/>
      <p:bldP spid="9" grpId="0"/>
      <p:bldP spid="10" grpId="0"/>
      <p:bldP spid="11" grpId="0"/>
      <p:bldP spid="12" grpId="0"/>
      <p:bldP spid="13" grpId="0"/>
      <p:bldP spid="14"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a:spLocks noChangeArrowheads="1"/>
          </p:cNvSpPr>
          <p:nvPr/>
        </p:nvSpPr>
        <p:spPr bwMode="auto">
          <a:xfrm>
            <a:off x="2096386" y="996579"/>
            <a:ext cx="4864802"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sz="1300">
                <a:solidFill>
                  <a:schemeClr val="tx1"/>
                </a:solidFill>
                <a:latin typeface="Nexa Light" charset="0"/>
                <a:ea typeface="华康少女文字W5(P)" charset="0"/>
              </a:defRPr>
            </a:lvl1pPr>
            <a:lvl2pPr marL="742950" indent="-285750" defTabSz="684213">
              <a:defRPr sz="1300">
                <a:solidFill>
                  <a:schemeClr val="tx1"/>
                </a:solidFill>
                <a:latin typeface="Nexa Light" charset="0"/>
                <a:ea typeface="华康少女文字W5(P)" charset="0"/>
              </a:defRPr>
            </a:lvl2pPr>
            <a:lvl3pPr marL="1143000" indent="-228600" defTabSz="684213">
              <a:defRPr sz="1300">
                <a:solidFill>
                  <a:schemeClr val="tx1"/>
                </a:solidFill>
                <a:latin typeface="Nexa Light" charset="0"/>
                <a:ea typeface="华康少女文字W5(P)" charset="0"/>
              </a:defRPr>
            </a:lvl3pPr>
            <a:lvl4pPr marL="1600200" indent="-228600" defTabSz="684213">
              <a:defRPr sz="1300">
                <a:solidFill>
                  <a:schemeClr val="tx1"/>
                </a:solidFill>
                <a:latin typeface="Nexa Light" charset="0"/>
                <a:ea typeface="华康少女文字W5(P)" charset="0"/>
              </a:defRPr>
            </a:lvl4pPr>
            <a:lvl5pPr marL="2057400" indent="-228600" defTabSz="684213">
              <a:defRPr sz="1300">
                <a:solidFill>
                  <a:schemeClr val="tx1"/>
                </a:solidFill>
                <a:latin typeface="Nexa Light" charset="0"/>
                <a:ea typeface="华康少女文字W5(P)" charset="0"/>
              </a:defRPr>
            </a:lvl5pPr>
            <a:lvl6pPr marL="2514600" indent="-228600" defTabSz="684213"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4213"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4213"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4213"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20000"/>
              </a:lnSpc>
            </a:pPr>
            <a:r>
              <a:rPr lang="zh-CN" altLang="en-US" sz="1600">
                <a:solidFill>
                  <a:schemeClr val="bg1"/>
                </a:solidFill>
                <a:latin typeface="华康少女文字W5(P)" charset="0"/>
              </a:rPr>
              <a:t>        在程序开发和实现上，代码性能设计也很重要，一些昂贵的操作会占用大量的资源和</a:t>
            </a:r>
            <a:r>
              <a:rPr lang="en-US" altLang="zh-CN" sz="1600">
                <a:solidFill>
                  <a:schemeClr val="bg1"/>
                </a:solidFill>
                <a:latin typeface="华康少女文字W5(P)" charset="0"/>
              </a:rPr>
              <a:t>CPU</a:t>
            </a:r>
            <a:r>
              <a:rPr lang="zh-CN" altLang="en-US" sz="1600">
                <a:solidFill>
                  <a:schemeClr val="bg1"/>
                </a:solidFill>
                <a:latin typeface="华康少女文字W5(P)" charset="0"/>
              </a:rPr>
              <a:t>时间。</a:t>
            </a:r>
            <a:endParaRPr lang="zh-CN" altLang="en-US" sz="1600">
              <a:solidFill>
                <a:schemeClr val="bg1"/>
              </a:solidFill>
              <a:latin typeface="华康少女文字W5(P)" charset="0"/>
              <a:sym typeface="Arial" charset="0"/>
            </a:endParaRPr>
          </a:p>
        </p:txBody>
      </p:sp>
      <p:grpSp>
        <p:nvGrpSpPr>
          <p:cNvPr id="9" name="组合 9"/>
          <p:cNvGrpSpPr>
            <a:grpSpLocks/>
          </p:cNvGrpSpPr>
          <p:nvPr/>
        </p:nvGrpSpPr>
        <p:grpSpPr bwMode="auto">
          <a:xfrm>
            <a:off x="1476220" y="2053814"/>
            <a:ext cx="2248452" cy="1682585"/>
            <a:chOff x="1488264" y="3294193"/>
            <a:chExt cx="2248967" cy="1681253"/>
          </a:xfrm>
        </p:grpSpPr>
        <p:sp>
          <p:nvSpPr>
            <p:cNvPr id="10" name="矩形 9"/>
            <p:cNvSpPr/>
            <p:nvPr/>
          </p:nvSpPr>
          <p:spPr>
            <a:xfrm>
              <a:off x="2144205" y="3294193"/>
              <a:ext cx="1584685" cy="305757"/>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11" name="矩形 10"/>
            <p:cNvSpPr/>
            <p:nvPr/>
          </p:nvSpPr>
          <p:spPr>
            <a:xfrm>
              <a:off x="1512237" y="3746270"/>
              <a:ext cx="2210302" cy="305757"/>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12" name="矩形 11"/>
            <p:cNvSpPr/>
            <p:nvPr/>
          </p:nvSpPr>
          <p:spPr>
            <a:xfrm>
              <a:off x="1931432" y="4199934"/>
              <a:ext cx="1800634" cy="305757"/>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13" name="TextBox 19"/>
            <p:cNvSpPr txBox="1">
              <a:spLocks noChangeArrowheads="1"/>
            </p:cNvSpPr>
            <p:nvPr/>
          </p:nvSpPr>
          <p:spPr bwMode="auto">
            <a:xfrm>
              <a:off x="2269824" y="3332263"/>
              <a:ext cx="1467407" cy="246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r"/>
              <a:r>
                <a:rPr lang="zh-CN" altLang="en-US" sz="1000">
                  <a:solidFill>
                    <a:schemeClr val="bg1"/>
                  </a:solidFill>
                  <a:latin typeface="华康少女文字W5(P)" charset="0"/>
                </a:rPr>
                <a:t>避免循环中查询数据库</a:t>
              </a:r>
            </a:p>
          </p:txBody>
        </p:sp>
        <p:sp>
          <p:nvSpPr>
            <p:cNvPr id="14" name="TextBox 20"/>
            <p:cNvSpPr txBox="1">
              <a:spLocks noChangeArrowheads="1"/>
            </p:cNvSpPr>
            <p:nvPr/>
          </p:nvSpPr>
          <p:spPr bwMode="auto">
            <a:xfrm>
              <a:off x="1488264" y="3784341"/>
              <a:ext cx="2237025" cy="246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r"/>
              <a:r>
                <a:rPr lang="zh-CN" altLang="en-US" sz="1000">
                  <a:solidFill>
                    <a:schemeClr val="bg1"/>
                  </a:solidFill>
                  <a:latin typeface="华康少女文字W5(P)" charset="0"/>
                </a:rPr>
                <a:t>减少时间复杂度，减少循环嵌套层数</a:t>
              </a:r>
            </a:p>
          </p:txBody>
        </p:sp>
        <p:sp>
          <p:nvSpPr>
            <p:cNvPr id="15" name="TextBox 21"/>
            <p:cNvSpPr txBox="1">
              <a:spLocks noChangeArrowheads="1"/>
            </p:cNvSpPr>
            <p:nvPr/>
          </p:nvSpPr>
          <p:spPr bwMode="auto">
            <a:xfrm>
              <a:off x="2259189" y="4242765"/>
              <a:ext cx="1467405" cy="246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r"/>
              <a:r>
                <a:rPr lang="zh-CN" altLang="en-US" sz="1000">
                  <a:solidFill>
                    <a:schemeClr val="bg1"/>
                  </a:solidFill>
                  <a:latin typeface="华康少女文字W5(P)" charset="0"/>
                </a:rPr>
                <a:t>差劲的数据结构和算法</a:t>
              </a:r>
            </a:p>
          </p:txBody>
        </p:sp>
        <p:sp>
          <p:nvSpPr>
            <p:cNvPr id="16" name="矩形 15"/>
            <p:cNvSpPr/>
            <p:nvPr/>
          </p:nvSpPr>
          <p:spPr>
            <a:xfrm>
              <a:off x="1786936" y="4640911"/>
              <a:ext cx="1945130" cy="334535"/>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17" name="TextBox 21"/>
            <p:cNvSpPr txBox="1">
              <a:spLocks noChangeArrowheads="1"/>
            </p:cNvSpPr>
            <p:nvPr/>
          </p:nvSpPr>
          <p:spPr bwMode="auto">
            <a:xfrm>
              <a:off x="2391194" y="4683740"/>
              <a:ext cx="1339135" cy="246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r"/>
              <a:r>
                <a:rPr lang="zh-CN" altLang="en-US" sz="1000">
                  <a:solidFill>
                    <a:schemeClr val="bg1"/>
                  </a:solidFill>
                  <a:latin typeface="华康少女文字W5(P)" charset="0"/>
                </a:rPr>
                <a:t>避免过多的使用反射</a:t>
              </a:r>
            </a:p>
          </p:txBody>
        </p:sp>
      </p:grpSp>
      <p:grpSp>
        <p:nvGrpSpPr>
          <p:cNvPr id="18" name="组合 18"/>
          <p:cNvGrpSpPr>
            <a:grpSpLocks/>
          </p:cNvGrpSpPr>
          <p:nvPr/>
        </p:nvGrpSpPr>
        <p:grpSpPr bwMode="auto">
          <a:xfrm>
            <a:off x="5280027" y="2041123"/>
            <a:ext cx="2632073" cy="1717287"/>
            <a:chOff x="5291943" y="3256205"/>
            <a:chExt cx="2632670" cy="1715211"/>
          </a:xfrm>
        </p:grpSpPr>
        <p:sp>
          <p:nvSpPr>
            <p:cNvPr id="19" name="矩形 18"/>
            <p:cNvSpPr/>
            <p:nvPr/>
          </p:nvSpPr>
          <p:spPr>
            <a:xfrm>
              <a:off x="5291943" y="3256205"/>
              <a:ext cx="1584685" cy="30563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20" name="矩形 19"/>
            <p:cNvSpPr/>
            <p:nvPr/>
          </p:nvSpPr>
          <p:spPr>
            <a:xfrm>
              <a:off x="5301469" y="3720780"/>
              <a:ext cx="2623144" cy="30563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21" name="矩形 20"/>
            <p:cNvSpPr/>
            <p:nvPr/>
          </p:nvSpPr>
          <p:spPr>
            <a:xfrm>
              <a:off x="5304646" y="4179014"/>
              <a:ext cx="1571982" cy="30563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22" name="矩形 21"/>
            <p:cNvSpPr/>
            <p:nvPr/>
          </p:nvSpPr>
          <p:spPr>
            <a:xfrm>
              <a:off x="5301470" y="4665786"/>
              <a:ext cx="2053104" cy="30563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23" name="TextBox 19"/>
            <p:cNvSpPr txBox="1">
              <a:spLocks noChangeArrowheads="1"/>
            </p:cNvSpPr>
            <p:nvPr/>
          </p:nvSpPr>
          <p:spPr bwMode="auto">
            <a:xfrm>
              <a:off x="5305823" y="3311700"/>
              <a:ext cx="1467401" cy="245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000">
                  <a:solidFill>
                    <a:schemeClr val="bg1"/>
                  </a:solidFill>
                  <a:latin typeface="华康少女文字W5(P)" charset="0"/>
                </a:rPr>
                <a:t>避免过多的拆装箱操作</a:t>
              </a:r>
            </a:p>
          </p:txBody>
        </p:sp>
        <p:sp>
          <p:nvSpPr>
            <p:cNvPr id="24" name="TextBox 20"/>
            <p:cNvSpPr txBox="1">
              <a:spLocks noChangeArrowheads="1"/>
            </p:cNvSpPr>
            <p:nvPr/>
          </p:nvSpPr>
          <p:spPr bwMode="auto">
            <a:xfrm>
              <a:off x="5305824" y="3766762"/>
              <a:ext cx="2493556" cy="245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000">
                  <a:solidFill>
                    <a:schemeClr val="bg1"/>
                  </a:solidFill>
                  <a:latin typeface="华康少女文字W5(P)" charset="0"/>
                </a:rPr>
                <a:t>使用异步或多线程的方式来处理多个任务</a:t>
              </a:r>
            </a:p>
          </p:txBody>
        </p:sp>
        <p:sp>
          <p:nvSpPr>
            <p:cNvPr id="25" name="TextBox 21"/>
            <p:cNvSpPr txBox="1">
              <a:spLocks noChangeArrowheads="1"/>
            </p:cNvSpPr>
            <p:nvPr/>
          </p:nvSpPr>
          <p:spPr bwMode="auto">
            <a:xfrm>
              <a:off x="5305822" y="4217067"/>
              <a:ext cx="1339132" cy="245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000">
                  <a:solidFill>
                    <a:schemeClr val="bg1"/>
                  </a:solidFill>
                  <a:latin typeface="华康少女文字W5(P)" charset="0"/>
                </a:rPr>
                <a:t>避免循环中处理异常</a:t>
              </a:r>
            </a:p>
          </p:txBody>
        </p:sp>
        <p:sp>
          <p:nvSpPr>
            <p:cNvPr id="26" name="TextBox 21"/>
            <p:cNvSpPr txBox="1">
              <a:spLocks noChangeArrowheads="1"/>
            </p:cNvSpPr>
            <p:nvPr/>
          </p:nvSpPr>
          <p:spPr bwMode="auto">
            <a:xfrm>
              <a:off x="5305822" y="4676890"/>
              <a:ext cx="1959636" cy="245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000">
                  <a:solidFill>
                    <a:schemeClr val="bg1"/>
                  </a:solidFill>
                  <a:latin typeface="华康少女文字W5(P)" charset="0"/>
                </a:rPr>
                <a:t>尽量指定类、方法的</a:t>
              </a:r>
              <a:r>
                <a:rPr lang="en-US" altLang="zh-CN" sz="1000">
                  <a:solidFill>
                    <a:schemeClr val="bg1"/>
                  </a:solidFill>
                  <a:latin typeface="华康少女文字W5(P)" charset="0"/>
                </a:rPr>
                <a:t>final</a:t>
              </a:r>
              <a:r>
                <a:rPr lang="zh-CN" altLang="en-US" sz="1000">
                  <a:solidFill>
                    <a:schemeClr val="bg1"/>
                  </a:solidFill>
                  <a:latin typeface="华康少女文字W5(P)" charset="0"/>
                </a:rPr>
                <a:t>修饰符</a:t>
              </a:r>
            </a:p>
          </p:txBody>
        </p:sp>
      </p:grpSp>
      <p:pic>
        <p:nvPicPr>
          <p:cNvPr id="27" name="图片 2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文本框 28"/>
          <p:cNvSpPr txBox="1">
            <a:spLocks noChangeArrowheads="1"/>
          </p:cNvSpPr>
          <p:nvPr/>
        </p:nvSpPr>
        <p:spPr bwMode="auto">
          <a:xfrm>
            <a:off x="411163" y="384175"/>
            <a:ext cx="1760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程序性能设计</a:t>
            </a:r>
          </a:p>
        </p:txBody>
      </p:sp>
      <p:sp>
        <p:nvSpPr>
          <p:cNvPr id="29" name="矩形 28"/>
          <p:cNvSpPr/>
          <p:nvPr/>
        </p:nvSpPr>
        <p:spPr bwMode="auto">
          <a:xfrm>
            <a:off x="5282454" y="3926007"/>
            <a:ext cx="3246963" cy="3060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31" name="TextBox 20"/>
          <p:cNvSpPr txBox="1">
            <a:spLocks noChangeArrowheads="1"/>
          </p:cNvSpPr>
          <p:nvPr/>
        </p:nvSpPr>
        <p:spPr bwMode="auto">
          <a:xfrm>
            <a:off x="5297443" y="3946637"/>
            <a:ext cx="32319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000">
                <a:solidFill>
                  <a:schemeClr val="bg1"/>
                </a:solidFill>
                <a:latin typeface="华康少女文字W5(P)" charset="0"/>
              </a:rPr>
              <a:t>使用</a:t>
            </a:r>
            <a:r>
              <a:rPr lang="en-US" altLang="zh-CN" sz="1000">
                <a:solidFill>
                  <a:schemeClr val="bg1"/>
                </a:solidFill>
                <a:latin typeface="华康少女文字W5(P)" charset="0"/>
              </a:rPr>
              <a:t>ConcurrentHashMap</a:t>
            </a:r>
            <a:r>
              <a:rPr lang="zh-CN" altLang="en-US" sz="1000">
                <a:solidFill>
                  <a:schemeClr val="bg1"/>
                </a:solidFill>
                <a:latin typeface="华康少女文字W5(P)" charset="0"/>
              </a:rPr>
              <a:t>来替换</a:t>
            </a:r>
            <a:r>
              <a:rPr lang="en-US" altLang="zh-CN" sz="1000">
                <a:solidFill>
                  <a:schemeClr val="bg1"/>
                </a:solidFill>
                <a:latin typeface="华康少女文字W5(P)" charset="0"/>
              </a:rPr>
              <a:t>HashTable</a:t>
            </a:r>
            <a:r>
              <a:rPr lang="zh-CN" altLang="en-US" sz="1000">
                <a:solidFill>
                  <a:schemeClr val="bg1"/>
                </a:solidFill>
                <a:latin typeface="华康少女文字W5(P)" charset="0"/>
              </a:rPr>
              <a:t>达到线程安全</a:t>
            </a:r>
          </a:p>
        </p:txBody>
      </p:sp>
      <p:sp>
        <p:nvSpPr>
          <p:cNvPr id="32" name="矩形 31"/>
          <p:cNvSpPr/>
          <p:nvPr/>
        </p:nvSpPr>
        <p:spPr bwMode="auto">
          <a:xfrm>
            <a:off x="1514364" y="3868999"/>
            <a:ext cx="2209794" cy="3060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33" name="TextBox 20"/>
          <p:cNvSpPr txBox="1">
            <a:spLocks noChangeArrowheads="1"/>
          </p:cNvSpPr>
          <p:nvPr/>
        </p:nvSpPr>
        <p:spPr bwMode="auto">
          <a:xfrm>
            <a:off x="1431309" y="3919796"/>
            <a:ext cx="2292615"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r"/>
            <a:r>
              <a:rPr lang="zh-CN" altLang="en-US" sz="1000">
                <a:solidFill>
                  <a:schemeClr val="bg1"/>
                </a:solidFill>
                <a:latin typeface="华康少女文字W5(P)" charset="0"/>
              </a:rPr>
              <a:t>循环中对字符串相加使用</a:t>
            </a:r>
            <a:r>
              <a:rPr lang="en-US" altLang="zh-CN" sz="1000">
                <a:solidFill>
                  <a:schemeClr val="bg1"/>
                </a:solidFill>
                <a:latin typeface="华康少女文字W5(P)" charset="0"/>
              </a:rPr>
              <a:t>StringBuilder</a:t>
            </a:r>
            <a:endParaRPr lang="zh-CN" altLang="en-US" sz="1000">
              <a:solidFill>
                <a:schemeClr val="bg1"/>
              </a:solidFill>
              <a:latin typeface="华康少女文字W5(P)" charset="0"/>
            </a:endParaRPr>
          </a:p>
        </p:txBody>
      </p:sp>
      <p:sp>
        <p:nvSpPr>
          <p:cNvPr id="34" name="椭圆 33"/>
          <p:cNvSpPr/>
          <p:nvPr/>
        </p:nvSpPr>
        <p:spPr>
          <a:xfrm>
            <a:off x="4196242" y="2747710"/>
            <a:ext cx="706438" cy="70643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bg1"/>
                </a:solidFill>
                <a:latin typeface="+mn-ea"/>
              </a:rPr>
              <a:t>AND</a:t>
            </a:r>
            <a:endParaRPr lang="zh-CN" altLang="en-US" sz="1600" b="1" dirty="0">
              <a:solidFill>
                <a:schemeClr val="bg1"/>
              </a:solidFill>
              <a:latin typeface="+mn-ea"/>
            </a:endParaRPr>
          </a:p>
        </p:txBody>
      </p:sp>
    </p:spTree>
    <p:extLst>
      <p:ext uri="{BB962C8B-B14F-4D97-AF65-F5344CB8AC3E}">
        <p14:creationId xmlns:p14="http://schemas.microsoft.com/office/powerpoint/2010/main" val="94452824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8"/>
                                        </p:tgtEl>
                                        <p:attrNameLst>
                                          <p:attrName>ppt_y</p:attrName>
                                        </p:attrNameLst>
                                      </p:cBhvr>
                                      <p:tavLst>
                                        <p:tav tm="0">
                                          <p:val>
                                            <p:strVal val="#ppt_y"/>
                                          </p:val>
                                        </p:tav>
                                        <p:tav tm="100000">
                                          <p:val>
                                            <p:strVal val="#ppt_y"/>
                                          </p:val>
                                        </p:tav>
                                      </p:tavLst>
                                    </p:anim>
                                    <p:anim calcmode="lin" valueType="num">
                                      <p:cBhvr>
                                        <p:cTn id="9"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8"/>
                                        </p:tgtEl>
                                      </p:cBhvr>
                                    </p:animEffect>
                                  </p:childTnLst>
                                </p:cTn>
                              </p:par>
                            </p:childTnLst>
                          </p:cTn>
                        </p:par>
                        <p:par>
                          <p:cTn id="12" fill="hold">
                            <p:stCondLst>
                              <p:cond delay="750"/>
                            </p:stCondLst>
                            <p:childTnLst>
                              <p:par>
                                <p:cTn id="13" presetID="42"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1750"/>
                            </p:stCondLst>
                            <p:childTnLst>
                              <p:par>
                                <p:cTn id="19" presetID="55"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strVal val="#ppt_w*0.70"/>
                                          </p:val>
                                        </p:tav>
                                        <p:tav tm="100000">
                                          <p:val>
                                            <p:strVal val="#ppt_w"/>
                                          </p:val>
                                        </p:tav>
                                      </p:tavLst>
                                    </p:anim>
                                    <p:anim calcmode="lin" valueType="num">
                                      <p:cBhvr>
                                        <p:cTn id="22" dur="1000" fill="hold"/>
                                        <p:tgtEl>
                                          <p:spTgt spid="9"/>
                                        </p:tgtEl>
                                        <p:attrNameLst>
                                          <p:attrName>ppt_h</p:attrName>
                                        </p:attrNameLst>
                                      </p:cBhvr>
                                      <p:tavLst>
                                        <p:tav tm="0">
                                          <p:val>
                                            <p:strVal val="#ppt_h"/>
                                          </p:val>
                                        </p:tav>
                                        <p:tav tm="100000">
                                          <p:val>
                                            <p:strVal val="#ppt_h"/>
                                          </p:val>
                                        </p:tav>
                                      </p:tavLst>
                                    </p:anim>
                                    <p:animEffect transition="in" filter="fade">
                                      <p:cBhvr>
                                        <p:cTn id="23" dur="1000"/>
                                        <p:tgtEl>
                                          <p:spTgt spid="9"/>
                                        </p:tgtEl>
                                      </p:cBhvr>
                                    </p:animEffect>
                                  </p:childTnLst>
                                </p:cTn>
                              </p:par>
                              <p:par>
                                <p:cTn id="24" presetID="55"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p:cTn id="26" dur="1000" fill="hold"/>
                                        <p:tgtEl>
                                          <p:spTgt spid="32"/>
                                        </p:tgtEl>
                                        <p:attrNameLst>
                                          <p:attrName>ppt_w</p:attrName>
                                        </p:attrNameLst>
                                      </p:cBhvr>
                                      <p:tavLst>
                                        <p:tav tm="0">
                                          <p:val>
                                            <p:strVal val="#ppt_w*0.70"/>
                                          </p:val>
                                        </p:tav>
                                        <p:tav tm="100000">
                                          <p:val>
                                            <p:strVal val="#ppt_w"/>
                                          </p:val>
                                        </p:tav>
                                      </p:tavLst>
                                    </p:anim>
                                    <p:anim calcmode="lin" valueType="num">
                                      <p:cBhvr>
                                        <p:cTn id="27" dur="1000" fill="hold"/>
                                        <p:tgtEl>
                                          <p:spTgt spid="32"/>
                                        </p:tgtEl>
                                        <p:attrNameLst>
                                          <p:attrName>ppt_h</p:attrName>
                                        </p:attrNameLst>
                                      </p:cBhvr>
                                      <p:tavLst>
                                        <p:tav tm="0">
                                          <p:val>
                                            <p:strVal val="#ppt_h"/>
                                          </p:val>
                                        </p:tav>
                                        <p:tav tm="100000">
                                          <p:val>
                                            <p:strVal val="#ppt_h"/>
                                          </p:val>
                                        </p:tav>
                                      </p:tavLst>
                                    </p:anim>
                                    <p:animEffect transition="in" filter="fade">
                                      <p:cBhvr>
                                        <p:cTn id="28" dur="1000"/>
                                        <p:tgtEl>
                                          <p:spTgt spid="32"/>
                                        </p:tgtEl>
                                      </p:cBhvr>
                                    </p:animEffect>
                                  </p:childTnLst>
                                </p:cTn>
                              </p:par>
                              <p:par>
                                <p:cTn id="29" presetID="55"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p:cTn id="31" dur="1000" fill="hold"/>
                                        <p:tgtEl>
                                          <p:spTgt spid="33"/>
                                        </p:tgtEl>
                                        <p:attrNameLst>
                                          <p:attrName>ppt_w</p:attrName>
                                        </p:attrNameLst>
                                      </p:cBhvr>
                                      <p:tavLst>
                                        <p:tav tm="0">
                                          <p:val>
                                            <p:strVal val="#ppt_w*0.70"/>
                                          </p:val>
                                        </p:tav>
                                        <p:tav tm="100000">
                                          <p:val>
                                            <p:strVal val="#ppt_w"/>
                                          </p:val>
                                        </p:tav>
                                      </p:tavLst>
                                    </p:anim>
                                    <p:anim calcmode="lin" valueType="num">
                                      <p:cBhvr>
                                        <p:cTn id="32" dur="1000" fill="hold"/>
                                        <p:tgtEl>
                                          <p:spTgt spid="33"/>
                                        </p:tgtEl>
                                        <p:attrNameLst>
                                          <p:attrName>ppt_h</p:attrName>
                                        </p:attrNameLst>
                                      </p:cBhvr>
                                      <p:tavLst>
                                        <p:tav tm="0">
                                          <p:val>
                                            <p:strVal val="#ppt_h"/>
                                          </p:val>
                                        </p:tav>
                                        <p:tav tm="100000">
                                          <p:val>
                                            <p:strVal val="#ppt_h"/>
                                          </p:val>
                                        </p:tav>
                                      </p:tavLst>
                                    </p:anim>
                                    <p:animEffect transition="in" filter="fade">
                                      <p:cBhvr>
                                        <p:cTn id="33" dur="1000"/>
                                        <p:tgtEl>
                                          <p:spTgt spid="33"/>
                                        </p:tgtEl>
                                      </p:cBhvr>
                                    </p:animEffect>
                                  </p:childTnLst>
                                </p:cTn>
                              </p:par>
                            </p:childTnLst>
                          </p:cTn>
                        </p:par>
                        <p:par>
                          <p:cTn id="34" fill="hold">
                            <p:stCondLst>
                              <p:cond delay="2750"/>
                            </p:stCondLst>
                            <p:childTnLst>
                              <p:par>
                                <p:cTn id="35" presetID="53" presetClass="entr" presetSubtype="16"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250" fill="hold"/>
                                        <p:tgtEl>
                                          <p:spTgt spid="34"/>
                                        </p:tgtEl>
                                        <p:attrNameLst>
                                          <p:attrName>ppt_w</p:attrName>
                                        </p:attrNameLst>
                                      </p:cBhvr>
                                      <p:tavLst>
                                        <p:tav tm="0">
                                          <p:val>
                                            <p:fltVal val="0"/>
                                          </p:val>
                                        </p:tav>
                                        <p:tav tm="100000">
                                          <p:val>
                                            <p:strVal val="#ppt_w"/>
                                          </p:val>
                                        </p:tav>
                                      </p:tavLst>
                                    </p:anim>
                                    <p:anim calcmode="lin" valueType="num">
                                      <p:cBhvr>
                                        <p:cTn id="38" dur="250" fill="hold"/>
                                        <p:tgtEl>
                                          <p:spTgt spid="34"/>
                                        </p:tgtEl>
                                        <p:attrNameLst>
                                          <p:attrName>ppt_h</p:attrName>
                                        </p:attrNameLst>
                                      </p:cBhvr>
                                      <p:tavLst>
                                        <p:tav tm="0">
                                          <p:val>
                                            <p:fltVal val="0"/>
                                          </p:val>
                                        </p:tav>
                                        <p:tav tm="100000">
                                          <p:val>
                                            <p:strVal val="#ppt_h"/>
                                          </p:val>
                                        </p:tav>
                                      </p:tavLst>
                                    </p:anim>
                                    <p:animEffect transition="in" filter="fade">
                                      <p:cBhvr>
                                        <p:cTn id="39" dur="250"/>
                                        <p:tgtEl>
                                          <p:spTgt spid="34"/>
                                        </p:tgtEl>
                                      </p:cBhvr>
                                    </p:animEffect>
                                  </p:childTnLst>
                                </p:cTn>
                              </p:par>
                              <p:par>
                                <p:cTn id="40" presetID="6" presetClass="emph" presetSubtype="0" decel="100000" fill="hold" grpId="1" nodeType="withEffect">
                                  <p:stCondLst>
                                    <p:cond delay="200"/>
                                  </p:stCondLst>
                                  <p:childTnLst>
                                    <p:animScale>
                                      <p:cBhvr>
                                        <p:cTn id="41" dur="250" fill="hold"/>
                                        <p:tgtEl>
                                          <p:spTgt spid="34"/>
                                        </p:tgtEl>
                                      </p:cBhvr>
                                      <p:by x="110000" y="110000"/>
                                    </p:animScale>
                                  </p:childTnLst>
                                </p:cTn>
                              </p:par>
                              <p:par>
                                <p:cTn id="42" presetID="6" presetClass="emph" presetSubtype="0" decel="100000" fill="hold" grpId="2" nodeType="withEffect">
                                  <p:stCondLst>
                                    <p:cond delay="300"/>
                                  </p:stCondLst>
                                  <p:childTnLst>
                                    <p:animScale>
                                      <p:cBhvr>
                                        <p:cTn id="43" dur="250" fill="hold"/>
                                        <p:tgtEl>
                                          <p:spTgt spid="34"/>
                                        </p:tgtEl>
                                      </p:cBhvr>
                                      <p:by x="91000" y="91000"/>
                                    </p:animScale>
                                  </p:childTnLst>
                                </p:cTn>
                              </p:par>
                            </p:childTnLst>
                          </p:cTn>
                        </p:par>
                        <p:par>
                          <p:cTn id="44" fill="hold">
                            <p:stCondLst>
                              <p:cond delay="3300"/>
                            </p:stCondLst>
                            <p:childTnLst>
                              <p:par>
                                <p:cTn id="45" presetID="52" presetClass="entr" presetSubtype="0"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Scale>
                                      <p:cBhvr>
                                        <p:cTn id="47"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18"/>
                                        </p:tgtEl>
                                        <p:attrNameLst>
                                          <p:attrName>ppt_x</p:attrName>
                                          <p:attrName>ppt_y</p:attrName>
                                        </p:attrNameLst>
                                      </p:cBhvr>
                                    </p:animMotion>
                                    <p:animEffect transition="in" filter="fade">
                                      <p:cBhvr>
                                        <p:cTn id="49" dur="1000"/>
                                        <p:tgtEl>
                                          <p:spTgt spid="18"/>
                                        </p:tgtEl>
                                      </p:cBhvr>
                                    </p:animEffect>
                                  </p:childTnLst>
                                </p:cTn>
                              </p:par>
                              <p:par>
                                <p:cTn id="50" presetID="52"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Scale>
                                      <p:cBhvr>
                                        <p:cTn id="52"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3" dur="1000" decel="50000" fill="hold">
                                          <p:stCondLst>
                                            <p:cond delay="0"/>
                                          </p:stCondLst>
                                        </p:cTn>
                                        <p:tgtEl>
                                          <p:spTgt spid="29"/>
                                        </p:tgtEl>
                                        <p:attrNameLst>
                                          <p:attrName>ppt_x</p:attrName>
                                          <p:attrName>ppt_y</p:attrName>
                                        </p:attrNameLst>
                                      </p:cBhvr>
                                    </p:animMotion>
                                    <p:animEffect transition="in" filter="fade">
                                      <p:cBhvr>
                                        <p:cTn id="54" dur="1000"/>
                                        <p:tgtEl>
                                          <p:spTgt spid="29"/>
                                        </p:tgtEl>
                                      </p:cBhvr>
                                    </p:animEffect>
                                  </p:childTnLst>
                                </p:cTn>
                              </p:par>
                              <p:par>
                                <p:cTn id="55" presetID="52"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Scale>
                                      <p:cBhvr>
                                        <p:cTn id="57"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8" dur="1000" decel="50000" fill="hold">
                                          <p:stCondLst>
                                            <p:cond delay="0"/>
                                          </p:stCondLst>
                                        </p:cTn>
                                        <p:tgtEl>
                                          <p:spTgt spid="31"/>
                                        </p:tgtEl>
                                        <p:attrNameLst>
                                          <p:attrName>ppt_x</p:attrName>
                                          <p:attrName>ppt_y</p:attrName>
                                        </p:attrNameLst>
                                      </p:cBhvr>
                                    </p:animMotion>
                                    <p:animEffect transition="in" filter="fade">
                                      <p:cBhvr>
                                        <p:cTn id="59"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p:bldP spid="29" grpId="0" animBg="1"/>
      <p:bldP spid="31" grpId="0"/>
      <p:bldP spid="32" grpId="0" animBg="1"/>
      <p:bldP spid="33" grpId="0"/>
      <p:bldP spid="34" grpId="0" animBg="1"/>
      <p:bldP spid="34" grpId="1" animBg="1"/>
      <p:bldP spid="34"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662324" y="1301354"/>
            <a:ext cx="3790612" cy="2616587"/>
            <a:chOff x="2846862" y="1762019"/>
            <a:chExt cx="6483587" cy="4475496"/>
          </a:xfrm>
        </p:grpSpPr>
        <p:grpSp>
          <p:nvGrpSpPr>
            <p:cNvPr id="4" name="组合 3"/>
            <p:cNvGrpSpPr/>
            <p:nvPr/>
          </p:nvGrpSpPr>
          <p:grpSpPr>
            <a:xfrm>
              <a:off x="3643804" y="2067735"/>
              <a:ext cx="1137746" cy="3800475"/>
              <a:chOff x="3643804" y="2067735"/>
              <a:chExt cx="1137746" cy="3800475"/>
            </a:xfrm>
          </p:grpSpPr>
          <p:sp>
            <p:nvSpPr>
              <p:cNvPr id="26" name="任意多边形 25"/>
              <p:cNvSpPr/>
              <p:nvPr/>
            </p:nvSpPr>
            <p:spPr>
              <a:xfrm rot="16200000">
                <a:off x="2000741" y="3710798"/>
                <a:ext cx="3800475" cy="514350"/>
              </a:xfrm>
              <a:custGeom>
                <a:avLst/>
                <a:gdLst>
                  <a:gd name="connsiteX0" fmla="*/ 0 w 3800475"/>
                  <a:gd name="connsiteY0" fmla="*/ 0 h 514350"/>
                  <a:gd name="connsiteX1" fmla="*/ 0 w 3800475"/>
                  <a:gd name="connsiteY1" fmla="*/ 514350 h 514350"/>
                  <a:gd name="connsiteX2" fmla="*/ 3800475 w 3800475"/>
                  <a:gd name="connsiteY2" fmla="*/ 514350 h 514350"/>
                  <a:gd name="connsiteX3" fmla="*/ 3800475 w 3800475"/>
                  <a:gd name="connsiteY3" fmla="*/ 0 h 514350"/>
                </a:gdLst>
                <a:ahLst/>
                <a:cxnLst>
                  <a:cxn ang="0">
                    <a:pos x="connsiteX0" y="connsiteY0"/>
                  </a:cxn>
                  <a:cxn ang="0">
                    <a:pos x="connsiteX1" y="connsiteY1"/>
                  </a:cxn>
                  <a:cxn ang="0">
                    <a:pos x="connsiteX2" y="connsiteY2"/>
                  </a:cxn>
                  <a:cxn ang="0">
                    <a:pos x="connsiteX3" y="connsiteY3"/>
                  </a:cxn>
                </a:cxnLst>
                <a:rect l="l" t="t" r="r" b="b"/>
                <a:pathLst>
                  <a:path w="3800475" h="514350">
                    <a:moveTo>
                      <a:pt x="0" y="0"/>
                    </a:moveTo>
                    <a:lnTo>
                      <a:pt x="0" y="514350"/>
                    </a:lnTo>
                    <a:lnTo>
                      <a:pt x="3800475" y="514350"/>
                    </a:lnTo>
                    <a:lnTo>
                      <a:pt x="3800475" y="0"/>
                    </a:lnTo>
                  </a:path>
                </a:pathLst>
              </a:cu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lumMod val="85000"/>
                    </a:schemeClr>
                  </a:solidFill>
                </a:endParaRPr>
              </a:p>
            </p:txBody>
          </p:sp>
          <p:sp>
            <p:nvSpPr>
              <p:cNvPr id="27" name="任意多边形 26"/>
              <p:cNvSpPr/>
              <p:nvPr/>
            </p:nvSpPr>
            <p:spPr>
              <a:xfrm flipV="1">
                <a:off x="3664542" y="3924299"/>
                <a:ext cx="1117008" cy="45719"/>
              </a:xfrm>
              <a:custGeom>
                <a:avLst/>
                <a:gdLst>
                  <a:gd name="connsiteX0" fmla="*/ 0 w 609600"/>
                  <a:gd name="connsiteY0" fmla="*/ 0 h 0"/>
                  <a:gd name="connsiteX1" fmla="*/ 609600 w 609600"/>
                  <a:gd name="connsiteY1" fmla="*/ 0 h 0"/>
                </a:gdLst>
                <a:ahLst/>
                <a:cxnLst>
                  <a:cxn ang="0">
                    <a:pos x="connsiteX0" y="connsiteY0"/>
                  </a:cxn>
                  <a:cxn ang="0">
                    <a:pos x="connsiteX1" y="connsiteY1"/>
                  </a:cxn>
                </a:cxnLst>
                <a:rect l="l" t="t" r="r" b="b"/>
                <a:pathLst>
                  <a:path w="609600">
                    <a:moveTo>
                      <a:pt x="0" y="0"/>
                    </a:moveTo>
                    <a:lnTo>
                      <a:pt x="609600" y="0"/>
                    </a:lnTo>
                  </a:path>
                </a:pathLst>
              </a:cu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lumMod val="85000"/>
                    </a:schemeClr>
                  </a:solidFill>
                </a:endParaRPr>
              </a:p>
            </p:txBody>
          </p:sp>
        </p:grpSp>
        <p:grpSp>
          <p:nvGrpSpPr>
            <p:cNvPr id="5" name="组合 4"/>
            <p:cNvGrpSpPr/>
            <p:nvPr/>
          </p:nvGrpSpPr>
          <p:grpSpPr>
            <a:xfrm rot="10800000">
              <a:off x="7383629" y="2067736"/>
              <a:ext cx="1174607" cy="3800475"/>
              <a:chOff x="3606945" y="2067735"/>
              <a:chExt cx="1174607" cy="3800475"/>
            </a:xfrm>
          </p:grpSpPr>
          <p:sp>
            <p:nvSpPr>
              <p:cNvPr id="24" name="任意多边形 23"/>
              <p:cNvSpPr/>
              <p:nvPr/>
            </p:nvSpPr>
            <p:spPr>
              <a:xfrm rot="16200000">
                <a:off x="2000741" y="3710798"/>
                <a:ext cx="3800475" cy="514350"/>
              </a:xfrm>
              <a:custGeom>
                <a:avLst/>
                <a:gdLst>
                  <a:gd name="connsiteX0" fmla="*/ 0 w 3800475"/>
                  <a:gd name="connsiteY0" fmla="*/ 0 h 514350"/>
                  <a:gd name="connsiteX1" fmla="*/ 0 w 3800475"/>
                  <a:gd name="connsiteY1" fmla="*/ 514350 h 514350"/>
                  <a:gd name="connsiteX2" fmla="*/ 3800475 w 3800475"/>
                  <a:gd name="connsiteY2" fmla="*/ 514350 h 514350"/>
                  <a:gd name="connsiteX3" fmla="*/ 3800475 w 3800475"/>
                  <a:gd name="connsiteY3" fmla="*/ 0 h 514350"/>
                </a:gdLst>
                <a:ahLst/>
                <a:cxnLst>
                  <a:cxn ang="0">
                    <a:pos x="connsiteX0" y="connsiteY0"/>
                  </a:cxn>
                  <a:cxn ang="0">
                    <a:pos x="connsiteX1" y="connsiteY1"/>
                  </a:cxn>
                  <a:cxn ang="0">
                    <a:pos x="connsiteX2" y="connsiteY2"/>
                  </a:cxn>
                  <a:cxn ang="0">
                    <a:pos x="connsiteX3" y="connsiteY3"/>
                  </a:cxn>
                </a:cxnLst>
                <a:rect l="l" t="t" r="r" b="b"/>
                <a:pathLst>
                  <a:path w="3800475" h="514350">
                    <a:moveTo>
                      <a:pt x="0" y="0"/>
                    </a:moveTo>
                    <a:lnTo>
                      <a:pt x="0" y="514350"/>
                    </a:lnTo>
                    <a:lnTo>
                      <a:pt x="3800475" y="514350"/>
                    </a:lnTo>
                    <a:lnTo>
                      <a:pt x="3800475" y="0"/>
                    </a:lnTo>
                  </a:path>
                </a:pathLst>
              </a:cu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lumMod val="85000"/>
                    </a:schemeClr>
                  </a:solidFill>
                </a:endParaRPr>
              </a:p>
            </p:txBody>
          </p:sp>
          <p:sp>
            <p:nvSpPr>
              <p:cNvPr id="25" name="任意多边形 24"/>
              <p:cNvSpPr/>
              <p:nvPr/>
            </p:nvSpPr>
            <p:spPr>
              <a:xfrm>
                <a:off x="3606945" y="3972352"/>
                <a:ext cx="1174607" cy="47200"/>
              </a:xfrm>
              <a:custGeom>
                <a:avLst/>
                <a:gdLst>
                  <a:gd name="connsiteX0" fmla="*/ 0 w 609600"/>
                  <a:gd name="connsiteY0" fmla="*/ 0 h 0"/>
                  <a:gd name="connsiteX1" fmla="*/ 609600 w 609600"/>
                  <a:gd name="connsiteY1" fmla="*/ 0 h 0"/>
                </a:gdLst>
                <a:ahLst/>
                <a:cxnLst>
                  <a:cxn ang="0">
                    <a:pos x="connsiteX0" y="connsiteY0"/>
                  </a:cxn>
                  <a:cxn ang="0">
                    <a:pos x="connsiteX1" y="connsiteY1"/>
                  </a:cxn>
                </a:cxnLst>
                <a:rect l="l" t="t" r="r" b="b"/>
                <a:pathLst>
                  <a:path w="609600">
                    <a:moveTo>
                      <a:pt x="0" y="0"/>
                    </a:moveTo>
                    <a:lnTo>
                      <a:pt x="609600" y="0"/>
                    </a:lnTo>
                  </a:path>
                </a:pathLst>
              </a:cu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lumMod val="85000"/>
                    </a:schemeClr>
                  </a:solidFill>
                </a:endParaRPr>
              </a:p>
            </p:txBody>
          </p:sp>
        </p:grpSp>
        <p:grpSp>
          <p:nvGrpSpPr>
            <p:cNvPr id="6" name="组合 5"/>
            <p:cNvGrpSpPr/>
            <p:nvPr/>
          </p:nvGrpSpPr>
          <p:grpSpPr>
            <a:xfrm>
              <a:off x="2846862" y="1766610"/>
              <a:ext cx="910483" cy="669183"/>
              <a:chOff x="1249698" y="3740892"/>
              <a:chExt cx="910483" cy="669183"/>
            </a:xfrm>
          </p:grpSpPr>
          <p:sp>
            <p:nvSpPr>
              <p:cNvPr id="22" name="椭圆 21"/>
              <p:cNvSpPr/>
              <p:nvPr/>
            </p:nvSpPr>
            <p:spPr>
              <a:xfrm>
                <a:off x="1361172" y="3740892"/>
                <a:ext cx="669183" cy="669183"/>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lumMod val="85000"/>
                    </a:schemeClr>
                  </a:solidFill>
                </a:endParaRPr>
              </a:p>
            </p:txBody>
          </p:sp>
          <p:sp>
            <p:nvSpPr>
              <p:cNvPr id="23" name="矩形 22"/>
              <p:cNvSpPr/>
              <p:nvPr/>
            </p:nvSpPr>
            <p:spPr>
              <a:xfrm>
                <a:off x="1249698" y="3822158"/>
                <a:ext cx="910483" cy="526432"/>
              </a:xfrm>
              <a:prstGeom prst="rect">
                <a:avLst/>
              </a:prstGeom>
            </p:spPr>
            <p:txBody>
              <a:bodyPr wrap="square">
                <a:spAutoFit/>
              </a:bodyPr>
              <a:lstStyle/>
              <a:p>
                <a:pPr algn="ctr"/>
                <a:r>
                  <a:rPr lang="en-US" altLang="zh-CN" sz="1400" b="1" dirty="0">
                    <a:solidFill>
                      <a:schemeClr val="bg1">
                        <a:lumMod val="85000"/>
                      </a:schemeClr>
                    </a:solidFill>
                    <a:latin typeface="Agency FB" panose="020B0503020202020204" pitchFamily="34" charset="0"/>
                    <a:ea typeface="微软雅黑" panose="020B0503020204020204" pitchFamily="34" charset="-122"/>
                  </a:rPr>
                  <a:t>01</a:t>
                </a:r>
              </a:p>
            </p:txBody>
          </p:sp>
        </p:grpSp>
        <p:grpSp>
          <p:nvGrpSpPr>
            <p:cNvPr id="7" name="组合 6"/>
            <p:cNvGrpSpPr/>
            <p:nvPr/>
          </p:nvGrpSpPr>
          <p:grpSpPr>
            <a:xfrm>
              <a:off x="2874708" y="3630701"/>
              <a:ext cx="910483" cy="669183"/>
              <a:chOff x="2747554" y="3171465"/>
              <a:chExt cx="910483" cy="669183"/>
            </a:xfrm>
          </p:grpSpPr>
          <p:sp>
            <p:nvSpPr>
              <p:cNvPr id="20" name="椭圆 19"/>
              <p:cNvSpPr/>
              <p:nvPr/>
            </p:nvSpPr>
            <p:spPr>
              <a:xfrm>
                <a:off x="2875235" y="3171465"/>
                <a:ext cx="669183" cy="669183"/>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lumMod val="85000"/>
                    </a:schemeClr>
                  </a:solidFill>
                </a:endParaRPr>
              </a:p>
            </p:txBody>
          </p:sp>
          <p:sp>
            <p:nvSpPr>
              <p:cNvPr id="21" name="矩形 20"/>
              <p:cNvSpPr/>
              <p:nvPr/>
            </p:nvSpPr>
            <p:spPr>
              <a:xfrm>
                <a:off x="2747554" y="3229816"/>
                <a:ext cx="910483" cy="526432"/>
              </a:xfrm>
              <a:prstGeom prst="rect">
                <a:avLst/>
              </a:prstGeom>
            </p:spPr>
            <p:txBody>
              <a:bodyPr wrap="square">
                <a:spAutoFit/>
              </a:bodyPr>
              <a:lstStyle/>
              <a:p>
                <a:pPr algn="ctr"/>
                <a:r>
                  <a:rPr lang="en-US" altLang="zh-CN" sz="1400" b="1" dirty="0">
                    <a:solidFill>
                      <a:schemeClr val="bg1">
                        <a:lumMod val="85000"/>
                      </a:schemeClr>
                    </a:solidFill>
                    <a:latin typeface="Agency FB" panose="020B0503020202020204" pitchFamily="34" charset="0"/>
                    <a:ea typeface="微软雅黑" panose="020B0503020204020204" pitchFamily="34" charset="-122"/>
                  </a:rPr>
                  <a:t>02</a:t>
                </a:r>
              </a:p>
            </p:txBody>
          </p:sp>
        </p:grpSp>
        <p:grpSp>
          <p:nvGrpSpPr>
            <p:cNvPr id="8" name="组合 7"/>
            <p:cNvGrpSpPr/>
            <p:nvPr/>
          </p:nvGrpSpPr>
          <p:grpSpPr>
            <a:xfrm>
              <a:off x="2865050" y="5568332"/>
              <a:ext cx="910483" cy="669183"/>
              <a:chOff x="4752991" y="3740892"/>
              <a:chExt cx="910483" cy="669183"/>
            </a:xfrm>
          </p:grpSpPr>
          <p:sp>
            <p:nvSpPr>
              <p:cNvPr id="18" name="椭圆 17"/>
              <p:cNvSpPr/>
              <p:nvPr/>
            </p:nvSpPr>
            <p:spPr>
              <a:xfrm>
                <a:off x="4883300" y="3740892"/>
                <a:ext cx="669183" cy="669183"/>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lumMod val="85000"/>
                    </a:schemeClr>
                  </a:solidFill>
                </a:endParaRPr>
              </a:p>
            </p:txBody>
          </p:sp>
          <p:sp>
            <p:nvSpPr>
              <p:cNvPr id="19" name="矩形 18"/>
              <p:cNvSpPr/>
              <p:nvPr/>
            </p:nvSpPr>
            <p:spPr>
              <a:xfrm>
                <a:off x="4752991" y="3806786"/>
                <a:ext cx="910483" cy="526432"/>
              </a:xfrm>
              <a:prstGeom prst="rect">
                <a:avLst/>
              </a:prstGeom>
            </p:spPr>
            <p:txBody>
              <a:bodyPr wrap="square">
                <a:spAutoFit/>
              </a:bodyPr>
              <a:lstStyle/>
              <a:p>
                <a:pPr algn="ctr"/>
                <a:r>
                  <a:rPr lang="en-US" altLang="zh-CN" sz="1400" b="1" dirty="0">
                    <a:solidFill>
                      <a:schemeClr val="bg1">
                        <a:lumMod val="85000"/>
                      </a:schemeClr>
                    </a:solidFill>
                    <a:latin typeface="Agency FB" panose="020B0503020202020204" pitchFamily="34" charset="0"/>
                    <a:ea typeface="微软雅黑" panose="020B0503020204020204" pitchFamily="34" charset="-122"/>
                  </a:rPr>
                  <a:t>03</a:t>
                </a:r>
              </a:p>
            </p:txBody>
          </p:sp>
        </p:grpSp>
        <p:grpSp>
          <p:nvGrpSpPr>
            <p:cNvPr id="9" name="组合 8"/>
            <p:cNvGrpSpPr/>
            <p:nvPr/>
          </p:nvGrpSpPr>
          <p:grpSpPr>
            <a:xfrm>
              <a:off x="8405037" y="1762019"/>
              <a:ext cx="910483" cy="669183"/>
              <a:chOff x="6279970" y="3171465"/>
              <a:chExt cx="910483" cy="669183"/>
            </a:xfrm>
          </p:grpSpPr>
          <p:sp>
            <p:nvSpPr>
              <p:cNvPr id="16" name="椭圆 15"/>
              <p:cNvSpPr/>
              <p:nvPr/>
            </p:nvSpPr>
            <p:spPr>
              <a:xfrm>
                <a:off x="6397363" y="3171465"/>
                <a:ext cx="669183" cy="669183"/>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lumMod val="85000"/>
                    </a:schemeClr>
                  </a:solidFill>
                </a:endParaRPr>
              </a:p>
            </p:txBody>
          </p:sp>
          <p:sp>
            <p:nvSpPr>
              <p:cNvPr id="17" name="矩形 16"/>
              <p:cNvSpPr/>
              <p:nvPr/>
            </p:nvSpPr>
            <p:spPr>
              <a:xfrm>
                <a:off x="6279970" y="3248003"/>
                <a:ext cx="910483" cy="526432"/>
              </a:xfrm>
              <a:prstGeom prst="rect">
                <a:avLst/>
              </a:prstGeom>
            </p:spPr>
            <p:txBody>
              <a:bodyPr wrap="square">
                <a:spAutoFit/>
              </a:bodyPr>
              <a:lstStyle/>
              <a:p>
                <a:pPr algn="ctr"/>
                <a:r>
                  <a:rPr lang="en-US" altLang="zh-CN" sz="1400" b="1" dirty="0">
                    <a:solidFill>
                      <a:schemeClr val="bg1">
                        <a:lumMod val="85000"/>
                      </a:schemeClr>
                    </a:solidFill>
                    <a:latin typeface="Agency FB" panose="020B0503020202020204" pitchFamily="34" charset="0"/>
                    <a:ea typeface="微软雅黑" panose="020B0503020204020204" pitchFamily="34" charset="-122"/>
                  </a:rPr>
                  <a:t>04</a:t>
                </a:r>
              </a:p>
            </p:txBody>
          </p:sp>
        </p:grpSp>
        <p:grpSp>
          <p:nvGrpSpPr>
            <p:cNvPr id="10" name="组合 9"/>
            <p:cNvGrpSpPr/>
            <p:nvPr/>
          </p:nvGrpSpPr>
          <p:grpSpPr>
            <a:xfrm>
              <a:off x="8419966" y="3561277"/>
              <a:ext cx="910483" cy="669183"/>
              <a:chOff x="8286235" y="3740892"/>
              <a:chExt cx="910483" cy="669183"/>
            </a:xfrm>
          </p:grpSpPr>
          <p:sp>
            <p:nvSpPr>
              <p:cNvPr id="14" name="椭圆 13"/>
              <p:cNvSpPr/>
              <p:nvPr/>
            </p:nvSpPr>
            <p:spPr>
              <a:xfrm>
                <a:off x="8424506" y="3740892"/>
                <a:ext cx="669183" cy="669183"/>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lumMod val="85000"/>
                    </a:schemeClr>
                  </a:solidFill>
                </a:endParaRPr>
              </a:p>
            </p:txBody>
          </p:sp>
          <p:sp>
            <p:nvSpPr>
              <p:cNvPr id="15" name="矩形 14"/>
              <p:cNvSpPr/>
              <p:nvPr/>
            </p:nvSpPr>
            <p:spPr>
              <a:xfrm>
                <a:off x="8286235" y="3803971"/>
                <a:ext cx="910483" cy="526432"/>
              </a:xfrm>
              <a:prstGeom prst="rect">
                <a:avLst/>
              </a:prstGeom>
            </p:spPr>
            <p:txBody>
              <a:bodyPr wrap="square">
                <a:spAutoFit/>
              </a:bodyPr>
              <a:lstStyle/>
              <a:p>
                <a:pPr algn="ctr"/>
                <a:r>
                  <a:rPr lang="en-US" altLang="zh-CN" sz="1400" b="1" dirty="0">
                    <a:solidFill>
                      <a:schemeClr val="bg1">
                        <a:lumMod val="85000"/>
                      </a:schemeClr>
                    </a:solidFill>
                    <a:latin typeface="Agency FB" panose="020B0503020202020204" pitchFamily="34" charset="0"/>
                    <a:ea typeface="微软雅黑" panose="020B0503020204020204" pitchFamily="34" charset="-122"/>
                  </a:rPr>
                  <a:t>05</a:t>
                </a:r>
              </a:p>
            </p:txBody>
          </p:sp>
        </p:grpSp>
        <p:grpSp>
          <p:nvGrpSpPr>
            <p:cNvPr id="11" name="组合 10"/>
            <p:cNvGrpSpPr/>
            <p:nvPr/>
          </p:nvGrpSpPr>
          <p:grpSpPr>
            <a:xfrm>
              <a:off x="8401779" y="5500269"/>
              <a:ext cx="910483" cy="669183"/>
              <a:chOff x="9815832" y="3171465"/>
              <a:chExt cx="910483" cy="669183"/>
            </a:xfrm>
          </p:grpSpPr>
          <p:sp>
            <p:nvSpPr>
              <p:cNvPr id="12" name="椭圆 11"/>
              <p:cNvSpPr/>
              <p:nvPr/>
            </p:nvSpPr>
            <p:spPr>
              <a:xfrm>
                <a:off x="9938569" y="3171465"/>
                <a:ext cx="669183" cy="669183"/>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lumMod val="85000"/>
                    </a:schemeClr>
                  </a:solidFill>
                </a:endParaRPr>
              </a:p>
            </p:txBody>
          </p:sp>
          <p:sp>
            <p:nvSpPr>
              <p:cNvPr id="13" name="矩形 12"/>
              <p:cNvSpPr/>
              <p:nvPr/>
            </p:nvSpPr>
            <p:spPr>
              <a:xfrm>
                <a:off x="9815832" y="3256720"/>
                <a:ext cx="910483" cy="526432"/>
              </a:xfrm>
              <a:prstGeom prst="rect">
                <a:avLst/>
              </a:prstGeom>
            </p:spPr>
            <p:txBody>
              <a:bodyPr wrap="square">
                <a:spAutoFit/>
              </a:bodyPr>
              <a:lstStyle/>
              <a:p>
                <a:pPr algn="ctr"/>
                <a:r>
                  <a:rPr lang="en-US" altLang="zh-CN" sz="1400" b="1" dirty="0">
                    <a:solidFill>
                      <a:schemeClr val="bg1">
                        <a:lumMod val="85000"/>
                      </a:schemeClr>
                    </a:solidFill>
                    <a:latin typeface="Agency FB" panose="020B0503020202020204" pitchFamily="34" charset="0"/>
                    <a:ea typeface="微软雅黑" panose="020B0503020204020204" pitchFamily="34" charset="-122"/>
                  </a:rPr>
                  <a:t>06</a:t>
                </a:r>
              </a:p>
            </p:txBody>
          </p:sp>
        </p:grpSp>
      </p:grpSp>
      <p:sp>
        <p:nvSpPr>
          <p:cNvPr id="30" name="Content Placeholder 2"/>
          <p:cNvSpPr txBox="1">
            <a:spLocks/>
          </p:cNvSpPr>
          <p:nvPr/>
        </p:nvSpPr>
        <p:spPr bwMode="auto">
          <a:xfrm>
            <a:off x="361993" y="1149128"/>
            <a:ext cx="2358296" cy="720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lgn="r" defTabSz="685663">
              <a:spcBef>
                <a:spcPct val="20000"/>
              </a:spcBef>
              <a:defRPr/>
            </a:pPr>
            <a:r>
              <a:rPr lang="zh-CN" altLang="en-US" sz="1050" kern="0" dirty="0">
                <a:solidFill>
                  <a:schemeClr val="bg1">
                    <a:lumMod val="85000"/>
                  </a:schemeClr>
                </a:solidFill>
                <a:latin typeface="微软雅黑" pitchFamily="34" charset="-122"/>
                <a:ea typeface="微软雅黑" pitchFamily="34" charset="-122"/>
                <a:cs typeface="Raleway"/>
              </a:rPr>
              <a:t>避免对大文件的频繁读写操作</a:t>
            </a:r>
            <a:r>
              <a:rPr lang="en-US" altLang="zh-CN" sz="1050" kern="0" dirty="0">
                <a:solidFill>
                  <a:schemeClr val="bg1">
                    <a:lumMod val="85000"/>
                  </a:schemeClr>
                </a:solidFill>
                <a:latin typeface="微软雅黑" pitchFamily="34" charset="-122"/>
                <a:ea typeface="微软雅黑" pitchFamily="34" charset="-122"/>
                <a:cs typeface="Raleway"/>
              </a:rPr>
              <a:t>, </a:t>
            </a:r>
            <a:r>
              <a:rPr lang="zh-CN" altLang="en-US" sz="1050" kern="0" dirty="0">
                <a:solidFill>
                  <a:schemeClr val="bg1">
                    <a:lumMod val="85000"/>
                  </a:schemeClr>
                </a:solidFill>
                <a:latin typeface="微软雅黑" pitchFamily="34" charset="-122"/>
                <a:ea typeface="微软雅黑" pitchFamily="34" charset="-122"/>
                <a:cs typeface="Raleway"/>
              </a:rPr>
              <a:t>频繁打开关闭文件对系统性能下降程度是惊人的</a:t>
            </a:r>
            <a:endParaRPr lang="en-US" altLang="zh-CN" sz="1050" kern="0" dirty="0">
              <a:solidFill>
                <a:schemeClr val="bg1">
                  <a:lumMod val="85000"/>
                </a:schemeClr>
              </a:solidFill>
              <a:latin typeface="微软雅黑" pitchFamily="34" charset="-122"/>
              <a:ea typeface="微软雅黑" pitchFamily="34" charset="-122"/>
              <a:cs typeface="Raleway Light"/>
            </a:endParaRPr>
          </a:p>
        </p:txBody>
      </p:sp>
      <p:sp>
        <p:nvSpPr>
          <p:cNvPr id="31" name="Content Placeholder 2"/>
          <p:cNvSpPr txBox="1">
            <a:spLocks/>
          </p:cNvSpPr>
          <p:nvPr/>
        </p:nvSpPr>
        <p:spPr bwMode="auto">
          <a:xfrm>
            <a:off x="361993" y="2270686"/>
            <a:ext cx="2358296" cy="65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lgn="r" defTabSz="685663">
              <a:spcBef>
                <a:spcPct val="20000"/>
              </a:spcBef>
              <a:defRPr/>
            </a:pPr>
            <a:r>
              <a:rPr lang="zh-CN" altLang="en-US" sz="1050" kern="0" dirty="0">
                <a:solidFill>
                  <a:schemeClr val="bg1">
                    <a:lumMod val="85000"/>
                  </a:schemeClr>
                </a:solidFill>
                <a:latin typeface="微软雅黑" pitchFamily="34" charset="-122"/>
                <a:ea typeface="微软雅黑" pitchFamily="34" charset="-122"/>
                <a:cs typeface="Raleway"/>
              </a:rPr>
              <a:t>使用</a:t>
            </a:r>
            <a:r>
              <a:rPr lang="en-US" altLang="zh-CN" sz="1050" kern="0" dirty="0">
                <a:solidFill>
                  <a:schemeClr val="bg1">
                    <a:lumMod val="85000"/>
                  </a:schemeClr>
                </a:solidFill>
                <a:latin typeface="微软雅黑" pitchFamily="34" charset="-122"/>
                <a:ea typeface="微软雅黑" pitchFamily="34" charset="-122"/>
                <a:cs typeface="Raleway"/>
              </a:rPr>
              <a:t>BufferedReader</a:t>
            </a:r>
            <a:r>
              <a:rPr lang="zh-CN" altLang="en-US" sz="1050" kern="0" dirty="0">
                <a:solidFill>
                  <a:schemeClr val="bg1">
                    <a:lumMod val="85000"/>
                  </a:schemeClr>
                </a:solidFill>
                <a:latin typeface="微软雅黑" pitchFamily="34" charset="-122"/>
                <a:ea typeface="微软雅黑" pitchFamily="34" charset="-122"/>
                <a:cs typeface="Raleway"/>
              </a:rPr>
              <a:t>、</a:t>
            </a:r>
            <a:r>
              <a:rPr lang="en-US" altLang="zh-CN" sz="1050" kern="0" dirty="0">
                <a:solidFill>
                  <a:schemeClr val="bg1">
                    <a:lumMod val="85000"/>
                  </a:schemeClr>
                </a:solidFill>
                <a:latin typeface="微软雅黑" pitchFamily="34" charset="-122"/>
                <a:ea typeface="微软雅黑" pitchFamily="34" charset="-122"/>
                <a:cs typeface="Raleway"/>
              </a:rPr>
              <a:t>BufferedWriter</a:t>
            </a:r>
            <a:r>
              <a:rPr lang="zh-CN" altLang="en-US" sz="1050" kern="0" dirty="0">
                <a:solidFill>
                  <a:schemeClr val="bg1">
                    <a:lumMod val="85000"/>
                  </a:schemeClr>
                </a:solidFill>
                <a:latin typeface="微软雅黑" pitchFamily="34" charset="-122"/>
                <a:ea typeface="微软雅黑" pitchFamily="34" charset="-122"/>
                <a:cs typeface="Raleway"/>
              </a:rPr>
              <a:t>来替换其它</a:t>
            </a:r>
            <a:r>
              <a:rPr lang="en-US" altLang="zh-CN" sz="1050" kern="0" dirty="0">
                <a:solidFill>
                  <a:schemeClr val="bg1">
                    <a:lumMod val="85000"/>
                  </a:schemeClr>
                </a:solidFill>
                <a:latin typeface="微软雅黑" pitchFamily="34" charset="-122"/>
                <a:ea typeface="微软雅黑" pitchFamily="34" charset="-122"/>
                <a:cs typeface="Raleway"/>
              </a:rPr>
              <a:t>Java IO</a:t>
            </a:r>
            <a:r>
              <a:rPr lang="zh-CN" altLang="en-US" sz="1050" kern="0" dirty="0">
                <a:solidFill>
                  <a:schemeClr val="bg1">
                    <a:lumMod val="85000"/>
                  </a:schemeClr>
                </a:solidFill>
                <a:latin typeface="微软雅黑" pitchFamily="34" charset="-122"/>
                <a:ea typeface="微软雅黑" pitchFamily="34" charset="-122"/>
                <a:cs typeface="Raleway"/>
              </a:rPr>
              <a:t>操作的方式操作纯文本文件</a:t>
            </a:r>
            <a:endParaRPr lang="en-US" altLang="zh-CN" sz="1050" kern="0" dirty="0">
              <a:solidFill>
                <a:schemeClr val="bg1">
                  <a:lumMod val="85000"/>
                </a:schemeClr>
              </a:solidFill>
              <a:latin typeface="微软雅黑" pitchFamily="34" charset="-122"/>
              <a:ea typeface="微软雅黑" pitchFamily="34" charset="-122"/>
              <a:cs typeface="Raleway Light"/>
            </a:endParaRPr>
          </a:p>
        </p:txBody>
      </p:sp>
      <p:sp>
        <p:nvSpPr>
          <p:cNvPr id="32" name="Content Placeholder 2"/>
          <p:cNvSpPr txBox="1">
            <a:spLocks/>
          </p:cNvSpPr>
          <p:nvPr/>
        </p:nvSpPr>
        <p:spPr bwMode="auto">
          <a:xfrm>
            <a:off x="351360" y="3413335"/>
            <a:ext cx="2358296" cy="63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lgn="r" defTabSz="685663">
              <a:spcBef>
                <a:spcPct val="20000"/>
              </a:spcBef>
              <a:defRPr/>
            </a:pPr>
            <a:r>
              <a:rPr lang="zh-CN" altLang="en-US" sz="1050" kern="0" dirty="0">
                <a:solidFill>
                  <a:schemeClr val="bg1">
                    <a:lumMod val="85000"/>
                  </a:schemeClr>
                </a:solidFill>
                <a:latin typeface="微软雅黑" pitchFamily="34" charset="-122"/>
                <a:ea typeface="微软雅黑" pitchFamily="34" charset="-122"/>
                <a:cs typeface="Raleway"/>
              </a:rPr>
              <a:t>使用</a:t>
            </a:r>
            <a:r>
              <a:rPr lang="en-US" altLang="zh-CN" sz="1050" kern="0" dirty="0">
                <a:solidFill>
                  <a:schemeClr val="bg1">
                    <a:lumMod val="85000"/>
                  </a:schemeClr>
                </a:solidFill>
                <a:latin typeface="微软雅黑" pitchFamily="34" charset="-122"/>
                <a:ea typeface="微软雅黑" pitchFamily="34" charset="-122"/>
                <a:cs typeface="Raleway"/>
              </a:rPr>
              <a:t>Java NIO</a:t>
            </a:r>
            <a:r>
              <a:rPr lang="zh-CN" altLang="en-US" sz="1050" kern="0" dirty="0">
                <a:solidFill>
                  <a:schemeClr val="bg1">
                    <a:lumMod val="85000"/>
                  </a:schemeClr>
                </a:solidFill>
                <a:latin typeface="微软雅黑" pitchFamily="34" charset="-122"/>
                <a:ea typeface="微软雅黑" pitchFamily="34" charset="-122"/>
                <a:cs typeface="Raleway"/>
              </a:rPr>
              <a:t>的方式来替换常规的</a:t>
            </a:r>
            <a:r>
              <a:rPr lang="en-US" altLang="zh-CN" sz="1050" kern="0" dirty="0">
                <a:solidFill>
                  <a:schemeClr val="bg1">
                    <a:lumMod val="85000"/>
                  </a:schemeClr>
                </a:solidFill>
                <a:latin typeface="微软雅黑" pitchFamily="34" charset="-122"/>
                <a:ea typeface="微软雅黑" pitchFamily="34" charset="-122"/>
                <a:cs typeface="Raleway"/>
              </a:rPr>
              <a:t>Java IO</a:t>
            </a:r>
            <a:r>
              <a:rPr lang="zh-CN" altLang="en-US" sz="1050" kern="0" dirty="0">
                <a:solidFill>
                  <a:schemeClr val="bg1">
                    <a:lumMod val="85000"/>
                  </a:schemeClr>
                </a:solidFill>
                <a:latin typeface="微软雅黑" pitchFamily="34" charset="-122"/>
                <a:ea typeface="微软雅黑" pitchFamily="34" charset="-122"/>
                <a:cs typeface="Raleway"/>
              </a:rPr>
              <a:t>流的方式来读写文件，从而使读写效率更高</a:t>
            </a:r>
            <a:endParaRPr lang="en-US" altLang="zh-CN" sz="1050" kern="0" dirty="0">
              <a:solidFill>
                <a:schemeClr val="bg1">
                  <a:lumMod val="85000"/>
                </a:schemeClr>
              </a:solidFill>
              <a:latin typeface="微软雅黑" pitchFamily="34" charset="-122"/>
              <a:ea typeface="微软雅黑" pitchFamily="34" charset="-122"/>
              <a:cs typeface="Raleway Light"/>
            </a:endParaRPr>
          </a:p>
        </p:txBody>
      </p:sp>
      <p:sp>
        <p:nvSpPr>
          <p:cNvPr id="33" name="Content Placeholder 2"/>
          <p:cNvSpPr txBox="1">
            <a:spLocks/>
          </p:cNvSpPr>
          <p:nvPr/>
        </p:nvSpPr>
        <p:spPr bwMode="auto">
          <a:xfrm>
            <a:off x="6411788" y="1064064"/>
            <a:ext cx="2358296" cy="89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defTabSz="685663">
              <a:spcBef>
                <a:spcPct val="20000"/>
              </a:spcBef>
              <a:defRPr/>
            </a:pPr>
            <a:r>
              <a:rPr lang="zh-CN" altLang="en-US" sz="1050" kern="0" dirty="0">
                <a:solidFill>
                  <a:schemeClr val="bg1">
                    <a:lumMod val="85000"/>
                  </a:schemeClr>
                </a:solidFill>
                <a:latin typeface="微软雅黑" pitchFamily="34" charset="-122"/>
                <a:ea typeface="微软雅黑" pitchFamily="34" charset="-122"/>
                <a:cs typeface="Raleway"/>
              </a:rPr>
              <a:t>使用</a:t>
            </a:r>
            <a:r>
              <a:rPr lang="en-US" altLang="zh-CN" sz="1050" kern="0" dirty="0">
                <a:solidFill>
                  <a:schemeClr val="bg1">
                    <a:lumMod val="85000"/>
                  </a:schemeClr>
                </a:solidFill>
                <a:latin typeface="微软雅黑" pitchFamily="34" charset="-122"/>
                <a:ea typeface="微软雅黑" pitchFamily="34" charset="-122"/>
                <a:cs typeface="Raleway"/>
              </a:rPr>
              <a:t>Json</a:t>
            </a:r>
            <a:r>
              <a:rPr lang="zh-CN" altLang="en-US" sz="1050" kern="0" dirty="0">
                <a:solidFill>
                  <a:schemeClr val="bg1">
                    <a:lumMod val="85000"/>
                  </a:schemeClr>
                </a:solidFill>
                <a:latin typeface="微软雅黑" pitchFamily="34" charset="-122"/>
                <a:ea typeface="微软雅黑" pitchFamily="34" charset="-122"/>
                <a:cs typeface="Raleway"/>
              </a:rPr>
              <a:t>文件的方式来替换传统冗长的</a:t>
            </a:r>
            <a:r>
              <a:rPr lang="en-US" altLang="zh-CN" sz="1050" kern="0" dirty="0">
                <a:solidFill>
                  <a:schemeClr val="bg1">
                    <a:lumMod val="85000"/>
                  </a:schemeClr>
                </a:solidFill>
                <a:latin typeface="微软雅黑" pitchFamily="34" charset="-122"/>
                <a:ea typeface="微软雅黑" pitchFamily="34" charset="-122"/>
                <a:cs typeface="Raleway"/>
              </a:rPr>
              <a:t>XML</a:t>
            </a:r>
            <a:r>
              <a:rPr lang="zh-CN" altLang="en-US" sz="1050" kern="0" dirty="0">
                <a:solidFill>
                  <a:schemeClr val="bg1">
                    <a:lumMod val="85000"/>
                  </a:schemeClr>
                </a:solidFill>
                <a:latin typeface="微软雅黑" pitchFamily="34" charset="-122"/>
                <a:ea typeface="微软雅黑" pitchFamily="34" charset="-122"/>
                <a:cs typeface="Raleway"/>
              </a:rPr>
              <a:t>文件的方式来做数据传输交换的文件格式，</a:t>
            </a:r>
            <a:r>
              <a:rPr lang="en-US" altLang="zh-CN" sz="1050" kern="0" dirty="0">
                <a:solidFill>
                  <a:schemeClr val="bg1">
                    <a:lumMod val="85000"/>
                  </a:schemeClr>
                </a:solidFill>
                <a:latin typeface="微软雅黑" pitchFamily="34" charset="-122"/>
                <a:ea typeface="微软雅黑" pitchFamily="34" charset="-122"/>
                <a:cs typeface="Raleway"/>
              </a:rPr>
              <a:t>JSON</a:t>
            </a:r>
            <a:r>
              <a:rPr lang="zh-CN" altLang="en-US" sz="1050" kern="0" dirty="0">
                <a:solidFill>
                  <a:schemeClr val="bg1">
                    <a:lumMod val="85000"/>
                  </a:schemeClr>
                </a:solidFill>
                <a:latin typeface="微软雅黑" pitchFamily="34" charset="-122"/>
                <a:ea typeface="微软雅黑" pitchFamily="34" charset="-122"/>
                <a:cs typeface="Raleway"/>
              </a:rPr>
              <a:t>文件小巧、传输快、易于代码读写转换，且便于阅读</a:t>
            </a:r>
            <a:endParaRPr lang="en-US" altLang="zh-CN" sz="1050" kern="0" dirty="0">
              <a:solidFill>
                <a:schemeClr val="bg1">
                  <a:lumMod val="85000"/>
                </a:schemeClr>
              </a:solidFill>
              <a:latin typeface="微软雅黑" pitchFamily="34" charset="-122"/>
              <a:ea typeface="微软雅黑" pitchFamily="34" charset="-122"/>
              <a:cs typeface="Raleway Light"/>
            </a:endParaRPr>
          </a:p>
        </p:txBody>
      </p:sp>
      <p:sp>
        <p:nvSpPr>
          <p:cNvPr id="34" name="Content Placeholder 2"/>
          <p:cNvSpPr txBox="1">
            <a:spLocks/>
          </p:cNvSpPr>
          <p:nvPr/>
        </p:nvSpPr>
        <p:spPr bwMode="auto">
          <a:xfrm>
            <a:off x="6433054" y="2323849"/>
            <a:ext cx="2358296" cy="49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defTabSz="685663">
              <a:spcBef>
                <a:spcPct val="20000"/>
              </a:spcBef>
              <a:defRPr/>
            </a:pPr>
            <a:r>
              <a:rPr lang="zh-CN" altLang="en-US" sz="1050" kern="0" dirty="0">
                <a:solidFill>
                  <a:schemeClr val="bg1">
                    <a:lumMod val="85000"/>
                  </a:schemeClr>
                </a:solidFill>
                <a:latin typeface="微软雅黑" pitchFamily="34" charset="-122"/>
                <a:ea typeface="微软雅黑" pitchFamily="34" charset="-122"/>
                <a:cs typeface="Raleway"/>
              </a:rPr>
              <a:t>使用压缩文件做数据传输，是传输更快（时间换空间）</a:t>
            </a:r>
            <a:endParaRPr lang="en-US" altLang="zh-CN" sz="1050" kern="0" dirty="0">
              <a:solidFill>
                <a:schemeClr val="bg1">
                  <a:lumMod val="85000"/>
                </a:schemeClr>
              </a:solidFill>
              <a:latin typeface="微软雅黑" pitchFamily="34" charset="-122"/>
              <a:ea typeface="微软雅黑" pitchFamily="34" charset="-122"/>
              <a:cs typeface="Raleway Light"/>
            </a:endParaRPr>
          </a:p>
        </p:txBody>
      </p:sp>
      <p:sp>
        <p:nvSpPr>
          <p:cNvPr id="35" name="Content Placeholder 2"/>
          <p:cNvSpPr txBox="1">
            <a:spLocks/>
          </p:cNvSpPr>
          <p:nvPr/>
        </p:nvSpPr>
        <p:spPr bwMode="auto">
          <a:xfrm>
            <a:off x="6411788" y="3487762"/>
            <a:ext cx="2358296" cy="437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defTabSz="685663">
              <a:spcBef>
                <a:spcPct val="20000"/>
              </a:spcBef>
              <a:defRPr/>
            </a:pPr>
            <a:r>
              <a:rPr lang="zh-CN" altLang="en-US" sz="1050" kern="0" dirty="0">
                <a:solidFill>
                  <a:schemeClr val="bg1">
                    <a:lumMod val="85000"/>
                  </a:schemeClr>
                </a:solidFill>
                <a:latin typeface="微软雅黑" pitchFamily="34" charset="-122"/>
                <a:ea typeface="微软雅黑" pitchFamily="34" charset="-122"/>
                <a:cs typeface="Raleway"/>
              </a:rPr>
              <a:t>使用</a:t>
            </a:r>
            <a:r>
              <a:rPr lang="en-US" altLang="zh-CN" sz="1050" kern="0" dirty="0">
                <a:solidFill>
                  <a:schemeClr val="bg1">
                    <a:lumMod val="85000"/>
                  </a:schemeClr>
                </a:solidFill>
                <a:latin typeface="微软雅黑" pitchFamily="34" charset="-122"/>
                <a:ea typeface="微软雅黑" pitchFamily="34" charset="-122"/>
                <a:cs typeface="Raleway"/>
              </a:rPr>
              <a:t>FTP</a:t>
            </a:r>
            <a:r>
              <a:rPr lang="zh-CN" altLang="en-US" sz="1050" kern="0" dirty="0">
                <a:solidFill>
                  <a:schemeClr val="bg1">
                    <a:lumMod val="85000"/>
                  </a:schemeClr>
                </a:solidFill>
                <a:latin typeface="微软雅黑" pitchFamily="34" charset="-122"/>
                <a:ea typeface="微软雅黑" pitchFamily="34" charset="-122"/>
                <a:cs typeface="Raleway"/>
              </a:rPr>
              <a:t>服务器或</a:t>
            </a:r>
            <a:r>
              <a:rPr lang="en-US" altLang="zh-CN" sz="1050" kern="0" dirty="0">
                <a:solidFill>
                  <a:schemeClr val="bg1">
                    <a:lumMod val="85000"/>
                  </a:schemeClr>
                </a:solidFill>
                <a:latin typeface="微软雅黑" pitchFamily="34" charset="-122"/>
                <a:ea typeface="微软雅黑" pitchFamily="34" charset="-122"/>
                <a:cs typeface="Raleway"/>
              </a:rPr>
              <a:t>Minio Cloud Storage</a:t>
            </a:r>
            <a:r>
              <a:rPr lang="zh-CN" altLang="en-US" sz="1050" kern="0" dirty="0">
                <a:solidFill>
                  <a:schemeClr val="bg1">
                    <a:lumMod val="85000"/>
                  </a:schemeClr>
                </a:solidFill>
                <a:latin typeface="微软雅黑" pitchFamily="34" charset="-122"/>
                <a:ea typeface="微软雅黑" pitchFamily="34" charset="-122"/>
                <a:cs typeface="Raleway"/>
              </a:rPr>
              <a:t>来做文件的存储服务</a:t>
            </a:r>
            <a:endParaRPr lang="en-US" altLang="zh-CN" sz="1050" kern="0" dirty="0">
              <a:solidFill>
                <a:schemeClr val="bg1">
                  <a:lumMod val="85000"/>
                </a:schemeClr>
              </a:solidFill>
              <a:latin typeface="微软雅黑" pitchFamily="34" charset="-122"/>
              <a:ea typeface="微软雅黑" pitchFamily="34" charset="-122"/>
              <a:cs typeface="Raleway Light"/>
            </a:endParaRPr>
          </a:p>
        </p:txBody>
      </p:sp>
      <p:pic>
        <p:nvPicPr>
          <p:cNvPr id="161" name="图片 2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 name="文本框 28"/>
          <p:cNvSpPr txBox="1">
            <a:spLocks noChangeArrowheads="1"/>
          </p:cNvSpPr>
          <p:nvPr/>
        </p:nvSpPr>
        <p:spPr bwMode="auto">
          <a:xfrm>
            <a:off x="411163" y="384175"/>
            <a:ext cx="1760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文件操作性能设计</a:t>
            </a:r>
          </a:p>
        </p:txBody>
      </p:sp>
      <p:sp>
        <p:nvSpPr>
          <p:cNvPr id="38" name="Freeform 119"/>
          <p:cNvSpPr>
            <a:spLocks noEditPoints="1"/>
          </p:cNvSpPr>
          <p:nvPr/>
        </p:nvSpPr>
        <p:spPr bwMode="auto">
          <a:xfrm>
            <a:off x="3853085" y="2162175"/>
            <a:ext cx="1411078" cy="847512"/>
          </a:xfrm>
          <a:custGeom>
            <a:avLst/>
            <a:gdLst>
              <a:gd name="T0" fmla="*/ 1935 w 2288"/>
              <a:gd name="T1" fmla="*/ 291 h 1415"/>
              <a:gd name="T2" fmla="*/ 2219 w 2288"/>
              <a:gd name="T3" fmla="*/ 523 h 1415"/>
              <a:gd name="T4" fmla="*/ 1958 w 2288"/>
              <a:gd name="T5" fmla="*/ 1010 h 1415"/>
              <a:gd name="T6" fmla="*/ 1059 w 2288"/>
              <a:gd name="T7" fmla="*/ 1196 h 1415"/>
              <a:gd name="T8" fmla="*/ 919 w 2288"/>
              <a:gd name="T9" fmla="*/ 1219 h 1415"/>
              <a:gd name="T10" fmla="*/ 625 w 2288"/>
              <a:gd name="T11" fmla="*/ 922 h 1415"/>
              <a:gd name="T12" fmla="*/ 85 w 2288"/>
              <a:gd name="T13" fmla="*/ 817 h 1415"/>
              <a:gd name="T14" fmla="*/ 72 w 2288"/>
              <a:gd name="T15" fmla="*/ 608 h 1415"/>
              <a:gd name="T16" fmla="*/ 438 w 2288"/>
              <a:gd name="T17" fmla="*/ 330 h 1415"/>
              <a:gd name="T18" fmla="*/ 1357 w 2288"/>
              <a:gd name="T19" fmla="*/ 69 h 1415"/>
              <a:gd name="T20" fmla="*/ 1393 w 2288"/>
              <a:gd name="T21" fmla="*/ 147 h 1415"/>
              <a:gd name="T22" fmla="*/ 121 w 2288"/>
              <a:gd name="T23" fmla="*/ 595 h 1415"/>
              <a:gd name="T24" fmla="*/ 781 w 2288"/>
              <a:gd name="T25" fmla="*/ 785 h 1415"/>
              <a:gd name="T26" fmla="*/ 2010 w 2288"/>
              <a:gd name="T27" fmla="*/ 392 h 1415"/>
              <a:gd name="T28" fmla="*/ 1376 w 2288"/>
              <a:gd name="T29" fmla="*/ 216 h 1415"/>
              <a:gd name="T30" fmla="*/ 1144 w 2288"/>
              <a:gd name="T31" fmla="*/ 448 h 1415"/>
              <a:gd name="T32" fmla="*/ 1572 w 2288"/>
              <a:gd name="T33" fmla="*/ 1098 h 1415"/>
              <a:gd name="T34" fmla="*/ 2174 w 2288"/>
              <a:gd name="T35" fmla="*/ 409 h 1415"/>
              <a:gd name="T36" fmla="*/ 1782 w 2288"/>
              <a:gd name="T37" fmla="*/ 1049 h 1415"/>
              <a:gd name="T38" fmla="*/ 1736 w 2288"/>
              <a:gd name="T39" fmla="*/ 1147 h 1415"/>
              <a:gd name="T40" fmla="*/ 2112 w 2288"/>
              <a:gd name="T41" fmla="*/ 641 h 1415"/>
              <a:gd name="T42" fmla="*/ 2157 w 2288"/>
              <a:gd name="T43" fmla="*/ 500 h 1415"/>
              <a:gd name="T44" fmla="*/ 2007 w 2288"/>
              <a:gd name="T45" fmla="*/ 667 h 1415"/>
              <a:gd name="T46" fmla="*/ 1566 w 2288"/>
              <a:gd name="T47" fmla="*/ 1265 h 1415"/>
              <a:gd name="T48" fmla="*/ 1768 w 2288"/>
              <a:gd name="T49" fmla="*/ 1157 h 1415"/>
              <a:gd name="T50" fmla="*/ 1445 w 2288"/>
              <a:gd name="T51" fmla="*/ 1294 h 1415"/>
              <a:gd name="T52" fmla="*/ 1255 w 2288"/>
              <a:gd name="T53" fmla="*/ 1259 h 1415"/>
              <a:gd name="T54" fmla="*/ 1667 w 2288"/>
              <a:gd name="T55" fmla="*/ 1314 h 1415"/>
              <a:gd name="T56" fmla="*/ 1981 w 2288"/>
              <a:gd name="T57" fmla="*/ 932 h 1415"/>
              <a:gd name="T58" fmla="*/ 2242 w 2288"/>
              <a:gd name="T59" fmla="*/ 559 h 1415"/>
              <a:gd name="T60" fmla="*/ 327 w 2288"/>
              <a:gd name="T61" fmla="*/ 739 h 1415"/>
              <a:gd name="T62" fmla="*/ 625 w 2288"/>
              <a:gd name="T63" fmla="*/ 853 h 1415"/>
              <a:gd name="T64" fmla="*/ 680 w 2288"/>
              <a:gd name="T65" fmla="*/ 801 h 1415"/>
              <a:gd name="T66" fmla="*/ 752 w 2288"/>
              <a:gd name="T67" fmla="*/ 772 h 1415"/>
              <a:gd name="T68" fmla="*/ 141 w 2288"/>
              <a:gd name="T69" fmla="*/ 660 h 1415"/>
              <a:gd name="T70" fmla="*/ 30 w 2288"/>
              <a:gd name="T71" fmla="*/ 772 h 1415"/>
              <a:gd name="T72" fmla="*/ 540 w 2288"/>
              <a:gd name="T73" fmla="*/ 853 h 1415"/>
              <a:gd name="T74" fmla="*/ 30 w 2288"/>
              <a:gd name="T75" fmla="*/ 772 h 1415"/>
              <a:gd name="T76" fmla="*/ 821 w 2288"/>
              <a:gd name="T77" fmla="*/ 938 h 1415"/>
              <a:gd name="T78" fmla="*/ 1072 w 2288"/>
              <a:gd name="T79" fmla="*/ 909 h 1415"/>
              <a:gd name="T80" fmla="*/ 860 w 2288"/>
              <a:gd name="T81" fmla="*/ 879 h 1415"/>
              <a:gd name="T82" fmla="*/ 1121 w 2288"/>
              <a:gd name="T83" fmla="*/ 1043 h 1415"/>
              <a:gd name="T84" fmla="*/ 1533 w 2288"/>
              <a:gd name="T85" fmla="*/ 1281 h 1415"/>
              <a:gd name="T86" fmla="*/ 1311 w 2288"/>
              <a:gd name="T87" fmla="*/ 1170 h 1415"/>
              <a:gd name="T88" fmla="*/ 1432 w 2288"/>
              <a:gd name="T89" fmla="*/ 1174 h 1415"/>
              <a:gd name="T90" fmla="*/ 785 w 2288"/>
              <a:gd name="T91" fmla="*/ 961 h 1415"/>
              <a:gd name="T92" fmla="*/ 922 w 2288"/>
              <a:gd name="T93" fmla="*/ 1023 h 1415"/>
              <a:gd name="T94" fmla="*/ 906 w 2288"/>
              <a:gd name="T95" fmla="*/ 1193 h 1415"/>
              <a:gd name="T96" fmla="*/ 1027 w 2288"/>
              <a:gd name="T97" fmla="*/ 968 h 1415"/>
              <a:gd name="T98" fmla="*/ 919 w 2288"/>
              <a:gd name="T99" fmla="*/ 1040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88" h="1415">
                <a:moveTo>
                  <a:pt x="1419" y="131"/>
                </a:moveTo>
                <a:cubicBezTo>
                  <a:pt x="1495" y="110"/>
                  <a:pt x="1551" y="76"/>
                  <a:pt x="1644" y="88"/>
                </a:cubicBezTo>
                <a:cubicBezTo>
                  <a:pt x="1718" y="98"/>
                  <a:pt x="1795" y="144"/>
                  <a:pt x="1847" y="183"/>
                </a:cubicBezTo>
                <a:cubicBezTo>
                  <a:pt x="1882" y="210"/>
                  <a:pt x="1905" y="256"/>
                  <a:pt x="1935" y="291"/>
                </a:cubicBezTo>
                <a:cubicBezTo>
                  <a:pt x="1991" y="356"/>
                  <a:pt x="2066" y="392"/>
                  <a:pt x="2184" y="389"/>
                </a:cubicBezTo>
                <a:cubicBezTo>
                  <a:pt x="2198" y="386"/>
                  <a:pt x="2197" y="368"/>
                  <a:pt x="2219" y="373"/>
                </a:cubicBezTo>
                <a:cubicBezTo>
                  <a:pt x="2219" y="416"/>
                  <a:pt x="2202" y="452"/>
                  <a:pt x="2193" y="494"/>
                </a:cubicBezTo>
                <a:cubicBezTo>
                  <a:pt x="2211" y="491"/>
                  <a:pt x="2204" y="512"/>
                  <a:pt x="2219" y="523"/>
                </a:cubicBezTo>
                <a:cubicBezTo>
                  <a:pt x="2246" y="543"/>
                  <a:pt x="2288" y="535"/>
                  <a:pt x="2288" y="582"/>
                </a:cubicBezTo>
                <a:cubicBezTo>
                  <a:pt x="2288" y="607"/>
                  <a:pt x="2249" y="654"/>
                  <a:pt x="2233" y="677"/>
                </a:cubicBezTo>
                <a:cubicBezTo>
                  <a:pt x="2193" y="732"/>
                  <a:pt x="2154" y="777"/>
                  <a:pt x="2112" y="830"/>
                </a:cubicBezTo>
                <a:cubicBezTo>
                  <a:pt x="2062" y="893"/>
                  <a:pt x="2008" y="944"/>
                  <a:pt x="1958" y="1010"/>
                </a:cubicBezTo>
                <a:cubicBezTo>
                  <a:pt x="1895" y="1094"/>
                  <a:pt x="1813" y="1169"/>
                  <a:pt x="1755" y="1255"/>
                </a:cubicBezTo>
                <a:cubicBezTo>
                  <a:pt x="1689" y="1283"/>
                  <a:pt x="1664" y="1415"/>
                  <a:pt x="1569" y="1402"/>
                </a:cubicBezTo>
                <a:cubicBezTo>
                  <a:pt x="1552" y="1400"/>
                  <a:pt x="1530" y="1392"/>
                  <a:pt x="1514" y="1386"/>
                </a:cubicBezTo>
                <a:cubicBezTo>
                  <a:pt x="1368" y="1337"/>
                  <a:pt x="1189" y="1248"/>
                  <a:pt x="1059" y="1196"/>
                </a:cubicBezTo>
                <a:cubicBezTo>
                  <a:pt x="1051" y="1218"/>
                  <a:pt x="1061" y="1249"/>
                  <a:pt x="1056" y="1275"/>
                </a:cubicBezTo>
                <a:cubicBezTo>
                  <a:pt x="1036" y="1282"/>
                  <a:pt x="1031" y="1259"/>
                  <a:pt x="1023" y="1242"/>
                </a:cubicBezTo>
                <a:cubicBezTo>
                  <a:pt x="1011" y="1216"/>
                  <a:pt x="983" y="1190"/>
                  <a:pt x="974" y="1167"/>
                </a:cubicBezTo>
                <a:cubicBezTo>
                  <a:pt x="949" y="1178"/>
                  <a:pt x="942" y="1207"/>
                  <a:pt x="919" y="1219"/>
                </a:cubicBezTo>
                <a:cubicBezTo>
                  <a:pt x="918" y="1238"/>
                  <a:pt x="911" y="1259"/>
                  <a:pt x="879" y="1255"/>
                </a:cubicBezTo>
                <a:cubicBezTo>
                  <a:pt x="876" y="1212"/>
                  <a:pt x="870" y="1155"/>
                  <a:pt x="893" y="1102"/>
                </a:cubicBezTo>
                <a:cubicBezTo>
                  <a:pt x="855" y="1060"/>
                  <a:pt x="802" y="1035"/>
                  <a:pt x="768" y="991"/>
                </a:cubicBezTo>
                <a:cubicBezTo>
                  <a:pt x="698" y="1006"/>
                  <a:pt x="651" y="967"/>
                  <a:pt x="625" y="922"/>
                </a:cubicBezTo>
                <a:cubicBezTo>
                  <a:pt x="542" y="903"/>
                  <a:pt x="448" y="900"/>
                  <a:pt x="366" y="876"/>
                </a:cubicBezTo>
                <a:cubicBezTo>
                  <a:pt x="343" y="869"/>
                  <a:pt x="324" y="856"/>
                  <a:pt x="301" y="853"/>
                </a:cubicBezTo>
                <a:cubicBezTo>
                  <a:pt x="289" y="852"/>
                  <a:pt x="277" y="855"/>
                  <a:pt x="265" y="853"/>
                </a:cubicBezTo>
                <a:cubicBezTo>
                  <a:pt x="203" y="842"/>
                  <a:pt x="147" y="811"/>
                  <a:pt x="85" y="817"/>
                </a:cubicBezTo>
                <a:cubicBezTo>
                  <a:pt x="67" y="806"/>
                  <a:pt x="41" y="803"/>
                  <a:pt x="17" y="798"/>
                </a:cubicBezTo>
                <a:cubicBezTo>
                  <a:pt x="6" y="787"/>
                  <a:pt x="9" y="780"/>
                  <a:pt x="0" y="765"/>
                </a:cubicBezTo>
                <a:cubicBezTo>
                  <a:pt x="19" y="726"/>
                  <a:pt x="56" y="705"/>
                  <a:pt x="98" y="690"/>
                </a:cubicBezTo>
                <a:cubicBezTo>
                  <a:pt x="96" y="656"/>
                  <a:pt x="98" y="635"/>
                  <a:pt x="72" y="608"/>
                </a:cubicBezTo>
                <a:cubicBezTo>
                  <a:pt x="101" y="559"/>
                  <a:pt x="154" y="538"/>
                  <a:pt x="200" y="510"/>
                </a:cubicBezTo>
                <a:cubicBezTo>
                  <a:pt x="232" y="490"/>
                  <a:pt x="263" y="464"/>
                  <a:pt x="294" y="441"/>
                </a:cubicBezTo>
                <a:cubicBezTo>
                  <a:pt x="325" y="419"/>
                  <a:pt x="350" y="390"/>
                  <a:pt x="379" y="366"/>
                </a:cubicBezTo>
                <a:cubicBezTo>
                  <a:pt x="397" y="352"/>
                  <a:pt x="421" y="344"/>
                  <a:pt x="438" y="330"/>
                </a:cubicBezTo>
                <a:cubicBezTo>
                  <a:pt x="464" y="310"/>
                  <a:pt x="488" y="283"/>
                  <a:pt x="513" y="258"/>
                </a:cubicBezTo>
                <a:cubicBezTo>
                  <a:pt x="587" y="189"/>
                  <a:pt x="663" y="113"/>
                  <a:pt x="726" y="30"/>
                </a:cubicBezTo>
                <a:cubicBezTo>
                  <a:pt x="753" y="21"/>
                  <a:pt x="780" y="34"/>
                  <a:pt x="804" y="36"/>
                </a:cubicBezTo>
                <a:cubicBezTo>
                  <a:pt x="989" y="53"/>
                  <a:pt x="1203" y="0"/>
                  <a:pt x="1357" y="69"/>
                </a:cubicBezTo>
                <a:cubicBezTo>
                  <a:pt x="1375" y="92"/>
                  <a:pt x="1407" y="101"/>
                  <a:pt x="1419" y="131"/>
                </a:cubicBezTo>
                <a:close/>
                <a:moveTo>
                  <a:pt x="1268" y="291"/>
                </a:moveTo>
                <a:cubicBezTo>
                  <a:pt x="1283" y="278"/>
                  <a:pt x="1293" y="257"/>
                  <a:pt x="1308" y="242"/>
                </a:cubicBezTo>
                <a:cubicBezTo>
                  <a:pt x="1328" y="221"/>
                  <a:pt x="1395" y="177"/>
                  <a:pt x="1393" y="147"/>
                </a:cubicBezTo>
                <a:cubicBezTo>
                  <a:pt x="1392" y="139"/>
                  <a:pt x="1366" y="113"/>
                  <a:pt x="1353" y="105"/>
                </a:cubicBezTo>
                <a:cubicBezTo>
                  <a:pt x="1322" y="83"/>
                  <a:pt x="1266" y="69"/>
                  <a:pt x="1239" y="66"/>
                </a:cubicBezTo>
                <a:cubicBezTo>
                  <a:pt x="1107" y="51"/>
                  <a:pt x="894" y="69"/>
                  <a:pt x="745" y="52"/>
                </a:cubicBezTo>
                <a:cubicBezTo>
                  <a:pt x="565" y="261"/>
                  <a:pt x="354" y="439"/>
                  <a:pt x="121" y="595"/>
                </a:cubicBezTo>
                <a:cubicBezTo>
                  <a:pt x="206" y="626"/>
                  <a:pt x="313" y="604"/>
                  <a:pt x="406" y="611"/>
                </a:cubicBezTo>
                <a:cubicBezTo>
                  <a:pt x="444" y="614"/>
                  <a:pt x="487" y="621"/>
                  <a:pt x="526" y="628"/>
                </a:cubicBezTo>
                <a:cubicBezTo>
                  <a:pt x="625" y="644"/>
                  <a:pt x="729" y="677"/>
                  <a:pt x="775" y="752"/>
                </a:cubicBezTo>
                <a:cubicBezTo>
                  <a:pt x="787" y="760"/>
                  <a:pt x="765" y="784"/>
                  <a:pt x="781" y="785"/>
                </a:cubicBezTo>
                <a:cubicBezTo>
                  <a:pt x="806" y="779"/>
                  <a:pt x="814" y="756"/>
                  <a:pt x="827" y="739"/>
                </a:cubicBezTo>
                <a:cubicBezTo>
                  <a:pt x="892" y="683"/>
                  <a:pt x="957" y="627"/>
                  <a:pt x="1004" y="553"/>
                </a:cubicBezTo>
                <a:cubicBezTo>
                  <a:pt x="1096" y="473"/>
                  <a:pt x="1180" y="370"/>
                  <a:pt x="1268" y="291"/>
                </a:cubicBezTo>
                <a:close/>
                <a:moveTo>
                  <a:pt x="2010" y="392"/>
                </a:moveTo>
                <a:cubicBezTo>
                  <a:pt x="1937" y="349"/>
                  <a:pt x="1896" y="268"/>
                  <a:pt x="1837" y="213"/>
                </a:cubicBezTo>
                <a:cubicBezTo>
                  <a:pt x="1776" y="156"/>
                  <a:pt x="1674" y="114"/>
                  <a:pt x="1579" y="115"/>
                </a:cubicBezTo>
                <a:cubicBezTo>
                  <a:pt x="1544" y="115"/>
                  <a:pt x="1522" y="128"/>
                  <a:pt x="1491" y="137"/>
                </a:cubicBezTo>
                <a:cubicBezTo>
                  <a:pt x="1427" y="157"/>
                  <a:pt x="1414" y="181"/>
                  <a:pt x="1376" y="216"/>
                </a:cubicBezTo>
                <a:cubicBezTo>
                  <a:pt x="1353" y="238"/>
                  <a:pt x="1331" y="261"/>
                  <a:pt x="1308" y="285"/>
                </a:cubicBezTo>
                <a:cubicBezTo>
                  <a:pt x="1285" y="309"/>
                  <a:pt x="1256" y="328"/>
                  <a:pt x="1236" y="350"/>
                </a:cubicBezTo>
                <a:cubicBezTo>
                  <a:pt x="1213" y="373"/>
                  <a:pt x="1196" y="405"/>
                  <a:pt x="1177" y="425"/>
                </a:cubicBezTo>
                <a:cubicBezTo>
                  <a:pt x="1168" y="434"/>
                  <a:pt x="1154" y="439"/>
                  <a:pt x="1144" y="448"/>
                </a:cubicBezTo>
                <a:cubicBezTo>
                  <a:pt x="1080" y="507"/>
                  <a:pt x="1020" y="580"/>
                  <a:pt x="964" y="644"/>
                </a:cubicBezTo>
                <a:cubicBezTo>
                  <a:pt x="915" y="702"/>
                  <a:pt x="858" y="746"/>
                  <a:pt x="814" y="801"/>
                </a:cubicBezTo>
                <a:cubicBezTo>
                  <a:pt x="926" y="781"/>
                  <a:pt x="1012" y="856"/>
                  <a:pt x="1098" y="892"/>
                </a:cubicBezTo>
                <a:cubicBezTo>
                  <a:pt x="1222" y="1004"/>
                  <a:pt x="1373" y="1093"/>
                  <a:pt x="1572" y="1098"/>
                </a:cubicBezTo>
                <a:cubicBezTo>
                  <a:pt x="1580" y="1097"/>
                  <a:pt x="1585" y="1111"/>
                  <a:pt x="1595" y="1115"/>
                </a:cubicBezTo>
                <a:cubicBezTo>
                  <a:pt x="1630" y="1084"/>
                  <a:pt x="1662" y="1051"/>
                  <a:pt x="1690" y="1013"/>
                </a:cubicBezTo>
                <a:cubicBezTo>
                  <a:pt x="1718" y="976"/>
                  <a:pt x="1755" y="943"/>
                  <a:pt x="1772" y="896"/>
                </a:cubicBezTo>
                <a:cubicBezTo>
                  <a:pt x="1912" y="739"/>
                  <a:pt x="2051" y="582"/>
                  <a:pt x="2174" y="409"/>
                </a:cubicBezTo>
                <a:cubicBezTo>
                  <a:pt x="2112" y="416"/>
                  <a:pt x="2053" y="418"/>
                  <a:pt x="2010" y="392"/>
                </a:cubicBezTo>
                <a:close/>
                <a:moveTo>
                  <a:pt x="1566" y="1265"/>
                </a:moveTo>
                <a:cubicBezTo>
                  <a:pt x="1622" y="1214"/>
                  <a:pt x="1683" y="1159"/>
                  <a:pt x="1729" y="1102"/>
                </a:cubicBezTo>
                <a:cubicBezTo>
                  <a:pt x="1745" y="1083"/>
                  <a:pt x="1755" y="1054"/>
                  <a:pt x="1782" y="1049"/>
                </a:cubicBezTo>
                <a:cubicBezTo>
                  <a:pt x="1747" y="1123"/>
                  <a:pt x="1682" y="1177"/>
                  <a:pt x="1631" y="1232"/>
                </a:cubicBezTo>
                <a:cubicBezTo>
                  <a:pt x="1615" y="1250"/>
                  <a:pt x="1591" y="1268"/>
                  <a:pt x="1585" y="1291"/>
                </a:cubicBezTo>
                <a:cubicBezTo>
                  <a:pt x="1607" y="1294"/>
                  <a:pt x="1621" y="1272"/>
                  <a:pt x="1634" y="1259"/>
                </a:cubicBezTo>
                <a:cubicBezTo>
                  <a:pt x="1671" y="1222"/>
                  <a:pt x="1705" y="1184"/>
                  <a:pt x="1736" y="1147"/>
                </a:cubicBezTo>
                <a:cubicBezTo>
                  <a:pt x="1797" y="1096"/>
                  <a:pt x="1846" y="1033"/>
                  <a:pt x="1889" y="964"/>
                </a:cubicBezTo>
                <a:cubicBezTo>
                  <a:pt x="1928" y="950"/>
                  <a:pt x="1934" y="902"/>
                  <a:pt x="1971" y="886"/>
                </a:cubicBezTo>
                <a:cubicBezTo>
                  <a:pt x="2030" y="778"/>
                  <a:pt x="2131" y="687"/>
                  <a:pt x="2190" y="569"/>
                </a:cubicBezTo>
                <a:cubicBezTo>
                  <a:pt x="2159" y="575"/>
                  <a:pt x="2143" y="624"/>
                  <a:pt x="2112" y="641"/>
                </a:cubicBezTo>
                <a:cubicBezTo>
                  <a:pt x="2118" y="598"/>
                  <a:pt x="2167" y="570"/>
                  <a:pt x="2184" y="526"/>
                </a:cubicBezTo>
                <a:cubicBezTo>
                  <a:pt x="2172" y="522"/>
                  <a:pt x="2161" y="530"/>
                  <a:pt x="2154" y="536"/>
                </a:cubicBezTo>
                <a:cubicBezTo>
                  <a:pt x="2101" y="580"/>
                  <a:pt x="2069" y="662"/>
                  <a:pt x="2007" y="700"/>
                </a:cubicBezTo>
                <a:cubicBezTo>
                  <a:pt x="2046" y="622"/>
                  <a:pt x="2112" y="571"/>
                  <a:pt x="2157" y="500"/>
                </a:cubicBezTo>
                <a:cubicBezTo>
                  <a:pt x="2163" y="500"/>
                  <a:pt x="2168" y="500"/>
                  <a:pt x="2170" y="497"/>
                </a:cubicBezTo>
                <a:cubicBezTo>
                  <a:pt x="2174" y="481"/>
                  <a:pt x="2179" y="467"/>
                  <a:pt x="2180" y="448"/>
                </a:cubicBezTo>
                <a:cubicBezTo>
                  <a:pt x="2157" y="462"/>
                  <a:pt x="2152" y="494"/>
                  <a:pt x="2128" y="507"/>
                </a:cubicBezTo>
                <a:cubicBezTo>
                  <a:pt x="2097" y="570"/>
                  <a:pt x="2037" y="603"/>
                  <a:pt x="2007" y="667"/>
                </a:cubicBezTo>
                <a:cubicBezTo>
                  <a:pt x="1852" y="823"/>
                  <a:pt x="1737" y="1018"/>
                  <a:pt x="1572" y="1164"/>
                </a:cubicBezTo>
                <a:cubicBezTo>
                  <a:pt x="1575" y="1174"/>
                  <a:pt x="1581" y="1192"/>
                  <a:pt x="1579" y="1196"/>
                </a:cubicBezTo>
                <a:cubicBezTo>
                  <a:pt x="1616" y="1177"/>
                  <a:pt x="1641" y="1128"/>
                  <a:pt x="1677" y="1118"/>
                </a:cubicBezTo>
                <a:cubicBezTo>
                  <a:pt x="1648" y="1173"/>
                  <a:pt x="1585" y="1211"/>
                  <a:pt x="1566" y="1265"/>
                </a:cubicBezTo>
                <a:close/>
                <a:moveTo>
                  <a:pt x="2190" y="628"/>
                </a:moveTo>
                <a:cubicBezTo>
                  <a:pt x="2146" y="685"/>
                  <a:pt x="2092" y="742"/>
                  <a:pt x="2066" y="798"/>
                </a:cubicBezTo>
                <a:cubicBezTo>
                  <a:pt x="2036" y="824"/>
                  <a:pt x="2014" y="859"/>
                  <a:pt x="1994" y="896"/>
                </a:cubicBezTo>
                <a:cubicBezTo>
                  <a:pt x="1913" y="974"/>
                  <a:pt x="1843" y="1066"/>
                  <a:pt x="1768" y="1157"/>
                </a:cubicBezTo>
                <a:cubicBezTo>
                  <a:pt x="1745" y="1186"/>
                  <a:pt x="1711" y="1209"/>
                  <a:pt x="1677" y="1245"/>
                </a:cubicBezTo>
                <a:cubicBezTo>
                  <a:pt x="1654" y="1270"/>
                  <a:pt x="1610" y="1324"/>
                  <a:pt x="1579" y="1327"/>
                </a:cubicBezTo>
                <a:cubicBezTo>
                  <a:pt x="1558" y="1329"/>
                  <a:pt x="1538" y="1313"/>
                  <a:pt x="1520" y="1308"/>
                </a:cubicBezTo>
                <a:cubicBezTo>
                  <a:pt x="1496" y="1301"/>
                  <a:pt x="1469" y="1302"/>
                  <a:pt x="1445" y="1294"/>
                </a:cubicBezTo>
                <a:cubicBezTo>
                  <a:pt x="1313" y="1256"/>
                  <a:pt x="1196" y="1176"/>
                  <a:pt x="1072" y="1131"/>
                </a:cubicBezTo>
                <a:cubicBezTo>
                  <a:pt x="1068" y="1141"/>
                  <a:pt x="1070" y="1157"/>
                  <a:pt x="1066" y="1167"/>
                </a:cubicBezTo>
                <a:cubicBezTo>
                  <a:pt x="1074" y="1167"/>
                  <a:pt x="1083" y="1167"/>
                  <a:pt x="1092" y="1167"/>
                </a:cubicBezTo>
                <a:cubicBezTo>
                  <a:pt x="1139" y="1203"/>
                  <a:pt x="1195" y="1232"/>
                  <a:pt x="1255" y="1259"/>
                </a:cubicBezTo>
                <a:cubicBezTo>
                  <a:pt x="1289" y="1273"/>
                  <a:pt x="1326" y="1278"/>
                  <a:pt x="1360" y="1291"/>
                </a:cubicBezTo>
                <a:cubicBezTo>
                  <a:pt x="1391" y="1303"/>
                  <a:pt x="1422" y="1320"/>
                  <a:pt x="1455" y="1334"/>
                </a:cubicBezTo>
                <a:cubicBezTo>
                  <a:pt x="1499" y="1352"/>
                  <a:pt x="1544" y="1372"/>
                  <a:pt x="1582" y="1379"/>
                </a:cubicBezTo>
                <a:cubicBezTo>
                  <a:pt x="1617" y="1364"/>
                  <a:pt x="1631" y="1328"/>
                  <a:pt x="1667" y="1314"/>
                </a:cubicBezTo>
                <a:cubicBezTo>
                  <a:pt x="1677" y="1277"/>
                  <a:pt x="1712" y="1265"/>
                  <a:pt x="1723" y="1229"/>
                </a:cubicBezTo>
                <a:cubicBezTo>
                  <a:pt x="1742" y="1236"/>
                  <a:pt x="1742" y="1199"/>
                  <a:pt x="1765" y="1200"/>
                </a:cubicBezTo>
                <a:cubicBezTo>
                  <a:pt x="1782" y="1170"/>
                  <a:pt x="1808" y="1151"/>
                  <a:pt x="1824" y="1121"/>
                </a:cubicBezTo>
                <a:cubicBezTo>
                  <a:pt x="1893" y="1075"/>
                  <a:pt x="1927" y="994"/>
                  <a:pt x="1981" y="932"/>
                </a:cubicBezTo>
                <a:cubicBezTo>
                  <a:pt x="2010" y="898"/>
                  <a:pt x="2053" y="873"/>
                  <a:pt x="2069" y="830"/>
                </a:cubicBezTo>
                <a:cubicBezTo>
                  <a:pt x="2105" y="802"/>
                  <a:pt x="2128" y="762"/>
                  <a:pt x="2161" y="723"/>
                </a:cubicBezTo>
                <a:cubicBezTo>
                  <a:pt x="2189" y="688"/>
                  <a:pt x="2211" y="655"/>
                  <a:pt x="2229" y="628"/>
                </a:cubicBezTo>
                <a:cubicBezTo>
                  <a:pt x="2246" y="602"/>
                  <a:pt x="2268" y="585"/>
                  <a:pt x="2242" y="559"/>
                </a:cubicBezTo>
                <a:cubicBezTo>
                  <a:pt x="2233" y="563"/>
                  <a:pt x="2220" y="554"/>
                  <a:pt x="2219" y="559"/>
                </a:cubicBezTo>
                <a:cubicBezTo>
                  <a:pt x="2238" y="575"/>
                  <a:pt x="2204" y="609"/>
                  <a:pt x="2190" y="628"/>
                </a:cubicBezTo>
                <a:close/>
                <a:moveTo>
                  <a:pt x="138" y="700"/>
                </a:moveTo>
                <a:cubicBezTo>
                  <a:pt x="193" y="720"/>
                  <a:pt x="280" y="709"/>
                  <a:pt x="327" y="739"/>
                </a:cubicBezTo>
                <a:cubicBezTo>
                  <a:pt x="266" y="753"/>
                  <a:pt x="209" y="727"/>
                  <a:pt x="131" y="726"/>
                </a:cubicBezTo>
                <a:cubicBezTo>
                  <a:pt x="128" y="750"/>
                  <a:pt x="159" y="749"/>
                  <a:pt x="173" y="752"/>
                </a:cubicBezTo>
                <a:cubicBezTo>
                  <a:pt x="267" y="771"/>
                  <a:pt x="351" y="781"/>
                  <a:pt x="428" y="798"/>
                </a:cubicBezTo>
                <a:cubicBezTo>
                  <a:pt x="494" y="816"/>
                  <a:pt x="547" y="847"/>
                  <a:pt x="625" y="853"/>
                </a:cubicBezTo>
                <a:cubicBezTo>
                  <a:pt x="627" y="839"/>
                  <a:pt x="638" y="834"/>
                  <a:pt x="644" y="824"/>
                </a:cubicBezTo>
                <a:cubicBezTo>
                  <a:pt x="614" y="801"/>
                  <a:pt x="565" y="809"/>
                  <a:pt x="523" y="794"/>
                </a:cubicBezTo>
                <a:cubicBezTo>
                  <a:pt x="546" y="783"/>
                  <a:pt x="591" y="784"/>
                  <a:pt x="625" y="791"/>
                </a:cubicBezTo>
                <a:cubicBezTo>
                  <a:pt x="648" y="796"/>
                  <a:pt x="665" y="818"/>
                  <a:pt x="680" y="801"/>
                </a:cubicBezTo>
                <a:cubicBezTo>
                  <a:pt x="639" y="765"/>
                  <a:pt x="575" y="745"/>
                  <a:pt x="510" y="739"/>
                </a:cubicBezTo>
                <a:cubicBezTo>
                  <a:pt x="496" y="738"/>
                  <a:pt x="468" y="747"/>
                  <a:pt x="461" y="729"/>
                </a:cubicBezTo>
                <a:cubicBezTo>
                  <a:pt x="563" y="714"/>
                  <a:pt x="641" y="752"/>
                  <a:pt x="706" y="785"/>
                </a:cubicBezTo>
                <a:cubicBezTo>
                  <a:pt x="720" y="777"/>
                  <a:pt x="747" y="779"/>
                  <a:pt x="752" y="772"/>
                </a:cubicBezTo>
                <a:cubicBezTo>
                  <a:pt x="751" y="752"/>
                  <a:pt x="731" y="752"/>
                  <a:pt x="729" y="732"/>
                </a:cubicBezTo>
                <a:cubicBezTo>
                  <a:pt x="559" y="618"/>
                  <a:pt x="343" y="653"/>
                  <a:pt x="121" y="624"/>
                </a:cubicBezTo>
                <a:cubicBezTo>
                  <a:pt x="127" y="641"/>
                  <a:pt x="129" y="661"/>
                  <a:pt x="131" y="673"/>
                </a:cubicBezTo>
                <a:cubicBezTo>
                  <a:pt x="130" y="665"/>
                  <a:pt x="136" y="663"/>
                  <a:pt x="141" y="660"/>
                </a:cubicBezTo>
                <a:cubicBezTo>
                  <a:pt x="182" y="681"/>
                  <a:pt x="269" y="679"/>
                  <a:pt x="317" y="703"/>
                </a:cubicBezTo>
                <a:cubicBezTo>
                  <a:pt x="262" y="706"/>
                  <a:pt x="170" y="685"/>
                  <a:pt x="134" y="680"/>
                </a:cubicBezTo>
                <a:cubicBezTo>
                  <a:pt x="141" y="680"/>
                  <a:pt x="136" y="694"/>
                  <a:pt x="138" y="700"/>
                </a:cubicBezTo>
                <a:close/>
                <a:moveTo>
                  <a:pt x="30" y="772"/>
                </a:moveTo>
                <a:cubicBezTo>
                  <a:pt x="106" y="800"/>
                  <a:pt x="238" y="821"/>
                  <a:pt x="321" y="830"/>
                </a:cubicBezTo>
                <a:cubicBezTo>
                  <a:pt x="397" y="860"/>
                  <a:pt x="480" y="873"/>
                  <a:pt x="566" y="883"/>
                </a:cubicBezTo>
                <a:cubicBezTo>
                  <a:pt x="583" y="885"/>
                  <a:pt x="605" y="894"/>
                  <a:pt x="618" y="879"/>
                </a:cubicBezTo>
                <a:cubicBezTo>
                  <a:pt x="598" y="858"/>
                  <a:pt x="566" y="859"/>
                  <a:pt x="540" y="853"/>
                </a:cubicBezTo>
                <a:cubicBezTo>
                  <a:pt x="409" y="824"/>
                  <a:pt x="299" y="791"/>
                  <a:pt x="157" y="765"/>
                </a:cubicBezTo>
                <a:cubicBezTo>
                  <a:pt x="143" y="772"/>
                  <a:pt x="128" y="765"/>
                  <a:pt x="115" y="762"/>
                </a:cubicBezTo>
                <a:cubicBezTo>
                  <a:pt x="111" y="741"/>
                  <a:pt x="105" y="728"/>
                  <a:pt x="98" y="716"/>
                </a:cubicBezTo>
                <a:cubicBezTo>
                  <a:pt x="70" y="730"/>
                  <a:pt x="36" y="745"/>
                  <a:pt x="30" y="772"/>
                </a:cubicBezTo>
                <a:close/>
                <a:moveTo>
                  <a:pt x="834" y="889"/>
                </a:moveTo>
                <a:cubicBezTo>
                  <a:pt x="828" y="794"/>
                  <a:pt x="687" y="777"/>
                  <a:pt x="654" y="866"/>
                </a:cubicBezTo>
                <a:cubicBezTo>
                  <a:pt x="699" y="862"/>
                  <a:pt x="745" y="808"/>
                  <a:pt x="798" y="847"/>
                </a:cubicBezTo>
                <a:cubicBezTo>
                  <a:pt x="822" y="873"/>
                  <a:pt x="818" y="911"/>
                  <a:pt x="821" y="938"/>
                </a:cubicBezTo>
                <a:cubicBezTo>
                  <a:pt x="822" y="917"/>
                  <a:pt x="835" y="906"/>
                  <a:pt x="834" y="889"/>
                </a:cubicBezTo>
                <a:close/>
                <a:moveTo>
                  <a:pt x="1340" y="1085"/>
                </a:moveTo>
                <a:cubicBezTo>
                  <a:pt x="1286" y="1064"/>
                  <a:pt x="1229" y="1022"/>
                  <a:pt x="1183" y="987"/>
                </a:cubicBezTo>
                <a:cubicBezTo>
                  <a:pt x="1146" y="959"/>
                  <a:pt x="1110" y="933"/>
                  <a:pt x="1072" y="909"/>
                </a:cubicBezTo>
                <a:cubicBezTo>
                  <a:pt x="1010" y="869"/>
                  <a:pt x="924" y="817"/>
                  <a:pt x="843" y="824"/>
                </a:cubicBezTo>
                <a:cubicBezTo>
                  <a:pt x="842" y="824"/>
                  <a:pt x="840" y="824"/>
                  <a:pt x="840" y="827"/>
                </a:cubicBezTo>
                <a:cubicBezTo>
                  <a:pt x="874" y="859"/>
                  <a:pt x="948" y="850"/>
                  <a:pt x="981" y="883"/>
                </a:cubicBezTo>
                <a:cubicBezTo>
                  <a:pt x="950" y="900"/>
                  <a:pt x="886" y="846"/>
                  <a:pt x="860" y="879"/>
                </a:cubicBezTo>
                <a:cubicBezTo>
                  <a:pt x="931" y="900"/>
                  <a:pt x="992" y="913"/>
                  <a:pt x="1046" y="948"/>
                </a:cubicBezTo>
                <a:cubicBezTo>
                  <a:pt x="1082" y="971"/>
                  <a:pt x="1107" y="1007"/>
                  <a:pt x="1144" y="1026"/>
                </a:cubicBezTo>
                <a:cubicBezTo>
                  <a:pt x="1149" y="1040"/>
                  <a:pt x="1169" y="1056"/>
                  <a:pt x="1161" y="1072"/>
                </a:cubicBezTo>
                <a:cubicBezTo>
                  <a:pt x="1135" y="1075"/>
                  <a:pt x="1137" y="1050"/>
                  <a:pt x="1121" y="1043"/>
                </a:cubicBezTo>
                <a:cubicBezTo>
                  <a:pt x="1106" y="1061"/>
                  <a:pt x="1081" y="1085"/>
                  <a:pt x="1082" y="1108"/>
                </a:cubicBezTo>
                <a:cubicBezTo>
                  <a:pt x="1101" y="1104"/>
                  <a:pt x="1118" y="1131"/>
                  <a:pt x="1144" y="1131"/>
                </a:cubicBezTo>
                <a:cubicBezTo>
                  <a:pt x="1252" y="1186"/>
                  <a:pt x="1376" y="1254"/>
                  <a:pt x="1504" y="1281"/>
                </a:cubicBezTo>
                <a:cubicBezTo>
                  <a:pt x="1517" y="1284"/>
                  <a:pt x="1527" y="1289"/>
                  <a:pt x="1533" y="1281"/>
                </a:cubicBezTo>
                <a:cubicBezTo>
                  <a:pt x="1514" y="1255"/>
                  <a:pt x="1477" y="1255"/>
                  <a:pt x="1448" y="1245"/>
                </a:cubicBezTo>
                <a:cubicBezTo>
                  <a:pt x="1384" y="1224"/>
                  <a:pt x="1329" y="1197"/>
                  <a:pt x="1278" y="1167"/>
                </a:cubicBezTo>
                <a:cubicBezTo>
                  <a:pt x="1252" y="1152"/>
                  <a:pt x="1217" y="1141"/>
                  <a:pt x="1206" y="1111"/>
                </a:cubicBezTo>
                <a:cubicBezTo>
                  <a:pt x="1248" y="1117"/>
                  <a:pt x="1275" y="1150"/>
                  <a:pt x="1311" y="1170"/>
                </a:cubicBezTo>
                <a:cubicBezTo>
                  <a:pt x="1381" y="1210"/>
                  <a:pt x="1465" y="1238"/>
                  <a:pt x="1549" y="1242"/>
                </a:cubicBezTo>
                <a:cubicBezTo>
                  <a:pt x="1551" y="1233"/>
                  <a:pt x="1557" y="1228"/>
                  <a:pt x="1559" y="1219"/>
                </a:cubicBezTo>
                <a:cubicBezTo>
                  <a:pt x="1540" y="1215"/>
                  <a:pt x="1519" y="1202"/>
                  <a:pt x="1497" y="1196"/>
                </a:cubicBezTo>
                <a:cubicBezTo>
                  <a:pt x="1474" y="1190"/>
                  <a:pt x="1443" y="1196"/>
                  <a:pt x="1432" y="1174"/>
                </a:cubicBezTo>
                <a:cubicBezTo>
                  <a:pt x="1476" y="1171"/>
                  <a:pt x="1509" y="1179"/>
                  <a:pt x="1543" y="1187"/>
                </a:cubicBezTo>
                <a:cubicBezTo>
                  <a:pt x="1551" y="1161"/>
                  <a:pt x="1545" y="1147"/>
                  <a:pt x="1553" y="1128"/>
                </a:cubicBezTo>
                <a:cubicBezTo>
                  <a:pt x="1476" y="1104"/>
                  <a:pt x="1409" y="1113"/>
                  <a:pt x="1340" y="1085"/>
                </a:cubicBezTo>
                <a:close/>
                <a:moveTo>
                  <a:pt x="785" y="961"/>
                </a:moveTo>
                <a:cubicBezTo>
                  <a:pt x="724" y="942"/>
                  <a:pt x="683" y="934"/>
                  <a:pt x="644" y="902"/>
                </a:cubicBezTo>
                <a:cubicBezTo>
                  <a:pt x="656" y="958"/>
                  <a:pt x="737" y="981"/>
                  <a:pt x="785" y="961"/>
                </a:cubicBezTo>
                <a:close/>
                <a:moveTo>
                  <a:pt x="843" y="958"/>
                </a:moveTo>
                <a:cubicBezTo>
                  <a:pt x="865" y="985"/>
                  <a:pt x="897" y="1000"/>
                  <a:pt x="922" y="1023"/>
                </a:cubicBezTo>
                <a:cubicBezTo>
                  <a:pt x="949" y="999"/>
                  <a:pt x="976" y="975"/>
                  <a:pt x="1004" y="951"/>
                </a:cubicBezTo>
                <a:cubicBezTo>
                  <a:pt x="965" y="934"/>
                  <a:pt x="854" y="878"/>
                  <a:pt x="843" y="958"/>
                </a:cubicBezTo>
                <a:close/>
                <a:moveTo>
                  <a:pt x="932" y="1098"/>
                </a:moveTo>
                <a:cubicBezTo>
                  <a:pt x="912" y="1120"/>
                  <a:pt x="892" y="1158"/>
                  <a:pt x="906" y="1193"/>
                </a:cubicBezTo>
                <a:cubicBezTo>
                  <a:pt x="933" y="1171"/>
                  <a:pt x="948" y="1137"/>
                  <a:pt x="987" y="1128"/>
                </a:cubicBezTo>
                <a:cubicBezTo>
                  <a:pt x="1012" y="1145"/>
                  <a:pt x="997" y="1192"/>
                  <a:pt x="1030" y="1206"/>
                </a:cubicBezTo>
                <a:cubicBezTo>
                  <a:pt x="1040" y="1129"/>
                  <a:pt x="1056" y="1069"/>
                  <a:pt x="1102" y="1023"/>
                </a:cubicBezTo>
                <a:cubicBezTo>
                  <a:pt x="1076" y="1006"/>
                  <a:pt x="1055" y="982"/>
                  <a:pt x="1027" y="968"/>
                </a:cubicBezTo>
                <a:cubicBezTo>
                  <a:pt x="984" y="1006"/>
                  <a:pt x="936" y="1026"/>
                  <a:pt x="932" y="1098"/>
                </a:cubicBezTo>
                <a:close/>
                <a:moveTo>
                  <a:pt x="801" y="981"/>
                </a:moveTo>
                <a:cubicBezTo>
                  <a:pt x="830" y="1018"/>
                  <a:pt x="862" y="1052"/>
                  <a:pt x="909" y="1072"/>
                </a:cubicBezTo>
                <a:cubicBezTo>
                  <a:pt x="907" y="1056"/>
                  <a:pt x="916" y="1051"/>
                  <a:pt x="919" y="1040"/>
                </a:cubicBezTo>
                <a:cubicBezTo>
                  <a:pt x="871" y="1030"/>
                  <a:pt x="849" y="969"/>
                  <a:pt x="801" y="9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12548342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62"/>
                                        </p:tgtEl>
                                        <p:attrNameLst>
                                          <p:attrName>style.visibility</p:attrName>
                                        </p:attrNameLst>
                                      </p:cBhvr>
                                      <p:to>
                                        <p:strVal val="visible"/>
                                      </p:to>
                                    </p:set>
                                    <p:anim calcmode="lin" valueType="num">
                                      <p:cBhvr>
                                        <p:cTn id="7" dur="500" fill="hold"/>
                                        <p:tgtEl>
                                          <p:spTgt spid="16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2"/>
                                        </p:tgtEl>
                                        <p:attrNameLst>
                                          <p:attrName>ppt_y</p:attrName>
                                        </p:attrNameLst>
                                      </p:cBhvr>
                                      <p:tavLst>
                                        <p:tav tm="0">
                                          <p:val>
                                            <p:strVal val="#ppt_y"/>
                                          </p:val>
                                        </p:tav>
                                        <p:tav tm="100000">
                                          <p:val>
                                            <p:strVal val="#ppt_y"/>
                                          </p:val>
                                        </p:tav>
                                      </p:tavLst>
                                    </p:anim>
                                    <p:anim calcmode="lin" valueType="num">
                                      <p:cBhvr>
                                        <p:cTn id="9" dur="500" fill="hold"/>
                                        <p:tgtEl>
                                          <p:spTgt spid="16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2"/>
                                        </p:tgtEl>
                                      </p:cBhvr>
                                    </p:animEffect>
                                  </p:childTnLst>
                                </p:cTn>
                              </p:par>
                            </p:childTnLst>
                          </p:cTn>
                        </p:par>
                        <p:par>
                          <p:cTn id="12" fill="hold">
                            <p:stCondLst>
                              <p:cond delay="850"/>
                            </p:stCondLst>
                            <p:childTnLst>
                              <p:par>
                                <p:cTn id="13" presetID="16" presetClass="entr" presetSubtype="2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barn(inVertical)">
                                      <p:cBhvr>
                                        <p:cTn id="18" dur="500"/>
                                        <p:tgtEl>
                                          <p:spTgt spid="38"/>
                                        </p:tgtEl>
                                      </p:cBhvr>
                                    </p:animEffect>
                                  </p:childTnLst>
                                </p:cTn>
                              </p:par>
                            </p:childTnLst>
                          </p:cTn>
                        </p:par>
                        <p:par>
                          <p:cTn id="19" fill="hold">
                            <p:stCondLst>
                              <p:cond delay="1350"/>
                            </p:stCondLst>
                            <p:childTnLst>
                              <p:par>
                                <p:cTn id="20" presetID="16" presetClass="entr" presetSubtype="21"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arn(inVertical)">
                                      <p:cBhvr>
                                        <p:cTn id="22" dur="500"/>
                                        <p:tgtEl>
                                          <p:spTgt spid="30"/>
                                        </p:tgtEl>
                                      </p:cBhvr>
                                    </p:animEffect>
                                  </p:childTnLst>
                                </p:cTn>
                              </p:par>
                            </p:childTnLst>
                          </p:cTn>
                        </p:par>
                        <p:par>
                          <p:cTn id="23" fill="hold">
                            <p:stCondLst>
                              <p:cond delay="1850"/>
                            </p:stCondLst>
                            <p:childTnLst>
                              <p:par>
                                <p:cTn id="24" presetID="16" presetClass="entr" presetSubtype="21"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barn(inVertical)">
                                      <p:cBhvr>
                                        <p:cTn id="26" dur="500"/>
                                        <p:tgtEl>
                                          <p:spTgt spid="31"/>
                                        </p:tgtEl>
                                      </p:cBhvr>
                                    </p:animEffect>
                                  </p:childTnLst>
                                </p:cTn>
                              </p:par>
                            </p:childTnLst>
                          </p:cTn>
                        </p:par>
                        <p:par>
                          <p:cTn id="27" fill="hold">
                            <p:stCondLst>
                              <p:cond delay="2350"/>
                            </p:stCondLst>
                            <p:childTnLst>
                              <p:par>
                                <p:cTn id="28" presetID="16" presetClass="entr" presetSubtype="21"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barn(inVertical)">
                                      <p:cBhvr>
                                        <p:cTn id="30" dur="500"/>
                                        <p:tgtEl>
                                          <p:spTgt spid="32"/>
                                        </p:tgtEl>
                                      </p:cBhvr>
                                    </p:animEffect>
                                  </p:childTnLst>
                                </p:cTn>
                              </p:par>
                            </p:childTnLst>
                          </p:cTn>
                        </p:par>
                        <p:par>
                          <p:cTn id="31" fill="hold">
                            <p:stCondLst>
                              <p:cond delay="2850"/>
                            </p:stCondLst>
                            <p:childTnLst>
                              <p:par>
                                <p:cTn id="32" presetID="16" presetClass="entr" presetSubtype="21" fill="hold" grpId="0"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barn(inVertical)">
                                      <p:cBhvr>
                                        <p:cTn id="34" dur="500"/>
                                        <p:tgtEl>
                                          <p:spTgt spid="33"/>
                                        </p:tgtEl>
                                      </p:cBhvr>
                                    </p:animEffect>
                                  </p:childTnLst>
                                </p:cTn>
                              </p:par>
                            </p:childTnLst>
                          </p:cTn>
                        </p:par>
                        <p:par>
                          <p:cTn id="35" fill="hold">
                            <p:stCondLst>
                              <p:cond delay="3350"/>
                            </p:stCondLst>
                            <p:childTnLst>
                              <p:par>
                                <p:cTn id="36" presetID="16" presetClass="entr" presetSubtype="21"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barn(inVertical)">
                                      <p:cBhvr>
                                        <p:cTn id="38" dur="500"/>
                                        <p:tgtEl>
                                          <p:spTgt spid="34"/>
                                        </p:tgtEl>
                                      </p:cBhvr>
                                    </p:animEffect>
                                  </p:childTnLst>
                                </p:cTn>
                              </p:par>
                            </p:childTnLst>
                          </p:cTn>
                        </p:par>
                        <p:par>
                          <p:cTn id="39" fill="hold">
                            <p:stCondLst>
                              <p:cond delay="3850"/>
                            </p:stCondLst>
                            <p:childTnLst>
                              <p:par>
                                <p:cTn id="40" presetID="16" presetClass="entr" presetSubtype="21"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barn(inVertical)">
                                      <p:cBhvr>
                                        <p:cTn id="4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P spid="35" grpId="0"/>
      <p:bldP spid="162" grpId="0"/>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36"/>
          <p:cNvSpPr/>
          <p:nvPr/>
        </p:nvSpPr>
        <p:spPr>
          <a:xfrm>
            <a:off x="3878263" y="1122363"/>
            <a:ext cx="1374775" cy="1201737"/>
          </a:xfrm>
          <a:custGeom>
            <a:avLst/>
            <a:gdLst>
              <a:gd name="connsiteX0" fmla="*/ 0 w 1944216"/>
              <a:gd name="connsiteY0" fmla="*/ 1676048 h 1676048"/>
              <a:gd name="connsiteX1" fmla="*/ 972108 w 1944216"/>
              <a:gd name="connsiteY1" fmla="*/ 0 h 1676048"/>
              <a:gd name="connsiteX2" fmla="*/ 1944216 w 1944216"/>
              <a:gd name="connsiteY2" fmla="*/ 1676048 h 1676048"/>
              <a:gd name="connsiteX3" fmla="*/ 0 w 1944216"/>
              <a:gd name="connsiteY3" fmla="*/ 1676048 h 1676048"/>
              <a:gd name="connsiteX0" fmla="*/ 1944216 w 2035656"/>
              <a:gd name="connsiteY0" fmla="*/ 1676048 h 1767488"/>
              <a:gd name="connsiteX1" fmla="*/ 0 w 2035656"/>
              <a:gd name="connsiteY1" fmla="*/ 1676048 h 1767488"/>
              <a:gd name="connsiteX2" fmla="*/ 972108 w 2035656"/>
              <a:gd name="connsiteY2" fmla="*/ 0 h 1767488"/>
              <a:gd name="connsiteX3" fmla="*/ 2035656 w 2035656"/>
              <a:gd name="connsiteY3" fmla="*/ 1767488 h 1767488"/>
              <a:gd name="connsiteX0" fmla="*/ 0 w 2035656"/>
              <a:gd name="connsiteY0" fmla="*/ 1676048 h 1767488"/>
              <a:gd name="connsiteX1" fmla="*/ 972108 w 2035656"/>
              <a:gd name="connsiteY1" fmla="*/ 0 h 1767488"/>
              <a:gd name="connsiteX2" fmla="*/ 2035656 w 2035656"/>
              <a:gd name="connsiteY2" fmla="*/ 1767488 h 1767488"/>
              <a:gd name="connsiteX0" fmla="*/ 0 w 2000932"/>
              <a:gd name="connsiteY0" fmla="*/ 1676048 h 1709614"/>
              <a:gd name="connsiteX1" fmla="*/ 972108 w 2000932"/>
              <a:gd name="connsiteY1" fmla="*/ 0 h 1709614"/>
              <a:gd name="connsiteX2" fmla="*/ 2000932 w 2000932"/>
              <a:gd name="connsiteY2" fmla="*/ 1709614 h 1709614"/>
              <a:gd name="connsiteX0" fmla="*/ 0 w 1966208"/>
              <a:gd name="connsiteY0" fmla="*/ 1676048 h 1676048"/>
              <a:gd name="connsiteX1" fmla="*/ 972108 w 1966208"/>
              <a:gd name="connsiteY1" fmla="*/ 0 h 1676048"/>
              <a:gd name="connsiteX2" fmla="*/ 1966208 w 1966208"/>
              <a:gd name="connsiteY2" fmla="*/ 1628591 h 1676048"/>
              <a:gd name="connsiteX0" fmla="*/ 0 w 2024082"/>
              <a:gd name="connsiteY0" fmla="*/ 1676048 h 1698039"/>
              <a:gd name="connsiteX1" fmla="*/ 972108 w 2024082"/>
              <a:gd name="connsiteY1" fmla="*/ 0 h 1698039"/>
              <a:gd name="connsiteX2" fmla="*/ 2024082 w 2024082"/>
              <a:gd name="connsiteY2" fmla="*/ 1698039 h 1698039"/>
              <a:gd name="connsiteX0" fmla="*/ 0 w 1942196"/>
              <a:gd name="connsiteY0" fmla="*/ 1676048 h 1698039"/>
              <a:gd name="connsiteX1" fmla="*/ 972108 w 1942196"/>
              <a:gd name="connsiteY1" fmla="*/ 0 h 1698039"/>
              <a:gd name="connsiteX2" fmla="*/ 1942196 w 1942196"/>
              <a:gd name="connsiteY2" fmla="*/ 1698039 h 1698039"/>
            </a:gdLst>
            <a:ahLst/>
            <a:cxnLst>
              <a:cxn ang="0">
                <a:pos x="connsiteX0" y="connsiteY0"/>
              </a:cxn>
              <a:cxn ang="0">
                <a:pos x="connsiteX1" y="connsiteY1"/>
              </a:cxn>
              <a:cxn ang="0">
                <a:pos x="connsiteX2" y="connsiteY2"/>
              </a:cxn>
            </a:cxnLst>
            <a:rect l="l" t="t" r="r" b="b"/>
            <a:pathLst>
              <a:path w="1942196" h="1698039">
                <a:moveTo>
                  <a:pt x="0" y="1676048"/>
                </a:moveTo>
                <a:lnTo>
                  <a:pt x="972108" y="0"/>
                </a:lnTo>
                <a:cubicBezTo>
                  <a:pt x="1296144" y="558683"/>
                  <a:pt x="1942196" y="1698039"/>
                  <a:pt x="1942196" y="1698039"/>
                </a:cubicBezTo>
              </a:path>
            </a:pathLst>
          </a:custGeom>
          <a:noFill/>
          <a:ln w="101600">
            <a:solidFill>
              <a:schemeClr val="bg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j-ea"/>
              <a:ea typeface="+mj-ea"/>
            </a:endParaRPr>
          </a:p>
        </p:txBody>
      </p:sp>
      <p:sp>
        <p:nvSpPr>
          <p:cNvPr id="3" name="等腰三角形 36"/>
          <p:cNvSpPr/>
          <p:nvPr/>
        </p:nvSpPr>
        <p:spPr>
          <a:xfrm rot="7176392">
            <a:off x="4723606" y="2607469"/>
            <a:ext cx="1374775" cy="1201738"/>
          </a:xfrm>
          <a:custGeom>
            <a:avLst/>
            <a:gdLst>
              <a:gd name="connsiteX0" fmla="*/ 0 w 1944216"/>
              <a:gd name="connsiteY0" fmla="*/ 1676048 h 1676048"/>
              <a:gd name="connsiteX1" fmla="*/ 972108 w 1944216"/>
              <a:gd name="connsiteY1" fmla="*/ 0 h 1676048"/>
              <a:gd name="connsiteX2" fmla="*/ 1944216 w 1944216"/>
              <a:gd name="connsiteY2" fmla="*/ 1676048 h 1676048"/>
              <a:gd name="connsiteX3" fmla="*/ 0 w 1944216"/>
              <a:gd name="connsiteY3" fmla="*/ 1676048 h 1676048"/>
              <a:gd name="connsiteX0" fmla="*/ 1944216 w 2035656"/>
              <a:gd name="connsiteY0" fmla="*/ 1676048 h 1767488"/>
              <a:gd name="connsiteX1" fmla="*/ 0 w 2035656"/>
              <a:gd name="connsiteY1" fmla="*/ 1676048 h 1767488"/>
              <a:gd name="connsiteX2" fmla="*/ 972108 w 2035656"/>
              <a:gd name="connsiteY2" fmla="*/ 0 h 1767488"/>
              <a:gd name="connsiteX3" fmla="*/ 2035656 w 2035656"/>
              <a:gd name="connsiteY3" fmla="*/ 1767488 h 1767488"/>
              <a:gd name="connsiteX0" fmla="*/ 0 w 2035656"/>
              <a:gd name="connsiteY0" fmla="*/ 1676048 h 1767488"/>
              <a:gd name="connsiteX1" fmla="*/ 972108 w 2035656"/>
              <a:gd name="connsiteY1" fmla="*/ 0 h 1767488"/>
              <a:gd name="connsiteX2" fmla="*/ 2035656 w 2035656"/>
              <a:gd name="connsiteY2" fmla="*/ 1767488 h 1767488"/>
              <a:gd name="connsiteX0" fmla="*/ 0 w 2000932"/>
              <a:gd name="connsiteY0" fmla="*/ 1676048 h 1709614"/>
              <a:gd name="connsiteX1" fmla="*/ 972108 w 2000932"/>
              <a:gd name="connsiteY1" fmla="*/ 0 h 1709614"/>
              <a:gd name="connsiteX2" fmla="*/ 2000932 w 2000932"/>
              <a:gd name="connsiteY2" fmla="*/ 1709614 h 1709614"/>
              <a:gd name="connsiteX0" fmla="*/ 0 w 1966208"/>
              <a:gd name="connsiteY0" fmla="*/ 1676048 h 1676048"/>
              <a:gd name="connsiteX1" fmla="*/ 972108 w 1966208"/>
              <a:gd name="connsiteY1" fmla="*/ 0 h 1676048"/>
              <a:gd name="connsiteX2" fmla="*/ 1966208 w 1966208"/>
              <a:gd name="connsiteY2" fmla="*/ 1628591 h 1676048"/>
              <a:gd name="connsiteX0" fmla="*/ 0 w 2024082"/>
              <a:gd name="connsiteY0" fmla="*/ 1676048 h 1698039"/>
              <a:gd name="connsiteX1" fmla="*/ 972108 w 2024082"/>
              <a:gd name="connsiteY1" fmla="*/ 0 h 1698039"/>
              <a:gd name="connsiteX2" fmla="*/ 2024082 w 2024082"/>
              <a:gd name="connsiteY2" fmla="*/ 1698039 h 1698039"/>
              <a:gd name="connsiteX0" fmla="*/ 0 w 1942196"/>
              <a:gd name="connsiteY0" fmla="*/ 1676048 h 1698039"/>
              <a:gd name="connsiteX1" fmla="*/ 972108 w 1942196"/>
              <a:gd name="connsiteY1" fmla="*/ 0 h 1698039"/>
              <a:gd name="connsiteX2" fmla="*/ 1942196 w 1942196"/>
              <a:gd name="connsiteY2" fmla="*/ 1698039 h 1698039"/>
            </a:gdLst>
            <a:ahLst/>
            <a:cxnLst>
              <a:cxn ang="0">
                <a:pos x="connsiteX0" y="connsiteY0"/>
              </a:cxn>
              <a:cxn ang="0">
                <a:pos x="connsiteX1" y="connsiteY1"/>
              </a:cxn>
              <a:cxn ang="0">
                <a:pos x="connsiteX2" y="connsiteY2"/>
              </a:cxn>
            </a:cxnLst>
            <a:rect l="l" t="t" r="r" b="b"/>
            <a:pathLst>
              <a:path w="1942196" h="1698039">
                <a:moveTo>
                  <a:pt x="0" y="1676048"/>
                </a:moveTo>
                <a:lnTo>
                  <a:pt x="972108" y="0"/>
                </a:lnTo>
                <a:cubicBezTo>
                  <a:pt x="1296144" y="558683"/>
                  <a:pt x="1942196" y="1698039"/>
                  <a:pt x="1942196" y="1698039"/>
                </a:cubicBezTo>
              </a:path>
            </a:pathLst>
          </a:custGeom>
          <a:noFill/>
          <a:ln w="101600">
            <a:solidFill>
              <a:schemeClr val="bg1">
                <a:alpha val="8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j-ea"/>
              <a:ea typeface="+mj-ea"/>
            </a:endParaRPr>
          </a:p>
        </p:txBody>
      </p:sp>
      <p:sp>
        <p:nvSpPr>
          <p:cNvPr id="4" name="等腰三角形 36"/>
          <p:cNvSpPr/>
          <p:nvPr/>
        </p:nvSpPr>
        <p:spPr>
          <a:xfrm rot="14423608" flipH="1">
            <a:off x="2982119" y="2624932"/>
            <a:ext cx="1374775" cy="1201737"/>
          </a:xfrm>
          <a:custGeom>
            <a:avLst/>
            <a:gdLst>
              <a:gd name="connsiteX0" fmla="*/ 0 w 1944216"/>
              <a:gd name="connsiteY0" fmla="*/ 1676048 h 1676048"/>
              <a:gd name="connsiteX1" fmla="*/ 972108 w 1944216"/>
              <a:gd name="connsiteY1" fmla="*/ 0 h 1676048"/>
              <a:gd name="connsiteX2" fmla="*/ 1944216 w 1944216"/>
              <a:gd name="connsiteY2" fmla="*/ 1676048 h 1676048"/>
              <a:gd name="connsiteX3" fmla="*/ 0 w 1944216"/>
              <a:gd name="connsiteY3" fmla="*/ 1676048 h 1676048"/>
              <a:gd name="connsiteX0" fmla="*/ 1944216 w 2035656"/>
              <a:gd name="connsiteY0" fmla="*/ 1676048 h 1767488"/>
              <a:gd name="connsiteX1" fmla="*/ 0 w 2035656"/>
              <a:gd name="connsiteY1" fmla="*/ 1676048 h 1767488"/>
              <a:gd name="connsiteX2" fmla="*/ 972108 w 2035656"/>
              <a:gd name="connsiteY2" fmla="*/ 0 h 1767488"/>
              <a:gd name="connsiteX3" fmla="*/ 2035656 w 2035656"/>
              <a:gd name="connsiteY3" fmla="*/ 1767488 h 1767488"/>
              <a:gd name="connsiteX0" fmla="*/ 0 w 2035656"/>
              <a:gd name="connsiteY0" fmla="*/ 1676048 h 1767488"/>
              <a:gd name="connsiteX1" fmla="*/ 972108 w 2035656"/>
              <a:gd name="connsiteY1" fmla="*/ 0 h 1767488"/>
              <a:gd name="connsiteX2" fmla="*/ 2035656 w 2035656"/>
              <a:gd name="connsiteY2" fmla="*/ 1767488 h 1767488"/>
              <a:gd name="connsiteX0" fmla="*/ 0 w 2000932"/>
              <a:gd name="connsiteY0" fmla="*/ 1676048 h 1709614"/>
              <a:gd name="connsiteX1" fmla="*/ 972108 w 2000932"/>
              <a:gd name="connsiteY1" fmla="*/ 0 h 1709614"/>
              <a:gd name="connsiteX2" fmla="*/ 2000932 w 2000932"/>
              <a:gd name="connsiteY2" fmla="*/ 1709614 h 1709614"/>
              <a:gd name="connsiteX0" fmla="*/ 0 w 1966208"/>
              <a:gd name="connsiteY0" fmla="*/ 1676048 h 1676048"/>
              <a:gd name="connsiteX1" fmla="*/ 972108 w 1966208"/>
              <a:gd name="connsiteY1" fmla="*/ 0 h 1676048"/>
              <a:gd name="connsiteX2" fmla="*/ 1966208 w 1966208"/>
              <a:gd name="connsiteY2" fmla="*/ 1628591 h 1676048"/>
              <a:gd name="connsiteX0" fmla="*/ 0 w 2024082"/>
              <a:gd name="connsiteY0" fmla="*/ 1676048 h 1698039"/>
              <a:gd name="connsiteX1" fmla="*/ 972108 w 2024082"/>
              <a:gd name="connsiteY1" fmla="*/ 0 h 1698039"/>
              <a:gd name="connsiteX2" fmla="*/ 2024082 w 2024082"/>
              <a:gd name="connsiteY2" fmla="*/ 1698039 h 1698039"/>
              <a:gd name="connsiteX0" fmla="*/ 0 w 1942196"/>
              <a:gd name="connsiteY0" fmla="*/ 1676048 h 1698039"/>
              <a:gd name="connsiteX1" fmla="*/ 972108 w 1942196"/>
              <a:gd name="connsiteY1" fmla="*/ 0 h 1698039"/>
              <a:gd name="connsiteX2" fmla="*/ 1942196 w 1942196"/>
              <a:gd name="connsiteY2" fmla="*/ 1698039 h 1698039"/>
            </a:gdLst>
            <a:ahLst/>
            <a:cxnLst>
              <a:cxn ang="0">
                <a:pos x="connsiteX0" y="connsiteY0"/>
              </a:cxn>
              <a:cxn ang="0">
                <a:pos x="connsiteX1" y="connsiteY1"/>
              </a:cxn>
              <a:cxn ang="0">
                <a:pos x="connsiteX2" y="connsiteY2"/>
              </a:cxn>
            </a:cxnLst>
            <a:rect l="l" t="t" r="r" b="b"/>
            <a:pathLst>
              <a:path w="1942196" h="1698039">
                <a:moveTo>
                  <a:pt x="0" y="1676048"/>
                </a:moveTo>
                <a:lnTo>
                  <a:pt x="972108" y="0"/>
                </a:lnTo>
                <a:cubicBezTo>
                  <a:pt x="1296144" y="558683"/>
                  <a:pt x="1942196" y="1698039"/>
                  <a:pt x="1942196" y="1698039"/>
                </a:cubicBezTo>
              </a:path>
            </a:pathLst>
          </a:custGeom>
          <a:noFill/>
          <a:ln w="101600">
            <a:solidFill>
              <a:schemeClr val="bg1">
                <a:alpha val="60000"/>
              </a:schemeClr>
            </a:solidFill>
            <a:headEnd type="triangle"/>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j-ea"/>
              <a:ea typeface="+mj-ea"/>
            </a:endParaRPr>
          </a:p>
        </p:txBody>
      </p:sp>
      <p:sp>
        <p:nvSpPr>
          <p:cNvPr id="5" name="TextBox 9"/>
          <p:cNvSpPr txBox="1">
            <a:spLocks noChangeArrowheads="1"/>
          </p:cNvSpPr>
          <p:nvPr/>
        </p:nvSpPr>
        <p:spPr bwMode="auto">
          <a:xfrm>
            <a:off x="5586297" y="1682821"/>
            <a:ext cx="2579688" cy="992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50000"/>
              </a:lnSpc>
            </a:pPr>
            <a:r>
              <a:rPr lang="zh-CN" altLang="en-US">
                <a:solidFill>
                  <a:schemeClr val="bg1"/>
                </a:solidFill>
                <a:latin typeface="华康少女文字W5(P)" charset="0"/>
              </a:rPr>
              <a:t>        优化</a:t>
            </a:r>
            <a:r>
              <a:rPr lang="en-US" altLang="zh-CN">
                <a:solidFill>
                  <a:schemeClr val="bg1"/>
                </a:solidFill>
                <a:latin typeface="华康少女文字W5(P)" charset="0"/>
              </a:rPr>
              <a:t>Artery</a:t>
            </a:r>
            <a:r>
              <a:rPr lang="zh-CN" altLang="en-US">
                <a:solidFill>
                  <a:schemeClr val="bg1"/>
                </a:solidFill>
                <a:latin typeface="华康少女文字W5(P)" charset="0"/>
              </a:rPr>
              <a:t>分页，在翻页时不查数据总数，仅在刷新当前页和重新开始查询时再查总数</a:t>
            </a:r>
            <a:endParaRPr lang="zh-CN" altLang="en-US" sz="1200">
              <a:solidFill>
                <a:schemeClr val="bg1"/>
              </a:solidFill>
              <a:latin typeface="华康少女文字W5(P)" charset="0"/>
            </a:endParaRPr>
          </a:p>
        </p:txBody>
      </p:sp>
      <p:sp>
        <p:nvSpPr>
          <p:cNvPr id="6" name="TextBox 10"/>
          <p:cNvSpPr txBox="1">
            <a:spLocks noChangeArrowheads="1"/>
          </p:cNvSpPr>
          <p:nvPr/>
        </p:nvSpPr>
        <p:spPr bwMode="auto">
          <a:xfrm>
            <a:off x="818704" y="2065601"/>
            <a:ext cx="2670323"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r">
              <a:lnSpc>
                <a:spcPct val="150000"/>
              </a:lnSpc>
            </a:pPr>
            <a:r>
              <a:rPr lang="zh-CN" altLang="en-US">
                <a:solidFill>
                  <a:schemeClr val="bg1"/>
                </a:solidFill>
                <a:latin typeface="华康少女文字W5(P)" charset="0"/>
              </a:rPr>
              <a:t>         使用 </a:t>
            </a:r>
            <a:r>
              <a:rPr lang="en-US" altLang="zh-CN">
                <a:solidFill>
                  <a:schemeClr val="bg1"/>
                </a:solidFill>
                <a:latin typeface="华康少女文字W5(P)" charset="0"/>
              </a:rPr>
              <a:t>Elastic Search</a:t>
            </a:r>
            <a:r>
              <a:rPr lang="zh-CN" altLang="en-US">
                <a:solidFill>
                  <a:schemeClr val="bg1"/>
                </a:solidFill>
                <a:latin typeface="华康少女文字W5(P)" charset="0"/>
              </a:rPr>
              <a:t> 来处理大数据量中需要实时查询数据的场景</a:t>
            </a:r>
            <a:endParaRPr lang="zh-CN" altLang="en-US" sz="1200">
              <a:solidFill>
                <a:schemeClr val="bg1"/>
              </a:solidFill>
              <a:latin typeface="华康少女文字W5(P)" charset="0"/>
            </a:endParaRPr>
          </a:p>
        </p:txBody>
      </p:sp>
      <p:sp>
        <p:nvSpPr>
          <p:cNvPr id="7" name="TextBox 11"/>
          <p:cNvSpPr txBox="1">
            <a:spLocks noChangeArrowheads="1"/>
          </p:cNvSpPr>
          <p:nvPr/>
        </p:nvSpPr>
        <p:spPr bwMode="auto">
          <a:xfrm>
            <a:off x="3281363" y="3641395"/>
            <a:ext cx="2581275" cy="992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50000"/>
              </a:lnSpc>
            </a:pPr>
            <a:r>
              <a:rPr lang="zh-CN" altLang="en-US">
                <a:solidFill>
                  <a:schemeClr val="bg1"/>
                </a:solidFill>
                <a:latin typeface="华康少女文字W5(P)" charset="0"/>
              </a:rPr>
              <a:t>        前后端分离，客户端异步请求后端数据，优化数据加载、页面元素的展现逻辑</a:t>
            </a:r>
            <a:endParaRPr lang="zh-CN" altLang="en-US" sz="1200">
              <a:solidFill>
                <a:schemeClr val="bg1"/>
              </a:solidFill>
              <a:latin typeface="华康少女文字W5(P)" charset="0"/>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54488" y="2095500"/>
            <a:ext cx="849312"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p:cNvSpPr txBox="1"/>
          <p:nvPr/>
        </p:nvSpPr>
        <p:spPr>
          <a:xfrm>
            <a:off x="411163" y="384175"/>
            <a:ext cx="2225711" cy="307777"/>
          </a:xfrm>
          <a:prstGeom prst="rect">
            <a:avLst/>
          </a:prstGeom>
          <a:noFill/>
        </p:spPr>
        <p:txBody>
          <a:bodyPr wrap="square">
            <a:spAutoFit/>
          </a:bodyPr>
          <a:lstStyle/>
          <a:p>
            <a:pPr>
              <a:defRPr/>
            </a:pPr>
            <a:r>
              <a:rPr lang="zh-CN" altLang="en-US" sz="1400" dirty="0">
                <a:solidFill>
                  <a:schemeClr val="bg1">
                    <a:lumMod val="95000"/>
                  </a:schemeClr>
                </a:solidFill>
                <a:latin typeface="华康少女文字W5(P)" panose="040F0500000000000000" pitchFamily="82" charset="-122"/>
                <a:ea typeface="华康少女文字W5(P)" pitchFamily="82" charset="-122"/>
              </a:rPr>
              <a:t>应用层功能设计和开发</a:t>
            </a:r>
          </a:p>
        </p:txBody>
      </p:sp>
    </p:spTree>
    <p:extLst>
      <p:ext uri="{BB962C8B-B14F-4D97-AF65-F5344CB8AC3E}">
        <p14:creationId xmlns:p14="http://schemas.microsoft.com/office/powerpoint/2010/main" val="6360482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with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by="(-#ppt_w*2)" calcmode="lin" valueType="num">
                                      <p:cBhvr rctx="PPT">
                                        <p:cTn id="7" dur="500" autoRev="1" fill="hold">
                                          <p:stCondLst>
                                            <p:cond delay="0"/>
                                          </p:stCondLst>
                                        </p:cTn>
                                        <p:tgtEl>
                                          <p:spTgt spid="10"/>
                                        </p:tgtEl>
                                        <p:attrNameLst>
                                          <p:attrName>ppt_w</p:attrName>
                                        </p:attrNameLst>
                                      </p:cBhvr>
                                    </p:anim>
                                    <p:anim by="(#ppt_w*0.50)" calcmode="lin" valueType="num">
                                      <p:cBhvr>
                                        <p:cTn id="8" dur="500" decel="50000" autoRev="1" fill="hold">
                                          <p:stCondLst>
                                            <p:cond delay="0"/>
                                          </p:stCondLst>
                                        </p:cTn>
                                        <p:tgtEl>
                                          <p:spTgt spid="10"/>
                                        </p:tgtEl>
                                        <p:attrNameLst>
                                          <p:attrName>ppt_x</p:attrName>
                                        </p:attrNameLst>
                                      </p:cBhvr>
                                    </p:anim>
                                    <p:anim from="(-#ppt_h/2)" to="(#ppt_y)" calcmode="lin" valueType="num">
                                      <p:cBhvr>
                                        <p:cTn id="9" dur="1000" fill="hold">
                                          <p:stCondLst>
                                            <p:cond delay="0"/>
                                          </p:stCondLst>
                                        </p:cTn>
                                        <p:tgtEl>
                                          <p:spTgt spid="10"/>
                                        </p:tgtEl>
                                        <p:attrNameLst>
                                          <p:attrName>ppt_y</p:attrName>
                                        </p:attrNameLst>
                                      </p:cBhvr>
                                    </p:anim>
                                    <p:animRot by="21600000">
                                      <p:cBhvr>
                                        <p:cTn id="10" dur="1000" fill="hold">
                                          <p:stCondLst>
                                            <p:cond delay="0"/>
                                          </p:stCondLst>
                                        </p:cTn>
                                        <p:tgtEl>
                                          <p:spTgt spid="10"/>
                                        </p:tgtEl>
                                        <p:attrNameLst>
                                          <p:attrName>r</p:attrName>
                                        </p:attrNameLst>
                                      </p:cBhvr>
                                    </p:animRot>
                                  </p:childTnLst>
                                </p:cTn>
                              </p:par>
                            </p:childTnLst>
                          </p:cTn>
                        </p:par>
                        <p:par>
                          <p:cTn id="11" fill="hold">
                            <p:stCondLst>
                              <p:cond delay="19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0"/>
                                        </p:tgtEl>
                                        <p:attrNameLst>
                                          <p:attrName>ppt_y</p:attrName>
                                        </p:attrNameLst>
                                      </p:cBhvr>
                                      <p:tavLst>
                                        <p:tav tm="0">
                                          <p:val>
                                            <p:strVal val="#ppt_y"/>
                                          </p:val>
                                        </p:tav>
                                        <p:tav tm="100000">
                                          <p:val>
                                            <p:strVal val="#ppt_y"/>
                                          </p:val>
                                        </p:tav>
                                      </p:tavLst>
                                    </p:anim>
                                    <p:anim calcmode="lin" valueType="num">
                                      <p:cBhvr>
                                        <p:cTn id="1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0"/>
                                        </p:tgtEl>
                                      </p:cBhvr>
                                    </p:animEffect>
                                  </p:childTnLst>
                                </p:cTn>
                              </p:par>
                            </p:childTnLst>
                          </p:cTn>
                        </p:par>
                        <p:par>
                          <p:cTn id="19" fill="hold">
                            <p:stCondLst>
                              <p:cond delay="2850"/>
                            </p:stCondLst>
                            <p:childTnLst>
                              <p:par>
                                <p:cTn id="20" presetID="14" presetClass="entr" presetSubtype="1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750"/>
                                        <p:tgtEl>
                                          <p:spTgt spid="8"/>
                                        </p:tgtEl>
                                      </p:cBhvr>
                                    </p:animEffect>
                                  </p:childTnLst>
                                </p:cTn>
                              </p:par>
                              <p:par>
                                <p:cTn id="23" presetID="22" presetClass="entr" presetSubtype="8"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750"/>
                                        <p:tgtEl>
                                          <p:spTgt spid="2"/>
                                        </p:tgtEl>
                                      </p:cBhvr>
                                    </p:animEffect>
                                  </p:childTnLst>
                                </p:cTn>
                              </p:par>
                              <p:par>
                                <p:cTn id="26" presetID="22" presetClass="entr" presetSubtype="2" fill="hold" grpId="0" nodeType="withEffect">
                                  <p:stCondLst>
                                    <p:cond delay="250"/>
                                  </p:stCondLst>
                                  <p:childTnLst>
                                    <p:set>
                                      <p:cBhvr>
                                        <p:cTn id="27" dur="1" fill="hold">
                                          <p:stCondLst>
                                            <p:cond delay="0"/>
                                          </p:stCondLst>
                                        </p:cTn>
                                        <p:tgtEl>
                                          <p:spTgt spid="5"/>
                                        </p:tgtEl>
                                        <p:attrNameLst>
                                          <p:attrName>style.visibility</p:attrName>
                                        </p:attrNameLst>
                                      </p:cBhvr>
                                      <p:to>
                                        <p:strVal val="visible"/>
                                      </p:to>
                                    </p:set>
                                    <p:animEffect transition="in" filter="wipe(right)">
                                      <p:cBhvr>
                                        <p:cTn id="28" dur="500"/>
                                        <p:tgtEl>
                                          <p:spTgt spid="5"/>
                                        </p:tgtEl>
                                      </p:cBhvr>
                                    </p:animEffect>
                                  </p:childTnLst>
                                </p:cTn>
                              </p:par>
                            </p:childTnLst>
                          </p:cTn>
                        </p:par>
                        <p:par>
                          <p:cTn id="29" fill="hold">
                            <p:stCondLst>
                              <p:cond delay="3600"/>
                            </p:stCondLst>
                            <p:childTnLst>
                              <p:par>
                                <p:cTn id="30" presetID="22" presetClass="entr" presetSubtype="1"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750"/>
                                        <p:tgtEl>
                                          <p:spTgt spid="3"/>
                                        </p:tgtEl>
                                      </p:cBhvr>
                                    </p:animEffect>
                                  </p:childTnLst>
                                </p:cTn>
                              </p:par>
                              <p:par>
                                <p:cTn id="33" presetID="42" presetClass="entr" presetSubtype="0" fill="hold" grpId="0" nodeType="withEffect">
                                  <p:stCondLst>
                                    <p:cond delay="25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par>
                          <p:cTn id="38" fill="hold">
                            <p:stCondLst>
                              <p:cond delay="4850"/>
                            </p:stCondLst>
                            <p:childTnLst>
                              <p:par>
                                <p:cTn id="39" presetID="22" presetClass="entr" presetSubtype="2"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right)">
                                      <p:cBhvr>
                                        <p:cTn id="41" dur="750"/>
                                        <p:tgtEl>
                                          <p:spTgt spid="4"/>
                                        </p:tgtEl>
                                      </p:cBhvr>
                                    </p:animEffect>
                                  </p:childTnLst>
                                </p:cTn>
                              </p:par>
                              <p:par>
                                <p:cTn id="42" presetID="22" presetClass="entr" presetSubtype="8" fill="hold" grpId="0" nodeType="withEffect">
                                  <p:stCondLst>
                                    <p:cond delay="25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P spid="10"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13"/>
          <p:cNvGrpSpPr>
            <a:grpSpLocks/>
          </p:cNvGrpSpPr>
          <p:nvPr/>
        </p:nvGrpSpPr>
        <p:grpSpPr bwMode="auto">
          <a:xfrm>
            <a:off x="275038" y="266305"/>
            <a:ext cx="1225150" cy="361265"/>
            <a:chOff x="184527" y="297451"/>
            <a:chExt cx="1675750" cy="480420"/>
          </a:xfrm>
        </p:grpSpPr>
        <p:pic>
          <p:nvPicPr>
            <p:cNvPr id="4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2"/>
            <p:cNvSpPr txBox="1">
              <a:spLocks noChangeArrowheads="1"/>
            </p:cNvSpPr>
            <p:nvPr/>
          </p:nvSpPr>
          <p:spPr bwMode="auto">
            <a:xfrm>
              <a:off x="539990" y="348117"/>
              <a:ext cx="1320287" cy="42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500">
                  <a:solidFill>
                    <a:srgbClr val="F2F2F2"/>
                  </a:solidFill>
                </a:rPr>
                <a:t>目录页</a:t>
              </a:r>
            </a:p>
          </p:txBody>
        </p:sp>
        <p:cxnSp>
          <p:nvCxnSpPr>
            <p:cNvPr id="50" name="直接连接符 4"/>
            <p:cNvCxnSpPr/>
            <p:nvPr/>
          </p:nvCxnSpPr>
          <p:spPr>
            <a:xfrm>
              <a:off x="627934" y="745534"/>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8" name="组合 33"/>
          <p:cNvGrpSpPr>
            <a:grpSpLocks/>
          </p:cNvGrpSpPr>
          <p:nvPr/>
        </p:nvGrpSpPr>
        <p:grpSpPr bwMode="auto">
          <a:xfrm>
            <a:off x="1148312" y="754909"/>
            <a:ext cx="1297174" cy="1297040"/>
            <a:chOff x="2558424" y="1401428"/>
            <a:chExt cx="1318727" cy="1318727"/>
          </a:xfrm>
        </p:grpSpPr>
        <p:sp>
          <p:nvSpPr>
            <p:cNvPr id="29" name="椭圆 28"/>
            <p:cNvSpPr/>
            <p:nvPr/>
          </p:nvSpPr>
          <p:spPr>
            <a:xfrm>
              <a:off x="2558424" y="1401428"/>
              <a:ext cx="1318727" cy="131872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chemeClr val="bg1"/>
                </a:solidFill>
              </a:endParaRPr>
            </a:p>
          </p:txBody>
        </p:sp>
        <p:sp>
          <p:nvSpPr>
            <p:cNvPr id="30" name="Freeform 11"/>
            <p:cNvSpPr>
              <a:spLocks/>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a:defRPr/>
              </a:pPr>
              <a:endParaRPr lang="zh-CN" altLang="en-US" sz="1013">
                <a:solidFill>
                  <a:schemeClr val="bg1"/>
                </a:solidFill>
              </a:endParaRPr>
            </a:p>
          </p:txBody>
        </p:sp>
      </p:grpSp>
      <p:grpSp>
        <p:nvGrpSpPr>
          <p:cNvPr id="31" name="组合 36"/>
          <p:cNvGrpSpPr>
            <a:grpSpLocks/>
          </p:cNvGrpSpPr>
          <p:nvPr/>
        </p:nvGrpSpPr>
        <p:grpSpPr bwMode="auto">
          <a:xfrm>
            <a:off x="2691762" y="921979"/>
            <a:ext cx="5952505" cy="1018538"/>
            <a:chOff x="4447677" y="1924369"/>
            <a:chExt cx="4041791" cy="1517224"/>
          </a:xfrm>
        </p:grpSpPr>
        <p:sp>
          <p:nvSpPr>
            <p:cNvPr id="36" name="文本框 37"/>
            <p:cNvSpPr txBox="1">
              <a:spLocks noChangeArrowheads="1"/>
            </p:cNvSpPr>
            <p:nvPr/>
          </p:nvSpPr>
          <p:spPr bwMode="auto">
            <a:xfrm>
              <a:off x="4447677" y="2226858"/>
              <a:ext cx="4041791" cy="121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3600">
                  <a:solidFill>
                    <a:schemeClr val="bg1"/>
                  </a:solidFill>
                </a:rPr>
                <a:t>性能设计和优化的主要思想</a:t>
              </a:r>
            </a:p>
          </p:txBody>
        </p:sp>
        <p:sp>
          <p:nvSpPr>
            <p:cNvPr id="37" name="文本框 36"/>
            <p:cNvSpPr txBox="1"/>
            <p:nvPr/>
          </p:nvSpPr>
          <p:spPr>
            <a:xfrm>
              <a:off x="4535059" y="1924369"/>
              <a:ext cx="1286891" cy="280324"/>
            </a:xfrm>
            <a:prstGeom prst="rect">
              <a:avLst/>
            </a:prstGeom>
            <a:noFill/>
          </p:spPr>
          <p:txBody>
            <a:bodyPr>
              <a:spAutoFit/>
            </a:bodyPr>
            <a:lstStyle/>
            <a:p>
              <a:pPr>
                <a:defRPr/>
              </a:pPr>
              <a:r>
                <a:rPr lang="zh-CN" altLang="en-US" sz="1200" dirty="0">
                  <a:solidFill>
                    <a:schemeClr val="bg1"/>
                  </a:solidFill>
                  <a:latin typeface="+mn-ea"/>
                </a:rPr>
                <a:t>第四章</a:t>
              </a:r>
            </a:p>
          </p:txBody>
        </p:sp>
      </p:grpSp>
      <p:grpSp>
        <p:nvGrpSpPr>
          <p:cNvPr id="12" name="组合 67"/>
          <p:cNvGrpSpPr>
            <a:grpSpLocks/>
          </p:cNvGrpSpPr>
          <p:nvPr/>
        </p:nvGrpSpPr>
        <p:grpSpPr bwMode="auto">
          <a:xfrm>
            <a:off x="1095143" y="2452654"/>
            <a:ext cx="1437036" cy="838016"/>
            <a:chOff x="830254" y="1976522"/>
            <a:chExt cx="2395119" cy="1117810"/>
          </a:xfrm>
        </p:grpSpPr>
        <p:sp>
          <p:nvSpPr>
            <p:cNvPr id="13" name="文本框 38"/>
            <p:cNvSpPr txBox="1"/>
            <p:nvPr/>
          </p:nvSpPr>
          <p:spPr>
            <a:xfrm>
              <a:off x="830254" y="2560634"/>
              <a:ext cx="2369407" cy="533698"/>
            </a:xfrm>
            <a:prstGeom prst="rect">
              <a:avLst/>
            </a:prstGeom>
            <a:noFill/>
          </p:spPr>
          <p:txBody>
            <a:bodyPr wrap="square">
              <a:spAutoFit/>
            </a:bodyPr>
            <a:lstStyle/>
            <a:p>
              <a:pPr algn="r">
                <a:defRPr/>
              </a:pPr>
              <a:r>
                <a:rPr lang="zh-CN" altLang="en-US" sz="2000" dirty="0">
                  <a:solidFill>
                    <a:schemeClr val="bg1"/>
                  </a:solidFill>
                  <a:latin typeface="+mn-ea"/>
                </a:rPr>
                <a:t>主要内容</a:t>
              </a:r>
            </a:p>
          </p:txBody>
        </p:sp>
        <p:sp>
          <p:nvSpPr>
            <p:cNvPr id="14" name="文本框 11"/>
            <p:cNvSpPr txBox="1">
              <a:spLocks noChangeArrowheads="1"/>
            </p:cNvSpPr>
            <p:nvPr/>
          </p:nvSpPr>
          <p:spPr bwMode="auto">
            <a:xfrm>
              <a:off x="1891642" y="1976522"/>
              <a:ext cx="1333731" cy="61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2400">
                  <a:solidFill>
                    <a:schemeClr val="bg1"/>
                  </a:solidFill>
                  <a:latin typeface="华康少女文字W5(P)" charset="0"/>
                </a:rPr>
                <a:t>目录</a:t>
              </a:r>
            </a:p>
          </p:txBody>
        </p:sp>
      </p:grpSp>
      <p:sp>
        <p:nvSpPr>
          <p:cNvPr id="15" name="文本框 18"/>
          <p:cNvSpPr txBox="1">
            <a:spLocks noChangeArrowheads="1"/>
          </p:cNvSpPr>
          <p:nvPr/>
        </p:nvSpPr>
        <p:spPr bwMode="auto">
          <a:xfrm>
            <a:off x="3170571" y="2561002"/>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chemeClr val="bg1"/>
                </a:solidFill>
                <a:latin typeface="华康少女文字W5(P)" charset="0"/>
              </a:rPr>
              <a:t>降低数量级</a:t>
            </a:r>
          </a:p>
        </p:txBody>
      </p:sp>
      <p:grpSp>
        <p:nvGrpSpPr>
          <p:cNvPr id="16" name="组合 71"/>
          <p:cNvGrpSpPr>
            <a:grpSpLocks/>
          </p:cNvGrpSpPr>
          <p:nvPr/>
        </p:nvGrpSpPr>
        <p:grpSpPr bwMode="auto">
          <a:xfrm>
            <a:off x="2803749" y="2506233"/>
            <a:ext cx="360874" cy="415498"/>
            <a:chOff x="3501282" y="2047768"/>
            <a:chExt cx="481805" cy="553304"/>
          </a:xfrm>
        </p:grpSpPr>
        <p:sp>
          <p:nvSpPr>
            <p:cNvPr id="17" name="文本框 16"/>
            <p:cNvSpPr txBox="1"/>
            <p:nvPr/>
          </p:nvSpPr>
          <p:spPr>
            <a:xfrm>
              <a:off x="3501282" y="2047768"/>
              <a:ext cx="426324" cy="553304"/>
            </a:xfrm>
            <a:prstGeom prst="rect">
              <a:avLst/>
            </a:prstGeom>
            <a:noFill/>
          </p:spPr>
          <p:txBody>
            <a:bodyPr wrap="none">
              <a:spAutoFit/>
            </a:bodyPr>
            <a:lstStyle/>
            <a:p>
              <a:pPr algn="ctr">
                <a:defRPr/>
              </a:pPr>
              <a:r>
                <a:rPr lang="en-US" altLang="zh-CN" sz="2100" dirty="0">
                  <a:solidFill>
                    <a:schemeClr val="bg1"/>
                  </a:solidFill>
                  <a:latin typeface="+mn-ea"/>
                </a:rPr>
                <a:t>1</a:t>
              </a:r>
              <a:endParaRPr lang="zh-CN" altLang="en-US" sz="2100" dirty="0">
                <a:solidFill>
                  <a:schemeClr val="bg1"/>
                </a:solidFill>
                <a:latin typeface="+mn-ea"/>
              </a:endParaRPr>
            </a:p>
          </p:txBody>
        </p:sp>
        <p:cxnSp>
          <p:nvCxnSpPr>
            <p:cNvPr id="18" name="直接连接符 73"/>
            <p:cNvCxnSpPr/>
            <p:nvPr/>
          </p:nvCxnSpPr>
          <p:spPr>
            <a:xfrm flipH="1">
              <a:off x="3736698" y="2226931"/>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19" name="文本框 24"/>
          <p:cNvSpPr txBox="1">
            <a:spLocks noChangeArrowheads="1"/>
          </p:cNvSpPr>
          <p:nvPr/>
        </p:nvSpPr>
        <p:spPr bwMode="auto">
          <a:xfrm>
            <a:off x="3170570" y="2995580"/>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rgbClr val="F2F2F2"/>
                </a:solidFill>
                <a:latin typeface="华康少女文字W5(P)" charset="0"/>
              </a:rPr>
              <a:t>良好的资源管理</a:t>
            </a:r>
          </a:p>
        </p:txBody>
      </p:sp>
      <p:grpSp>
        <p:nvGrpSpPr>
          <p:cNvPr id="20" name="组合 79"/>
          <p:cNvGrpSpPr>
            <a:grpSpLocks/>
          </p:cNvGrpSpPr>
          <p:nvPr/>
        </p:nvGrpSpPr>
        <p:grpSpPr bwMode="auto">
          <a:xfrm>
            <a:off x="2803749" y="2940810"/>
            <a:ext cx="360874" cy="415498"/>
            <a:chOff x="3501282" y="2627150"/>
            <a:chExt cx="481805" cy="553304"/>
          </a:xfrm>
        </p:grpSpPr>
        <p:sp>
          <p:nvSpPr>
            <p:cNvPr id="21" name="文本框 23"/>
            <p:cNvSpPr txBox="1"/>
            <p:nvPr/>
          </p:nvSpPr>
          <p:spPr>
            <a:xfrm>
              <a:off x="3501282" y="2627150"/>
              <a:ext cx="426324" cy="553304"/>
            </a:xfrm>
            <a:prstGeom prst="rect">
              <a:avLst/>
            </a:prstGeom>
            <a:noFill/>
          </p:spPr>
          <p:txBody>
            <a:bodyPr wrap="none">
              <a:spAutoFit/>
            </a:bodyPr>
            <a:lstStyle/>
            <a:p>
              <a:pPr algn="ctr">
                <a:defRPr/>
              </a:pPr>
              <a:r>
                <a:rPr lang="en-US" altLang="zh-CN" sz="2100" dirty="0">
                  <a:solidFill>
                    <a:schemeClr val="bg1"/>
                  </a:solidFill>
                  <a:latin typeface="+mn-ea"/>
                </a:rPr>
                <a:t>2</a:t>
              </a:r>
              <a:endParaRPr lang="zh-CN" altLang="en-US" sz="2100" dirty="0">
                <a:solidFill>
                  <a:schemeClr val="bg1"/>
                </a:solidFill>
                <a:latin typeface="+mn-ea"/>
              </a:endParaRPr>
            </a:p>
          </p:txBody>
        </p:sp>
        <p:cxnSp>
          <p:nvCxnSpPr>
            <p:cNvPr id="22" name="直接连接符 81"/>
            <p:cNvCxnSpPr/>
            <p:nvPr/>
          </p:nvCxnSpPr>
          <p:spPr>
            <a:xfrm flipH="1">
              <a:off x="3736698" y="2806314"/>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94"/>
          <p:cNvCxnSpPr/>
          <p:nvPr/>
        </p:nvCxnSpPr>
        <p:spPr>
          <a:xfrm>
            <a:off x="2645082" y="2475938"/>
            <a:ext cx="2415" cy="17983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文本框 24"/>
          <p:cNvSpPr txBox="1">
            <a:spLocks noChangeArrowheads="1"/>
          </p:cNvSpPr>
          <p:nvPr/>
        </p:nvSpPr>
        <p:spPr bwMode="auto">
          <a:xfrm>
            <a:off x="5772005" y="2566733"/>
            <a:ext cx="13131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rgbClr val="F2F2F2"/>
                </a:solidFill>
                <a:latin typeface="华康少女文字W5(P)" charset="0"/>
              </a:rPr>
              <a:t>“分”的思想</a:t>
            </a:r>
          </a:p>
        </p:txBody>
      </p:sp>
      <p:grpSp>
        <p:nvGrpSpPr>
          <p:cNvPr id="39" name="组合 79"/>
          <p:cNvGrpSpPr>
            <a:grpSpLocks/>
          </p:cNvGrpSpPr>
          <p:nvPr/>
        </p:nvGrpSpPr>
        <p:grpSpPr bwMode="auto">
          <a:xfrm>
            <a:off x="5405184" y="2511963"/>
            <a:ext cx="360874" cy="415498"/>
            <a:chOff x="3501282" y="2627150"/>
            <a:chExt cx="481805" cy="553304"/>
          </a:xfrm>
        </p:grpSpPr>
        <p:sp>
          <p:nvSpPr>
            <p:cNvPr id="40" name="文本框 39"/>
            <p:cNvSpPr txBox="1"/>
            <p:nvPr/>
          </p:nvSpPr>
          <p:spPr>
            <a:xfrm>
              <a:off x="3501282" y="2627150"/>
              <a:ext cx="426324" cy="553304"/>
            </a:xfrm>
            <a:prstGeom prst="rect">
              <a:avLst/>
            </a:prstGeom>
            <a:noFill/>
          </p:spPr>
          <p:txBody>
            <a:bodyPr wrap="none">
              <a:spAutoFit/>
            </a:bodyPr>
            <a:lstStyle/>
            <a:p>
              <a:pPr algn="ctr">
                <a:defRPr/>
              </a:pPr>
              <a:r>
                <a:rPr lang="en-US" altLang="zh-CN" sz="2100" dirty="0">
                  <a:solidFill>
                    <a:schemeClr val="bg1"/>
                  </a:solidFill>
                  <a:latin typeface="+mn-ea"/>
                </a:rPr>
                <a:t>3</a:t>
              </a:r>
              <a:endParaRPr lang="zh-CN" altLang="en-US" sz="2100" dirty="0">
                <a:solidFill>
                  <a:schemeClr val="bg1"/>
                </a:solidFill>
                <a:latin typeface="+mn-ea"/>
              </a:endParaRPr>
            </a:p>
          </p:txBody>
        </p:sp>
        <p:cxnSp>
          <p:nvCxnSpPr>
            <p:cNvPr id="41" name="直接连接符 81"/>
            <p:cNvCxnSpPr/>
            <p:nvPr/>
          </p:nvCxnSpPr>
          <p:spPr>
            <a:xfrm flipH="1">
              <a:off x="3736698" y="2806314"/>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42" name="文本框 30"/>
          <p:cNvSpPr txBox="1">
            <a:spLocks noChangeArrowheads="1"/>
          </p:cNvSpPr>
          <p:nvPr/>
        </p:nvSpPr>
        <p:spPr bwMode="auto">
          <a:xfrm>
            <a:off x="5772006" y="2996549"/>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rgbClr val="F2F2F2"/>
                </a:solidFill>
                <a:latin typeface="华康少女文字W5(P)" charset="0"/>
              </a:rPr>
              <a:t>空间换时间</a:t>
            </a:r>
          </a:p>
        </p:txBody>
      </p:sp>
      <p:grpSp>
        <p:nvGrpSpPr>
          <p:cNvPr id="43" name="组合 87"/>
          <p:cNvGrpSpPr>
            <a:grpSpLocks/>
          </p:cNvGrpSpPr>
          <p:nvPr/>
        </p:nvGrpSpPr>
        <p:grpSpPr bwMode="auto">
          <a:xfrm>
            <a:off x="5405184" y="2941782"/>
            <a:ext cx="360874" cy="415498"/>
            <a:chOff x="3501282" y="3200893"/>
            <a:chExt cx="481805" cy="553304"/>
          </a:xfrm>
        </p:grpSpPr>
        <p:sp>
          <p:nvSpPr>
            <p:cNvPr id="44" name="文本框 29"/>
            <p:cNvSpPr txBox="1"/>
            <p:nvPr/>
          </p:nvSpPr>
          <p:spPr>
            <a:xfrm>
              <a:off x="3501282" y="3200893"/>
              <a:ext cx="426324" cy="553304"/>
            </a:xfrm>
            <a:prstGeom prst="rect">
              <a:avLst/>
            </a:prstGeom>
            <a:noFill/>
          </p:spPr>
          <p:txBody>
            <a:bodyPr wrap="none">
              <a:spAutoFit/>
            </a:bodyPr>
            <a:lstStyle/>
            <a:p>
              <a:pPr algn="ctr">
                <a:defRPr/>
              </a:pPr>
              <a:r>
                <a:rPr lang="en-US" altLang="zh-CN" sz="2100" dirty="0">
                  <a:solidFill>
                    <a:schemeClr val="bg1"/>
                  </a:solidFill>
                  <a:latin typeface="+mn-ea"/>
                </a:rPr>
                <a:t>4</a:t>
              </a:r>
              <a:endParaRPr lang="zh-CN" altLang="en-US" sz="2100" dirty="0">
                <a:solidFill>
                  <a:schemeClr val="bg1"/>
                </a:solidFill>
                <a:latin typeface="+mn-ea"/>
              </a:endParaRPr>
            </a:p>
          </p:txBody>
        </p:sp>
        <p:cxnSp>
          <p:nvCxnSpPr>
            <p:cNvPr id="48" name="直接连接符 89"/>
            <p:cNvCxnSpPr/>
            <p:nvPr/>
          </p:nvCxnSpPr>
          <p:spPr>
            <a:xfrm flipH="1">
              <a:off x="3736698" y="3380056"/>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49" name="文本框 30"/>
          <p:cNvSpPr txBox="1">
            <a:spLocks noChangeArrowheads="1"/>
          </p:cNvSpPr>
          <p:nvPr/>
        </p:nvSpPr>
        <p:spPr bwMode="auto">
          <a:xfrm>
            <a:off x="5775544" y="3436029"/>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rgbClr val="F2F2F2"/>
                </a:solidFill>
                <a:latin typeface="华康少女文字W5(P)" charset="0"/>
              </a:rPr>
              <a:t>缓存</a:t>
            </a:r>
          </a:p>
        </p:txBody>
      </p:sp>
      <p:grpSp>
        <p:nvGrpSpPr>
          <p:cNvPr id="51" name="组合 87"/>
          <p:cNvGrpSpPr>
            <a:grpSpLocks/>
          </p:cNvGrpSpPr>
          <p:nvPr/>
        </p:nvGrpSpPr>
        <p:grpSpPr bwMode="auto">
          <a:xfrm>
            <a:off x="5408722" y="3381262"/>
            <a:ext cx="360874" cy="415498"/>
            <a:chOff x="3501282" y="3200893"/>
            <a:chExt cx="481805" cy="553304"/>
          </a:xfrm>
        </p:grpSpPr>
        <p:sp>
          <p:nvSpPr>
            <p:cNvPr id="52" name="文本框 29"/>
            <p:cNvSpPr txBox="1"/>
            <p:nvPr/>
          </p:nvSpPr>
          <p:spPr>
            <a:xfrm>
              <a:off x="3501282" y="3200893"/>
              <a:ext cx="426324" cy="553304"/>
            </a:xfrm>
            <a:prstGeom prst="rect">
              <a:avLst/>
            </a:prstGeom>
            <a:noFill/>
          </p:spPr>
          <p:txBody>
            <a:bodyPr wrap="none">
              <a:spAutoFit/>
            </a:bodyPr>
            <a:lstStyle/>
            <a:p>
              <a:pPr algn="ctr">
                <a:defRPr/>
              </a:pPr>
              <a:r>
                <a:rPr lang="en-US" altLang="zh-CN" sz="2100" dirty="0">
                  <a:solidFill>
                    <a:schemeClr val="bg1"/>
                  </a:solidFill>
                  <a:latin typeface="+mn-ea"/>
                </a:rPr>
                <a:t>5</a:t>
              </a:r>
              <a:endParaRPr lang="zh-CN" altLang="en-US" sz="2100" dirty="0">
                <a:solidFill>
                  <a:schemeClr val="bg1"/>
                </a:solidFill>
                <a:latin typeface="+mn-ea"/>
              </a:endParaRPr>
            </a:p>
          </p:txBody>
        </p:sp>
        <p:cxnSp>
          <p:nvCxnSpPr>
            <p:cNvPr id="53" name="直接连接符 89"/>
            <p:cNvCxnSpPr/>
            <p:nvPr/>
          </p:nvCxnSpPr>
          <p:spPr>
            <a:xfrm flipH="1">
              <a:off x="3736698" y="3380056"/>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54" name="文本框 30"/>
          <p:cNvSpPr txBox="1">
            <a:spLocks noChangeArrowheads="1"/>
          </p:cNvSpPr>
          <p:nvPr/>
        </p:nvSpPr>
        <p:spPr bwMode="auto">
          <a:xfrm>
            <a:off x="5768450" y="3896771"/>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rgbClr val="F2F2F2"/>
                </a:solidFill>
                <a:latin typeface="华康少女文字W5(P)" charset="0"/>
              </a:rPr>
              <a:t>池化</a:t>
            </a:r>
          </a:p>
        </p:txBody>
      </p:sp>
      <p:grpSp>
        <p:nvGrpSpPr>
          <p:cNvPr id="55" name="组合 87"/>
          <p:cNvGrpSpPr>
            <a:grpSpLocks/>
          </p:cNvGrpSpPr>
          <p:nvPr/>
        </p:nvGrpSpPr>
        <p:grpSpPr bwMode="auto">
          <a:xfrm>
            <a:off x="5401628" y="3842004"/>
            <a:ext cx="360874" cy="415498"/>
            <a:chOff x="3501282" y="3200893"/>
            <a:chExt cx="481805" cy="553304"/>
          </a:xfrm>
        </p:grpSpPr>
        <p:sp>
          <p:nvSpPr>
            <p:cNvPr id="56" name="文本框 29"/>
            <p:cNvSpPr txBox="1"/>
            <p:nvPr/>
          </p:nvSpPr>
          <p:spPr>
            <a:xfrm>
              <a:off x="3501282" y="3200893"/>
              <a:ext cx="426324" cy="553304"/>
            </a:xfrm>
            <a:prstGeom prst="rect">
              <a:avLst/>
            </a:prstGeom>
            <a:noFill/>
          </p:spPr>
          <p:txBody>
            <a:bodyPr wrap="none">
              <a:spAutoFit/>
            </a:bodyPr>
            <a:lstStyle/>
            <a:p>
              <a:pPr algn="ctr">
                <a:defRPr/>
              </a:pPr>
              <a:r>
                <a:rPr lang="en-US" altLang="zh-CN" sz="2100" dirty="0">
                  <a:solidFill>
                    <a:schemeClr val="bg1"/>
                  </a:solidFill>
                  <a:latin typeface="+mn-ea"/>
                </a:rPr>
                <a:t>6</a:t>
              </a:r>
              <a:endParaRPr lang="zh-CN" altLang="en-US" sz="2100" dirty="0">
                <a:solidFill>
                  <a:schemeClr val="bg1"/>
                </a:solidFill>
                <a:latin typeface="+mn-ea"/>
              </a:endParaRPr>
            </a:p>
          </p:txBody>
        </p:sp>
        <p:cxnSp>
          <p:nvCxnSpPr>
            <p:cNvPr id="57" name="直接连接符 89"/>
            <p:cNvCxnSpPr/>
            <p:nvPr/>
          </p:nvCxnSpPr>
          <p:spPr>
            <a:xfrm flipH="1">
              <a:off x="3736698" y="3380056"/>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7864646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250" fill="hold"/>
                                        <p:tgtEl>
                                          <p:spTgt spid="28"/>
                                        </p:tgtEl>
                                        <p:attrNameLst>
                                          <p:attrName>ppt_w</p:attrName>
                                        </p:attrNameLst>
                                      </p:cBhvr>
                                      <p:tavLst>
                                        <p:tav tm="0">
                                          <p:val>
                                            <p:fltVal val="0"/>
                                          </p:val>
                                        </p:tav>
                                        <p:tav tm="100000">
                                          <p:val>
                                            <p:strVal val="#ppt_w"/>
                                          </p:val>
                                        </p:tav>
                                      </p:tavLst>
                                    </p:anim>
                                    <p:anim calcmode="lin" valueType="num">
                                      <p:cBhvr>
                                        <p:cTn id="13" dur="250" fill="hold"/>
                                        <p:tgtEl>
                                          <p:spTgt spid="28"/>
                                        </p:tgtEl>
                                        <p:attrNameLst>
                                          <p:attrName>ppt_h</p:attrName>
                                        </p:attrNameLst>
                                      </p:cBhvr>
                                      <p:tavLst>
                                        <p:tav tm="0">
                                          <p:val>
                                            <p:fltVal val="0"/>
                                          </p:val>
                                        </p:tav>
                                        <p:tav tm="100000">
                                          <p:val>
                                            <p:strVal val="#ppt_h"/>
                                          </p:val>
                                        </p:tav>
                                      </p:tavLst>
                                    </p:anim>
                                    <p:animEffect transition="in" filter="fade">
                                      <p:cBhvr>
                                        <p:cTn id="14" dur="250"/>
                                        <p:tgtEl>
                                          <p:spTgt spid="28"/>
                                        </p:tgtEl>
                                      </p:cBhvr>
                                    </p:animEffect>
                                  </p:childTnLst>
                                </p:cTn>
                              </p:par>
                              <p:par>
                                <p:cTn id="15" presetID="6" presetClass="emph" presetSubtype="0" decel="100000" fill="hold" nodeType="withEffect">
                                  <p:stCondLst>
                                    <p:cond delay="200"/>
                                  </p:stCondLst>
                                  <p:childTnLst>
                                    <p:animScale>
                                      <p:cBhvr>
                                        <p:cTn id="16" dur="250" fill="hold"/>
                                        <p:tgtEl>
                                          <p:spTgt spid="28"/>
                                        </p:tgtEl>
                                      </p:cBhvr>
                                      <p:by x="110000" y="110000"/>
                                    </p:animScale>
                                  </p:childTnLst>
                                </p:cTn>
                              </p:par>
                              <p:par>
                                <p:cTn id="17" presetID="6" presetClass="emph" presetSubtype="0" decel="100000" fill="hold" nodeType="withEffect">
                                  <p:stCondLst>
                                    <p:cond delay="400"/>
                                  </p:stCondLst>
                                  <p:childTnLst>
                                    <p:animScale>
                                      <p:cBhvr>
                                        <p:cTn id="18" dur="250" fill="hold"/>
                                        <p:tgtEl>
                                          <p:spTgt spid="28"/>
                                        </p:tgtEl>
                                      </p:cBhvr>
                                      <p:by x="91000" y="91000"/>
                                    </p:animScale>
                                  </p:childTnLst>
                                </p:cTn>
                              </p:par>
                            </p:childTnLst>
                          </p:cTn>
                        </p:par>
                        <p:par>
                          <p:cTn id="19" fill="hold">
                            <p:stCondLst>
                              <p:cond delay="1150"/>
                            </p:stCondLst>
                            <p:childTnLst>
                              <p:par>
                                <p:cTn id="20" presetID="2" presetClass="entr" presetSubtype="2" decel="100000"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fill="hold"/>
                                        <p:tgtEl>
                                          <p:spTgt spid="31"/>
                                        </p:tgtEl>
                                        <p:attrNameLst>
                                          <p:attrName>ppt_x</p:attrName>
                                        </p:attrNameLst>
                                      </p:cBhvr>
                                      <p:tavLst>
                                        <p:tav tm="0">
                                          <p:val>
                                            <p:strVal val="1+#ppt_w/2"/>
                                          </p:val>
                                        </p:tav>
                                        <p:tav tm="100000">
                                          <p:val>
                                            <p:strVal val="#ppt_x"/>
                                          </p:val>
                                        </p:tav>
                                      </p:tavLst>
                                    </p:anim>
                                    <p:anim calcmode="lin" valueType="num">
                                      <p:cBhvr additive="base">
                                        <p:cTn id="23" dur="500" fill="hold"/>
                                        <p:tgtEl>
                                          <p:spTgt spid="31"/>
                                        </p:tgtEl>
                                        <p:attrNameLst>
                                          <p:attrName>ppt_y</p:attrName>
                                        </p:attrNameLst>
                                      </p:cBhvr>
                                      <p:tavLst>
                                        <p:tav tm="0">
                                          <p:val>
                                            <p:strVal val="#ppt_y"/>
                                          </p:val>
                                        </p:tav>
                                        <p:tav tm="100000">
                                          <p:val>
                                            <p:strVal val="#ppt_y"/>
                                          </p:val>
                                        </p:tav>
                                      </p:tavLst>
                                    </p:anim>
                                  </p:childTnLst>
                                </p:cTn>
                              </p:par>
                            </p:childTnLst>
                          </p:cTn>
                        </p:par>
                        <p:par>
                          <p:cTn id="24" fill="hold">
                            <p:stCondLst>
                              <p:cond delay="1650"/>
                            </p:stCondLst>
                            <p:childTnLst>
                              <p:par>
                                <p:cTn id="25" presetID="2" presetClass="entr" presetSubtype="8" decel="66667"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150"/>
                            </p:stCondLst>
                            <p:childTnLst>
                              <p:par>
                                <p:cTn id="30" presetID="2" presetClass="entr" presetSubtype="1"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ppt_x"/>
                                          </p:val>
                                        </p:tav>
                                        <p:tav tm="100000">
                                          <p:val>
                                            <p:strVal val="#ppt_x"/>
                                          </p:val>
                                        </p:tav>
                                      </p:tavLst>
                                    </p:anim>
                                    <p:anim calcmode="lin" valueType="num">
                                      <p:cBhvr additive="base">
                                        <p:cTn id="33" dur="500" fill="hold"/>
                                        <p:tgtEl>
                                          <p:spTgt spid="27"/>
                                        </p:tgtEl>
                                        <p:attrNameLst>
                                          <p:attrName>ppt_y</p:attrName>
                                        </p:attrNameLst>
                                      </p:cBhvr>
                                      <p:tavLst>
                                        <p:tav tm="0">
                                          <p:val>
                                            <p:strVal val="0-#ppt_h/2"/>
                                          </p:val>
                                        </p:tav>
                                        <p:tav tm="100000">
                                          <p:val>
                                            <p:strVal val="#ppt_y"/>
                                          </p:val>
                                        </p:tav>
                                      </p:tavLst>
                                    </p:anim>
                                  </p:childTnLst>
                                </p:cTn>
                              </p:par>
                            </p:childTnLst>
                          </p:cTn>
                        </p:par>
                        <p:par>
                          <p:cTn id="34" fill="hold">
                            <p:stCondLst>
                              <p:cond delay="2650"/>
                            </p:stCondLst>
                            <p:childTnLst>
                              <p:par>
                                <p:cTn id="35" presetID="10" presetClass="entr" presetSubtype="0"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childTnLst>
                                </p:cTn>
                              </p:par>
                              <p:par>
                                <p:cTn id="38" presetID="56" presetClass="path" presetSubtype="0" accel="50000" decel="50000" fill="hold" nodeType="withEffect">
                                  <p:stCondLst>
                                    <p:cond delay="0"/>
                                  </p:stCondLst>
                                  <p:childTnLst>
                                    <p:animMotion origin="layout" path="M -0.03733 0.04134 L 4.72222E-6 3.61308E-6 " pathEditMode="relative" rAng="0" ptsTypes="AA">
                                      <p:cBhvr>
                                        <p:cTn id="39" dur="700" fill="hold"/>
                                        <p:tgtEl>
                                          <p:spTgt spid="16"/>
                                        </p:tgtEl>
                                        <p:attrNameLst>
                                          <p:attrName>ppt_x</p:attrName>
                                          <p:attrName>ppt_y</p:attrName>
                                        </p:attrNameLst>
                                      </p:cBhvr>
                                      <p:rCtr x="1858" y="-2067"/>
                                    </p:animMotion>
                                  </p:childTnLst>
                                </p:cTn>
                              </p:par>
                              <p:par>
                                <p:cTn id="40" presetID="22" presetClass="entr" presetSubtype="8" fill="hold" grpId="0" nodeType="with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par>
                                <p:cTn id="43" presetID="10" presetClass="entr" presetSubtype="0" fill="hold" nodeType="withEffect">
                                  <p:stCondLst>
                                    <p:cond delay="25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1000"/>
                                        <p:tgtEl>
                                          <p:spTgt spid="20"/>
                                        </p:tgtEl>
                                      </p:cBhvr>
                                    </p:animEffect>
                                  </p:childTnLst>
                                </p:cTn>
                              </p:par>
                              <p:par>
                                <p:cTn id="46" presetID="56" presetClass="path" presetSubtype="0" accel="50000" decel="50000" fill="hold" nodeType="withEffect">
                                  <p:stCondLst>
                                    <p:cond delay="250"/>
                                  </p:stCondLst>
                                  <p:childTnLst>
                                    <p:animMotion origin="layout" path="M -0.03733 0.04103 L 4.72222E-6 1.805E-6 " pathEditMode="relative" rAng="0" ptsTypes="AA">
                                      <p:cBhvr>
                                        <p:cTn id="47" dur="700" fill="hold"/>
                                        <p:tgtEl>
                                          <p:spTgt spid="20"/>
                                        </p:tgtEl>
                                        <p:attrNameLst>
                                          <p:attrName>ppt_x</p:attrName>
                                          <p:attrName>ppt_y</p:attrName>
                                        </p:attrNameLst>
                                      </p:cBhvr>
                                      <p:rCtr x="1858" y="-2067"/>
                                    </p:animMotion>
                                  </p:childTnLst>
                                </p:cTn>
                              </p:par>
                              <p:par>
                                <p:cTn id="48" presetID="22" presetClass="entr" presetSubtype="8" fill="hold" grpId="0" nodeType="withEffect">
                                  <p:stCondLst>
                                    <p:cond delay="50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10" presetClass="entr" presetSubtype="0" fill="hold" nodeType="withEffect">
                                  <p:stCondLst>
                                    <p:cond delay="25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1000"/>
                                        <p:tgtEl>
                                          <p:spTgt spid="39"/>
                                        </p:tgtEl>
                                      </p:cBhvr>
                                    </p:animEffect>
                                  </p:childTnLst>
                                </p:cTn>
                              </p:par>
                              <p:par>
                                <p:cTn id="54" presetID="56" presetClass="path" presetSubtype="0" accel="50000" decel="50000" fill="hold" nodeType="withEffect">
                                  <p:stCondLst>
                                    <p:cond delay="250"/>
                                  </p:stCondLst>
                                  <p:childTnLst>
                                    <p:animMotion origin="layout" path="M -0.03732 0.04104 L -3.88889E-6 -5.73897E-7 " pathEditMode="relative" rAng="0" ptsTypes="AA">
                                      <p:cBhvr>
                                        <p:cTn id="55" dur="700" fill="hold"/>
                                        <p:tgtEl>
                                          <p:spTgt spid="39"/>
                                        </p:tgtEl>
                                        <p:attrNameLst>
                                          <p:attrName>ppt_x</p:attrName>
                                          <p:attrName>ppt_y</p:attrName>
                                        </p:attrNameLst>
                                      </p:cBhvr>
                                      <p:rCtr x="1858" y="-2067"/>
                                    </p:animMotion>
                                  </p:childTnLst>
                                </p:cTn>
                              </p:par>
                              <p:par>
                                <p:cTn id="56" presetID="22" presetClass="entr" presetSubtype="8" fill="hold" grpId="0" nodeType="withEffect">
                                  <p:stCondLst>
                                    <p:cond delay="500"/>
                                  </p:stCondLst>
                                  <p:childTnLst>
                                    <p:set>
                                      <p:cBhvr>
                                        <p:cTn id="57" dur="1" fill="hold">
                                          <p:stCondLst>
                                            <p:cond delay="0"/>
                                          </p:stCondLst>
                                        </p:cTn>
                                        <p:tgtEl>
                                          <p:spTgt spid="38"/>
                                        </p:tgtEl>
                                        <p:attrNameLst>
                                          <p:attrName>style.visibility</p:attrName>
                                        </p:attrNameLst>
                                      </p:cBhvr>
                                      <p:to>
                                        <p:strVal val="visible"/>
                                      </p:to>
                                    </p:set>
                                    <p:animEffect transition="in" filter="wipe(left)">
                                      <p:cBhvr>
                                        <p:cTn id="58" dur="500"/>
                                        <p:tgtEl>
                                          <p:spTgt spid="38"/>
                                        </p:tgtEl>
                                      </p:cBhvr>
                                    </p:animEffect>
                                  </p:childTnLst>
                                </p:cTn>
                              </p:par>
                              <p:par>
                                <p:cTn id="59" presetID="10" presetClass="entr" presetSubtype="0" fill="hold" nodeType="withEffect">
                                  <p:stCondLst>
                                    <p:cond delay="500"/>
                                  </p:stCondLst>
                                  <p:childTnLst>
                                    <p:set>
                                      <p:cBhvr>
                                        <p:cTn id="60" dur="1" fill="hold">
                                          <p:stCondLst>
                                            <p:cond delay="0"/>
                                          </p:stCondLst>
                                        </p:cTn>
                                        <p:tgtEl>
                                          <p:spTgt spid="43"/>
                                        </p:tgtEl>
                                        <p:attrNameLst>
                                          <p:attrName>style.visibility</p:attrName>
                                        </p:attrNameLst>
                                      </p:cBhvr>
                                      <p:to>
                                        <p:strVal val="visible"/>
                                      </p:to>
                                    </p:set>
                                    <p:animEffect transition="in" filter="fade">
                                      <p:cBhvr>
                                        <p:cTn id="61" dur="1000"/>
                                        <p:tgtEl>
                                          <p:spTgt spid="43"/>
                                        </p:tgtEl>
                                      </p:cBhvr>
                                    </p:animEffect>
                                  </p:childTnLst>
                                </p:cTn>
                              </p:par>
                              <p:par>
                                <p:cTn id="62" presetID="56" presetClass="path" presetSubtype="0" accel="50000" decel="50000" fill="hold" nodeType="withEffect">
                                  <p:stCondLst>
                                    <p:cond delay="500"/>
                                  </p:stCondLst>
                                  <p:childTnLst>
                                    <p:animMotion origin="layout" path="M -0.03732 0.04103 L -3.88889E-6 3.25825E-6 " pathEditMode="relative" rAng="0" ptsTypes="AA">
                                      <p:cBhvr>
                                        <p:cTn id="63" dur="700" fill="hold"/>
                                        <p:tgtEl>
                                          <p:spTgt spid="43"/>
                                        </p:tgtEl>
                                        <p:attrNameLst>
                                          <p:attrName>ppt_x</p:attrName>
                                          <p:attrName>ppt_y</p:attrName>
                                        </p:attrNameLst>
                                      </p:cBhvr>
                                      <p:rCtr x="1858" y="-2067"/>
                                    </p:animMotion>
                                  </p:childTnLst>
                                </p:cTn>
                              </p:par>
                              <p:par>
                                <p:cTn id="64" presetID="22" presetClass="entr" presetSubtype="8" fill="hold" grpId="0" nodeType="withEffect">
                                  <p:stCondLst>
                                    <p:cond delay="750"/>
                                  </p:stCondLst>
                                  <p:childTnLst>
                                    <p:set>
                                      <p:cBhvr>
                                        <p:cTn id="65" dur="1" fill="hold">
                                          <p:stCondLst>
                                            <p:cond delay="0"/>
                                          </p:stCondLst>
                                        </p:cTn>
                                        <p:tgtEl>
                                          <p:spTgt spid="42"/>
                                        </p:tgtEl>
                                        <p:attrNameLst>
                                          <p:attrName>style.visibility</p:attrName>
                                        </p:attrNameLst>
                                      </p:cBhvr>
                                      <p:to>
                                        <p:strVal val="visible"/>
                                      </p:to>
                                    </p:set>
                                    <p:animEffect transition="in" filter="wipe(left)">
                                      <p:cBhvr>
                                        <p:cTn id="66" dur="500"/>
                                        <p:tgtEl>
                                          <p:spTgt spid="42"/>
                                        </p:tgtEl>
                                      </p:cBhvr>
                                    </p:animEffect>
                                  </p:childTnLst>
                                </p:cTn>
                              </p:par>
                              <p:par>
                                <p:cTn id="67" presetID="10" presetClass="entr" presetSubtype="0" fill="hold" nodeType="withEffect">
                                  <p:stCondLst>
                                    <p:cond delay="50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1000"/>
                                        <p:tgtEl>
                                          <p:spTgt spid="51"/>
                                        </p:tgtEl>
                                      </p:cBhvr>
                                    </p:animEffect>
                                  </p:childTnLst>
                                </p:cTn>
                              </p:par>
                              <p:par>
                                <p:cTn id="70" presetID="56" presetClass="path" presetSubtype="0" accel="50000" decel="50000" fill="hold" nodeType="withEffect">
                                  <p:stCondLst>
                                    <p:cond delay="500"/>
                                  </p:stCondLst>
                                  <p:childTnLst>
                                    <p:animMotion origin="layout" path="M -0.03733 0.04104 L -1.11111E-6 -4.19006E-6 " pathEditMode="relative" rAng="0" ptsTypes="AA">
                                      <p:cBhvr>
                                        <p:cTn id="71" dur="700" fill="hold"/>
                                        <p:tgtEl>
                                          <p:spTgt spid="51"/>
                                        </p:tgtEl>
                                        <p:attrNameLst>
                                          <p:attrName>ppt_x</p:attrName>
                                          <p:attrName>ppt_y</p:attrName>
                                        </p:attrNameLst>
                                      </p:cBhvr>
                                      <p:rCtr x="1858" y="-2067"/>
                                    </p:animMotion>
                                  </p:childTnLst>
                                </p:cTn>
                              </p:par>
                              <p:par>
                                <p:cTn id="72" presetID="22" presetClass="entr" presetSubtype="8" fill="hold" grpId="0" nodeType="withEffect">
                                  <p:stCondLst>
                                    <p:cond delay="750"/>
                                  </p:stCondLst>
                                  <p:childTnLst>
                                    <p:set>
                                      <p:cBhvr>
                                        <p:cTn id="73" dur="1" fill="hold">
                                          <p:stCondLst>
                                            <p:cond delay="0"/>
                                          </p:stCondLst>
                                        </p:cTn>
                                        <p:tgtEl>
                                          <p:spTgt spid="49"/>
                                        </p:tgtEl>
                                        <p:attrNameLst>
                                          <p:attrName>style.visibility</p:attrName>
                                        </p:attrNameLst>
                                      </p:cBhvr>
                                      <p:to>
                                        <p:strVal val="visible"/>
                                      </p:to>
                                    </p:set>
                                    <p:animEffect transition="in" filter="wipe(left)">
                                      <p:cBhvr>
                                        <p:cTn id="74" dur="500"/>
                                        <p:tgtEl>
                                          <p:spTgt spid="49"/>
                                        </p:tgtEl>
                                      </p:cBhvr>
                                    </p:animEffect>
                                  </p:childTnLst>
                                </p:cTn>
                              </p:par>
                              <p:par>
                                <p:cTn id="75" presetID="10" presetClass="entr" presetSubtype="0" fill="hold" nodeType="withEffect">
                                  <p:stCondLst>
                                    <p:cond delay="500"/>
                                  </p:stCondLst>
                                  <p:childTnLst>
                                    <p:set>
                                      <p:cBhvr>
                                        <p:cTn id="76" dur="1" fill="hold">
                                          <p:stCondLst>
                                            <p:cond delay="0"/>
                                          </p:stCondLst>
                                        </p:cTn>
                                        <p:tgtEl>
                                          <p:spTgt spid="55"/>
                                        </p:tgtEl>
                                        <p:attrNameLst>
                                          <p:attrName>style.visibility</p:attrName>
                                        </p:attrNameLst>
                                      </p:cBhvr>
                                      <p:to>
                                        <p:strVal val="visible"/>
                                      </p:to>
                                    </p:set>
                                    <p:animEffect transition="in" filter="fade">
                                      <p:cBhvr>
                                        <p:cTn id="77" dur="1000"/>
                                        <p:tgtEl>
                                          <p:spTgt spid="55"/>
                                        </p:tgtEl>
                                      </p:cBhvr>
                                    </p:animEffect>
                                  </p:childTnLst>
                                </p:cTn>
                              </p:par>
                              <p:par>
                                <p:cTn id="78" presetID="56" presetClass="path" presetSubtype="0" accel="50000" decel="50000" fill="hold" nodeType="withEffect">
                                  <p:stCondLst>
                                    <p:cond delay="500"/>
                                  </p:stCondLst>
                                  <p:childTnLst>
                                    <p:animMotion origin="layout" path="M -0.03733 0.04104 L 3.33333E-6 -2.74607E-6 " pathEditMode="relative" rAng="0" ptsTypes="AA">
                                      <p:cBhvr>
                                        <p:cTn id="79" dur="700" fill="hold"/>
                                        <p:tgtEl>
                                          <p:spTgt spid="55"/>
                                        </p:tgtEl>
                                        <p:attrNameLst>
                                          <p:attrName>ppt_x</p:attrName>
                                          <p:attrName>ppt_y</p:attrName>
                                        </p:attrNameLst>
                                      </p:cBhvr>
                                      <p:rCtr x="1858" y="-2067"/>
                                    </p:animMotion>
                                  </p:childTnLst>
                                </p:cTn>
                              </p:par>
                              <p:par>
                                <p:cTn id="80" presetID="22" presetClass="entr" presetSubtype="8" fill="hold" grpId="0" nodeType="withEffect">
                                  <p:stCondLst>
                                    <p:cond delay="750"/>
                                  </p:stCondLst>
                                  <p:childTnLst>
                                    <p:set>
                                      <p:cBhvr>
                                        <p:cTn id="81" dur="1" fill="hold">
                                          <p:stCondLst>
                                            <p:cond delay="0"/>
                                          </p:stCondLst>
                                        </p:cTn>
                                        <p:tgtEl>
                                          <p:spTgt spid="54"/>
                                        </p:tgtEl>
                                        <p:attrNameLst>
                                          <p:attrName>style.visibility</p:attrName>
                                        </p:attrNameLst>
                                      </p:cBhvr>
                                      <p:to>
                                        <p:strVal val="visible"/>
                                      </p:to>
                                    </p:set>
                                    <p:animEffect transition="in" filter="wipe(left)">
                                      <p:cBhvr>
                                        <p:cTn id="8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38" grpId="0"/>
      <p:bldP spid="42" grpId="0"/>
      <p:bldP spid="49" grpId="0"/>
      <p:bldP spid="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9"/>
          <p:cNvGrpSpPr/>
          <p:nvPr/>
        </p:nvGrpSpPr>
        <p:grpSpPr>
          <a:xfrm>
            <a:off x="2961289" y="2281290"/>
            <a:ext cx="1818673" cy="1960257"/>
            <a:chOff x="2523872" y="2156496"/>
            <a:chExt cx="1818673" cy="1960257"/>
          </a:xfrm>
        </p:grpSpPr>
        <p:sp>
          <p:nvSpPr>
            <p:cNvPr id="3" name="等腰三角形 30"/>
            <p:cNvSpPr/>
            <p:nvPr/>
          </p:nvSpPr>
          <p:spPr>
            <a:xfrm rot="10800000">
              <a:off x="4094169" y="3944412"/>
              <a:ext cx="226188" cy="172341"/>
            </a:xfrm>
            <a:prstGeom prst="triangl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nvGrpSpPr>
            <p:cNvPr id="4" name="组合 58"/>
            <p:cNvGrpSpPr/>
            <p:nvPr/>
          </p:nvGrpSpPr>
          <p:grpSpPr>
            <a:xfrm>
              <a:off x="2523872" y="2156496"/>
              <a:ext cx="1818673" cy="1830283"/>
              <a:chOff x="2523872" y="2156496"/>
              <a:chExt cx="1818673" cy="1830283"/>
            </a:xfrm>
          </p:grpSpPr>
          <p:sp>
            <p:nvSpPr>
              <p:cNvPr id="5" name="任意多边形 26"/>
              <p:cNvSpPr/>
              <p:nvPr/>
            </p:nvSpPr>
            <p:spPr>
              <a:xfrm>
                <a:off x="2750555" y="2498140"/>
                <a:ext cx="1451839" cy="1437464"/>
              </a:xfrm>
              <a:custGeom>
                <a:avLst/>
                <a:gdLst>
                  <a:gd name="connsiteX0" fmla="*/ 1742536 w 1742536"/>
                  <a:gd name="connsiteY0" fmla="*/ 1725283 h 1725283"/>
                  <a:gd name="connsiteX1" fmla="*/ 1742536 w 1742536"/>
                  <a:gd name="connsiteY1" fmla="*/ 603849 h 1725283"/>
                  <a:gd name="connsiteX2" fmla="*/ 1155940 w 1742536"/>
                  <a:gd name="connsiteY2" fmla="*/ 603849 h 1725283"/>
                  <a:gd name="connsiteX3" fmla="*/ 1155940 w 1742536"/>
                  <a:gd name="connsiteY3" fmla="*/ 0 h 1725283"/>
                  <a:gd name="connsiteX4" fmla="*/ 0 w 1742536"/>
                  <a:gd name="connsiteY4" fmla="*/ 0 h 1725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2536" h="1725283">
                    <a:moveTo>
                      <a:pt x="1742536" y="1725283"/>
                    </a:moveTo>
                    <a:lnTo>
                      <a:pt x="1742536" y="603849"/>
                    </a:lnTo>
                    <a:lnTo>
                      <a:pt x="1155940" y="603849"/>
                    </a:lnTo>
                    <a:lnTo>
                      <a:pt x="1155940" y="0"/>
                    </a:lnTo>
                    <a:lnTo>
                      <a:pt x="0" y="0"/>
                    </a:lnTo>
                  </a:path>
                </a:pathLst>
              </a:cu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6" name="等腰三角形 28"/>
              <p:cNvSpPr/>
              <p:nvPr/>
            </p:nvSpPr>
            <p:spPr>
              <a:xfrm rot="16200000">
                <a:off x="2544104" y="2423096"/>
                <a:ext cx="226188" cy="172341"/>
              </a:xfrm>
              <a:prstGeom prst="triangl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7" name="矩形 6"/>
              <p:cNvSpPr/>
              <p:nvPr/>
            </p:nvSpPr>
            <p:spPr>
              <a:xfrm>
                <a:off x="2523872" y="2162069"/>
                <a:ext cx="758592" cy="369332"/>
              </a:xfrm>
              <a:prstGeom prst="rect">
                <a:avLst/>
              </a:prstGeom>
            </p:spPr>
            <p:txBody>
              <a:bodyPr wrap="square">
                <a:spAutoFit/>
              </a:bodyPr>
              <a:lstStyle/>
              <a:p>
                <a:pPr algn="ctr"/>
                <a:r>
                  <a:rPr lang="en-US" altLang="zh-CN" sz="1800" b="1" dirty="0">
                    <a:solidFill>
                      <a:schemeClr val="bg1">
                        <a:lumMod val="85000"/>
                      </a:schemeClr>
                    </a:solidFill>
                    <a:latin typeface="Agency FB" panose="020B0503020202020204" pitchFamily="34" charset="0"/>
                    <a:ea typeface="微软雅黑" panose="020B0503020204020204" pitchFamily="34" charset="-122"/>
                  </a:rPr>
                  <a:t>01</a:t>
                </a:r>
              </a:p>
            </p:txBody>
          </p:sp>
          <p:sp>
            <p:nvSpPr>
              <p:cNvPr id="8" name="矩形 7"/>
              <p:cNvSpPr/>
              <p:nvPr/>
            </p:nvSpPr>
            <p:spPr>
              <a:xfrm>
                <a:off x="3583953" y="3617447"/>
                <a:ext cx="758592" cy="369332"/>
              </a:xfrm>
              <a:prstGeom prst="rect">
                <a:avLst/>
              </a:prstGeom>
            </p:spPr>
            <p:txBody>
              <a:bodyPr wrap="square">
                <a:spAutoFit/>
              </a:bodyPr>
              <a:lstStyle/>
              <a:p>
                <a:pPr algn="ctr"/>
                <a:r>
                  <a:rPr lang="en-US" altLang="zh-CN" sz="1800" b="1" dirty="0">
                    <a:solidFill>
                      <a:schemeClr val="bg1">
                        <a:lumMod val="85000"/>
                      </a:schemeClr>
                    </a:solidFill>
                    <a:latin typeface="Agency FB" panose="020B0503020202020204" pitchFamily="34" charset="0"/>
                    <a:ea typeface="微软雅黑" panose="020B0503020204020204" pitchFamily="34" charset="-122"/>
                  </a:rPr>
                  <a:t>04</a:t>
                </a:r>
              </a:p>
            </p:txBody>
          </p:sp>
          <p:grpSp>
            <p:nvGrpSpPr>
              <p:cNvPr id="9" name="组合 4"/>
              <p:cNvGrpSpPr/>
              <p:nvPr/>
            </p:nvGrpSpPr>
            <p:grpSpPr>
              <a:xfrm>
                <a:off x="3476474" y="3672955"/>
                <a:ext cx="263917" cy="262649"/>
                <a:chOff x="-136302" y="1682102"/>
                <a:chExt cx="660400" cy="657225"/>
              </a:xfrm>
              <a:solidFill>
                <a:schemeClr val="bg1">
                  <a:lumMod val="85000"/>
                </a:schemeClr>
              </a:solidFill>
            </p:grpSpPr>
            <p:sp>
              <p:nvSpPr>
                <p:cNvPr id="13" name="Freeform 36"/>
                <p:cNvSpPr>
                  <a:spLocks/>
                </p:cNvSpPr>
                <p:nvPr/>
              </p:nvSpPr>
              <p:spPr bwMode="auto">
                <a:xfrm>
                  <a:off x="214536" y="1682102"/>
                  <a:ext cx="309562" cy="309563"/>
                </a:xfrm>
                <a:custGeom>
                  <a:avLst/>
                  <a:gdLst>
                    <a:gd name="T0" fmla="*/ 0 w 138"/>
                    <a:gd name="T1" fmla="*/ 0 h 138"/>
                    <a:gd name="T2" fmla="*/ 0 w 138"/>
                    <a:gd name="T3" fmla="*/ 138 h 138"/>
                    <a:gd name="T4" fmla="*/ 138 w 138"/>
                    <a:gd name="T5" fmla="*/ 138 h 138"/>
                    <a:gd name="T6" fmla="*/ 0 w 138"/>
                    <a:gd name="T7" fmla="*/ 0 h 138"/>
                  </a:gdLst>
                  <a:ahLst/>
                  <a:cxnLst>
                    <a:cxn ang="0">
                      <a:pos x="T0" y="T1"/>
                    </a:cxn>
                    <a:cxn ang="0">
                      <a:pos x="T2" y="T3"/>
                    </a:cxn>
                    <a:cxn ang="0">
                      <a:pos x="T4" y="T5"/>
                    </a:cxn>
                    <a:cxn ang="0">
                      <a:pos x="T6" y="T7"/>
                    </a:cxn>
                  </a:cxnLst>
                  <a:rect l="0" t="0" r="r" b="b"/>
                  <a:pathLst>
                    <a:path w="138" h="138">
                      <a:moveTo>
                        <a:pt x="0" y="0"/>
                      </a:moveTo>
                      <a:cubicBezTo>
                        <a:pt x="0" y="138"/>
                        <a:pt x="0" y="138"/>
                        <a:pt x="0" y="138"/>
                      </a:cubicBezTo>
                      <a:cubicBezTo>
                        <a:pt x="138" y="138"/>
                        <a:pt x="138" y="138"/>
                        <a:pt x="138" y="138"/>
                      </a:cubicBezTo>
                      <a:cubicBezTo>
                        <a:pt x="134" y="63"/>
                        <a:pt x="74"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sp>
              <p:nvSpPr>
                <p:cNvPr id="14" name="Freeform 37"/>
                <p:cNvSpPr>
                  <a:spLocks/>
                </p:cNvSpPr>
                <p:nvPr/>
              </p:nvSpPr>
              <p:spPr bwMode="auto">
                <a:xfrm>
                  <a:off x="-136302" y="1682102"/>
                  <a:ext cx="660399" cy="657225"/>
                </a:xfrm>
                <a:custGeom>
                  <a:avLst/>
                  <a:gdLst>
                    <a:gd name="T0" fmla="*/ 139 w 294"/>
                    <a:gd name="T1" fmla="*/ 154 h 293"/>
                    <a:gd name="T2" fmla="*/ 139 w 294"/>
                    <a:gd name="T3" fmla="*/ 0 h 293"/>
                    <a:gd name="T4" fmla="*/ 0 w 294"/>
                    <a:gd name="T5" fmla="*/ 146 h 293"/>
                    <a:gd name="T6" fmla="*/ 147 w 294"/>
                    <a:gd name="T7" fmla="*/ 293 h 293"/>
                    <a:gd name="T8" fmla="*/ 294 w 294"/>
                    <a:gd name="T9" fmla="*/ 154 h 293"/>
                    <a:gd name="T10" fmla="*/ 139 w 294"/>
                    <a:gd name="T11" fmla="*/ 154 h 293"/>
                  </a:gdLst>
                  <a:ahLst/>
                  <a:cxnLst>
                    <a:cxn ang="0">
                      <a:pos x="T0" y="T1"/>
                    </a:cxn>
                    <a:cxn ang="0">
                      <a:pos x="T2" y="T3"/>
                    </a:cxn>
                    <a:cxn ang="0">
                      <a:pos x="T4" y="T5"/>
                    </a:cxn>
                    <a:cxn ang="0">
                      <a:pos x="T6" y="T7"/>
                    </a:cxn>
                    <a:cxn ang="0">
                      <a:pos x="T8" y="T9"/>
                    </a:cxn>
                    <a:cxn ang="0">
                      <a:pos x="T10" y="T11"/>
                    </a:cxn>
                  </a:cxnLst>
                  <a:rect l="0" t="0" r="r" b="b"/>
                  <a:pathLst>
                    <a:path w="294" h="293">
                      <a:moveTo>
                        <a:pt x="139" y="154"/>
                      </a:moveTo>
                      <a:cubicBezTo>
                        <a:pt x="139" y="0"/>
                        <a:pt x="139" y="0"/>
                        <a:pt x="139" y="0"/>
                      </a:cubicBezTo>
                      <a:cubicBezTo>
                        <a:pt x="61" y="4"/>
                        <a:pt x="0" y="68"/>
                        <a:pt x="0" y="146"/>
                      </a:cubicBezTo>
                      <a:cubicBezTo>
                        <a:pt x="0" y="227"/>
                        <a:pt x="66" y="293"/>
                        <a:pt x="147" y="293"/>
                      </a:cubicBezTo>
                      <a:cubicBezTo>
                        <a:pt x="226" y="293"/>
                        <a:pt x="289" y="232"/>
                        <a:pt x="294" y="154"/>
                      </a:cubicBezTo>
                      <a:lnTo>
                        <a:pt x="139"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grpSp>
          <p:grpSp>
            <p:nvGrpSpPr>
              <p:cNvPr id="10" name="组合 5"/>
              <p:cNvGrpSpPr/>
              <p:nvPr/>
            </p:nvGrpSpPr>
            <p:grpSpPr>
              <a:xfrm>
                <a:off x="3112792" y="2156496"/>
                <a:ext cx="263579" cy="253483"/>
                <a:chOff x="9791183" y="5224427"/>
                <a:chExt cx="645684" cy="620952"/>
              </a:xfrm>
              <a:solidFill>
                <a:schemeClr val="bg1">
                  <a:lumMod val="85000"/>
                </a:schemeClr>
              </a:solidFill>
            </p:grpSpPr>
            <p:sp>
              <p:nvSpPr>
                <p:cNvPr id="11" name="Oval 131"/>
                <p:cNvSpPr>
                  <a:spLocks noChangeArrowheads="1"/>
                </p:cNvSpPr>
                <p:nvPr/>
              </p:nvSpPr>
              <p:spPr bwMode="auto">
                <a:xfrm>
                  <a:off x="9968745" y="5224427"/>
                  <a:ext cx="290558" cy="29427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sp>
              <p:nvSpPr>
                <p:cNvPr id="12" name="Freeform 134"/>
                <p:cNvSpPr>
                  <a:spLocks/>
                </p:cNvSpPr>
                <p:nvPr/>
              </p:nvSpPr>
              <p:spPr bwMode="auto">
                <a:xfrm>
                  <a:off x="9791183" y="5564604"/>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grpSp>
        </p:grpSp>
      </p:grpSp>
      <p:grpSp>
        <p:nvGrpSpPr>
          <p:cNvPr id="15" name="组合 61"/>
          <p:cNvGrpSpPr/>
          <p:nvPr/>
        </p:nvGrpSpPr>
        <p:grpSpPr>
          <a:xfrm>
            <a:off x="4450016" y="981056"/>
            <a:ext cx="1824241" cy="2011210"/>
            <a:chOff x="4012599" y="856262"/>
            <a:chExt cx="1824241" cy="2011210"/>
          </a:xfrm>
        </p:grpSpPr>
        <p:sp>
          <p:nvSpPr>
            <p:cNvPr id="16" name="矩形 15"/>
            <p:cNvSpPr/>
            <p:nvPr/>
          </p:nvSpPr>
          <p:spPr>
            <a:xfrm>
              <a:off x="4012599" y="1063916"/>
              <a:ext cx="758592" cy="369332"/>
            </a:xfrm>
            <a:prstGeom prst="rect">
              <a:avLst/>
            </a:prstGeom>
          </p:spPr>
          <p:txBody>
            <a:bodyPr wrap="square">
              <a:spAutoFit/>
            </a:bodyPr>
            <a:lstStyle/>
            <a:p>
              <a:pPr algn="ctr"/>
              <a:r>
                <a:rPr lang="en-US" altLang="zh-CN" sz="1800" b="1" dirty="0">
                  <a:solidFill>
                    <a:schemeClr val="bg1">
                      <a:lumMod val="85000"/>
                    </a:schemeClr>
                  </a:solidFill>
                  <a:latin typeface="Agency FB" panose="020B0503020202020204" pitchFamily="34" charset="0"/>
                  <a:ea typeface="微软雅黑" panose="020B0503020204020204" pitchFamily="34" charset="-122"/>
                </a:rPr>
                <a:t>02</a:t>
              </a:r>
            </a:p>
          </p:txBody>
        </p:sp>
        <p:grpSp>
          <p:nvGrpSpPr>
            <p:cNvPr id="17" name="组合 60"/>
            <p:cNvGrpSpPr/>
            <p:nvPr/>
          </p:nvGrpSpPr>
          <p:grpSpPr>
            <a:xfrm>
              <a:off x="4091803" y="856262"/>
              <a:ext cx="1745037" cy="2011210"/>
              <a:chOff x="4091803" y="856262"/>
              <a:chExt cx="1745037" cy="2011210"/>
            </a:xfrm>
          </p:grpSpPr>
          <p:sp>
            <p:nvSpPr>
              <p:cNvPr id="22" name="任意多边形 27"/>
              <p:cNvSpPr/>
              <p:nvPr/>
            </p:nvSpPr>
            <p:spPr>
              <a:xfrm>
                <a:off x="4202393" y="1039114"/>
                <a:ext cx="1444652" cy="1451839"/>
              </a:xfrm>
              <a:custGeom>
                <a:avLst/>
                <a:gdLst>
                  <a:gd name="connsiteX0" fmla="*/ 1733910 w 1733910"/>
                  <a:gd name="connsiteY0" fmla="*/ 1742536 h 1742536"/>
                  <a:gd name="connsiteX1" fmla="*/ 612476 w 1733910"/>
                  <a:gd name="connsiteY1" fmla="*/ 1742536 h 1742536"/>
                  <a:gd name="connsiteX2" fmla="*/ 612476 w 1733910"/>
                  <a:gd name="connsiteY2" fmla="*/ 1147313 h 1742536"/>
                  <a:gd name="connsiteX3" fmla="*/ 0 w 1733910"/>
                  <a:gd name="connsiteY3" fmla="*/ 1147313 h 1742536"/>
                  <a:gd name="connsiteX4" fmla="*/ 0 w 1733910"/>
                  <a:gd name="connsiteY4" fmla="*/ 0 h 1742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3910" h="1742536">
                    <a:moveTo>
                      <a:pt x="1733910" y="1742536"/>
                    </a:moveTo>
                    <a:lnTo>
                      <a:pt x="612476" y="1742536"/>
                    </a:lnTo>
                    <a:lnTo>
                      <a:pt x="612476" y="1147313"/>
                    </a:lnTo>
                    <a:lnTo>
                      <a:pt x="0" y="1147313"/>
                    </a:lnTo>
                    <a:lnTo>
                      <a:pt x="0" y="0"/>
                    </a:lnTo>
                  </a:path>
                </a:pathLst>
              </a:cu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nvGrpSpPr>
              <p:cNvPr id="23" name="组合 56"/>
              <p:cNvGrpSpPr/>
              <p:nvPr/>
            </p:nvGrpSpPr>
            <p:grpSpPr>
              <a:xfrm>
                <a:off x="4091803" y="856262"/>
                <a:ext cx="1745037" cy="2011210"/>
                <a:chOff x="4091803" y="856262"/>
                <a:chExt cx="1745037" cy="2011210"/>
              </a:xfrm>
            </p:grpSpPr>
            <p:sp>
              <p:nvSpPr>
                <p:cNvPr id="24" name="等腰三角形 31"/>
                <p:cNvSpPr/>
                <p:nvPr/>
              </p:nvSpPr>
              <p:spPr>
                <a:xfrm rot="5400000">
                  <a:off x="5632285" y="2418306"/>
                  <a:ext cx="226188" cy="172341"/>
                </a:xfrm>
                <a:prstGeom prst="triangl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5" name="等腰三角形 32"/>
                <p:cNvSpPr/>
                <p:nvPr/>
              </p:nvSpPr>
              <p:spPr>
                <a:xfrm>
                  <a:off x="4091803" y="856262"/>
                  <a:ext cx="226188" cy="172341"/>
                </a:xfrm>
                <a:prstGeom prst="triangl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6" name="矩形 25"/>
                <p:cNvSpPr/>
                <p:nvPr/>
              </p:nvSpPr>
              <p:spPr>
                <a:xfrm>
                  <a:off x="5078248" y="2498140"/>
                  <a:ext cx="758592" cy="369332"/>
                </a:xfrm>
                <a:prstGeom prst="rect">
                  <a:avLst/>
                </a:prstGeom>
              </p:spPr>
              <p:txBody>
                <a:bodyPr wrap="square">
                  <a:spAutoFit/>
                </a:bodyPr>
                <a:lstStyle/>
                <a:p>
                  <a:pPr algn="ctr"/>
                  <a:r>
                    <a:rPr lang="en-US" altLang="zh-CN" sz="1800" b="1" dirty="0">
                      <a:solidFill>
                        <a:schemeClr val="bg1">
                          <a:lumMod val="85000"/>
                        </a:schemeClr>
                      </a:solidFill>
                      <a:latin typeface="Agency FB" panose="020B0503020202020204" pitchFamily="34" charset="0"/>
                      <a:ea typeface="微软雅黑" panose="020B0503020204020204" pitchFamily="34" charset="-122"/>
                    </a:rPr>
                    <a:t>03</a:t>
                  </a:r>
                </a:p>
              </p:txBody>
            </p:sp>
            <p:grpSp>
              <p:nvGrpSpPr>
                <p:cNvPr id="27" name="组合 3"/>
                <p:cNvGrpSpPr/>
                <p:nvPr/>
              </p:nvGrpSpPr>
              <p:grpSpPr>
                <a:xfrm>
                  <a:off x="5051738" y="2523463"/>
                  <a:ext cx="225218" cy="288027"/>
                  <a:chOff x="1605187" y="572440"/>
                  <a:chExt cx="563561" cy="720725"/>
                </a:xfrm>
                <a:solidFill>
                  <a:schemeClr val="bg1">
                    <a:lumMod val="85000"/>
                  </a:schemeClr>
                </a:solidFill>
              </p:grpSpPr>
              <p:sp>
                <p:nvSpPr>
                  <p:cNvPr id="28" name="Freeform 32"/>
                  <p:cNvSpPr>
                    <a:spLocks/>
                  </p:cNvSpPr>
                  <p:nvPr/>
                </p:nvSpPr>
                <p:spPr bwMode="auto">
                  <a:xfrm>
                    <a:off x="1814739"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sp>
                <p:nvSpPr>
                  <p:cNvPr id="29" name="Freeform 33"/>
                  <p:cNvSpPr>
                    <a:spLocks/>
                  </p:cNvSpPr>
                  <p:nvPr/>
                </p:nvSpPr>
                <p:spPr bwMode="auto">
                  <a:xfrm>
                    <a:off x="1605187"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sp>
                <p:nvSpPr>
                  <p:cNvPr id="30" name="Freeform 34"/>
                  <p:cNvSpPr>
                    <a:spLocks/>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grpSp>
          </p:grpSp>
        </p:grpSp>
        <p:grpSp>
          <p:nvGrpSpPr>
            <p:cNvPr id="18" name="组合 6"/>
            <p:cNvGrpSpPr/>
            <p:nvPr/>
          </p:nvGrpSpPr>
          <p:grpSpPr>
            <a:xfrm>
              <a:off x="4588382" y="1066338"/>
              <a:ext cx="211644" cy="313610"/>
              <a:chOff x="1788812" y="2276750"/>
              <a:chExt cx="392114" cy="581025"/>
            </a:xfrm>
            <a:solidFill>
              <a:schemeClr val="bg1">
                <a:lumMod val="85000"/>
              </a:schemeClr>
            </a:solidFill>
          </p:grpSpPr>
          <p:sp>
            <p:nvSpPr>
              <p:cNvPr id="19" name="Freeform 9"/>
              <p:cNvSpPr>
                <a:spLocks noEditPoints="1"/>
              </p:cNvSpPr>
              <p:nvPr/>
            </p:nvSpPr>
            <p:spPr bwMode="auto">
              <a:xfrm>
                <a:off x="1788812" y="2276750"/>
                <a:ext cx="392114" cy="430215"/>
              </a:xfrm>
              <a:custGeom>
                <a:avLst/>
                <a:gdLst>
                  <a:gd name="T0" fmla="*/ 108 w 149"/>
                  <a:gd name="T1" fmla="*/ 163 h 163"/>
                  <a:gd name="T2" fmla="*/ 35 w 149"/>
                  <a:gd name="T3" fmla="*/ 163 h 163"/>
                  <a:gd name="T4" fmla="*/ 35 w 149"/>
                  <a:gd name="T5" fmla="*/ 158 h 163"/>
                  <a:gd name="T6" fmla="*/ 30 w 149"/>
                  <a:gd name="T7" fmla="*/ 142 h 163"/>
                  <a:gd name="T8" fmla="*/ 21 w 149"/>
                  <a:gd name="T9" fmla="*/ 127 h 163"/>
                  <a:gd name="T10" fmla="*/ 0 w 149"/>
                  <a:gd name="T11" fmla="*/ 74 h 163"/>
                  <a:gd name="T12" fmla="*/ 74 w 149"/>
                  <a:gd name="T13" fmla="*/ 0 h 163"/>
                  <a:gd name="T14" fmla="*/ 149 w 149"/>
                  <a:gd name="T15" fmla="*/ 74 h 163"/>
                  <a:gd name="T16" fmla="*/ 127 w 149"/>
                  <a:gd name="T17" fmla="*/ 127 h 163"/>
                  <a:gd name="T18" fmla="*/ 118 w 149"/>
                  <a:gd name="T19" fmla="*/ 142 h 163"/>
                  <a:gd name="T20" fmla="*/ 114 w 149"/>
                  <a:gd name="T21" fmla="*/ 158 h 163"/>
                  <a:gd name="T22" fmla="*/ 113 w 149"/>
                  <a:gd name="T23" fmla="*/ 163 h 163"/>
                  <a:gd name="T24" fmla="*/ 108 w 149"/>
                  <a:gd name="T25" fmla="*/ 163 h 163"/>
                  <a:gd name="T26" fmla="*/ 46 w 149"/>
                  <a:gd name="T27" fmla="*/ 151 h 163"/>
                  <a:gd name="T28" fmla="*/ 103 w 149"/>
                  <a:gd name="T29" fmla="*/ 151 h 163"/>
                  <a:gd name="T30" fmla="*/ 108 w 149"/>
                  <a:gd name="T31" fmla="*/ 136 h 163"/>
                  <a:gd name="T32" fmla="*/ 117 w 149"/>
                  <a:gd name="T33" fmla="*/ 120 h 163"/>
                  <a:gd name="T34" fmla="*/ 136 w 149"/>
                  <a:gd name="T35" fmla="*/ 74 h 163"/>
                  <a:gd name="T36" fmla="*/ 74 w 149"/>
                  <a:gd name="T37" fmla="*/ 12 h 163"/>
                  <a:gd name="T38" fmla="*/ 12 w 149"/>
                  <a:gd name="T39" fmla="*/ 74 h 163"/>
                  <a:gd name="T40" fmla="*/ 31 w 149"/>
                  <a:gd name="T41" fmla="*/ 120 h 163"/>
                  <a:gd name="T42" fmla="*/ 41 w 149"/>
                  <a:gd name="T43" fmla="*/ 136 h 163"/>
                  <a:gd name="T44" fmla="*/ 46 w 149"/>
                  <a:gd name="T45" fmla="*/ 15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 h="163">
                    <a:moveTo>
                      <a:pt x="108" y="163"/>
                    </a:moveTo>
                    <a:cubicBezTo>
                      <a:pt x="35" y="163"/>
                      <a:pt x="35" y="163"/>
                      <a:pt x="35" y="163"/>
                    </a:cubicBezTo>
                    <a:cubicBezTo>
                      <a:pt x="35" y="158"/>
                      <a:pt x="35" y="158"/>
                      <a:pt x="35" y="158"/>
                    </a:cubicBezTo>
                    <a:cubicBezTo>
                      <a:pt x="34" y="153"/>
                      <a:pt x="32" y="144"/>
                      <a:pt x="30" y="142"/>
                    </a:cubicBezTo>
                    <a:cubicBezTo>
                      <a:pt x="28" y="137"/>
                      <a:pt x="24" y="132"/>
                      <a:pt x="21" y="127"/>
                    </a:cubicBezTo>
                    <a:cubicBezTo>
                      <a:pt x="11" y="112"/>
                      <a:pt x="0" y="95"/>
                      <a:pt x="0" y="74"/>
                    </a:cubicBezTo>
                    <a:cubicBezTo>
                      <a:pt x="0" y="33"/>
                      <a:pt x="33" y="0"/>
                      <a:pt x="74" y="0"/>
                    </a:cubicBezTo>
                    <a:cubicBezTo>
                      <a:pt x="115" y="0"/>
                      <a:pt x="149" y="33"/>
                      <a:pt x="149" y="74"/>
                    </a:cubicBezTo>
                    <a:cubicBezTo>
                      <a:pt x="149" y="95"/>
                      <a:pt x="138" y="112"/>
                      <a:pt x="127" y="127"/>
                    </a:cubicBezTo>
                    <a:cubicBezTo>
                      <a:pt x="124" y="132"/>
                      <a:pt x="121" y="137"/>
                      <a:pt x="118" y="142"/>
                    </a:cubicBezTo>
                    <a:cubicBezTo>
                      <a:pt x="117" y="144"/>
                      <a:pt x="115" y="153"/>
                      <a:pt x="114" y="158"/>
                    </a:cubicBezTo>
                    <a:cubicBezTo>
                      <a:pt x="113" y="163"/>
                      <a:pt x="113" y="163"/>
                      <a:pt x="113" y="163"/>
                    </a:cubicBezTo>
                    <a:lnTo>
                      <a:pt x="108" y="163"/>
                    </a:lnTo>
                    <a:close/>
                    <a:moveTo>
                      <a:pt x="46" y="151"/>
                    </a:moveTo>
                    <a:cubicBezTo>
                      <a:pt x="103" y="151"/>
                      <a:pt x="103" y="151"/>
                      <a:pt x="103" y="151"/>
                    </a:cubicBezTo>
                    <a:cubicBezTo>
                      <a:pt x="104" y="146"/>
                      <a:pt x="105" y="139"/>
                      <a:pt x="108" y="136"/>
                    </a:cubicBezTo>
                    <a:cubicBezTo>
                      <a:pt x="111" y="130"/>
                      <a:pt x="114" y="125"/>
                      <a:pt x="117" y="120"/>
                    </a:cubicBezTo>
                    <a:cubicBezTo>
                      <a:pt x="127" y="106"/>
                      <a:pt x="136" y="92"/>
                      <a:pt x="136" y="74"/>
                    </a:cubicBezTo>
                    <a:cubicBezTo>
                      <a:pt x="136" y="40"/>
                      <a:pt x="109" y="12"/>
                      <a:pt x="74" y="12"/>
                    </a:cubicBezTo>
                    <a:cubicBezTo>
                      <a:pt x="40" y="12"/>
                      <a:pt x="12" y="40"/>
                      <a:pt x="12" y="74"/>
                    </a:cubicBezTo>
                    <a:cubicBezTo>
                      <a:pt x="12" y="92"/>
                      <a:pt x="21" y="106"/>
                      <a:pt x="31" y="120"/>
                    </a:cubicBezTo>
                    <a:cubicBezTo>
                      <a:pt x="35" y="125"/>
                      <a:pt x="38" y="130"/>
                      <a:pt x="41" y="136"/>
                    </a:cubicBezTo>
                    <a:cubicBezTo>
                      <a:pt x="43" y="139"/>
                      <a:pt x="45" y="146"/>
                      <a:pt x="46" y="1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0" name="Freeform 10"/>
              <p:cNvSpPr>
                <a:spLocks/>
              </p:cNvSpPr>
              <p:nvPr/>
            </p:nvSpPr>
            <p:spPr bwMode="auto">
              <a:xfrm>
                <a:off x="1884062" y="2729186"/>
                <a:ext cx="195263" cy="128589"/>
              </a:xfrm>
              <a:custGeom>
                <a:avLst/>
                <a:gdLst>
                  <a:gd name="T0" fmla="*/ 0 w 74"/>
                  <a:gd name="T1" fmla="*/ 0 h 49"/>
                  <a:gd name="T2" fmla="*/ 0 w 74"/>
                  <a:gd name="T3" fmla="*/ 20 h 49"/>
                  <a:gd name="T4" fmla="*/ 37 w 74"/>
                  <a:gd name="T5" fmla="*/ 49 h 49"/>
                  <a:gd name="T6" fmla="*/ 41 w 74"/>
                  <a:gd name="T7" fmla="*/ 49 h 49"/>
                  <a:gd name="T8" fmla="*/ 74 w 74"/>
                  <a:gd name="T9" fmla="*/ 20 h 49"/>
                  <a:gd name="T10" fmla="*/ 74 w 74"/>
                  <a:gd name="T11" fmla="*/ 0 h 49"/>
                  <a:gd name="T12" fmla="*/ 0 w 7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74" h="49">
                    <a:moveTo>
                      <a:pt x="0" y="0"/>
                    </a:moveTo>
                    <a:cubicBezTo>
                      <a:pt x="0" y="20"/>
                      <a:pt x="0" y="20"/>
                      <a:pt x="0" y="20"/>
                    </a:cubicBezTo>
                    <a:cubicBezTo>
                      <a:pt x="0" y="36"/>
                      <a:pt x="17" y="49"/>
                      <a:pt x="37" y="49"/>
                    </a:cubicBezTo>
                    <a:cubicBezTo>
                      <a:pt x="41" y="49"/>
                      <a:pt x="41" y="49"/>
                      <a:pt x="41" y="49"/>
                    </a:cubicBezTo>
                    <a:cubicBezTo>
                      <a:pt x="61" y="49"/>
                      <a:pt x="74" y="36"/>
                      <a:pt x="74" y="20"/>
                    </a:cubicBezTo>
                    <a:cubicBezTo>
                      <a:pt x="74" y="0"/>
                      <a:pt x="74" y="0"/>
                      <a:pt x="74"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1" name="Freeform 11"/>
              <p:cNvSpPr>
                <a:spLocks/>
              </p:cNvSpPr>
              <p:nvPr/>
            </p:nvSpPr>
            <p:spPr bwMode="auto">
              <a:xfrm>
                <a:off x="1872946" y="2459307"/>
                <a:ext cx="223838" cy="179388"/>
              </a:xfrm>
              <a:custGeom>
                <a:avLst/>
                <a:gdLst>
                  <a:gd name="T0" fmla="*/ 83 w 85"/>
                  <a:gd name="T1" fmla="*/ 9 h 68"/>
                  <a:gd name="T2" fmla="*/ 62 w 85"/>
                  <a:gd name="T3" fmla="*/ 66 h 68"/>
                  <a:gd name="T4" fmla="*/ 62 w 85"/>
                  <a:gd name="T5" fmla="*/ 68 h 68"/>
                  <a:gd name="T6" fmla="*/ 52 w 85"/>
                  <a:gd name="T7" fmla="*/ 68 h 68"/>
                  <a:gd name="T8" fmla="*/ 53 w 85"/>
                  <a:gd name="T9" fmla="*/ 66 h 68"/>
                  <a:gd name="T10" fmla="*/ 67 w 85"/>
                  <a:gd name="T11" fmla="*/ 17 h 68"/>
                  <a:gd name="T12" fmla="*/ 67 w 85"/>
                  <a:gd name="T13" fmla="*/ 17 h 68"/>
                  <a:gd name="T14" fmla="*/ 66 w 85"/>
                  <a:gd name="T15" fmla="*/ 17 h 68"/>
                  <a:gd name="T16" fmla="*/ 55 w 85"/>
                  <a:gd name="T17" fmla="*/ 13 h 68"/>
                  <a:gd name="T18" fmla="*/ 44 w 85"/>
                  <a:gd name="T19" fmla="*/ 17 h 68"/>
                  <a:gd name="T20" fmla="*/ 30 w 85"/>
                  <a:gd name="T21" fmla="*/ 12 h 68"/>
                  <a:gd name="T22" fmla="*/ 17 w 85"/>
                  <a:gd name="T23" fmla="*/ 16 h 68"/>
                  <a:gd name="T24" fmla="*/ 30 w 85"/>
                  <a:gd name="T25" fmla="*/ 66 h 68"/>
                  <a:gd name="T26" fmla="*/ 31 w 85"/>
                  <a:gd name="T27" fmla="*/ 68 h 68"/>
                  <a:gd name="T28" fmla="*/ 21 w 85"/>
                  <a:gd name="T29" fmla="*/ 68 h 68"/>
                  <a:gd name="T30" fmla="*/ 21 w 85"/>
                  <a:gd name="T31" fmla="*/ 66 h 68"/>
                  <a:gd name="T32" fmla="*/ 2 w 85"/>
                  <a:gd name="T33" fmla="*/ 9 h 68"/>
                  <a:gd name="T34" fmla="*/ 2 w 85"/>
                  <a:gd name="T35" fmla="*/ 9 h 68"/>
                  <a:gd name="T36" fmla="*/ 1 w 85"/>
                  <a:gd name="T37" fmla="*/ 8 h 68"/>
                  <a:gd name="T38" fmla="*/ 1 w 85"/>
                  <a:gd name="T39" fmla="*/ 8 h 68"/>
                  <a:gd name="T40" fmla="*/ 1 w 85"/>
                  <a:gd name="T41" fmla="*/ 7 h 68"/>
                  <a:gd name="T42" fmla="*/ 2 w 85"/>
                  <a:gd name="T43" fmla="*/ 1 h 68"/>
                  <a:gd name="T44" fmla="*/ 9 w 85"/>
                  <a:gd name="T45" fmla="*/ 3 h 68"/>
                  <a:gd name="T46" fmla="*/ 9 w 85"/>
                  <a:gd name="T47" fmla="*/ 3 h 68"/>
                  <a:gd name="T48" fmla="*/ 16 w 85"/>
                  <a:gd name="T49" fmla="*/ 7 h 68"/>
                  <a:gd name="T50" fmla="*/ 27 w 85"/>
                  <a:gd name="T51" fmla="*/ 2 h 68"/>
                  <a:gd name="T52" fmla="*/ 31 w 85"/>
                  <a:gd name="T53" fmla="*/ 1 h 68"/>
                  <a:gd name="T54" fmla="*/ 34 w 85"/>
                  <a:gd name="T55" fmla="*/ 3 h 68"/>
                  <a:gd name="T56" fmla="*/ 43 w 85"/>
                  <a:gd name="T57" fmla="*/ 8 h 68"/>
                  <a:gd name="T58" fmla="*/ 52 w 85"/>
                  <a:gd name="T59" fmla="*/ 3 h 68"/>
                  <a:gd name="T60" fmla="*/ 55 w 85"/>
                  <a:gd name="T61" fmla="*/ 1 h 68"/>
                  <a:gd name="T62" fmla="*/ 59 w 85"/>
                  <a:gd name="T63" fmla="*/ 3 h 68"/>
                  <a:gd name="T64" fmla="*/ 66 w 85"/>
                  <a:gd name="T65" fmla="*/ 8 h 68"/>
                  <a:gd name="T66" fmla="*/ 66 w 85"/>
                  <a:gd name="T67" fmla="*/ 8 h 68"/>
                  <a:gd name="T68" fmla="*/ 76 w 85"/>
                  <a:gd name="T69" fmla="*/ 3 h 68"/>
                  <a:gd name="T70" fmla="*/ 82 w 85"/>
                  <a:gd name="T71" fmla="*/ 2 h 68"/>
                  <a:gd name="T72" fmla="*/ 83 w 85"/>
                  <a:gd name="T73"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 h="68">
                    <a:moveTo>
                      <a:pt x="83" y="9"/>
                    </a:moveTo>
                    <a:cubicBezTo>
                      <a:pt x="71" y="25"/>
                      <a:pt x="64" y="44"/>
                      <a:pt x="62" y="66"/>
                    </a:cubicBezTo>
                    <a:cubicBezTo>
                      <a:pt x="62" y="68"/>
                      <a:pt x="62" y="68"/>
                      <a:pt x="62" y="68"/>
                    </a:cubicBezTo>
                    <a:cubicBezTo>
                      <a:pt x="52" y="68"/>
                      <a:pt x="52" y="68"/>
                      <a:pt x="52" y="68"/>
                    </a:cubicBezTo>
                    <a:cubicBezTo>
                      <a:pt x="53" y="66"/>
                      <a:pt x="53" y="66"/>
                      <a:pt x="53" y="66"/>
                    </a:cubicBezTo>
                    <a:cubicBezTo>
                      <a:pt x="55" y="48"/>
                      <a:pt x="59" y="32"/>
                      <a:pt x="67" y="17"/>
                    </a:cubicBezTo>
                    <a:cubicBezTo>
                      <a:pt x="67" y="17"/>
                      <a:pt x="67" y="17"/>
                      <a:pt x="67" y="17"/>
                    </a:cubicBezTo>
                    <a:cubicBezTo>
                      <a:pt x="66" y="17"/>
                      <a:pt x="66" y="17"/>
                      <a:pt x="66" y="17"/>
                    </a:cubicBezTo>
                    <a:cubicBezTo>
                      <a:pt x="63" y="17"/>
                      <a:pt x="59" y="16"/>
                      <a:pt x="55" y="13"/>
                    </a:cubicBezTo>
                    <a:cubicBezTo>
                      <a:pt x="52" y="16"/>
                      <a:pt x="48" y="17"/>
                      <a:pt x="44" y="17"/>
                    </a:cubicBezTo>
                    <a:cubicBezTo>
                      <a:pt x="39" y="17"/>
                      <a:pt x="34" y="16"/>
                      <a:pt x="30" y="12"/>
                    </a:cubicBezTo>
                    <a:cubicBezTo>
                      <a:pt x="26" y="15"/>
                      <a:pt x="21" y="17"/>
                      <a:pt x="17" y="16"/>
                    </a:cubicBezTo>
                    <a:cubicBezTo>
                      <a:pt x="28" y="38"/>
                      <a:pt x="30" y="59"/>
                      <a:pt x="30" y="66"/>
                    </a:cubicBezTo>
                    <a:cubicBezTo>
                      <a:pt x="31" y="68"/>
                      <a:pt x="31" y="68"/>
                      <a:pt x="31" y="68"/>
                    </a:cubicBezTo>
                    <a:cubicBezTo>
                      <a:pt x="21" y="68"/>
                      <a:pt x="21" y="68"/>
                      <a:pt x="21" y="68"/>
                    </a:cubicBezTo>
                    <a:cubicBezTo>
                      <a:pt x="21" y="66"/>
                      <a:pt x="21" y="66"/>
                      <a:pt x="21" y="66"/>
                    </a:cubicBezTo>
                    <a:cubicBezTo>
                      <a:pt x="21" y="58"/>
                      <a:pt x="17" y="31"/>
                      <a:pt x="2" y="9"/>
                    </a:cubicBezTo>
                    <a:cubicBezTo>
                      <a:pt x="2" y="9"/>
                      <a:pt x="2" y="9"/>
                      <a:pt x="2" y="9"/>
                    </a:cubicBezTo>
                    <a:cubicBezTo>
                      <a:pt x="1" y="8"/>
                      <a:pt x="1" y="8"/>
                      <a:pt x="1" y="8"/>
                    </a:cubicBezTo>
                    <a:cubicBezTo>
                      <a:pt x="1" y="8"/>
                      <a:pt x="1" y="8"/>
                      <a:pt x="1" y="8"/>
                    </a:cubicBezTo>
                    <a:cubicBezTo>
                      <a:pt x="1" y="7"/>
                      <a:pt x="1" y="7"/>
                      <a:pt x="1" y="7"/>
                    </a:cubicBezTo>
                    <a:cubicBezTo>
                      <a:pt x="0" y="5"/>
                      <a:pt x="0" y="3"/>
                      <a:pt x="2" y="1"/>
                    </a:cubicBezTo>
                    <a:cubicBezTo>
                      <a:pt x="5" y="0"/>
                      <a:pt x="7" y="1"/>
                      <a:pt x="9" y="3"/>
                    </a:cubicBezTo>
                    <a:cubicBezTo>
                      <a:pt x="9" y="3"/>
                      <a:pt x="9" y="3"/>
                      <a:pt x="9" y="3"/>
                    </a:cubicBezTo>
                    <a:cubicBezTo>
                      <a:pt x="11" y="5"/>
                      <a:pt x="14" y="7"/>
                      <a:pt x="16" y="7"/>
                    </a:cubicBezTo>
                    <a:cubicBezTo>
                      <a:pt x="20" y="7"/>
                      <a:pt x="23" y="6"/>
                      <a:pt x="27" y="2"/>
                    </a:cubicBezTo>
                    <a:cubicBezTo>
                      <a:pt x="28" y="1"/>
                      <a:pt x="29" y="1"/>
                      <a:pt x="31" y="1"/>
                    </a:cubicBezTo>
                    <a:cubicBezTo>
                      <a:pt x="32" y="1"/>
                      <a:pt x="33" y="2"/>
                      <a:pt x="34" y="3"/>
                    </a:cubicBezTo>
                    <a:cubicBezTo>
                      <a:pt x="37" y="6"/>
                      <a:pt x="40" y="8"/>
                      <a:pt x="43" y="8"/>
                    </a:cubicBezTo>
                    <a:cubicBezTo>
                      <a:pt x="47" y="8"/>
                      <a:pt x="50" y="5"/>
                      <a:pt x="52" y="3"/>
                    </a:cubicBezTo>
                    <a:cubicBezTo>
                      <a:pt x="53" y="2"/>
                      <a:pt x="54" y="1"/>
                      <a:pt x="55" y="1"/>
                    </a:cubicBezTo>
                    <a:cubicBezTo>
                      <a:pt x="57" y="1"/>
                      <a:pt x="58" y="2"/>
                      <a:pt x="59" y="3"/>
                    </a:cubicBezTo>
                    <a:cubicBezTo>
                      <a:pt x="61" y="6"/>
                      <a:pt x="63" y="8"/>
                      <a:pt x="66" y="8"/>
                    </a:cubicBezTo>
                    <a:cubicBezTo>
                      <a:pt x="66" y="8"/>
                      <a:pt x="66" y="8"/>
                      <a:pt x="66" y="8"/>
                    </a:cubicBezTo>
                    <a:cubicBezTo>
                      <a:pt x="70" y="8"/>
                      <a:pt x="73" y="6"/>
                      <a:pt x="76" y="3"/>
                    </a:cubicBezTo>
                    <a:cubicBezTo>
                      <a:pt x="78" y="1"/>
                      <a:pt x="81" y="1"/>
                      <a:pt x="82" y="2"/>
                    </a:cubicBezTo>
                    <a:cubicBezTo>
                      <a:pt x="84" y="4"/>
                      <a:pt x="85" y="7"/>
                      <a:pt x="83"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grpSp>
      <p:grpSp>
        <p:nvGrpSpPr>
          <p:cNvPr id="31" name="组合 57"/>
          <p:cNvGrpSpPr/>
          <p:nvPr/>
        </p:nvGrpSpPr>
        <p:grpSpPr>
          <a:xfrm>
            <a:off x="4352317" y="2335441"/>
            <a:ext cx="567798" cy="567798"/>
            <a:chOff x="3914900" y="2210647"/>
            <a:chExt cx="567798" cy="567798"/>
          </a:xfrm>
        </p:grpSpPr>
        <p:sp>
          <p:nvSpPr>
            <p:cNvPr id="32" name="矩形 31"/>
            <p:cNvSpPr/>
            <p:nvPr/>
          </p:nvSpPr>
          <p:spPr>
            <a:xfrm>
              <a:off x="3914900" y="2210647"/>
              <a:ext cx="567798" cy="567798"/>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nvGrpSpPr>
            <p:cNvPr id="33" name="组合 7"/>
            <p:cNvGrpSpPr/>
            <p:nvPr/>
          </p:nvGrpSpPr>
          <p:grpSpPr>
            <a:xfrm>
              <a:off x="4063245" y="2301510"/>
              <a:ext cx="328650" cy="344530"/>
              <a:chOff x="7002627" y="828237"/>
              <a:chExt cx="444697" cy="466185"/>
            </a:xfrm>
            <a:solidFill>
              <a:schemeClr val="bg1">
                <a:lumMod val="85000"/>
              </a:schemeClr>
            </a:solidFill>
          </p:grpSpPr>
          <p:sp>
            <p:nvSpPr>
              <p:cNvPr id="34" name="Freeform 11"/>
              <p:cNvSpPr>
                <a:spLocks/>
              </p:cNvSpPr>
              <p:nvPr/>
            </p:nvSpPr>
            <p:spPr bwMode="auto">
              <a:xfrm>
                <a:off x="7133420" y="1073942"/>
                <a:ext cx="88753" cy="87818"/>
              </a:xfrm>
              <a:custGeom>
                <a:avLst/>
                <a:gdLst>
                  <a:gd name="T0" fmla="*/ 24 w 40"/>
                  <a:gd name="T1" fmla="*/ 1 h 40"/>
                  <a:gd name="T2" fmla="*/ 20 w 40"/>
                  <a:gd name="T3" fmla="*/ 0 h 40"/>
                  <a:gd name="T4" fmla="*/ 0 w 40"/>
                  <a:gd name="T5" fmla="*/ 20 h 40"/>
                  <a:gd name="T6" fmla="*/ 20 w 40"/>
                  <a:gd name="T7" fmla="*/ 40 h 40"/>
                  <a:gd name="T8" fmla="*/ 40 w 40"/>
                  <a:gd name="T9" fmla="*/ 20 h 40"/>
                  <a:gd name="T10" fmla="*/ 39 w 40"/>
                  <a:gd name="T11" fmla="*/ 15 h 40"/>
                  <a:gd name="T12" fmla="*/ 15 w 40"/>
                  <a:gd name="T13" fmla="*/ 26 h 40"/>
                  <a:gd name="T14" fmla="*/ 24 w 40"/>
                  <a:gd name="T15" fmla="*/ 1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40">
                    <a:moveTo>
                      <a:pt x="24" y="1"/>
                    </a:moveTo>
                    <a:cubicBezTo>
                      <a:pt x="23" y="1"/>
                      <a:pt x="21" y="0"/>
                      <a:pt x="20" y="0"/>
                    </a:cubicBezTo>
                    <a:cubicBezTo>
                      <a:pt x="9" y="0"/>
                      <a:pt x="0" y="9"/>
                      <a:pt x="0" y="20"/>
                    </a:cubicBezTo>
                    <a:cubicBezTo>
                      <a:pt x="0" y="31"/>
                      <a:pt x="9" y="40"/>
                      <a:pt x="20" y="40"/>
                    </a:cubicBezTo>
                    <a:cubicBezTo>
                      <a:pt x="31" y="40"/>
                      <a:pt x="40" y="31"/>
                      <a:pt x="40" y="20"/>
                    </a:cubicBezTo>
                    <a:cubicBezTo>
                      <a:pt x="40" y="18"/>
                      <a:pt x="40" y="17"/>
                      <a:pt x="39" y="15"/>
                    </a:cubicBezTo>
                    <a:cubicBezTo>
                      <a:pt x="15" y="26"/>
                      <a:pt x="15" y="26"/>
                      <a:pt x="15" y="26"/>
                    </a:cubicBezTo>
                    <a:lnTo>
                      <a:pt x="2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sp>
            <p:nvSpPr>
              <p:cNvPr id="35" name="Freeform 12"/>
              <p:cNvSpPr>
                <a:spLocks/>
              </p:cNvSpPr>
              <p:nvPr/>
            </p:nvSpPr>
            <p:spPr bwMode="auto">
              <a:xfrm>
                <a:off x="7002627" y="943149"/>
                <a:ext cx="351273" cy="351273"/>
              </a:xfrm>
              <a:custGeom>
                <a:avLst/>
                <a:gdLst>
                  <a:gd name="T0" fmla="*/ 131 w 159"/>
                  <a:gd name="T1" fmla="*/ 41 h 159"/>
                  <a:gd name="T2" fmla="*/ 144 w 159"/>
                  <a:gd name="T3" fmla="*/ 79 h 159"/>
                  <a:gd name="T4" fmla="*/ 79 w 159"/>
                  <a:gd name="T5" fmla="*/ 144 h 159"/>
                  <a:gd name="T6" fmla="*/ 15 w 159"/>
                  <a:gd name="T7" fmla="*/ 79 h 159"/>
                  <a:gd name="T8" fmla="*/ 79 w 159"/>
                  <a:gd name="T9" fmla="*/ 15 h 159"/>
                  <a:gd name="T10" fmla="*/ 112 w 159"/>
                  <a:gd name="T11" fmla="*/ 24 h 159"/>
                  <a:gd name="T12" fmla="*/ 122 w 159"/>
                  <a:gd name="T13" fmla="*/ 13 h 159"/>
                  <a:gd name="T14" fmla="*/ 79 w 159"/>
                  <a:gd name="T15" fmla="*/ 0 h 159"/>
                  <a:gd name="T16" fmla="*/ 0 w 159"/>
                  <a:gd name="T17" fmla="*/ 79 h 159"/>
                  <a:gd name="T18" fmla="*/ 79 w 159"/>
                  <a:gd name="T19" fmla="*/ 159 h 159"/>
                  <a:gd name="T20" fmla="*/ 159 w 159"/>
                  <a:gd name="T21" fmla="*/ 79 h 159"/>
                  <a:gd name="T22" fmla="*/ 141 w 159"/>
                  <a:gd name="T23" fmla="*/ 30 h 159"/>
                  <a:gd name="T24" fmla="*/ 131 w 159"/>
                  <a:gd name="T25" fmla="*/ 4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159">
                    <a:moveTo>
                      <a:pt x="131" y="41"/>
                    </a:moveTo>
                    <a:cubicBezTo>
                      <a:pt x="139" y="52"/>
                      <a:pt x="144" y="65"/>
                      <a:pt x="144" y="79"/>
                    </a:cubicBezTo>
                    <a:cubicBezTo>
                      <a:pt x="144" y="115"/>
                      <a:pt x="115" y="144"/>
                      <a:pt x="79" y="144"/>
                    </a:cubicBezTo>
                    <a:cubicBezTo>
                      <a:pt x="44" y="144"/>
                      <a:pt x="15" y="115"/>
                      <a:pt x="15" y="79"/>
                    </a:cubicBezTo>
                    <a:cubicBezTo>
                      <a:pt x="15" y="44"/>
                      <a:pt x="44" y="15"/>
                      <a:pt x="79" y="15"/>
                    </a:cubicBezTo>
                    <a:cubicBezTo>
                      <a:pt x="91" y="15"/>
                      <a:pt x="103" y="18"/>
                      <a:pt x="112" y="24"/>
                    </a:cubicBezTo>
                    <a:cubicBezTo>
                      <a:pt x="122" y="13"/>
                      <a:pt x="122" y="13"/>
                      <a:pt x="122" y="13"/>
                    </a:cubicBezTo>
                    <a:cubicBezTo>
                      <a:pt x="110" y="5"/>
                      <a:pt x="95" y="0"/>
                      <a:pt x="79" y="0"/>
                    </a:cubicBezTo>
                    <a:cubicBezTo>
                      <a:pt x="35" y="0"/>
                      <a:pt x="0" y="35"/>
                      <a:pt x="0" y="79"/>
                    </a:cubicBezTo>
                    <a:cubicBezTo>
                      <a:pt x="0" y="123"/>
                      <a:pt x="35" y="159"/>
                      <a:pt x="79" y="159"/>
                    </a:cubicBezTo>
                    <a:cubicBezTo>
                      <a:pt x="123" y="159"/>
                      <a:pt x="159" y="123"/>
                      <a:pt x="159" y="79"/>
                    </a:cubicBezTo>
                    <a:cubicBezTo>
                      <a:pt x="159" y="61"/>
                      <a:pt x="152" y="43"/>
                      <a:pt x="141" y="30"/>
                    </a:cubicBezTo>
                    <a:lnTo>
                      <a:pt x="131"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sp>
            <p:nvSpPr>
              <p:cNvPr id="36" name="Freeform 13"/>
              <p:cNvSpPr>
                <a:spLocks/>
              </p:cNvSpPr>
              <p:nvPr/>
            </p:nvSpPr>
            <p:spPr bwMode="auto">
              <a:xfrm>
                <a:off x="7177329" y="1049652"/>
                <a:ext cx="66331" cy="68199"/>
              </a:xfrm>
              <a:custGeom>
                <a:avLst/>
                <a:gdLst>
                  <a:gd name="T0" fmla="*/ 71 w 71"/>
                  <a:gd name="T1" fmla="*/ 30 h 73"/>
                  <a:gd name="T2" fmla="*/ 38 w 71"/>
                  <a:gd name="T3" fmla="*/ 0 h 73"/>
                  <a:gd name="T4" fmla="*/ 19 w 71"/>
                  <a:gd name="T5" fmla="*/ 19 h 73"/>
                  <a:gd name="T6" fmla="*/ 0 w 71"/>
                  <a:gd name="T7" fmla="*/ 73 h 73"/>
                  <a:gd name="T8" fmla="*/ 55 w 71"/>
                  <a:gd name="T9" fmla="*/ 49 h 73"/>
                  <a:gd name="T10" fmla="*/ 71 w 71"/>
                  <a:gd name="T11" fmla="*/ 30 h 73"/>
                </a:gdLst>
                <a:ahLst/>
                <a:cxnLst>
                  <a:cxn ang="0">
                    <a:pos x="T0" y="T1"/>
                  </a:cxn>
                  <a:cxn ang="0">
                    <a:pos x="T2" y="T3"/>
                  </a:cxn>
                  <a:cxn ang="0">
                    <a:pos x="T4" y="T5"/>
                  </a:cxn>
                  <a:cxn ang="0">
                    <a:pos x="T6" y="T7"/>
                  </a:cxn>
                  <a:cxn ang="0">
                    <a:pos x="T8" y="T9"/>
                  </a:cxn>
                  <a:cxn ang="0">
                    <a:pos x="T10" y="T11"/>
                  </a:cxn>
                </a:cxnLst>
                <a:rect l="0" t="0" r="r" b="b"/>
                <a:pathLst>
                  <a:path w="71" h="73">
                    <a:moveTo>
                      <a:pt x="71" y="30"/>
                    </a:moveTo>
                    <a:lnTo>
                      <a:pt x="38" y="0"/>
                    </a:lnTo>
                    <a:lnTo>
                      <a:pt x="19" y="19"/>
                    </a:lnTo>
                    <a:lnTo>
                      <a:pt x="0" y="73"/>
                    </a:lnTo>
                    <a:lnTo>
                      <a:pt x="55" y="49"/>
                    </a:lnTo>
                    <a:lnTo>
                      <a:pt x="7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sp>
            <p:nvSpPr>
              <p:cNvPr id="37" name="Freeform 14"/>
              <p:cNvSpPr>
                <a:spLocks/>
              </p:cNvSpPr>
              <p:nvPr/>
            </p:nvSpPr>
            <p:spPr bwMode="auto">
              <a:xfrm>
                <a:off x="7219370" y="916990"/>
                <a:ext cx="143873" cy="152281"/>
              </a:xfrm>
              <a:custGeom>
                <a:avLst/>
                <a:gdLst>
                  <a:gd name="T0" fmla="*/ 121 w 154"/>
                  <a:gd name="T1" fmla="*/ 0 h 163"/>
                  <a:gd name="T2" fmla="*/ 0 w 154"/>
                  <a:gd name="T3" fmla="*/ 132 h 163"/>
                  <a:gd name="T4" fmla="*/ 33 w 154"/>
                  <a:gd name="T5" fmla="*/ 163 h 163"/>
                  <a:gd name="T6" fmla="*/ 154 w 154"/>
                  <a:gd name="T7" fmla="*/ 31 h 163"/>
                  <a:gd name="T8" fmla="*/ 121 w 154"/>
                  <a:gd name="T9" fmla="*/ 35 h 163"/>
                  <a:gd name="T10" fmla="*/ 121 w 154"/>
                  <a:gd name="T11" fmla="*/ 0 h 163"/>
                </a:gdLst>
                <a:ahLst/>
                <a:cxnLst>
                  <a:cxn ang="0">
                    <a:pos x="T0" y="T1"/>
                  </a:cxn>
                  <a:cxn ang="0">
                    <a:pos x="T2" y="T3"/>
                  </a:cxn>
                  <a:cxn ang="0">
                    <a:pos x="T4" y="T5"/>
                  </a:cxn>
                  <a:cxn ang="0">
                    <a:pos x="T6" y="T7"/>
                  </a:cxn>
                  <a:cxn ang="0">
                    <a:pos x="T8" y="T9"/>
                  </a:cxn>
                  <a:cxn ang="0">
                    <a:pos x="T10" y="T11"/>
                  </a:cxn>
                </a:cxnLst>
                <a:rect l="0" t="0" r="r" b="b"/>
                <a:pathLst>
                  <a:path w="154" h="163">
                    <a:moveTo>
                      <a:pt x="121" y="0"/>
                    </a:moveTo>
                    <a:lnTo>
                      <a:pt x="0" y="132"/>
                    </a:lnTo>
                    <a:lnTo>
                      <a:pt x="33" y="163"/>
                    </a:lnTo>
                    <a:lnTo>
                      <a:pt x="154" y="31"/>
                    </a:lnTo>
                    <a:lnTo>
                      <a:pt x="121" y="35"/>
                    </a:lnTo>
                    <a:lnTo>
                      <a:pt x="1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sp>
            <p:nvSpPr>
              <p:cNvPr id="38" name="Freeform 15"/>
              <p:cNvSpPr>
                <a:spLocks/>
              </p:cNvSpPr>
              <p:nvPr/>
            </p:nvSpPr>
            <p:spPr bwMode="auto">
              <a:xfrm>
                <a:off x="7338952" y="883357"/>
                <a:ext cx="56988" cy="59791"/>
              </a:xfrm>
              <a:custGeom>
                <a:avLst/>
                <a:gdLst>
                  <a:gd name="T0" fmla="*/ 14 w 61"/>
                  <a:gd name="T1" fmla="*/ 48 h 64"/>
                  <a:gd name="T2" fmla="*/ 14 w 61"/>
                  <a:gd name="T3" fmla="*/ 12 h 64"/>
                  <a:gd name="T4" fmla="*/ 0 w 61"/>
                  <a:gd name="T5" fmla="*/ 0 h 64"/>
                  <a:gd name="T6" fmla="*/ 0 w 61"/>
                  <a:gd name="T7" fmla="*/ 0 h 64"/>
                  <a:gd name="T8" fmla="*/ 0 w 61"/>
                  <a:gd name="T9" fmla="*/ 64 h 64"/>
                  <a:gd name="T10" fmla="*/ 61 w 61"/>
                  <a:gd name="T11" fmla="*/ 55 h 64"/>
                  <a:gd name="T12" fmla="*/ 61 w 61"/>
                  <a:gd name="T13" fmla="*/ 55 h 64"/>
                  <a:gd name="T14" fmla="*/ 50 w 61"/>
                  <a:gd name="T15" fmla="*/ 43 h 64"/>
                  <a:gd name="T16" fmla="*/ 14 w 61"/>
                  <a:gd name="T17"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4">
                    <a:moveTo>
                      <a:pt x="14" y="48"/>
                    </a:moveTo>
                    <a:lnTo>
                      <a:pt x="14" y="12"/>
                    </a:lnTo>
                    <a:lnTo>
                      <a:pt x="0" y="0"/>
                    </a:lnTo>
                    <a:lnTo>
                      <a:pt x="0" y="0"/>
                    </a:lnTo>
                    <a:lnTo>
                      <a:pt x="0" y="64"/>
                    </a:lnTo>
                    <a:lnTo>
                      <a:pt x="61" y="55"/>
                    </a:lnTo>
                    <a:lnTo>
                      <a:pt x="61" y="55"/>
                    </a:lnTo>
                    <a:lnTo>
                      <a:pt x="50" y="43"/>
                    </a:lnTo>
                    <a:lnTo>
                      <a:pt x="14"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sp>
            <p:nvSpPr>
              <p:cNvPr id="39" name="Freeform 16"/>
              <p:cNvSpPr>
                <a:spLocks/>
              </p:cNvSpPr>
              <p:nvPr/>
            </p:nvSpPr>
            <p:spPr bwMode="auto">
              <a:xfrm>
                <a:off x="7363242" y="855330"/>
                <a:ext cx="59791" cy="61660"/>
              </a:xfrm>
              <a:custGeom>
                <a:avLst/>
                <a:gdLst>
                  <a:gd name="T0" fmla="*/ 14 w 64"/>
                  <a:gd name="T1" fmla="*/ 49 h 66"/>
                  <a:gd name="T2" fmla="*/ 14 w 64"/>
                  <a:gd name="T3" fmla="*/ 11 h 66"/>
                  <a:gd name="T4" fmla="*/ 2 w 64"/>
                  <a:gd name="T5" fmla="*/ 0 h 66"/>
                  <a:gd name="T6" fmla="*/ 2 w 64"/>
                  <a:gd name="T7" fmla="*/ 0 h 66"/>
                  <a:gd name="T8" fmla="*/ 0 w 64"/>
                  <a:gd name="T9" fmla="*/ 66 h 66"/>
                  <a:gd name="T10" fmla="*/ 64 w 64"/>
                  <a:gd name="T11" fmla="*/ 56 h 66"/>
                  <a:gd name="T12" fmla="*/ 64 w 64"/>
                  <a:gd name="T13" fmla="*/ 56 h 66"/>
                  <a:gd name="T14" fmla="*/ 50 w 64"/>
                  <a:gd name="T15" fmla="*/ 44 h 66"/>
                  <a:gd name="T16" fmla="*/ 14 w 64"/>
                  <a:gd name="T17" fmla="*/ 4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6">
                    <a:moveTo>
                      <a:pt x="14" y="49"/>
                    </a:moveTo>
                    <a:lnTo>
                      <a:pt x="14" y="11"/>
                    </a:lnTo>
                    <a:lnTo>
                      <a:pt x="2" y="0"/>
                    </a:lnTo>
                    <a:lnTo>
                      <a:pt x="2" y="0"/>
                    </a:lnTo>
                    <a:lnTo>
                      <a:pt x="0" y="66"/>
                    </a:lnTo>
                    <a:lnTo>
                      <a:pt x="64" y="56"/>
                    </a:lnTo>
                    <a:lnTo>
                      <a:pt x="64" y="56"/>
                    </a:lnTo>
                    <a:lnTo>
                      <a:pt x="50" y="44"/>
                    </a:lnTo>
                    <a:lnTo>
                      <a:pt x="14"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sp>
            <p:nvSpPr>
              <p:cNvPr id="40" name="Freeform 17"/>
              <p:cNvSpPr>
                <a:spLocks/>
              </p:cNvSpPr>
              <p:nvPr/>
            </p:nvSpPr>
            <p:spPr bwMode="auto">
              <a:xfrm>
                <a:off x="7067089" y="1009479"/>
                <a:ext cx="220480" cy="218612"/>
              </a:xfrm>
              <a:custGeom>
                <a:avLst/>
                <a:gdLst>
                  <a:gd name="T0" fmla="*/ 50 w 100"/>
                  <a:gd name="T1" fmla="*/ 0 h 99"/>
                  <a:gd name="T2" fmla="*/ 0 w 100"/>
                  <a:gd name="T3" fmla="*/ 49 h 99"/>
                  <a:gd name="T4" fmla="*/ 50 w 100"/>
                  <a:gd name="T5" fmla="*/ 99 h 99"/>
                  <a:gd name="T6" fmla="*/ 100 w 100"/>
                  <a:gd name="T7" fmla="*/ 49 h 99"/>
                  <a:gd name="T8" fmla="*/ 92 w 100"/>
                  <a:gd name="T9" fmla="*/ 22 h 99"/>
                  <a:gd name="T10" fmla="*/ 83 w 100"/>
                  <a:gd name="T11" fmla="*/ 32 h 99"/>
                  <a:gd name="T12" fmla="*/ 81 w 100"/>
                  <a:gd name="T13" fmla="*/ 34 h 99"/>
                  <a:gd name="T14" fmla="*/ 85 w 100"/>
                  <a:gd name="T15" fmla="*/ 49 h 99"/>
                  <a:gd name="T16" fmla="*/ 50 w 100"/>
                  <a:gd name="T17" fmla="*/ 84 h 99"/>
                  <a:gd name="T18" fmla="*/ 15 w 100"/>
                  <a:gd name="T19" fmla="*/ 49 h 99"/>
                  <a:gd name="T20" fmla="*/ 50 w 100"/>
                  <a:gd name="T21" fmla="*/ 15 h 99"/>
                  <a:gd name="T22" fmla="*/ 62 w 100"/>
                  <a:gd name="T23" fmla="*/ 17 h 99"/>
                  <a:gd name="T24" fmla="*/ 64 w 100"/>
                  <a:gd name="T25" fmla="*/ 14 h 99"/>
                  <a:gd name="T26" fmla="*/ 73 w 100"/>
                  <a:gd name="T27" fmla="*/ 5 h 99"/>
                  <a:gd name="T28" fmla="*/ 50 w 100"/>
                  <a:gd name="T29"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0" h="99">
                    <a:moveTo>
                      <a:pt x="50" y="0"/>
                    </a:moveTo>
                    <a:cubicBezTo>
                      <a:pt x="23" y="0"/>
                      <a:pt x="0" y="22"/>
                      <a:pt x="0" y="49"/>
                    </a:cubicBezTo>
                    <a:cubicBezTo>
                      <a:pt x="0" y="77"/>
                      <a:pt x="23" y="99"/>
                      <a:pt x="50" y="99"/>
                    </a:cubicBezTo>
                    <a:cubicBezTo>
                      <a:pt x="78" y="99"/>
                      <a:pt x="100" y="77"/>
                      <a:pt x="100" y="49"/>
                    </a:cubicBezTo>
                    <a:cubicBezTo>
                      <a:pt x="100" y="39"/>
                      <a:pt x="97" y="30"/>
                      <a:pt x="92" y="22"/>
                    </a:cubicBezTo>
                    <a:cubicBezTo>
                      <a:pt x="83" y="32"/>
                      <a:pt x="83" y="32"/>
                      <a:pt x="83" y="32"/>
                    </a:cubicBezTo>
                    <a:cubicBezTo>
                      <a:pt x="81" y="34"/>
                      <a:pt x="81" y="34"/>
                      <a:pt x="81" y="34"/>
                    </a:cubicBezTo>
                    <a:cubicBezTo>
                      <a:pt x="84" y="39"/>
                      <a:pt x="85" y="44"/>
                      <a:pt x="85" y="49"/>
                    </a:cubicBezTo>
                    <a:cubicBezTo>
                      <a:pt x="85" y="69"/>
                      <a:pt x="69" y="84"/>
                      <a:pt x="50" y="84"/>
                    </a:cubicBezTo>
                    <a:cubicBezTo>
                      <a:pt x="31" y="84"/>
                      <a:pt x="15" y="69"/>
                      <a:pt x="15" y="49"/>
                    </a:cubicBezTo>
                    <a:cubicBezTo>
                      <a:pt x="15" y="30"/>
                      <a:pt x="31" y="15"/>
                      <a:pt x="50" y="15"/>
                    </a:cubicBezTo>
                    <a:cubicBezTo>
                      <a:pt x="54" y="15"/>
                      <a:pt x="59" y="15"/>
                      <a:pt x="62" y="17"/>
                    </a:cubicBezTo>
                    <a:cubicBezTo>
                      <a:pt x="64" y="14"/>
                      <a:pt x="64" y="14"/>
                      <a:pt x="64" y="14"/>
                    </a:cubicBezTo>
                    <a:cubicBezTo>
                      <a:pt x="73" y="5"/>
                      <a:pt x="73" y="5"/>
                      <a:pt x="73" y="5"/>
                    </a:cubicBezTo>
                    <a:cubicBezTo>
                      <a:pt x="66" y="2"/>
                      <a:pt x="58" y="0"/>
                      <a:pt x="5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sp>
            <p:nvSpPr>
              <p:cNvPr id="41" name="Freeform 18"/>
              <p:cNvSpPr>
                <a:spLocks/>
              </p:cNvSpPr>
              <p:nvPr/>
            </p:nvSpPr>
            <p:spPr bwMode="auto">
              <a:xfrm>
                <a:off x="7389401" y="828237"/>
                <a:ext cx="57923" cy="59791"/>
              </a:xfrm>
              <a:custGeom>
                <a:avLst/>
                <a:gdLst>
                  <a:gd name="T0" fmla="*/ 50 w 62"/>
                  <a:gd name="T1" fmla="*/ 43 h 64"/>
                  <a:gd name="T2" fmla="*/ 15 w 62"/>
                  <a:gd name="T3" fmla="*/ 47 h 64"/>
                  <a:gd name="T4" fmla="*/ 15 w 62"/>
                  <a:gd name="T5" fmla="*/ 12 h 64"/>
                  <a:gd name="T6" fmla="*/ 0 w 62"/>
                  <a:gd name="T7" fmla="*/ 0 h 64"/>
                  <a:gd name="T8" fmla="*/ 0 w 62"/>
                  <a:gd name="T9" fmla="*/ 0 h 64"/>
                  <a:gd name="T10" fmla="*/ 0 w 62"/>
                  <a:gd name="T11" fmla="*/ 64 h 64"/>
                  <a:gd name="T12" fmla="*/ 62 w 62"/>
                  <a:gd name="T13" fmla="*/ 55 h 64"/>
                  <a:gd name="T14" fmla="*/ 62 w 62"/>
                  <a:gd name="T15" fmla="*/ 55 h 64"/>
                  <a:gd name="T16" fmla="*/ 50 w 62"/>
                  <a:gd name="T17"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64">
                    <a:moveTo>
                      <a:pt x="50" y="43"/>
                    </a:moveTo>
                    <a:lnTo>
                      <a:pt x="15" y="47"/>
                    </a:lnTo>
                    <a:lnTo>
                      <a:pt x="15" y="12"/>
                    </a:lnTo>
                    <a:lnTo>
                      <a:pt x="0" y="0"/>
                    </a:lnTo>
                    <a:lnTo>
                      <a:pt x="0" y="0"/>
                    </a:lnTo>
                    <a:lnTo>
                      <a:pt x="0" y="64"/>
                    </a:lnTo>
                    <a:lnTo>
                      <a:pt x="62" y="55"/>
                    </a:lnTo>
                    <a:lnTo>
                      <a:pt x="62" y="55"/>
                    </a:lnTo>
                    <a:lnTo>
                      <a:pt x="5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grpSp>
      </p:grpSp>
      <p:sp>
        <p:nvSpPr>
          <p:cNvPr id="42" name="Content Placeholder 2"/>
          <p:cNvSpPr txBox="1">
            <a:spLocks/>
          </p:cNvSpPr>
          <p:nvPr/>
        </p:nvSpPr>
        <p:spPr bwMode="auto">
          <a:xfrm>
            <a:off x="751261" y="1382507"/>
            <a:ext cx="2358296" cy="11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lgn="r" defTabSz="685663">
              <a:spcBef>
                <a:spcPct val="20000"/>
              </a:spcBef>
              <a:defRPr/>
            </a:pPr>
            <a:r>
              <a:rPr lang="zh-CN" altLang="en-US" sz="1400" b="1" kern="0" dirty="0">
                <a:solidFill>
                  <a:schemeClr val="bg1">
                    <a:lumMod val="85000"/>
                  </a:schemeClr>
                </a:solidFill>
                <a:latin typeface="微软雅黑" pitchFamily="34" charset="-122"/>
                <a:ea typeface="微软雅黑" pitchFamily="34" charset="-122"/>
                <a:cs typeface="Raleway"/>
              </a:rPr>
              <a:t>性能问题本质原因</a:t>
            </a:r>
            <a:endParaRPr lang="en-US" altLang="zh-CN" sz="1400" b="1" kern="0" dirty="0">
              <a:solidFill>
                <a:schemeClr val="bg1">
                  <a:lumMod val="85000"/>
                </a:schemeClr>
              </a:solidFill>
              <a:latin typeface="微软雅黑" pitchFamily="34" charset="-122"/>
              <a:ea typeface="微软雅黑" pitchFamily="34" charset="-122"/>
              <a:cs typeface="Raleway"/>
            </a:endParaRPr>
          </a:p>
          <a:p>
            <a:pPr algn="r" defTabSz="685663">
              <a:spcBef>
                <a:spcPct val="20000"/>
              </a:spcBef>
              <a:defRPr/>
            </a:pPr>
            <a:r>
              <a:rPr lang="zh-CN" altLang="en-US" sz="1000" kern="0" dirty="0">
                <a:solidFill>
                  <a:schemeClr val="bg1">
                    <a:lumMod val="85000"/>
                  </a:schemeClr>
                </a:solidFill>
                <a:latin typeface="微软雅黑" pitchFamily="34" charset="-122"/>
                <a:ea typeface="微软雅黑" pitchFamily="34" charset="-122"/>
                <a:cs typeface="Raleway Light"/>
              </a:rPr>
              <a:t>      性能问题引起的本质原因是现有的软硬件架构无法单独处理大数据量级的数据。所以，解决性能问题的最好方式就是在软硬件的各个层次去不断的降低需要处理数据的数量级。</a:t>
            </a:r>
            <a:endParaRPr lang="en-US" altLang="zh-CN" sz="1000" kern="0" dirty="0">
              <a:solidFill>
                <a:schemeClr val="bg1">
                  <a:lumMod val="85000"/>
                </a:schemeClr>
              </a:solidFill>
              <a:latin typeface="微软雅黑" pitchFamily="34" charset="-122"/>
              <a:ea typeface="微软雅黑" pitchFamily="34" charset="-122"/>
              <a:cs typeface="Raleway Light"/>
            </a:endParaRPr>
          </a:p>
        </p:txBody>
      </p:sp>
      <p:sp>
        <p:nvSpPr>
          <p:cNvPr id="43" name="Content Placeholder 2"/>
          <p:cNvSpPr txBox="1">
            <a:spLocks/>
          </p:cNvSpPr>
          <p:nvPr/>
        </p:nvSpPr>
        <p:spPr bwMode="auto">
          <a:xfrm>
            <a:off x="1063259" y="3421545"/>
            <a:ext cx="2863560" cy="974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lgn="r" defTabSz="685663">
              <a:spcBef>
                <a:spcPct val="20000"/>
              </a:spcBef>
              <a:defRPr/>
            </a:pPr>
            <a:r>
              <a:rPr lang="zh-CN" altLang="en-US" sz="1400" b="1" kern="0" dirty="0">
                <a:solidFill>
                  <a:schemeClr val="bg1">
                    <a:lumMod val="85000"/>
                  </a:schemeClr>
                </a:solidFill>
                <a:latin typeface="微软雅黑" pitchFamily="34" charset="-122"/>
                <a:ea typeface="微软雅黑" pitchFamily="34" charset="-122"/>
                <a:cs typeface="Raleway"/>
              </a:rPr>
              <a:t>减小数据传输</a:t>
            </a:r>
            <a:endParaRPr lang="en-US" altLang="zh-CN" sz="1400" b="1" kern="0" dirty="0">
              <a:solidFill>
                <a:schemeClr val="bg1">
                  <a:lumMod val="85000"/>
                </a:schemeClr>
              </a:solidFill>
              <a:latin typeface="微软雅黑" pitchFamily="34" charset="-122"/>
              <a:ea typeface="微软雅黑" pitchFamily="34" charset="-122"/>
              <a:cs typeface="Raleway"/>
            </a:endParaRPr>
          </a:p>
          <a:p>
            <a:pPr algn="r" defTabSz="685663">
              <a:spcBef>
                <a:spcPct val="20000"/>
              </a:spcBef>
              <a:defRPr/>
            </a:pPr>
            <a:r>
              <a:rPr lang="zh-CN" altLang="en-US" sz="1000" kern="0" dirty="0">
                <a:solidFill>
                  <a:schemeClr val="bg1">
                    <a:lumMod val="85000"/>
                  </a:schemeClr>
                </a:solidFill>
                <a:latin typeface="微软雅黑" pitchFamily="34" charset="-122"/>
                <a:ea typeface="微软雅黑" pitchFamily="34" charset="-122"/>
                <a:cs typeface="Raleway Light"/>
              </a:rPr>
              <a:t>      通过更好的数据格式和压缩文件等方式来减小数据传输，比如：使用</a:t>
            </a:r>
            <a:r>
              <a:rPr lang="en-US" altLang="zh-CN" sz="1000" kern="0" dirty="0">
                <a:solidFill>
                  <a:schemeClr val="bg1">
                    <a:lumMod val="85000"/>
                  </a:schemeClr>
                </a:solidFill>
                <a:latin typeface="微软雅黑" pitchFamily="34" charset="-122"/>
                <a:ea typeface="微软雅黑" pitchFamily="34" charset="-122"/>
                <a:cs typeface="Raleway Light"/>
              </a:rPr>
              <a:t>`ProtoBuf`</a:t>
            </a:r>
            <a:r>
              <a:rPr lang="zh-CN" altLang="en-US" sz="1000" kern="0" dirty="0">
                <a:solidFill>
                  <a:schemeClr val="bg1">
                    <a:lumMod val="85000"/>
                  </a:schemeClr>
                </a:solidFill>
                <a:latin typeface="微软雅黑" pitchFamily="34" charset="-122"/>
                <a:ea typeface="微软雅黑" pitchFamily="34" charset="-122"/>
                <a:cs typeface="Raleway Light"/>
              </a:rPr>
              <a:t>、</a:t>
            </a:r>
            <a:r>
              <a:rPr lang="en-US" altLang="zh-CN" sz="1000" kern="0" dirty="0">
                <a:solidFill>
                  <a:schemeClr val="bg1">
                    <a:lumMod val="85000"/>
                  </a:schemeClr>
                </a:solidFill>
                <a:latin typeface="微软雅黑" pitchFamily="34" charset="-122"/>
                <a:ea typeface="微软雅黑" pitchFamily="34" charset="-122"/>
                <a:cs typeface="Raleway Light"/>
              </a:rPr>
              <a:t>`JSON`</a:t>
            </a:r>
            <a:r>
              <a:rPr lang="zh-CN" altLang="en-US" sz="1000" kern="0" dirty="0">
                <a:solidFill>
                  <a:schemeClr val="bg1">
                    <a:lumMod val="85000"/>
                  </a:schemeClr>
                </a:solidFill>
                <a:latin typeface="微软雅黑" pitchFamily="34" charset="-122"/>
                <a:ea typeface="微软雅黑" pitchFamily="34" charset="-122"/>
                <a:cs typeface="Raleway Light"/>
              </a:rPr>
              <a:t>等更轻量级的方案来替代</a:t>
            </a:r>
            <a:r>
              <a:rPr lang="en-US" altLang="zh-CN" sz="1000" kern="0" dirty="0">
                <a:solidFill>
                  <a:schemeClr val="bg1">
                    <a:lumMod val="85000"/>
                  </a:schemeClr>
                </a:solidFill>
                <a:latin typeface="微软雅黑" pitchFamily="34" charset="-122"/>
                <a:ea typeface="微软雅黑" pitchFamily="34" charset="-122"/>
                <a:cs typeface="Raleway Light"/>
              </a:rPr>
              <a:t>XML</a:t>
            </a:r>
            <a:r>
              <a:rPr lang="zh-CN" altLang="en-US" sz="1000" kern="0" dirty="0">
                <a:solidFill>
                  <a:schemeClr val="bg1">
                    <a:lumMod val="85000"/>
                  </a:schemeClr>
                </a:solidFill>
                <a:latin typeface="微软雅黑" pitchFamily="34" charset="-122"/>
                <a:ea typeface="微软雅黑" pitchFamily="34" charset="-122"/>
                <a:cs typeface="Raleway Light"/>
              </a:rPr>
              <a:t>，使用压缩比更高（</a:t>
            </a:r>
            <a:r>
              <a:rPr lang="en-US" altLang="zh-CN" sz="1000" kern="0" dirty="0">
                <a:solidFill>
                  <a:schemeClr val="bg1">
                    <a:lumMod val="85000"/>
                  </a:schemeClr>
                </a:solidFill>
                <a:latin typeface="微软雅黑" pitchFamily="34" charset="-122"/>
                <a:ea typeface="微软雅黑" pitchFamily="34" charset="-122"/>
                <a:cs typeface="Raleway Light"/>
              </a:rPr>
              <a:t>7z</a:t>
            </a:r>
            <a:r>
              <a:rPr lang="zh-CN" altLang="en-US" sz="1000" kern="0" dirty="0">
                <a:solidFill>
                  <a:schemeClr val="bg1">
                    <a:lumMod val="85000"/>
                  </a:schemeClr>
                </a:solidFill>
                <a:latin typeface="微软雅黑" pitchFamily="34" charset="-122"/>
                <a:ea typeface="微软雅黑" pitchFamily="34" charset="-122"/>
                <a:cs typeface="Raleway Light"/>
              </a:rPr>
              <a:t>）的算法来压缩文件等。</a:t>
            </a:r>
            <a:endParaRPr lang="en-US" altLang="zh-CN" sz="1000" kern="0" dirty="0">
              <a:solidFill>
                <a:schemeClr val="bg1">
                  <a:lumMod val="85000"/>
                </a:schemeClr>
              </a:solidFill>
              <a:latin typeface="微软雅黑" pitchFamily="34" charset="-122"/>
              <a:ea typeface="微软雅黑" pitchFamily="34" charset="-122"/>
              <a:cs typeface="Raleway Light"/>
            </a:endParaRPr>
          </a:p>
        </p:txBody>
      </p:sp>
      <p:sp>
        <p:nvSpPr>
          <p:cNvPr id="44" name="Content Placeholder 2"/>
          <p:cNvSpPr txBox="1">
            <a:spLocks/>
          </p:cNvSpPr>
          <p:nvPr/>
        </p:nvSpPr>
        <p:spPr bwMode="auto">
          <a:xfrm>
            <a:off x="5376268" y="1081411"/>
            <a:ext cx="2630051" cy="567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defTabSz="685663">
              <a:spcBef>
                <a:spcPct val="20000"/>
              </a:spcBef>
              <a:defRPr/>
            </a:pPr>
            <a:r>
              <a:rPr lang="zh-CN" altLang="en-US" sz="1400" b="1" kern="0" dirty="0">
                <a:solidFill>
                  <a:schemeClr val="bg1">
                    <a:lumMod val="85000"/>
                  </a:schemeClr>
                </a:solidFill>
                <a:latin typeface="微软雅黑" pitchFamily="34" charset="-122"/>
                <a:ea typeface="微软雅黑" pitchFamily="34" charset="-122"/>
                <a:cs typeface="Raleway"/>
              </a:rPr>
              <a:t>分库分表分区</a:t>
            </a:r>
            <a:endParaRPr lang="en-US" altLang="zh-CN" sz="1400" b="1" kern="0" dirty="0">
              <a:solidFill>
                <a:schemeClr val="bg1">
                  <a:lumMod val="85000"/>
                </a:schemeClr>
              </a:solidFill>
              <a:latin typeface="微软雅黑" pitchFamily="34" charset="-122"/>
              <a:ea typeface="微软雅黑" pitchFamily="34" charset="-122"/>
              <a:cs typeface="Raleway"/>
            </a:endParaRPr>
          </a:p>
          <a:p>
            <a:pPr defTabSz="685663">
              <a:spcBef>
                <a:spcPct val="20000"/>
              </a:spcBef>
              <a:defRPr/>
            </a:pPr>
            <a:r>
              <a:rPr lang="zh-CN" altLang="en-US" sz="1000" kern="0" dirty="0">
                <a:solidFill>
                  <a:schemeClr val="bg1">
                    <a:lumMod val="85000"/>
                  </a:schemeClr>
                </a:solidFill>
                <a:latin typeface="微软雅黑" pitchFamily="34" charset="-122"/>
                <a:ea typeface="微软雅黑" pitchFamily="34" charset="-122"/>
                <a:cs typeface="Raleway Light"/>
              </a:rPr>
              <a:t>在更小的数据量和磁盘上做操作，效率更高。</a:t>
            </a:r>
            <a:endParaRPr lang="en-US" altLang="zh-CN" sz="1000" kern="0" dirty="0">
              <a:solidFill>
                <a:schemeClr val="bg1">
                  <a:lumMod val="85000"/>
                </a:schemeClr>
              </a:solidFill>
              <a:latin typeface="微软雅黑" pitchFamily="34" charset="-122"/>
              <a:ea typeface="微软雅黑" pitchFamily="34" charset="-122"/>
              <a:cs typeface="Raleway Light"/>
            </a:endParaRPr>
          </a:p>
        </p:txBody>
      </p:sp>
      <p:sp>
        <p:nvSpPr>
          <p:cNvPr id="45" name="Content Placeholder 2"/>
          <p:cNvSpPr txBox="1">
            <a:spLocks/>
          </p:cNvSpPr>
          <p:nvPr/>
        </p:nvSpPr>
        <p:spPr bwMode="auto">
          <a:xfrm>
            <a:off x="5309249" y="2971272"/>
            <a:ext cx="2358296" cy="618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defTabSz="685663">
              <a:spcBef>
                <a:spcPct val="20000"/>
              </a:spcBef>
              <a:defRPr/>
            </a:pPr>
            <a:r>
              <a:rPr lang="zh-CN" altLang="en-US" sz="1400" b="1" kern="0" dirty="0">
                <a:solidFill>
                  <a:schemeClr val="bg1">
                    <a:lumMod val="85000"/>
                  </a:schemeClr>
                </a:solidFill>
                <a:latin typeface="微软雅黑" pitchFamily="34" charset="-122"/>
                <a:ea typeface="微软雅黑" pitchFamily="34" charset="-122"/>
                <a:cs typeface="Raleway"/>
              </a:rPr>
              <a:t>分页查询</a:t>
            </a:r>
            <a:endParaRPr lang="en-US" altLang="zh-CN" sz="1400" b="1" kern="0" dirty="0">
              <a:solidFill>
                <a:schemeClr val="bg1">
                  <a:lumMod val="85000"/>
                </a:schemeClr>
              </a:solidFill>
              <a:latin typeface="微软雅黑" pitchFamily="34" charset="-122"/>
              <a:ea typeface="微软雅黑" pitchFamily="34" charset="-122"/>
              <a:cs typeface="Raleway"/>
            </a:endParaRPr>
          </a:p>
          <a:p>
            <a:pPr defTabSz="685663">
              <a:spcBef>
                <a:spcPct val="20000"/>
              </a:spcBef>
              <a:defRPr/>
            </a:pPr>
            <a:r>
              <a:rPr lang="zh-CN" altLang="en-US" sz="1000" kern="0" dirty="0">
                <a:solidFill>
                  <a:schemeClr val="bg1">
                    <a:lumMod val="85000"/>
                  </a:schemeClr>
                </a:solidFill>
                <a:latin typeface="微软雅黑" pitchFamily="34" charset="-122"/>
                <a:ea typeface="微软雅黑" pitchFamily="34" charset="-122"/>
                <a:cs typeface="Raleway Light"/>
              </a:rPr>
              <a:t>      只处理和展示部分数据，通过翻页的方式来查看其他数据。</a:t>
            </a:r>
            <a:endParaRPr lang="en-US" altLang="zh-CN" sz="1000" kern="0" dirty="0">
              <a:solidFill>
                <a:schemeClr val="bg1">
                  <a:lumMod val="85000"/>
                </a:schemeClr>
              </a:solidFill>
              <a:latin typeface="微软雅黑" pitchFamily="34" charset="-122"/>
              <a:ea typeface="微软雅黑" pitchFamily="34" charset="-122"/>
              <a:cs typeface="Raleway Light"/>
            </a:endParaRPr>
          </a:p>
        </p:txBody>
      </p:sp>
      <p:pic>
        <p:nvPicPr>
          <p:cNvPr id="171" name="图片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 name="文本框 171"/>
          <p:cNvSpPr txBox="1"/>
          <p:nvPr/>
        </p:nvSpPr>
        <p:spPr>
          <a:xfrm>
            <a:off x="411163" y="384175"/>
            <a:ext cx="2225711" cy="307777"/>
          </a:xfrm>
          <a:prstGeom prst="rect">
            <a:avLst/>
          </a:prstGeom>
          <a:noFill/>
        </p:spPr>
        <p:txBody>
          <a:bodyPr wrap="square">
            <a:spAutoFit/>
          </a:bodyPr>
          <a:lstStyle/>
          <a:p>
            <a:pPr>
              <a:defRPr/>
            </a:pPr>
            <a:r>
              <a:rPr lang="zh-CN" altLang="en-US" sz="1400" dirty="0">
                <a:solidFill>
                  <a:schemeClr val="bg1">
                    <a:lumMod val="95000"/>
                  </a:schemeClr>
                </a:solidFill>
                <a:latin typeface="华康少女文字W5(P)" panose="040F0500000000000000" pitchFamily="82" charset="-122"/>
                <a:ea typeface="华康少女文字W5(P)" pitchFamily="82" charset="-122"/>
              </a:rPr>
              <a:t>降低数量级</a:t>
            </a:r>
          </a:p>
        </p:txBody>
      </p:sp>
    </p:spTree>
    <p:extLst>
      <p:ext uri="{BB962C8B-B14F-4D97-AF65-F5344CB8AC3E}">
        <p14:creationId xmlns:p14="http://schemas.microsoft.com/office/powerpoint/2010/main" val="196821740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72"/>
                                        </p:tgtEl>
                                        <p:attrNameLst>
                                          <p:attrName>style.visibility</p:attrName>
                                        </p:attrNameLst>
                                      </p:cBhvr>
                                      <p:to>
                                        <p:strVal val="visible"/>
                                      </p:to>
                                    </p:set>
                                    <p:anim calcmode="lin" valueType="num">
                                      <p:cBhvr>
                                        <p:cTn id="7" dur="500" fill="hold"/>
                                        <p:tgtEl>
                                          <p:spTgt spid="17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2"/>
                                        </p:tgtEl>
                                        <p:attrNameLst>
                                          <p:attrName>ppt_y</p:attrName>
                                        </p:attrNameLst>
                                      </p:cBhvr>
                                      <p:tavLst>
                                        <p:tav tm="0">
                                          <p:val>
                                            <p:strVal val="#ppt_y"/>
                                          </p:val>
                                        </p:tav>
                                        <p:tav tm="100000">
                                          <p:val>
                                            <p:strVal val="#ppt_y"/>
                                          </p:val>
                                        </p:tav>
                                      </p:tavLst>
                                    </p:anim>
                                    <p:anim calcmode="lin" valueType="num">
                                      <p:cBhvr>
                                        <p:cTn id="9" dur="500" fill="hold"/>
                                        <p:tgtEl>
                                          <p:spTgt spid="17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2"/>
                                        </p:tgtEl>
                                      </p:cBhvr>
                                    </p:animEffect>
                                  </p:childTnLst>
                                </p:cTn>
                              </p:par>
                            </p:childTnLst>
                          </p:cTn>
                        </p:par>
                        <p:par>
                          <p:cTn id="12" fill="hold">
                            <p:stCondLst>
                              <p:cond delay="700"/>
                            </p:stCondLst>
                            <p:childTnLst>
                              <p:par>
                                <p:cTn id="13" presetID="53" presetClass="entr" presetSubtype="16"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200"/>
                            </p:stCondLst>
                            <p:childTnLst>
                              <p:par>
                                <p:cTn id="19" presetID="16" presetClass="entr" presetSubtype="21"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arn(inVertical)">
                                      <p:cBhvr>
                                        <p:cTn id="21" dur="500"/>
                                        <p:tgtEl>
                                          <p:spTgt spid="15"/>
                                        </p:tgtEl>
                                      </p:cBhvr>
                                    </p:animEffect>
                                  </p:childTnLst>
                                </p:cTn>
                              </p:par>
                            </p:childTnLst>
                          </p:cTn>
                        </p:par>
                        <p:par>
                          <p:cTn id="22" fill="hold">
                            <p:stCondLst>
                              <p:cond delay="1700"/>
                            </p:stCondLst>
                            <p:childTnLst>
                              <p:par>
                                <p:cTn id="23" presetID="16" presetClass="entr" presetSubtype="42"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arn(outHorizontal)">
                                      <p:cBhvr>
                                        <p:cTn id="25" dur="500"/>
                                        <p:tgtEl>
                                          <p:spTgt spid="2"/>
                                        </p:tgtEl>
                                      </p:cBhvr>
                                    </p:animEffect>
                                  </p:childTnLst>
                                </p:cTn>
                              </p:par>
                            </p:childTnLst>
                          </p:cTn>
                        </p:par>
                        <p:par>
                          <p:cTn id="26" fill="hold">
                            <p:stCondLst>
                              <p:cond delay="2200"/>
                            </p:stCondLst>
                            <p:childTnLst>
                              <p:par>
                                <p:cTn id="27" presetID="53" presetClass="entr" presetSubtype="16" fill="hold" grpId="0" nodeType="after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p:cTn id="29" dur="500" fill="hold"/>
                                        <p:tgtEl>
                                          <p:spTgt spid="42"/>
                                        </p:tgtEl>
                                        <p:attrNameLst>
                                          <p:attrName>ppt_w</p:attrName>
                                        </p:attrNameLst>
                                      </p:cBhvr>
                                      <p:tavLst>
                                        <p:tav tm="0">
                                          <p:val>
                                            <p:fltVal val="0"/>
                                          </p:val>
                                        </p:tav>
                                        <p:tav tm="100000">
                                          <p:val>
                                            <p:strVal val="#ppt_w"/>
                                          </p:val>
                                        </p:tav>
                                      </p:tavLst>
                                    </p:anim>
                                    <p:anim calcmode="lin" valueType="num">
                                      <p:cBhvr>
                                        <p:cTn id="30" dur="500" fill="hold"/>
                                        <p:tgtEl>
                                          <p:spTgt spid="42"/>
                                        </p:tgtEl>
                                        <p:attrNameLst>
                                          <p:attrName>ppt_h</p:attrName>
                                        </p:attrNameLst>
                                      </p:cBhvr>
                                      <p:tavLst>
                                        <p:tav tm="0">
                                          <p:val>
                                            <p:fltVal val="0"/>
                                          </p:val>
                                        </p:tav>
                                        <p:tav tm="100000">
                                          <p:val>
                                            <p:strVal val="#ppt_h"/>
                                          </p:val>
                                        </p:tav>
                                      </p:tavLst>
                                    </p:anim>
                                    <p:animEffect transition="in" filter="fade">
                                      <p:cBhvr>
                                        <p:cTn id="31" dur="500"/>
                                        <p:tgtEl>
                                          <p:spTgt spid="42"/>
                                        </p:tgtEl>
                                      </p:cBhvr>
                                    </p:animEffect>
                                  </p:childTnLst>
                                </p:cTn>
                              </p:par>
                            </p:childTnLst>
                          </p:cTn>
                        </p:par>
                        <p:par>
                          <p:cTn id="32" fill="hold">
                            <p:stCondLst>
                              <p:cond delay="2700"/>
                            </p:stCondLst>
                            <p:childTnLst>
                              <p:par>
                                <p:cTn id="33" presetID="53" presetClass="entr" presetSubtype="16" fill="hold" grpId="0" nodeType="after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childTnLst>
                          </p:cTn>
                        </p:par>
                        <p:par>
                          <p:cTn id="38" fill="hold">
                            <p:stCondLst>
                              <p:cond delay="3200"/>
                            </p:stCondLst>
                            <p:childTnLst>
                              <p:par>
                                <p:cTn id="39" presetID="53" presetClass="entr" presetSubtype="16" fill="hold" grpId="0" nodeType="afterEffect">
                                  <p:stCondLst>
                                    <p:cond delay="0"/>
                                  </p:stCondLst>
                                  <p:childTnLst>
                                    <p:set>
                                      <p:cBhvr>
                                        <p:cTn id="40" dur="1" fill="hold">
                                          <p:stCondLst>
                                            <p:cond delay="0"/>
                                          </p:stCondLst>
                                        </p:cTn>
                                        <p:tgtEl>
                                          <p:spTgt spid="44"/>
                                        </p:tgtEl>
                                        <p:attrNameLst>
                                          <p:attrName>style.visibility</p:attrName>
                                        </p:attrNameLst>
                                      </p:cBhvr>
                                      <p:to>
                                        <p:strVal val="visible"/>
                                      </p:to>
                                    </p:set>
                                    <p:anim calcmode="lin" valueType="num">
                                      <p:cBhvr>
                                        <p:cTn id="41" dur="500" fill="hold"/>
                                        <p:tgtEl>
                                          <p:spTgt spid="44"/>
                                        </p:tgtEl>
                                        <p:attrNameLst>
                                          <p:attrName>ppt_w</p:attrName>
                                        </p:attrNameLst>
                                      </p:cBhvr>
                                      <p:tavLst>
                                        <p:tav tm="0">
                                          <p:val>
                                            <p:fltVal val="0"/>
                                          </p:val>
                                        </p:tav>
                                        <p:tav tm="100000">
                                          <p:val>
                                            <p:strVal val="#ppt_w"/>
                                          </p:val>
                                        </p:tav>
                                      </p:tavLst>
                                    </p:anim>
                                    <p:anim calcmode="lin" valueType="num">
                                      <p:cBhvr>
                                        <p:cTn id="42" dur="500" fill="hold"/>
                                        <p:tgtEl>
                                          <p:spTgt spid="44"/>
                                        </p:tgtEl>
                                        <p:attrNameLst>
                                          <p:attrName>ppt_h</p:attrName>
                                        </p:attrNameLst>
                                      </p:cBhvr>
                                      <p:tavLst>
                                        <p:tav tm="0">
                                          <p:val>
                                            <p:fltVal val="0"/>
                                          </p:val>
                                        </p:tav>
                                        <p:tav tm="100000">
                                          <p:val>
                                            <p:strVal val="#ppt_h"/>
                                          </p:val>
                                        </p:tav>
                                      </p:tavLst>
                                    </p:anim>
                                    <p:animEffect transition="in" filter="fade">
                                      <p:cBhvr>
                                        <p:cTn id="43" dur="500"/>
                                        <p:tgtEl>
                                          <p:spTgt spid="44"/>
                                        </p:tgtEl>
                                      </p:cBhvr>
                                    </p:animEffect>
                                  </p:childTnLst>
                                </p:cTn>
                              </p:par>
                            </p:childTnLst>
                          </p:cTn>
                        </p:par>
                        <p:par>
                          <p:cTn id="44" fill="hold">
                            <p:stCondLst>
                              <p:cond delay="3700"/>
                            </p:stCondLst>
                            <p:childTnLst>
                              <p:par>
                                <p:cTn id="45" presetID="53" presetClass="entr" presetSubtype="16" fill="hold" grpId="0" nodeType="after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p:cTn id="47" dur="500" fill="hold"/>
                                        <p:tgtEl>
                                          <p:spTgt spid="45"/>
                                        </p:tgtEl>
                                        <p:attrNameLst>
                                          <p:attrName>ppt_w</p:attrName>
                                        </p:attrNameLst>
                                      </p:cBhvr>
                                      <p:tavLst>
                                        <p:tav tm="0">
                                          <p:val>
                                            <p:fltVal val="0"/>
                                          </p:val>
                                        </p:tav>
                                        <p:tav tm="100000">
                                          <p:val>
                                            <p:strVal val="#ppt_w"/>
                                          </p:val>
                                        </p:tav>
                                      </p:tavLst>
                                    </p:anim>
                                    <p:anim calcmode="lin" valueType="num">
                                      <p:cBhvr>
                                        <p:cTn id="48" dur="500" fill="hold"/>
                                        <p:tgtEl>
                                          <p:spTgt spid="45"/>
                                        </p:tgtEl>
                                        <p:attrNameLst>
                                          <p:attrName>ppt_h</p:attrName>
                                        </p:attrNameLst>
                                      </p:cBhvr>
                                      <p:tavLst>
                                        <p:tav tm="0">
                                          <p:val>
                                            <p:fltVal val="0"/>
                                          </p:val>
                                        </p:tav>
                                        <p:tav tm="100000">
                                          <p:val>
                                            <p:strVal val="#ppt_h"/>
                                          </p:val>
                                        </p:tav>
                                      </p:tavLst>
                                    </p:anim>
                                    <p:animEffect transition="in" filter="fade">
                                      <p:cBhvr>
                                        <p:cTn id="4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P spid="17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67"/>
          <p:cNvGrpSpPr>
            <a:grpSpLocks/>
          </p:cNvGrpSpPr>
          <p:nvPr/>
        </p:nvGrpSpPr>
        <p:grpSpPr bwMode="auto">
          <a:xfrm>
            <a:off x="2052086" y="1729630"/>
            <a:ext cx="1668834" cy="878304"/>
            <a:chOff x="458111" y="1962339"/>
            <a:chExt cx="2781460" cy="1171550"/>
          </a:xfrm>
        </p:grpSpPr>
        <p:sp>
          <p:nvSpPr>
            <p:cNvPr id="11" name="文本框 38"/>
            <p:cNvSpPr txBox="1"/>
            <p:nvPr/>
          </p:nvSpPr>
          <p:spPr>
            <a:xfrm>
              <a:off x="458111" y="2518084"/>
              <a:ext cx="2741551" cy="615805"/>
            </a:xfrm>
            <a:prstGeom prst="rect">
              <a:avLst/>
            </a:prstGeom>
            <a:noFill/>
          </p:spPr>
          <p:txBody>
            <a:bodyPr>
              <a:spAutoFit/>
            </a:bodyPr>
            <a:lstStyle/>
            <a:p>
              <a:pPr algn="r">
                <a:defRPr/>
              </a:pPr>
              <a:r>
                <a:rPr lang="zh-CN" altLang="en-US" sz="2400" dirty="0">
                  <a:solidFill>
                    <a:schemeClr val="bg1"/>
                  </a:solidFill>
                  <a:latin typeface="+mn-ea"/>
                </a:rPr>
                <a:t>主要内容</a:t>
              </a:r>
            </a:p>
          </p:txBody>
        </p:sp>
        <p:sp>
          <p:nvSpPr>
            <p:cNvPr id="15" name="文本框 11"/>
            <p:cNvSpPr txBox="1">
              <a:spLocks noChangeArrowheads="1"/>
            </p:cNvSpPr>
            <p:nvPr/>
          </p:nvSpPr>
          <p:spPr bwMode="auto">
            <a:xfrm>
              <a:off x="1200500" y="1962339"/>
              <a:ext cx="2039071" cy="677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2700">
                  <a:solidFill>
                    <a:schemeClr val="bg1"/>
                  </a:solidFill>
                  <a:latin typeface="华康少女文字W5(P)" charset="0"/>
                </a:rPr>
                <a:t>总目录</a:t>
              </a:r>
            </a:p>
          </p:txBody>
        </p:sp>
      </p:grpSp>
      <p:sp>
        <p:nvSpPr>
          <p:cNvPr id="16" name="文本框 18"/>
          <p:cNvSpPr txBox="1">
            <a:spLocks noChangeArrowheads="1"/>
          </p:cNvSpPr>
          <p:nvPr/>
        </p:nvSpPr>
        <p:spPr bwMode="auto">
          <a:xfrm>
            <a:off x="4350794" y="1827346"/>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800">
                <a:solidFill>
                  <a:schemeClr val="bg1"/>
                </a:solidFill>
                <a:latin typeface="华康少女文字W5(P)" charset="0"/>
              </a:rPr>
              <a:t>性能设计概述</a:t>
            </a:r>
          </a:p>
        </p:txBody>
      </p:sp>
      <p:grpSp>
        <p:nvGrpSpPr>
          <p:cNvPr id="17" name="组合 71"/>
          <p:cNvGrpSpPr>
            <a:grpSpLocks/>
          </p:cNvGrpSpPr>
          <p:nvPr/>
        </p:nvGrpSpPr>
        <p:grpSpPr bwMode="auto">
          <a:xfrm>
            <a:off x="3983972" y="1772577"/>
            <a:ext cx="360874" cy="415498"/>
            <a:chOff x="3501282" y="2047768"/>
            <a:chExt cx="481805" cy="553304"/>
          </a:xfrm>
        </p:grpSpPr>
        <p:sp>
          <p:nvSpPr>
            <p:cNvPr id="18" name="文本框 16"/>
            <p:cNvSpPr txBox="1"/>
            <p:nvPr/>
          </p:nvSpPr>
          <p:spPr>
            <a:xfrm>
              <a:off x="3501282" y="2047768"/>
              <a:ext cx="426324" cy="553304"/>
            </a:xfrm>
            <a:prstGeom prst="rect">
              <a:avLst/>
            </a:prstGeom>
            <a:noFill/>
          </p:spPr>
          <p:txBody>
            <a:bodyPr wrap="none">
              <a:spAutoFit/>
            </a:bodyPr>
            <a:lstStyle/>
            <a:p>
              <a:pPr algn="ctr">
                <a:defRPr/>
              </a:pPr>
              <a:r>
                <a:rPr lang="en-US" altLang="zh-CN" sz="2100" dirty="0">
                  <a:solidFill>
                    <a:schemeClr val="bg1"/>
                  </a:solidFill>
                  <a:latin typeface="+mn-ea"/>
                </a:rPr>
                <a:t>1</a:t>
              </a:r>
              <a:endParaRPr lang="zh-CN" altLang="en-US" sz="2100" dirty="0">
                <a:solidFill>
                  <a:schemeClr val="bg1"/>
                </a:solidFill>
                <a:latin typeface="+mn-ea"/>
              </a:endParaRPr>
            </a:p>
          </p:txBody>
        </p:sp>
        <p:cxnSp>
          <p:nvCxnSpPr>
            <p:cNvPr id="19" name="直接连接符 73"/>
            <p:cNvCxnSpPr/>
            <p:nvPr/>
          </p:nvCxnSpPr>
          <p:spPr>
            <a:xfrm flipH="1">
              <a:off x="3736698" y="2226931"/>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24" name="文本框 24"/>
          <p:cNvSpPr txBox="1">
            <a:spLocks noChangeArrowheads="1"/>
          </p:cNvSpPr>
          <p:nvPr/>
        </p:nvSpPr>
        <p:spPr bwMode="auto">
          <a:xfrm>
            <a:off x="4350793" y="2261924"/>
            <a:ext cx="22621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800">
                <a:solidFill>
                  <a:schemeClr val="bg1"/>
                </a:solidFill>
                <a:latin typeface="华康少女文字W5(P)" charset="0"/>
              </a:rPr>
              <a:t>影响性能的主要因素</a:t>
            </a:r>
          </a:p>
        </p:txBody>
      </p:sp>
      <p:grpSp>
        <p:nvGrpSpPr>
          <p:cNvPr id="25" name="组合 79"/>
          <p:cNvGrpSpPr>
            <a:grpSpLocks/>
          </p:cNvGrpSpPr>
          <p:nvPr/>
        </p:nvGrpSpPr>
        <p:grpSpPr bwMode="auto">
          <a:xfrm>
            <a:off x="3983972" y="2207154"/>
            <a:ext cx="360874" cy="415498"/>
            <a:chOff x="3501282" y="2627150"/>
            <a:chExt cx="481805" cy="553304"/>
          </a:xfrm>
        </p:grpSpPr>
        <p:sp>
          <p:nvSpPr>
            <p:cNvPr id="26" name="文本框 23"/>
            <p:cNvSpPr txBox="1"/>
            <p:nvPr/>
          </p:nvSpPr>
          <p:spPr>
            <a:xfrm>
              <a:off x="3501282" y="2627150"/>
              <a:ext cx="426324" cy="553304"/>
            </a:xfrm>
            <a:prstGeom prst="rect">
              <a:avLst/>
            </a:prstGeom>
            <a:noFill/>
          </p:spPr>
          <p:txBody>
            <a:bodyPr wrap="none">
              <a:spAutoFit/>
            </a:bodyPr>
            <a:lstStyle/>
            <a:p>
              <a:pPr algn="ctr">
                <a:defRPr/>
              </a:pPr>
              <a:r>
                <a:rPr lang="en-US" altLang="zh-CN" sz="2100" dirty="0">
                  <a:solidFill>
                    <a:schemeClr val="bg1"/>
                  </a:solidFill>
                  <a:latin typeface="+mn-ea"/>
                </a:rPr>
                <a:t>2</a:t>
              </a:r>
              <a:endParaRPr lang="zh-CN" altLang="en-US" sz="2100" dirty="0">
                <a:solidFill>
                  <a:schemeClr val="bg1"/>
                </a:solidFill>
                <a:latin typeface="+mn-ea"/>
              </a:endParaRPr>
            </a:p>
          </p:txBody>
        </p:sp>
        <p:cxnSp>
          <p:nvCxnSpPr>
            <p:cNvPr id="27" name="直接连接符 81"/>
            <p:cNvCxnSpPr/>
            <p:nvPr/>
          </p:nvCxnSpPr>
          <p:spPr>
            <a:xfrm flipH="1">
              <a:off x="3736698" y="2806314"/>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32" name="文本框 30"/>
          <p:cNvSpPr txBox="1">
            <a:spLocks noChangeArrowheads="1"/>
          </p:cNvSpPr>
          <p:nvPr/>
        </p:nvSpPr>
        <p:spPr bwMode="auto">
          <a:xfrm>
            <a:off x="4350794" y="2691740"/>
            <a:ext cx="27238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800">
                <a:solidFill>
                  <a:schemeClr val="bg1"/>
                </a:solidFill>
                <a:latin typeface="华康少女文字W5(P)" charset="0"/>
              </a:rPr>
              <a:t>常见性能设计和优化策略</a:t>
            </a:r>
          </a:p>
        </p:txBody>
      </p:sp>
      <p:grpSp>
        <p:nvGrpSpPr>
          <p:cNvPr id="33" name="组合 87"/>
          <p:cNvGrpSpPr>
            <a:grpSpLocks/>
          </p:cNvGrpSpPr>
          <p:nvPr/>
        </p:nvGrpSpPr>
        <p:grpSpPr bwMode="auto">
          <a:xfrm>
            <a:off x="3983972" y="2636973"/>
            <a:ext cx="360874" cy="415498"/>
            <a:chOff x="3501282" y="3200893"/>
            <a:chExt cx="481805" cy="553304"/>
          </a:xfrm>
        </p:grpSpPr>
        <p:sp>
          <p:nvSpPr>
            <p:cNvPr id="34" name="文本框 29"/>
            <p:cNvSpPr txBox="1"/>
            <p:nvPr/>
          </p:nvSpPr>
          <p:spPr>
            <a:xfrm>
              <a:off x="3501282" y="3200893"/>
              <a:ext cx="426324" cy="553304"/>
            </a:xfrm>
            <a:prstGeom prst="rect">
              <a:avLst/>
            </a:prstGeom>
            <a:noFill/>
          </p:spPr>
          <p:txBody>
            <a:bodyPr wrap="none">
              <a:spAutoFit/>
            </a:bodyPr>
            <a:lstStyle/>
            <a:p>
              <a:pPr algn="ctr">
                <a:defRPr/>
              </a:pPr>
              <a:r>
                <a:rPr lang="en-US" altLang="zh-CN" sz="2100" dirty="0">
                  <a:solidFill>
                    <a:schemeClr val="bg1"/>
                  </a:solidFill>
                  <a:latin typeface="+mn-ea"/>
                </a:rPr>
                <a:t>3</a:t>
              </a:r>
              <a:endParaRPr lang="zh-CN" altLang="en-US" sz="2100" dirty="0">
                <a:solidFill>
                  <a:schemeClr val="bg1"/>
                </a:solidFill>
                <a:latin typeface="+mn-ea"/>
              </a:endParaRPr>
            </a:p>
          </p:txBody>
        </p:sp>
        <p:cxnSp>
          <p:nvCxnSpPr>
            <p:cNvPr id="35" name="直接连接符 89"/>
            <p:cNvCxnSpPr/>
            <p:nvPr/>
          </p:nvCxnSpPr>
          <p:spPr>
            <a:xfrm flipH="1">
              <a:off x="3736698" y="3380056"/>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cxnSp>
        <p:nvCxnSpPr>
          <p:cNvPr id="40" name="直接连接符 94"/>
          <p:cNvCxnSpPr/>
          <p:nvPr/>
        </p:nvCxnSpPr>
        <p:spPr>
          <a:xfrm>
            <a:off x="3805487" y="1809900"/>
            <a:ext cx="969" cy="16123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文本框 30"/>
          <p:cNvSpPr txBox="1">
            <a:spLocks noChangeArrowheads="1"/>
          </p:cNvSpPr>
          <p:nvPr/>
        </p:nvSpPr>
        <p:spPr bwMode="auto">
          <a:xfrm>
            <a:off x="4357936" y="3106082"/>
            <a:ext cx="29546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800">
                <a:solidFill>
                  <a:schemeClr val="bg1"/>
                </a:solidFill>
                <a:latin typeface="华康少女文字W5(P)" charset="0"/>
              </a:rPr>
              <a:t>性能设计和优化的主要思想</a:t>
            </a:r>
          </a:p>
        </p:txBody>
      </p:sp>
      <p:grpSp>
        <p:nvGrpSpPr>
          <p:cNvPr id="42" name="组合 87"/>
          <p:cNvGrpSpPr>
            <a:grpSpLocks/>
          </p:cNvGrpSpPr>
          <p:nvPr/>
        </p:nvGrpSpPr>
        <p:grpSpPr bwMode="auto">
          <a:xfrm>
            <a:off x="3991113" y="3051312"/>
            <a:ext cx="360874" cy="415498"/>
            <a:chOff x="3501283" y="3215163"/>
            <a:chExt cx="481804" cy="553304"/>
          </a:xfrm>
        </p:grpSpPr>
        <p:sp>
          <p:nvSpPr>
            <p:cNvPr id="43" name="文本框 29"/>
            <p:cNvSpPr txBox="1"/>
            <p:nvPr/>
          </p:nvSpPr>
          <p:spPr>
            <a:xfrm>
              <a:off x="3501283" y="3215163"/>
              <a:ext cx="426323" cy="553304"/>
            </a:xfrm>
            <a:prstGeom prst="rect">
              <a:avLst/>
            </a:prstGeom>
            <a:noFill/>
          </p:spPr>
          <p:txBody>
            <a:bodyPr wrap="none">
              <a:spAutoFit/>
            </a:bodyPr>
            <a:lstStyle/>
            <a:p>
              <a:pPr algn="ctr">
                <a:defRPr/>
              </a:pPr>
              <a:r>
                <a:rPr lang="en-US" altLang="zh-CN" sz="2100" dirty="0">
                  <a:solidFill>
                    <a:schemeClr val="bg1"/>
                  </a:solidFill>
                  <a:latin typeface="+mn-ea"/>
                </a:rPr>
                <a:t>4</a:t>
              </a:r>
              <a:endParaRPr lang="zh-CN" altLang="en-US" sz="2100" dirty="0">
                <a:solidFill>
                  <a:schemeClr val="bg1"/>
                </a:solidFill>
                <a:latin typeface="+mn-ea"/>
              </a:endParaRPr>
            </a:p>
          </p:txBody>
        </p:sp>
        <p:cxnSp>
          <p:nvCxnSpPr>
            <p:cNvPr id="44" name="直接连接符 89"/>
            <p:cNvCxnSpPr/>
            <p:nvPr/>
          </p:nvCxnSpPr>
          <p:spPr>
            <a:xfrm flipH="1">
              <a:off x="3736698" y="3380056"/>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grpSp>
        <p:nvGrpSpPr>
          <p:cNvPr id="45" name="组合 13"/>
          <p:cNvGrpSpPr>
            <a:grpSpLocks/>
          </p:cNvGrpSpPr>
          <p:nvPr/>
        </p:nvGrpSpPr>
        <p:grpSpPr bwMode="auto">
          <a:xfrm>
            <a:off x="275038" y="266305"/>
            <a:ext cx="1225150" cy="361265"/>
            <a:chOff x="184527" y="297451"/>
            <a:chExt cx="1675750" cy="480420"/>
          </a:xfrm>
        </p:grpSpPr>
        <p:pic>
          <p:nvPicPr>
            <p:cNvPr id="4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2"/>
            <p:cNvSpPr txBox="1">
              <a:spLocks noChangeArrowheads="1"/>
            </p:cNvSpPr>
            <p:nvPr/>
          </p:nvSpPr>
          <p:spPr bwMode="auto">
            <a:xfrm>
              <a:off x="539990" y="348117"/>
              <a:ext cx="1320287" cy="42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500">
                  <a:solidFill>
                    <a:srgbClr val="F2F2F2"/>
                  </a:solidFill>
                </a:rPr>
                <a:t>目录页</a:t>
              </a:r>
            </a:p>
          </p:txBody>
        </p:sp>
        <p:cxnSp>
          <p:nvCxnSpPr>
            <p:cNvPr id="50" name="直接连接符 4"/>
            <p:cNvCxnSpPr/>
            <p:nvPr/>
          </p:nvCxnSpPr>
          <p:spPr>
            <a:xfrm>
              <a:off x="627934" y="745534"/>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869605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decel="66667"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500" fill="hold"/>
                                        <p:tgtEl>
                                          <p:spTgt spid="40"/>
                                        </p:tgtEl>
                                        <p:attrNameLst>
                                          <p:attrName>ppt_x</p:attrName>
                                        </p:attrNameLst>
                                      </p:cBhvr>
                                      <p:tavLst>
                                        <p:tav tm="0">
                                          <p:val>
                                            <p:strVal val="#ppt_x"/>
                                          </p:val>
                                        </p:tav>
                                        <p:tav tm="100000">
                                          <p:val>
                                            <p:strVal val="#ppt_x"/>
                                          </p:val>
                                        </p:tav>
                                      </p:tavLst>
                                    </p:anim>
                                    <p:anim calcmode="lin" valueType="num">
                                      <p:cBhvr additive="base">
                                        <p:cTn id="18" dur="500" fill="hold"/>
                                        <p:tgtEl>
                                          <p:spTgt spid="40"/>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childTnLst>
                                </p:cTn>
                              </p:par>
                              <p:par>
                                <p:cTn id="23" presetID="56" presetClass="path" presetSubtype="0" accel="50000" decel="50000" fill="hold" nodeType="withEffect">
                                  <p:stCondLst>
                                    <p:cond delay="0"/>
                                  </p:stCondLst>
                                  <p:childTnLst>
                                    <p:animMotion origin="layout" path="M -0.03732 0.04134 L -1.94444E-6 2.20919E-6 " pathEditMode="relative" rAng="0" ptsTypes="AA">
                                      <p:cBhvr>
                                        <p:cTn id="24" dur="700" fill="hold"/>
                                        <p:tgtEl>
                                          <p:spTgt spid="17"/>
                                        </p:tgtEl>
                                        <p:attrNameLst>
                                          <p:attrName>ppt_x</p:attrName>
                                          <p:attrName>ppt_y</p:attrName>
                                        </p:attrNameLst>
                                      </p:cBhvr>
                                      <p:rCtr x="1858" y="-2067"/>
                                    </p:animMotion>
                                  </p:childTnLst>
                                </p:cTn>
                              </p:par>
                              <p:par>
                                <p:cTn id="25" presetID="22" presetClass="entr" presetSubtype="8"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par>
                                <p:cTn id="28" presetID="10" presetClass="entr" presetSubtype="0" fill="hold" nodeType="withEffect">
                                  <p:stCondLst>
                                    <p:cond delay="25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1000"/>
                                        <p:tgtEl>
                                          <p:spTgt spid="25"/>
                                        </p:tgtEl>
                                      </p:cBhvr>
                                    </p:animEffect>
                                  </p:childTnLst>
                                </p:cTn>
                              </p:par>
                              <p:par>
                                <p:cTn id="31" presetID="56" presetClass="path" presetSubtype="0" accel="50000" decel="50000" fill="hold" nodeType="withEffect">
                                  <p:stCondLst>
                                    <p:cond delay="250"/>
                                  </p:stCondLst>
                                  <p:childTnLst>
                                    <p:animMotion origin="layout" path="M -0.03732 0.04104 L -1.94444E-6 4.01111E-7 " pathEditMode="relative" rAng="0" ptsTypes="AA">
                                      <p:cBhvr>
                                        <p:cTn id="32" dur="700" fill="hold"/>
                                        <p:tgtEl>
                                          <p:spTgt spid="25"/>
                                        </p:tgtEl>
                                        <p:attrNameLst>
                                          <p:attrName>ppt_x</p:attrName>
                                          <p:attrName>ppt_y</p:attrName>
                                        </p:attrNameLst>
                                      </p:cBhvr>
                                      <p:rCtr x="1858" y="-2067"/>
                                    </p:animMotion>
                                  </p:childTnLst>
                                </p:cTn>
                              </p:par>
                              <p:par>
                                <p:cTn id="33" presetID="22" presetClass="entr" presetSubtype="8" fill="hold" grpId="0" nodeType="withEffect">
                                  <p:stCondLst>
                                    <p:cond delay="500"/>
                                  </p:stCondLst>
                                  <p:childTnLst>
                                    <p:set>
                                      <p:cBhvr>
                                        <p:cTn id="34" dur="1" fill="hold">
                                          <p:stCondLst>
                                            <p:cond delay="0"/>
                                          </p:stCondLst>
                                        </p:cTn>
                                        <p:tgtEl>
                                          <p:spTgt spid="24"/>
                                        </p:tgtEl>
                                        <p:attrNameLst>
                                          <p:attrName>style.visibility</p:attrName>
                                        </p:attrNameLst>
                                      </p:cBhvr>
                                      <p:to>
                                        <p:strVal val="visible"/>
                                      </p:to>
                                    </p:set>
                                    <p:animEffect transition="in" filter="wipe(left)">
                                      <p:cBhvr>
                                        <p:cTn id="35" dur="500"/>
                                        <p:tgtEl>
                                          <p:spTgt spid="24"/>
                                        </p:tgtEl>
                                      </p:cBhvr>
                                    </p:animEffect>
                                  </p:childTnLst>
                                </p:cTn>
                              </p:par>
                              <p:par>
                                <p:cTn id="36" presetID="10" presetClass="entr" presetSubtype="0" fill="hold" nodeType="withEffect">
                                  <p:stCondLst>
                                    <p:cond delay="50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1000"/>
                                        <p:tgtEl>
                                          <p:spTgt spid="33"/>
                                        </p:tgtEl>
                                      </p:cBhvr>
                                    </p:animEffect>
                                  </p:childTnLst>
                                </p:cTn>
                              </p:par>
                              <p:par>
                                <p:cTn id="39" presetID="56" presetClass="path" presetSubtype="0" accel="50000" decel="50000" fill="hold" nodeType="withEffect">
                                  <p:stCondLst>
                                    <p:cond delay="500"/>
                                  </p:stCondLst>
                                  <p:childTnLst>
                                    <p:animMotion origin="layout" path="M -0.03732 0.04103 L -1.94444E-6 4.23326E-6 " pathEditMode="relative" rAng="0" ptsTypes="AA">
                                      <p:cBhvr>
                                        <p:cTn id="40" dur="700" fill="hold"/>
                                        <p:tgtEl>
                                          <p:spTgt spid="33"/>
                                        </p:tgtEl>
                                        <p:attrNameLst>
                                          <p:attrName>ppt_x</p:attrName>
                                          <p:attrName>ppt_y</p:attrName>
                                        </p:attrNameLst>
                                      </p:cBhvr>
                                      <p:rCtr x="1858" y="-2067"/>
                                    </p:animMotion>
                                  </p:childTnLst>
                                </p:cTn>
                              </p:par>
                              <p:par>
                                <p:cTn id="41" presetID="22" presetClass="entr" presetSubtype="8" fill="hold" grpId="0" nodeType="withEffect">
                                  <p:stCondLst>
                                    <p:cond delay="750"/>
                                  </p:stCondLst>
                                  <p:childTnLst>
                                    <p:set>
                                      <p:cBhvr>
                                        <p:cTn id="42" dur="1" fill="hold">
                                          <p:stCondLst>
                                            <p:cond delay="0"/>
                                          </p:stCondLst>
                                        </p:cTn>
                                        <p:tgtEl>
                                          <p:spTgt spid="32"/>
                                        </p:tgtEl>
                                        <p:attrNameLst>
                                          <p:attrName>style.visibility</p:attrName>
                                        </p:attrNameLst>
                                      </p:cBhvr>
                                      <p:to>
                                        <p:strVal val="visible"/>
                                      </p:to>
                                    </p:set>
                                    <p:animEffect transition="in" filter="wipe(left)">
                                      <p:cBhvr>
                                        <p:cTn id="43" dur="500"/>
                                        <p:tgtEl>
                                          <p:spTgt spid="32"/>
                                        </p:tgtEl>
                                      </p:cBhvr>
                                    </p:animEffect>
                                  </p:childTnLst>
                                </p:cTn>
                              </p:par>
                              <p:par>
                                <p:cTn id="44" presetID="10" presetClass="entr" presetSubtype="0" fill="hold" nodeType="withEffect">
                                  <p:stCondLst>
                                    <p:cond delay="50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1000"/>
                                        <p:tgtEl>
                                          <p:spTgt spid="42"/>
                                        </p:tgtEl>
                                      </p:cBhvr>
                                    </p:animEffect>
                                  </p:childTnLst>
                                </p:cTn>
                              </p:par>
                              <p:par>
                                <p:cTn id="47" presetID="56" presetClass="path" presetSubtype="0" accel="50000" decel="50000" fill="hold" nodeType="withEffect">
                                  <p:stCondLst>
                                    <p:cond delay="500"/>
                                  </p:stCondLst>
                                  <p:childTnLst>
                                    <p:animMotion origin="layout" path="M -0.03733 0.04103 L 3.61111E-6 3.53286E-6 " pathEditMode="relative" rAng="0" ptsTypes="AA">
                                      <p:cBhvr>
                                        <p:cTn id="48" dur="700" fill="hold"/>
                                        <p:tgtEl>
                                          <p:spTgt spid="42"/>
                                        </p:tgtEl>
                                        <p:attrNameLst>
                                          <p:attrName>ppt_x</p:attrName>
                                          <p:attrName>ppt_y</p:attrName>
                                        </p:attrNameLst>
                                      </p:cBhvr>
                                      <p:rCtr x="1858" y="-2067"/>
                                    </p:animMotion>
                                  </p:childTnLst>
                                </p:cTn>
                              </p:par>
                              <p:par>
                                <p:cTn id="49" presetID="22" presetClass="entr" presetSubtype="8" fill="hold" grpId="0" nodeType="withEffect">
                                  <p:stCondLst>
                                    <p:cond delay="750"/>
                                  </p:stCondLst>
                                  <p:childTnLst>
                                    <p:set>
                                      <p:cBhvr>
                                        <p:cTn id="50" dur="1" fill="hold">
                                          <p:stCondLst>
                                            <p:cond delay="0"/>
                                          </p:stCondLst>
                                        </p:cTn>
                                        <p:tgtEl>
                                          <p:spTgt spid="41"/>
                                        </p:tgtEl>
                                        <p:attrNameLst>
                                          <p:attrName>style.visibility</p:attrName>
                                        </p:attrNameLst>
                                      </p:cBhvr>
                                      <p:to>
                                        <p:strVal val="visible"/>
                                      </p:to>
                                    </p:set>
                                    <p:animEffect transition="in" filter="wipe(left)">
                                      <p:cBhvr>
                                        <p:cTn id="5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4" grpId="0"/>
      <p:bldP spid="32" grpId="0"/>
      <p:bldP spid="4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05640" y="1694744"/>
            <a:ext cx="2765792" cy="1590170"/>
            <a:chOff x="2820835" y="1966821"/>
            <a:chExt cx="3687723" cy="2120227"/>
          </a:xfrm>
        </p:grpSpPr>
        <p:grpSp>
          <p:nvGrpSpPr>
            <p:cNvPr id="3" name="组合 2"/>
            <p:cNvGrpSpPr/>
            <p:nvPr/>
          </p:nvGrpSpPr>
          <p:grpSpPr>
            <a:xfrm>
              <a:off x="2820835" y="1966821"/>
              <a:ext cx="3687723" cy="2120227"/>
              <a:chOff x="2820835" y="1966821"/>
              <a:chExt cx="3687723" cy="2120227"/>
            </a:xfrm>
          </p:grpSpPr>
          <p:sp>
            <p:nvSpPr>
              <p:cNvPr id="5" name="弧形 4"/>
              <p:cNvSpPr/>
              <p:nvPr/>
            </p:nvSpPr>
            <p:spPr>
              <a:xfrm>
                <a:off x="2820835" y="1966821"/>
                <a:ext cx="1923692" cy="1923692"/>
              </a:xfrm>
              <a:prstGeom prst="arc">
                <a:avLst>
                  <a:gd name="adj1" fmla="val 5392581"/>
                  <a:gd name="adj2" fmla="val 0"/>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3778370" y="3890514"/>
                <a:ext cx="2449902" cy="0"/>
              </a:xfrm>
              <a:custGeom>
                <a:avLst/>
                <a:gdLst>
                  <a:gd name="connsiteX0" fmla="*/ 0 w 2449902"/>
                  <a:gd name="connsiteY0" fmla="*/ 0 h 0"/>
                  <a:gd name="connsiteX1" fmla="*/ 2449902 w 2449902"/>
                  <a:gd name="connsiteY1" fmla="*/ 0 h 0"/>
                </a:gdLst>
                <a:ahLst/>
                <a:cxnLst>
                  <a:cxn ang="0">
                    <a:pos x="connsiteX0" y="connsiteY0"/>
                  </a:cxn>
                  <a:cxn ang="0">
                    <a:pos x="connsiteX1" y="connsiteY1"/>
                  </a:cxn>
                </a:cxnLst>
                <a:rect l="l" t="t" r="r" b="b"/>
                <a:pathLst>
                  <a:path w="2449902">
                    <a:moveTo>
                      <a:pt x="0" y="0"/>
                    </a:moveTo>
                    <a:lnTo>
                      <a:pt x="2449902" y="0"/>
                    </a:lnTo>
                  </a:path>
                </a:pathLst>
              </a:cu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5400000">
                <a:off x="6203206" y="3781697"/>
                <a:ext cx="346609" cy="264094"/>
              </a:xfrm>
              <a:prstGeom prst="triangl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等腰三角形 3"/>
            <p:cNvSpPr/>
            <p:nvPr/>
          </p:nvSpPr>
          <p:spPr>
            <a:xfrm rot="10800000">
              <a:off x="4569938" y="2933433"/>
              <a:ext cx="346609" cy="264094"/>
            </a:xfrm>
            <a:prstGeom prst="triangl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4326146" y="2158415"/>
            <a:ext cx="2765792" cy="1590170"/>
            <a:chOff x="5914843" y="2585048"/>
            <a:chExt cx="3687723" cy="2120227"/>
          </a:xfrm>
        </p:grpSpPr>
        <p:grpSp>
          <p:nvGrpSpPr>
            <p:cNvPr id="9" name="组合 8"/>
            <p:cNvGrpSpPr/>
            <p:nvPr/>
          </p:nvGrpSpPr>
          <p:grpSpPr>
            <a:xfrm rot="10800000">
              <a:off x="5914843" y="2585048"/>
              <a:ext cx="3687723" cy="2120227"/>
              <a:chOff x="2820835" y="1966821"/>
              <a:chExt cx="3687723" cy="2120227"/>
            </a:xfrm>
          </p:grpSpPr>
          <p:sp>
            <p:nvSpPr>
              <p:cNvPr id="11" name="弧形 10"/>
              <p:cNvSpPr/>
              <p:nvPr/>
            </p:nvSpPr>
            <p:spPr>
              <a:xfrm>
                <a:off x="2820835" y="1966821"/>
                <a:ext cx="1923692" cy="1923692"/>
              </a:xfrm>
              <a:prstGeom prst="arc">
                <a:avLst>
                  <a:gd name="adj1" fmla="val 5392581"/>
                  <a:gd name="adj2" fmla="val 0"/>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3778370" y="3890514"/>
                <a:ext cx="2449902" cy="0"/>
              </a:xfrm>
              <a:custGeom>
                <a:avLst/>
                <a:gdLst>
                  <a:gd name="connsiteX0" fmla="*/ 0 w 2449902"/>
                  <a:gd name="connsiteY0" fmla="*/ 0 h 0"/>
                  <a:gd name="connsiteX1" fmla="*/ 2449902 w 2449902"/>
                  <a:gd name="connsiteY1" fmla="*/ 0 h 0"/>
                </a:gdLst>
                <a:ahLst/>
                <a:cxnLst>
                  <a:cxn ang="0">
                    <a:pos x="connsiteX0" y="connsiteY0"/>
                  </a:cxn>
                  <a:cxn ang="0">
                    <a:pos x="connsiteX1" y="connsiteY1"/>
                  </a:cxn>
                </a:cxnLst>
                <a:rect l="l" t="t" r="r" b="b"/>
                <a:pathLst>
                  <a:path w="2449902">
                    <a:moveTo>
                      <a:pt x="0" y="0"/>
                    </a:moveTo>
                    <a:lnTo>
                      <a:pt x="2449902" y="0"/>
                    </a:lnTo>
                  </a:path>
                </a:pathLst>
              </a:cu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6203206" y="3781697"/>
                <a:ext cx="346609" cy="264094"/>
              </a:xfrm>
              <a:prstGeom prst="triangl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等腰三角形 9"/>
            <p:cNvSpPr/>
            <p:nvPr/>
          </p:nvSpPr>
          <p:spPr>
            <a:xfrm>
              <a:off x="7500043" y="3480047"/>
              <a:ext cx="346609" cy="264094"/>
            </a:xfrm>
            <a:prstGeom prst="triangl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2225631" y="2173755"/>
            <a:ext cx="871846" cy="484748"/>
          </a:xfrm>
          <a:prstGeom prst="rect">
            <a:avLst/>
          </a:prstGeom>
        </p:spPr>
        <p:txBody>
          <a:bodyPr wrap="square" lIns="68580" tIns="34290" rIns="68580" bIns="34290">
            <a:spAutoFit/>
          </a:bodyPr>
          <a:lstStyle/>
          <a:p>
            <a:pPr algn="ctr"/>
            <a:r>
              <a:rPr lang="en-US" altLang="zh-CN" sz="2700" b="1" dirty="0">
                <a:solidFill>
                  <a:schemeClr val="bg1">
                    <a:lumMod val="85000"/>
                  </a:schemeClr>
                </a:solidFill>
                <a:latin typeface="Agency FB" panose="020B0503020202020204" pitchFamily="34" charset="0"/>
                <a:ea typeface="微软雅黑" panose="020B0503020204020204" pitchFamily="34" charset="-122"/>
              </a:rPr>
              <a:t>01</a:t>
            </a:r>
          </a:p>
        </p:txBody>
      </p:sp>
      <p:sp>
        <p:nvSpPr>
          <p:cNvPr id="15" name="矩形 14"/>
          <p:cNvSpPr/>
          <p:nvPr/>
        </p:nvSpPr>
        <p:spPr>
          <a:xfrm>
            <a:off x="5934630" y="2779485"/>
            <a:ext cx="871846" cy="484748"/>
          </a:xfrm>
          <a:prstGeom prst="rect">
            <a:avLst/>
          </a:prstGeom>
        </p:spPr>
        <p:txBody>
          <a:bodyPr wrap="square" lIns="68580" tIns="34290" rIns="68580" bIns="34290">
            <a:spAutoFit/>
          </a:bodyPr>
          <a:lstStyle/>
          <a:p>
            <a:pPr algn="ctr"/>
            <a:r>
              <a:rPr lang="en-US" altLang="zh-CN" sz="2700" b="1" dirty="0">
                <a:solidFill>
                  <a:schemeClr val="bg1">
                    <a:lumMod val="85000"/>
                  </a:schemeClr>
                </a:solidFill>
                <a:latin typeface="Agency FB" panose="020B0503020202020204" pitchFamily="34" charset="0"/>
                <a:ea typeface="微软雅黑" panose="020B0503020204020204" pitchFamily="34" charset="-122"/>
              </a:rPr>
              <a:t>02</a:t>
            </a:r>
          </a:p>
        </p:txBody>
      </p:sp>
      <p:grpSp>
        <p:nvGrpSpPr>
          <p:cNvPr id="16" name="组合 21"/>
          <p:cNvGrpSpPr/>
          <p:nvPr/>
        </p:nvGrpSpPr>
        <p:grpSpPr>
          <a:xfrm>
            <a:off x="5003854" y="1677506"/>
            <a:ext cx="335282" cy="428785"/>
            <a:chOff x="1605187" y="572440"/>
            <a:chExt cx="563561" cy="720725"/>
          </a:xfrm>
          <a:solidFill>
            <a:schemeClr val="bg1">
              <a:lumMod val="85000"/>
            </a:schemeClr>
          </a:solidFill>
        </p:grpSpPr>
        <p:sp>
          <p:nvSpPr>
            <p:cNvPr id="17" name="Freeform 32"/>
            <p:cNvSpPr>
              <a:spLocks/>
            </p:cNvSpPr>
            <p:nvPr/>
          </p:nvSpPr>
          <p:spPr bwMode="auto">
            <a:xfrm>
              <a:off x="1814739"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 name="Freeform 33"/>
            <p:cNvSpPr>
              <a:spLocks/>
            </p:cNvSpPr>
            <p:nvPr/>
          </p:nvSpPr>
          <p:spPr bwMode="auto">
            <a:xfrm>
              <a:off x="1605187"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 name="Freeform 34"/>
            <p:cNvSpPr>
              <a:spLocks/>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20" name="组合 25"/>
          <p:cNvGrpSpPr/>
          <p:nvPr/>
        </p:nvGrpSpPr>
        <p:grpSpPr>
          <a:xfrm>
            <a:off x="4006075" y="3421350"/>
            <a:ext cx="392894" cy="391005"/>
            <a:chOff x="-136302" y="1682102"/>
            <a:chExt cx="660400" cy="657225"/>
          </a:xfrm>
          <a:solidFill>
            <a:schemeClr val="bg1">
              <a:lumMod val="85000"/>
            </a:schemeClr>
          </a:solidFill>
        </p:grpSpPr>
        <p:sp>
          <p:nvSpPr>
            <p:cNvPr id="21" name="Freeform 36"/>
            <p:cNvSpPr>
              <a:spLocks/>
            </p:cNvSpPr>
            <p:nvPr/>
          </p:nvSpPr>
          <p:spPr bwMode="auto">
            <a:xfrm>
              <a:off x="214536" y="1682102"/>
              <a:ext cx="309562" cy="309563"/>
            </a:xfrm>
            <a:custGeom>
              <a:avLst/>
              <a:gdLst>
                <a:gd name="T0" fmla="*/ 0 w 138"/>
                <a:gd name="T1" fmla="*/ 0 h 138"/>
                <a:gd name="T2" fmla="*/ 0 w 138"/>
                <a:gd name="T3" fmla="*/ 138 h 138"/>
                <a:gd name="T4" fmla="*/ 138 w 138"/>
                <a:gd name="T5" fmla="*/ 138 h 138"/>
                <a:gd name="T6" fmla="*/ 0 w 138"/>
                <a:gd name="T7" fmla="*/ 0 h 138"/>
              </a:gdLst>
              <a:ahLst/>
              <a:cxnLst>
                <a:cxn ang="0">
                  <a:pos x="T0" y="T1"/>
                </a:cxn>
                <a:cxn ang="0">
                  <a:pos x="T2" y="T3"/>
                </a:cxn>
                <a:cxn ang="0">
                  <a:pos x="T4" y="T5"/>
                </a:cxn>
                <a:cxn ang="0">
                  <a:pos x="T6" y="T7"/>
                </a:cxn>
              </a:cxnLst>
              <a:rect l="0" t="0" r="r" b="b"/>
              <a:pathLst>
                <a:path w="138" h="138">
                  <a:moveTo>
                    <a:pt x="0" y="0"/>
                  </a:moveTo>
                  <a:cubicBezTo>
                    <a:pt x="0" y="138"/>
                    <a:pt x="0" y="138"/>
                    <a:pt x="0" y="138"/>
                  </a:cubicBezTo>
                  <a:cubicBezTo>
                    <a:pt x="138" y="138"/>
                    <a:pt x="138" y="138"/>
                    <a:pt x="138" y="138"/>
                  </a:cubicBezTo>
                  <a:cubicBezTo>
                    <a:pt x="134" y="63"/>
                    <a:pt x="74"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 name="Freeform 37"/>
            <p:cNvSpPr>
              <a:spLocks/>
            </p:cNvSpPr>
            <p:nvPr/>
          </p:nvSpPr>
          <p:spPr bwMode="auto">
            <a:xfrm>
              <a:off x="-136302" y="1682102"/>
              <a:ext cx="660399" cy="657225"/>
            </a:xfrm>
            <a:custGeom>
              <a:avLst/>
              <a:gdLst>
                <a:gd name="T0" fmla="*/ 139 w 294"/>
                <a:gd name="T1" fmla="*/ 154 h 293"/>
                <a:gd name="T2" fmla="*/ 139 w 294"/>
                <a:gd name="T3" fmla="*/ 0 h 293"/>
                <a:gd name="T4" fmla="*/ 0 w 294"/>
                <a:gd name="T5" fmla="*/ 146 h 293"/>
                <a:gd name="T6" fmla="*/ 147 w 294"/>
                <a:gd name="T7" fmla="*/ 293 h 293"/>
                <a:gd name="T8" fmla="*/ 294 w 294"/>
                <a:gd name="T9" fmla="*/ 154 h 293"/>
                <a:gd name="T10" fmla="*/ 139 w 294"/>
                <a:gd name="T11" fmla="*/ 154 h 293"/>
              </a:gdLst>
              <a:ahLst/>
              <a:cxnLst>
                <a:cxn ang="0">
                  <a:pos x="T0" y="T1"/>
                </a:cxn>
                <a:cxn ang="0">
                  <a:pos x="T2" y="T3"/>
                </a:cxn>
                <a:cxn ang="0">
                  <a:pos x="T4" y="T5"/>
                </a:cxn>
                <a:cxn ang="0">
                  <a:pos x="T6" y="T7"/>
                </a:cxn>
                <a:cxn ang="0">
                  <a:pos x="T8" y="T9"/>
                </a:cxn>
                <a:cxn ang="0">
                  <a:pos x="T10" y="T11"/>
                </a:cxn>
              </a:cxnLst>
              <a:rect l="0" t="0" r="r" b="b"/>
              <a:pathLst>
                <a:path w="294" h="293">
                  <a:moveTo>
                    <a:pt x="139" y="154"/>
                  </a:moveTo>
                  <a:cubicBezTo>
                    <a:pt x="139" y="0"/>
                    <a:pt x="139" y="0"/>
                    <a:pt x="139" y="0"/>
                  </a:cubicBezTo>
                  <a:cubicBezTo>
                    <a:pt x="61" y="4"/>
                    <a:pt x="0" y="68"/>
                    <a:pt x="0" y="146"/>
                  </a:cubicBezTo>
                  <a:cubicBezTo>
                    <a:pt x="0" y="227"/>
                    <a:pt x="66" y="293"/>
                    <a:pt x="147" y="293"/>
                  </a:cubicBezTo>
                  <a:cubicBezTo>
                    <a:pt x="226" y="293"/>
                    <a:pt x="289" y="232"/>
                    <a:pt x="294" y="154"/>
                  </a:cubicBezTo>
                  <a:lnTo>
                    <a:pt x="139"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23" name="Content Placeholder 2"/>
          <p:cNvSpPr txBox="1">
            <a:spLocks/>
          </p:cNvSpPr>
          <p:nvPr/>
        </p:nvSpPr>
        <p:spPr bwMode="auto">
          <a:xfrm>
            <a:off x="1507555" y="3362594"/>
            <a:ext cx="2358296" cy="55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685663">
              <a:spcBef>
                <a:spcPct val="20000"/>
              </a:spcBef>
              <a:defRPr/>
            </a:pPr>
            <a:r>
              <a:rPr lang="zh-CN" altLang="en-US" sz="1200" kern="0" dirty="0">
                <a:solidFill>
                  <a:schemeClr val="bg1">
                    <a:lumMod val="85000"/>
                  </a:schemeClr>
                </a:solidFill>
                <a:latin typeface="微软雅黑" pitchFamily="34" charset="-122"/>
                <a:ea typeface="微软雅黑" pitchFamily="34" charset="-122"/>
                <a:cs typeface="Raleway Light"/>
              </a:rPr>
              <a:t>软件系统本质上是对资源的管理、请求、使用和消耗。</a:t>
            </a:r>
            <a:endParaRPr lang="en-US" altLang="zh-CN" sz="1200" kern="0" dirty="0">
              <a:solidFill>
                <a:schemeClr val="bg1">
                  <a:lumMod val="85000"/>
                </a:schemeClr>
              </a:solidFill>
              <a:latin typeface="微软雅黑" pitchFamily="34" charset="-122"/>
              <a:ea typeface="微软雅黑" pitchFamily="34" charset="-122"/>
              <a:cs typeface="Raleway Light"/>
            </a:endParaRPr>
          </a:p>
        </p:txBody>
      </p:sp>
      <p:sp>
        <p:nvSpPr>
          <p:cNvPr id="24" name="Content Placeholder 2"/>
          <p:cNvSpPr txBox="1">
            <a:spLocks/>
          </p:cNvSpPr>
          <p:nvPr/>
        </p:nvSpPr>
        <p:spPr bwMode="auto">
          <a:xfrm>
            <a:off x="5501279" y="1559651"/>
            <a:ext cx="2358296" cy="645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defTabSz="685663">
              <a:spcBef>
                <a:spcPct val="20000"/>
              </a:spcBef>
              <a:defRPr/>
            </a:pPr>
            <a:r>
              <a:rPr lang="zh-CN" altLang="en-US" sz="1200" kern="0" dirty="0">
                <a:solidFill>
                  <a:schemeClr val="bg1">
                    <a:lumMod val="85000"/>
                  </a:schemeClr>
                </a:solidFill>
                <a:latin typeface="微软雅黑" pitchFamily="34" charset="-122"/>
                <a:ea typeface="微软雅黑" pitchFamily="34" charset="-122"/>
                <a:cs typeface="Raleway Light"/>
              </a:rPr>
              <a:t>      恰当有效的使用资源、减少对系统资源的请求、避免不必要的资源消耗等。</a:t>
            </a:r>
            <a:endParaRPr lang="en-US" altLang="zh-CN" sz="1200" kern="0" dirty="0">
              <a:solidFill>
                <a:schemeClr val="bg1">
                  <a:lumMod val="85000"/>
                </a:schemeClr>
              </a:solidFill>
              <a:latin typeface="微软雅黑" pitchFamily="34" charset="-122"/>
              <a:ea typeface="微软雅黑" pitchFamily="34" charset="-122"/>
              <a:cs typeface="Raleway Light"/>
            </a:endParaRPr>
          </a:p>
        </p:txBody>
      </p:sp>
      <p:pic>
        <p:nvPicPr>
          <p:cNvPr id="150" name="图片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 name="文本框 150"/>
          <p:cNvSpPr txBox="1"/>
          <p:nvPr/>
        </p:nvSpPr>
        <p:spPr>
          <a:xfrm>
            <a:off x="411163" y="384175"/>
            <a:ext cx="2225711" cy="307777"/>
          </a:xfrm>
          <a:prstGeom prst="rect">
            <a:avLst/>
          </a:prstGeom>
          <a:noFill/>
        </p:spPr>
        <p:txBody>
          <a:bodyPr wrap="square">
            <a:spAutoFit/>
          </a:bodyPr>
          <a:lstStyle/>
          <a:p>
            <a:pPr>
              <a:defRPr/>
            </a:pPr>
            <a:r>
              <a:rPr lang="zh-CN" altLang="en-US" sz="1400" dirty="0">
                <a:solidFill>
                  <a:schemeClr val="bg1">
                    <a:lumMod val="95000"/>
                  </a:schemeClr>
                </a:solidFill>
                <a:latin typeface="华康少女文字W5(P)" panose="040F0500000000000000" pitchFamily="82" charset="-122"/>
                <a:ea typeface="华康少女文字W5(P)" pitchFamily="82" charset="-122"/>
              </a:rPr>
              <a:t>良好的资源管理</a:t>
            </a:r>
          </a:p>
        </p:txBody>
      </p:sp>
    </p:spTree>
    <p:extLst>
      <p:ext uri="{BB962C8B-B14F-4D97-AF65-F5344CB8AC3E}">
        <p14:creationId xmlns:p14="http://schemas.microsoft.com/office/powerpoint/2010/main" val="33509015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wipe(down)">
                                      <p:cBhvr>
                                        <p:cTn id="7" dur="580">
                                          <p:stCondLst>
                                            <p:cond delay="0"/>
                                          </p:stCondLst>
                                        </p:cTn>
                                        <p:tgtEl>
                                          <p:spTgt spid="151"/>
                                        </p:tgtEl>
                                      </p:cBhvr>
                                    </p:animEffect>
                                    <p:anim calcmode="lin" valueType="num">
                                      <p:cBhvr>
                                        <p:cTn id="8" dur="1822" tmFilter="0,0; 0.14,0.36; 0.43,0.73; 0.71,0.91; 1.0,1.0">
                                          <p:stCondLst>
                                            <p:cond delay="0"/>
                                          </p:stCondLst>
                                        </p:cTn>
                                        <p:tgtEl>
                                          <p:spTgt spid="15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1"/>
                                        </p:tgtEl>
                                        <p:attrNameLst>
                                          <p:attrName>ppt_y</p:attrName>
                                        </p:attrNameLst>
                                      </p:cBhvr>
                                      <p:tavLst>
                                        <p:tav tm="0" fmla="#ppt_y-sin(pi*$)/81">
                                          <p:val>
                                            <p:fltVal val="0"/>
                                          </p:val>
                                        </p:tav>
                                        <p:tav tm="100000">
                                          <p:val>
                                            <p:fltVal val="1"/>
                                          </p:val>
                                        </p:tav>
                                      </p:tavLst>
                                    </p:anim>
                                    <p:animScale>
                                      <p:cBhvr>
                                        <p:cTn id="13" dur="26">
                                          <p:stCondLst>
                                            <p:cond delay="650"/>
                                          </p:stCondLst>
                                        </p:cTn>
                                        <p:tgtEl>
                                          <p:spTgt spid="151"/>
                                        </p:tgtEl>
                                      </p:cBhvr>
                                      <p:to x="100000" y="60000"/>
                                    </p:animScale>
                                    <p:animScale>
                                      <p:cBhvr>
                                        <p:cTn id="14" dur="166" decel="50000">
                                          <p:stCondLst>
                                            <p:cond delay="676"/>
                                          </p:stCondLst>
                                        </p:cTn>
                                        <p:tgtEl>
                                          <p:spTgt spid="151"/>
                                        </p:tgtEl>
                                      </p:cBhvr>
                                      <p:to x="100000" y="100000"/>
                                    </p:animScale>
                                    <p:animScale>
                                      <p:cBhvr>
                                        <p:cTn id="15" dur="26">
                                          <p:stCondLst>
                                            <p:cond delay="1312"/>
                                          </p:stCondLst>
                                        </p:cTn>
                                        <p:tgtEl>
                                          <p:spTgt spid="151"/>
                                        </p:tgtEl>
                                      </p:cBhvr>
                                      <p:to x="100000" y="80000"/>
                                    </p:animScale>
                                    <p:animScale>
                                      <p:cBhvr>
                                        <p:cTn id="16" dur="166" decel="50000">
                                          <p:stCondLst>
                                            <p:cond delay="1338"/>
                                          </p:stCondLst>
                                        </p:cTn>
                                        <p:tgtEl>
                                          <p:spTgt spid="151"/>
                                        </p:tgtEl>
                                      </p:cBhvr>
                                      <p:to x="100000" y="100000"/>
                                    </p:animScale>
                                    <p:animScale>
                                      <p:cBhvr>
                                        <p:cTn id="17" dur="26">
                                          <p:stCondLst>
                                            <p:cond delay="1642"/>
                                          </p:stCondLst>
                                        </p:cTn>
                                        <p:tgtEl>
                                          <p:spTgt spid="151"/>
                                        </p:tgtEl>
                                      </p:cBhvr>
                                      <p:to x="100000" y="90000"/>
                                    </p:animScale>
                                    <p:animScale>
                                      <p:cBhvr>
                                        <p:cTn id="18" dur="166" decel="50000">
                                          <p:stCondLst>
                                            <p:cond delay="1668"/>
                                          </p:stCondLst>
                                        </p:cTn>
                                        <p:tgtEl>
                                          <p:spTgt spid="151"/>
                                        </p:tgtEl>
                                      </p:cBhvr>
                                      <p:to x="100000" y="100000"/>
                                    </p:animScale>
                                    <p:animScale>
                                      <p:cBhvr>
                                        <p:cTn id="19" dur="26">
                                          <p:stCondLst>
                                            <p:cond delay="1808"/>
                                          </p:stCondLst>
                                        </p:cTn>
                                        <p:tgtEl>
                                          <p:spTgt spid="151"/>
                                        </p:tgtEl>
                                      </p:cBhvr>
                                      <p:to x="100000" y="95000"/>
                                    </p:animScale>
                                    <p:animScale>
                                      <p:cBhvr>
                                        <p:cTn id="20" dur="166" decel="50000">
                                          <p:stCondLst>
                                            <p:cond delay="1834"/>
                                          </p:stCondLst>
                                        </p:cTn>
                                        <p:tgtEl>
                                          <p:spTgt spid="151"/>
                                        </p:tgtEl>
                                      </p:cBhvr>
                                      <p:to x="100000" y="100000"/>
                                    </p:animScale>
                                  </p:childTnLst>
                                </p:cTn>
                              </p:par>
                            </p:childTnLst>
                          </p:cTn>
                        </p:par>
                        <p:par>
                          <p:cTn id="21" fill="hold">
                            <p:stCondLst>
                              <p:cond delay="2000"/>
                            </p:stCondLst>
                            <p:childTnLst>
                              <p:par>
                                <p:cTn id="22" presetID="53" presetClass="entr" presetSubtype="16"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ppt_w</p:attrName>
                                        </p:attrNameLst>
                                      </p:cBhvr>
                                      <p:tavLst>
                                        <p:tav tm="0">
                                          <p:val>
                                            <p:fltVal val="0"/>
                                          </p:val>
                                        </p:tav>
                                        <p:tav tm="100000">
                                          <p:val>
                                            <p:strVal val="#ppt_w"/>
                                          </p:val>
                                        </p:tav>
                                      </p:tavLst>
                                    </p:anim>
                                    <p:anim calcmode="lin" valueType="num">
                                      <p:cBhvr>
                                        <p:cTn id="25" dur="500" fill="hold"/>
                                        <p:tgtEl>
                                          <p:spTgt spid="2"/>
                                        </p:tgtEl>
                                        <p:attrNameLst>
                                          <p:attrName>ppt_h</p:attrName>
                                        </p:attrNameLst>
                                      </p:cBhvr>
                                      <p:tavLst>
                                        <p:tav tm="0">
                                          <p:val>
                                            <p:fltVal val="0"/>
                                          </p:val>
                                        </p:tav>
                                        <p:tav tm="100000">
                                          <p:val>
                                            <p:strVal val="#ppt_h"/>
                                          </p:val>
                                        </p:tav>
                                      </p:tavLst>
                                    </p:anim>
                                    <p:animEffect transition="in" filter="fade">
                                      <p:cBhvr>
                                        <p:cTn id="26" dur="500"/>
                                        <p:tgtEl>
                                          <p:spTgt spid="2"/>
                                        </p:tgtEl>
                                      </p:cBhvr>
                                    </p:animEffect>
                                  </p:childTnLst>
                                </p:cTn>
                              </p:par>
                            </p:childTnLst>
                          </p:cTn>
                        </p:par>
                        <p:par>
                          <p:cTn id="27" fill="hold">
                            <p:stCondLst>
                              <p:cond delay="2500"/>
                            </p:stCondLst>
                            <p:childTnLst>
                              <p:par>
                                <p:cTn id="28" presetID="53" presetClass="entr" presetSubtype="16"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p:cTn id="30" dur="500" fill="hold"/>
                                        <p:tgtEl>
                                          <p:spTgt spid="14"/>
                                        </p:tgtEl>
                                        <p:attrNameLst>
                                          <p:attrName>ppt_w</p:attrName>
                                        </p:attrNameLst>
                                      </p:cBhvr>
                                      <p:tavLst>
                                        <p:tav tm="0">
                                          <p:val>
                                            <p:fltVal val="0"/>
                                          </p:val>
                                        </p:tav>
                                        <p:tav tm="100000">
                                          <p:val>
                                            <p:strVal val="#ppt_w"/>
                                          </p:val>
                                        </p:tav>
                                      </p:tavLst>
                                    </p:anim>
                                    <p:anim calcmode="lin" valueType="num">
                                      <p:cBhvr>
                                        <p:cTn id="31" dur="500" fill="hold"/>
                                        <p:tgtEl>
                                          <p:spTgt spid="14"/>
                                        </p:tgtEl>
                                        <p:attrNameLst>
                                          <p:attrName>ppt_h</p:attrName>
                                        </p:attrNameLst>
                                      </p:cBhvr>
                                      <p:tavLst>
                                        <p:tav tm="0">
                                          <p:val>
                                            <p:fltVal val="0"/>
                                          </p:val>
                                        </p:tav>
                                        <p:tav tm="100000">
                                          <p:val>
                                            <p:strVal val="#ppt_h"/>
                                          </p:val>
                                        </p:tav>
                                      </p:tavLst>
                                    </p:anim>
                                    <p:animEffect transition="in" filter="fade">
                                      <p:cBhvr>
                                        <p:cTn id="32" dur="500"/>
                                        <p:tgtEl>
                                          <p:spTgt spid="14"/>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p:cTn id="36" dur="500" fill="hold"/>
                                        <p:tgtEl>
                                          <p:spTgt spid="20"/>
                                        </p:tgtEl>
                                        <p:attrNameLst>
                                          <p:attrName>ppt_w</p:attrName>
                                        </p:attrNameLst>
                                      </p:cBhvr>
                                      <p:tavLst>
                                        <p:tav tm="0">
                                          <p:val>
                                            <p:fltVal val="0"/>
                                          </p:val>
                                        </p:tav>
                                        <p:tav tm="100000">
                                          <p:val>
                                            <p:strVal val="#ppt_w"/>
                                          </p:val>
                                        </p:tav>
                                      </p:tavLst>
                                    </p:anim>
                                    <p:anim calcmode="lin" valueType="num">
                                      <p:cBhvr>
                                        <p:cTn id="37" dur="500" fill="hold"/>
                                        <p:tgtEl>
                                          <p:spTgt spid="20"/>
                                        </p:tgtEl>
                                        <p:attrNameLst>
                                          <p:attrName>ppt_h</p:attrName>
                                        </p:attrNameLst>
                                      </p:cBhvr>
                                      <p:tavLst>
                                        <p:tav tm="0">
                                          <p:val>
                                            <p:fltVal val="0"/>
                                          </p:val>
                                        </p:tav>
                                        <p:tav tm="100000">
                                          <p:val>
                                            <p:strVal val="#ppt_h"/>
                                          </p:val>
                                        </p:tav>
                                      </p:tavLst>
                                    </p:anim>
                                    <p:animEffect transition="in" filter="fade">
                                      <p:cBhvr>
                                        <p:cTn id="38" dur="500"/>
                                        <p:tgtEl>
                                          <p:spTgt spid="20"/>
                                        </p:tgtEl>
                                      </p:cBhvr>
                                    </p:animEffect>
                                  </p:childTnLst>
                                </p:cTn>
                              </p:par>
                            </p:childTnLst>
                          </p:cTn>
                        </p:par>
                        <p:par>
                          <p:cTn id="39" fill="hold">
                            <p:stCondLst>
                              <p:cond delay="3500"/>
                            </p:stCondLst>
                            <p:childTnLst>
                              <p:par>
                                <p:cTn id="40" presetID="10"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par>
                          <p:cTn id="43" fill="hold">
                            <p:stCondLst>
                              <p:cond delay="4000"/>
                            </p:stCondLst>
                            <p:childTnLst>
                              <p:par>
                                <p:cTn id="44" presetID="53" presetClass="entr" presetSubtype="16" fill="hold" nodeType="after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p:cTn id="46" dur="500" fill="hold"/>
                                        <p:tgtEl>
                                          <p:spTgt spid="8"/>
                                        </p:tgtEl>
                                        <p:attrNameLst>
                                          <p:attrName>ppt_w</p:attrName>
                                        </p:attrNameLst>
                                      </p:cBhvr>
                                      <p:tavLst>
                                        <p:tav tm="0">
                                          <p:val>
                                            <p:fltVal val="0"/>
                                          </p:val>
                                        </p:tav>
                                        <p:tav tm="100000">
                                          <p:val>
                                            <p:strVal val="#ppt_w"/>
                                          </p:val>
                                        </p:tav>
                                      </p:tavLst>
                                    </p:anim>
                                    <p:anim calcmode="lin" valueType="num">
                                      <p:cBhvr>
                                        <p:cTn id="47" dur="500" fill="hold"/>
                                        <p:tgtEl>
                                          <p:spTgt spid="8"/>
                                        </p:tgtEl>
                                        <p:attrNameLst>
                                          <p:attrName>ppt_h</p:attrName>
                                        </p:attrNameLst>
                                      </p:cBhvr>
                                      <p:tavLst>
                                        <p:tav tm="0">
                                          <p:val>
                                            <p:fltVal val="0"/>
                                          </p:val>
                                        </p:tav>
                                        <p:tav tm="100000">
                                          <p:val>
                                            <p:strVal val="#ppt_h"/>
                                          </p:val>
                                        </p:tav>
                                      </p:tavLst>
                                    </p:anim>
                                    <p:animEffect transition="in" filter="fade">
                                      <p:cBhvr>
                                        <p:cTn id="48" dur="500"/>
                                        <p:tgtEl>
                                          <p:spTgt spid="8"/>
                                        </p:tgtEl>
                                      </p:cBhvr>
                                    </p:animEffect>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p:cTn id="52" dur="500" fill="hold"/>
                                        <p:tgtEl>
                                          <p:spTgt spid="15"/>
                                        </p:tgtEl>
                                        <p:attrNameLst>
                                          <p:attrName>ppt_w</p:attrName>
                                        </p:attrNameLst>
                                      </p:cBhvr>
                                      <p:tavLst>
                                        <p:tav tm="0">
                                          <p:val>
                                            <p:fltVal val="0"/>
                                          </p:val>
                                        </p:tav>
                                        <p:tav tm="100000">
                                          <p:val>
                                            <p:strVal val="#ppt_w"/>
                                          </p:val>
                                        </p:tav>
                                      </p:tavLst>
                                    </p:anim>
                                    <p:anim calcmode="lin" valueType="num">
                                      <p:cBhvr>
                                        <p:cTn id="53" dur="500" fill="hold"/>
                                        <p:tgtEl>
                                          <p:spTgt spid="15"/>
                                        </p:tgtEl>
                                        <p:attrNameLst>
                                          <p:attrName>ppt_h</p:attrName>
                                        </p:attrNameLst>
                                      </p:cBhvr>
                                      <p:tavLst>
                                        <p:tav tm="0">
                                          <p:val>
                                            <p:fltVal val="0"/>
                                          </p:val>
                                        </p:tav>
                                        <p:tav tm="100000">
                                          <p:val>
                                            <p:strVal val="#ppt_h"/>
                                          </p:val>
                                        </p:tav>
                                      </p:tavLst>
                                    </p:anim>
                                    <p:animEffect transition="in" filter="fade">
                                      <p:cBhvr>
                                        <p:cTn id="54" dur="500"/>
                                        <p:tgtEl>
                                          <p:spTgt spid="15"/>
                                        </p:tgtEl>
                                      </p:cBhvr>
                                    </p:animEffect>
                                  </p:childTnLst>
                                </p:cTn>
                              </p:par>
                            </p:childTnLst>
                          </p:cTn>
                        </p:par>
                        <p:par>
                          <p:cTn id="55" fill="hold">
                            <p:stCondLst>
                              <p:cond delay="5000"/>
                            </p:stCondLst>
                            <p:childTnLst>
                              <p:par>
                                <p:cTn id="56" presetID="53" presetClass="entr" presetSubtype="16" fill="hold" nodeType="after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p:cTn id="58" dur="500" fill="hold"/>
                                        <p:tgtEl>
                                          <p:spTgt spid="16"/>
                                        </p:tgtEl>
                                        <p:attrNameLst>
                                          <p:attrName>ppt_w</p:attrName>
                                        </p:attrNameLst>
                                      </p:cBhvr>
                                      <p:tavLst>
                                        <p:tav tm="0">
                                          <p:val>
                                            <p:fltVal val="0"/>
                                          </p:val>
                                        </p:tav>
                                        <p:tav tm="100000">
                                          <p:val>
                                            <p:strVal val="#ppt_w"/>
                                          </p:val>
                                        </p:tav>
                                      </p:tavLst>
                                    </p:anim>
                                    <p:anim calcmode="lin" valueType="num">
                                      <p:cBhvr>
                                        <p:cTn id="59" dur="500" fill="hold"/>
                                        <p:tgtEl>
                                          <p:spTgt spid="16"/>
                                        </p:tgtEl>
                                        <p:attrNameLst>
                                          <p:attrName>ppt_h</p:attrName>
                                        </p:attrNameLst>
                                      </p:cBhvr>
                                      <p:tavLst>
                                        <p:tav tm="0">
                                          <p:val>
                                            <p:fltVal val="0"/>
                                          </p:val>
                                        </p:tav>
                                        <p:tav tm="100000">
                                          <p:val>
                                            <p:strVal val="#ppt_h"/>
                                          </p:val>
                                        </p:tav>
                                      </p:tavLst>
                                    </p:anim>
                                    <p:animEffect transition="in" filter="fade">
                                      <p:cBhvr>
                                        <p:cTn id="60" dur="500"/>
                                        <p:tgtEl>
                                          <p:spTgt spid="16"/>
                                        </p:tgtEl>
                                      </p:cBhvr>
                                    </p:animEffect>
                                  </p:childTnLst>
                                </p:cTn>
                              </p:par>
                            </p:childTnLst>
                          </p:cTn>
                        </p:par>
                        <p:par>
                          <p:cTn id="61" fill="hold">
                            <p:stCondLst>
                              <p:cond delay="5500"/>
                            </p:stCondLst>
                            <p:childTnLst>
                              <p:par>
                                <p:cTn id="62" presetID="10" presetClass="entr" presetSubtype="0" fill="hold" grpId="0" nodeType="after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3" grpId="0"/>
      <p:bldP spid="24" grpId="0"/>
      <p:bldP spid="15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5"/>
          <p:cNvSpPr txBox="1">
            <a:spLocks noChangeArrowheads="1"/>
          </p:cNvSpPr>
          <p:nvPr/>
        </p:nvSpPr>
        <p:spPr bwMode="auto">
          <a:xfrm>
            <a:off x="411163" y="384175"/>
            <a:ext cx="1760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“分”的思想</a:t>
            </a:r>
          </a:p>
        </p:txBody>
      </p:sp>
      <p:grpSp>
        <p:nvGrpSpPr>
          <p:cNvPr id="4" name="组合 29"/>
          <p:cNvGrpSpPr>
            <a:grpSpLocks/>
          </p:cNvGrpSpPr>
          <p:nvPr/>
        </p:nvGrpSpPr>
        <p:grpSpPr bwMode="auto">
          <a:xfrm>
            <a:off x="3273425" y="1374775"/>
            <a:ext cx="2462213" cy="2468563"/>
            <a:chOff x="3188778" y="1298779"/>
            <a:chExt cx="2462737" cy="2469230"/>
          </a:xfrm>
        </p:grpSpPr>
        <p:sp>
          <p:nvSpPr>
            <p:cNvPr id="5" name="燕尾形 3"/>
            <p:cNvSpPr>
              <a:spLocks/>
            </p:cNvSpPr>
            <p:nvPr/>
          </p:nvSpPr>
          <p:spPr bwMode="auto">
            <a:xfrm rot="-5400000">
              <a:off x="4141465" y="1298795"/>
              <a:ext cx="557364" cy="557332"/>
            </a:xfrm>
            <a:custGeom>
              <a:avLst/>
              <a:gdLst>
                <a:gd name="T0" fmla="*/ 0 w 1368152"/>
                <a:gd name="T1" fmla="*/ 0 h 1368152"/>
                <a:gd name="T2" fmla="*/ 557364 w 1368152"/>
                <a:gd name="T3" fmla="*/ 278666 h 1368152"/>
                <a:gd name="T4" fmla="*/ 0 w 1368152"/>
                <a:gd name="T5" fmla="*/ 557332 h 1368152"/>
                <a:gd name="T6" fmla="*/ 278682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5400000" algn="t"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6" name="燕尾形 3"/>
            <p:cNvSpPr>
              <a:spLocks/>
            </p:cNvSpPr>
            <p:nvPr/>
          </p:nvSpPr>
          <p:spPr bwMode="auto">
            <a:xfrm>
              <a:off x="5094183" y="2259477"/>
              <a:ext cx="557332" cy="557363"/>
            </a:xfrm>
            <a:custGeom>
              <a:avLst/>
              <a:gdLst>
                <a:gd name="T0" fmla="*/ 0 w 1368152"/>
                <a:gd name="T1" fmla="*/ 0 h 1368152"/>
                <a:gd name="T2" fmla="*/ 557332 w 1368152"/>
                <a:gd name="T3" fmla="*/ 278682 h 1368152"/>
                <a:gd name="T4" fmla="*/ 0 w 1368152"/>
                <a:gd name="T5" fmla="*/ 557363 h 1368152"/>
                <a:gd name="T6" fmla="*/ 278666 w 1368152"/>
                <a:gd name="T7" fmla="*/ 278682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10800000" algn="r"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7" name="燕尾形 3"/>
            <p:cNvSpPr>
              <a:spLocks/>
            </p:cNvSpPr>
            <p:nvPr/>
          </p:nvSpPr>
          <p:spPr bwMode="auto">
            <a:xfrm rot="-5400000" flipH="1" flipV="1">
              <a:off x="4141465" y="3210661"/>
              <a:ext cx="557364" cy="557332"/>
            </a:xfrm>
            <a:custGeom>
              <a:avLst/>
              <a:gdLst>
                <a:gd name="T0" fmla="*/ 0 w 1368152"/>
                <a:gd name="T1" fmla="*/ 0 h 1368152"/>
                <a:gd name="T2" fmla="*/ 557364 w 1368152"/>
                <a:gd name="T3" fmla="*/ 278666 h 1368152"/>
                <a:gd name="T4" fmla="*/ 0 w 1368152"/>
                <a:gd name="T5" fmla="*/ 557332 h 1368152"/>
                <a:gd name="T6" fmla="*/ 278682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16200000"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8" name="燕尾形 3"/>
            <p:cNvSpPr>
              <a:spLocks/>
            </p:cNvSpPr>
            <p:nvPr/>
          </p:nvSpPr>
          <p:spPr bwMode="auto">
            <a:xfrm flipH="1">
              <a:off x="3188778" y="2257888"/>
              <a:ext cx="557332" cy="557364"/>
            </a:xfrm>
            <a:custGeom>
              <a:avLst/>
              <a:gdLst>
                <a:gd name="T0" fmla="*/ 0 w 1368152"/>
                <a:gd name="T1" fmla="*/ 0 h 1368152"/>
                <a:gd name="T2" fmla="*/ 557332 w 1368152"/>
                <a:gd name="T3" fmla="*/ 278682 h 1368152"/>
                <a:gd name="T4" fmla="*/ 0 w 1368152"/>
                <a:gd name="T5" fmla="*/ 557364 h 1368152"/>
                <a:gd name="T6" fmla="*/ 278666 w 1368152"/>
                <a:gd name="T7" fmla="*/ 278682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algn="l"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9" name="燕尾形 3"/>
            <p:cNvSpPr>
              <a:spLocks/>
            </p:cNvSpPr>
            <p:nvPr/>
          </p:nvSpPr>
          <p:spPr bwMode="auto">
            <a:xfrm rot="-8100000">
              <a:off x="3466633" y="1584623"/>
              <a:ext cx="557364" cy="557331"/>
            </a:xfrm>
            <a:custGeom>
              <a:avLst/>
              <a:gdLst>
                <a:gd name="T0" fmla="*/ 0 w 1368152"/>
                <a:gd name="T1" fmla="*/ 0 h 1368152"/>
                <a:gd name="T2" fmla="*/ 557364 w 1368152"/>
                <a:gd name="T3" fmla="*/ 278666 h 1368152"/>
                <a:gd name="T4" fmla="*/ 0 w 1368152"/>
                <a:gd name="T5" fmla="*/ 557331 h 1368152"/>
                <a:gd name="T6" fmla="*/ 278682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2700000" algn="tl"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10" name="燕尾形 3"/>
            <p:cNvSpPr>
              <a:spLocks/>
            </p:cNvSpPr>
            <p:nvPr/>
          </p:nvSpPr>
          <p:spPr bwMode="auto">
            <a:xfrm rot="8100000" flipH="1">
              <a:off x="4813914" y="1585417"/>
              <a:ext cx="555775" cy="557331"/>
            </a:xfrm>
            <a:custGeom>
              <a:avLst/>
              <a:gdLst>
                <a:gd name="T0" fmla="*/ 0 w 1368152"/>
                <a:gd name="T1" fmla="*/ 0 h 1368152"/>
                <a:gd name="T2" fmla="*/ 555775 w 1368152"/>
                <a:gd name="T3" fmla="*/ 278666 h 1368152"/>
                <a:gd name="T4" fmla="*/ 0 w 1368152"/>
                <a:gd name="T5" fmla="*/ 557331 h 1368152"/>
                <a:gd name="T6" fmla="*/ 277888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8100000" algn="tr"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11" name="燕尾形 3"/>
            <p:cNvSpPr>
              <a:spLocks/>
            </p:cNvSpPr>
            <p:nvPr/>
          </p:nvSpPr>
          <p:spPr bwMode="auto">
            <a:xfrm rot="8100000" flipV="1">
              <a:off x="3466634" y="2932774"/>
              <a:ext cx="557363" cy="557331"/>
            </a:xfrm>
            <a:custGeom>
              <a:avLst/>
              <a:gdLst>
                <a:gd name="T0" fmla="*/ 0 w 1368152"/>
                <a:gd name="T1" fmla="*/ 0 h 1368152"/>
                <a:gd name="T2" fmla="*/ 557363 w 1368152"/>
                <a:gd name="T3" fmla="*/ 278666 h 1368152"/>
                <a:gd name="T4" fmla="*/ 0 w 1368152"/>
                <a:gd name="T5" fmla="*/ 557331 h 1368152"/>
                <a:gd name="T6" fmla="*/ 278682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18900000" algn="bl"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12" name="燕尾形 3"/>
            <p:cNvSpPr>
              <a:spLocks/>
            </p:cNvSpPr>
            <p:nvPr/>
          </p:nvSpPr>
          <p:spPr bwMode="auto">
            <a:xfrm rot="-8100000" flipH="1" flipV="1">
              <a:off x="4813121" y="2932774"/>
              <a:ext cx="557363" cy="557331"/>
            </a:xfrm>
            <a:custGeom>
              <a:avLst/>
              <a:gdLst>
                <a:gd name="T0" fmla="*/ 0 w 1368152"/>
                <a:gd name="T1" fmla="*/ 0 h 1368152"/>
                <a:gd name="T2" fmla="*/ 557363 w 1368152"/>
                <a:gd name="T3" fmla="*/ 278666 h 1368152"/>
                <a:gd name="T4" fmla="*/ 0 w 1368152"/>
                <a:gd name="T5" fmla="*/ 557331 h 1368152"/>
                <a:gd name="T6" fmla="*/ 278682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13500000" algn="br"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grpSp>
      <p:sp>
        <p:nvSpPr>
          <p:cNvPr id="13" name="TextBox 25"/>
          <p:cNvSpPr txBox="1">
            <a:spLocks noChangeArrowheads="1"/>
          </p:cNvSpPr>
          <p:nvPr/>
        </p:nvSpPr>
        <p:spPr bwMode="auto">
          <a:xfrm>
            <a:off x="5398129" y="3522993"/>
            <a:ext cx="17764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chemeClr val="bg1"/>
                </a:solidFill>
                <a:latin typeface="华康少女文字W5(P)" charset="0"/>
              </a:rPr>
              <a:t>按数据量分</a:t>
            </a:r>
          </a:p>
          <a:p>
            <a:r>
              <a:rPr lang="zh-CN" altLang="en-US" sz="1400">
                <a:solidFill>
                  <a:schemeClr val="bg1"/>
                </a:solidFill>
                <a:latin typeface="华康少女文字W5(P)" charset="0"/>
              </a:rPr>
              <a:t>（分库分表）</a:t>
            </a:r>
          </a:p>
        </p:txBody>
      </p:sp>
      <p:sp>
        <p:nvSpPr>
          <p:cNvPr id="14" name="矩形 13"/>
          <p:cNvSpPr/>
          <p:nvPr/>
        </p:nvSpPr>
        <p:spPr>
          <a:xfrm>
            <a:off x="4156993" y="2254730"/>
            <a:ext cx="697627" cy="707886"/>
          </a:xfrm>
          <a:prstGeom prst="rect">
            <a:avLst/>
          </a:prstGeom>
        </p:spPr>
        <p:txBody>
          <a:bodyPr wrap="none">
            <a:spAutoFit/>
          </a:bodyPr>
          <a:lstStyle/>
          <a:p>
            <a:pPr algn="ctr" eaLnBrk="1" fontAlgn="auto" hangingPunct="1">
              <a:spcBef>
                <a:spcPts val="0"/>
              </a:spcBef>
              <a:spcAft>
                <a:spcPts val="0"/>
              </a:spcAft>
              <a:defRPr/>
            </a:pPr>
            <a:r>
              <a:rPr lang="zh-CN" altLang="en-US" sz="4000" b="1" dirty="0">
                <a:solidFill>
                  <a:schemeClr val="bg1"/>
                </a:solidFill>
                <a:latin typeface="+mn-ea"/>
                <a:ea typeface="+mn-ea"/>
              </a:rPr>
              <a:t>分</a:t>
            </a:r>
          </a:p>
        </p:txBody>
      </p:sp>
      <p:sp>
        <p:nvSpPr>
          <p:cNvPr id="15" name="TextBox 25"/>
          <p:cNvSpPr txBox="1">
            <a:spLocks noChangeArrowheads="1"/>
          </p:cNvSpPr>
          <p:nvPr/>
        </p:nvSpPr>
        <p:spPr bwMode="auto">
          <a:xfrm>
            <a:off x="5787546" y="2481561"/>
            <a:ext cx="17827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chemeClr val="bg1"/>
                </a:solidFill>
                <a:latin typeface="华康少女文字W5(P)" charset="0"/>
              </a:rPr>
              <a:t>按层次分</a:t>
            </a:r>
          </a:p>
        </p:txBody>
      </p:sp>
      <p:sp>
        <p:nvSpPr>
          <p:cNvPr id="16" name="TextBox 25"/>
          <p:cNvSpPr txBox="1">
            <a:spLocks noChangeArrowheads="1"/>
          </p:cNvSpPr>
          <p:nvPr/>
        </p:nvSpPr>
        <p:spPr bwMode="auto">
          <a:xfrm>
            <a:off x="5424041" y="1435954"/>
            <a:ext cx="16906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chemeClr val="bg1"/>
                </a:solidFill>
                <a:latin typeface="华康少女文字W5(P)" charset="0"/>
              </a:rPr>
              <a:t>按物理、逻辑结构</a:t>
            </a:r>
          </a:p>
        </p:txBody>
      </p:sp>
      <p:sp>
        <p:nvSpPr>
          <p:cNvPr id="17" name="TextBox 25"/>
          <p:cNvSpPr txBox="1">
            <a:spLocks noChangeArrowheads="1"/>
          </p:cNvSpPr>
          <p:nvPr/>
        </p:nvSpPr>
        <p:spPr bwMode="auto">
          <a:xfrm>
            <a:off x="3827831" y="1017601"/>
            <a:ext cx="1346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400">
                <a:solidFill>
                  <a:schemeClr val="bg1"/>
                </a:solidFill>
                <a:latin typeface="华康少女文字W5(P)" charset="0"/>
              </a:rPr>
              <a:t>按业务需求分</a:t>
            </a:r>
          </a:p>
        </p:txBody>
      </p:sp>
      <p:sp>
        <p:nvSpPr>
          <p:cNvPr id="18" name="TextBox 25"/>
          <p:cNvSpPr txBox="1">
            <a:spLocks noChangeArrowheads="1"/>
          </p:cNvSpPr>
          <p:nvPr/>
        </p:nvSpPr>
        <p:spPr bwMode="auto">
          <a:xfrm>
            <a:off x="1881850" y="1412695"/>
            <a:ext cx="17081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r" eaLnBrk="1" hangingPunct="1"/>
            <a:r>
              <a:rPr lang="zh-CN" altLang="en-US" sz="1400">
                <a:solidFill>
                  <a:schemeClr val="bg1"/>
                </a:solidFill>
                <a:latin typeface="华康少女文字W5(P)" charset="0"/>
              </a:rPr>
              <a:t>按存储结构和方式</a:t>
            </a:r>
          </a:p>
        </p:txBody>
      </p:sp>
      <p:sp>
        <p:nvSpPr>
          <p:cNvPr id="19" name="TextBox 25"/>
          <p:cNvSpPr txBox="1">
            <a:spLocks noChangeArrowheads="1"/>
          </p:cNvSpPr>
          <p:nvPr/>
        </p:nvSpPr>
        <p:spPr bwMode="auto">
          <a:xfrm>
            <a:off x="1516577" y="2468898"/>
            <a:ext cx="17208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r"/>
            <a:r>
              <a:rPr lang="zh-CN" altLang="en-US" sz="1400">
                <a:solidFill>
                  <a:schemeClr val="bg1"/>
                </a:solidFill>
                <a:latin typeface="华康少女文字W5(P)" charset="0"/>
              </a:rPr>
              <a:t>按时间分（异步化）</a:t>
            </a:r>
          </a:p>
        </p:txBody>
      </p:sp>
      <p:sp>
        <p:nvSpPr>
          <p:cNvPr id="20" name="TextBox 25"/>
          <p:cNvSpPr txBox="1">
            <a:spLocks noChangeArrowheads="1"/>
          </p:cNvSpPr>
          <p:nvPr/>
        </p:nvSpPr>
        <p:spPr bwMode="auto">
          <a:xfrm>
            <a:off x="1480768" y="3437713"/>
            <a:ext cx="20500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r"/>
            <a:r>
              <a:rPr lang="zh-CN" altLang="en-US" sz="1400">
                <a:solidFill>
                  <a:schemeClr val="bg1"/>
                </a:solidFill>
                <a:latin typeface="华康少女文字W5(P)" charset="0"/>
              </a:rPr>
              <a:t>按流量、请求分</a:t>
            </a:r>
          </a:p>
          <a:p>
            <a:pPr algn="r"/>
            <a:r>
              <a:rPr lang="zh-CN" altLang="en-US" sz="1400">
                <a:solidFill>
                  <a:schemeClr val="bg1"/>
                </a:solidFill>
                <a:latin typeface="华康少女文字W5(P)" charset="0"/>
              </a:rPr>
              <a:t>（负载均衡）</a:t>
            </a:r>
          </a:p>
        </p:txBody>
      </p:sp>
      <p:sp>
        <p:nvSpPr>
          <p:cNvPr id="21" name="TextBox 25"/>
          <p:cNvSpPr txBox="1">
            <a:spLocks noChangeArrowheads="1"/>
          </p:cNvSpPr>
          <p:nvPr/>
        </p:nvSpPr>
        <p:spPr bwMode="auto">
          <a:xfrm>
            <a:off x="3664430" y="3937480"/>
            <a:ext cx="1701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400">
                <a:solidFill>
                  <a:schemeClr val="bg1"/>
                </a:solidFill>
                <a:latin typeface="华康少女文字W5(P)" charset="0"/>
              </a:rPr>
              <a:t>按数据读写分</a:t>
            </a:r>
          </a:p>
        </p:txBody>
      </p:sp>
    </p:spTree>
    <p:extLst>
      <p:ext uri="{BB962C8B-B14F-4D97-AF65-F5344CB8AC3E}">
        <p14:creationId xmlns:p14="http://schemas.microsoft.com/office/powerpoint/2010/main" val="95414106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250" fill="hold"/>
                                        <p:tgtEl>
                                          <p:spTgt spid="14"/>
                                        </p:tgtEl>
                                        <p:attrNameLst>
                                          <p:attrName>ppt_w</p:attrName>
                                        </p:attrNameLst>
                                      </p:cBhvr>
                                      <p:tavLst>
                                        <p:tav tm="0">
                                          <p:val>
                                            <p:fltVal val="0"/>
                                          </p:val>
                                        </p:tav>
                                        <p:tav tm="100000">
                                          <p:val>
                                            <p:strVal val="#ppt_w"/>
                                          </p:val>
                                        </p:tav>
                                      </p:tavLst>
                                    </p:anim>
                                    <p:anim calcmode="lin" valueType="num">
                                      <p:cBhvr>
                                        <p:cTn id="12" dur="250" fill="hold"/>
                                        <p:tgtEl>
                                          <p:spTgt spid="14"/>
                                        </p:tgtEl>
                                        <p:attrNameLst>
                                          <p:attrName>ppt_h</p:attrName>
                                        </p:attrNameLst>
                                      </p:cBhvr>
                                      <p:tavLst>
                                        <p:tav tm="0">
                                          <p:val>
                                            <p:fltVal val="0"/>
                                          </p:val>
                                        </p:tav>
                                        <p:tav tm="100000">
                                          <p:val>
                                            <p:strVal val="#ppt_h"/>
                                          </p:val>
                                        </p:tav>
                                      </p:tavLst>
                                    </p:anim>
                                    <p:animEffect transition="in" filter="fade">
                                      <p:cBhvr>
                                        <p:cTn id="13" dur="250"/>
                                        <p:tgtEl>
                                          <p:spTgt spid="14"/>
                                        </p:tgtEl>
                                      </p:cBhvr>
                                    </p:animEffect>
                                  </p:childTnLst>
                                </p:cTn>
                              </p:par>
                            </p:childTnLst>
                          </p:cTn>
                        </p:par>
                        <p:par>
                          <p:cTn id="14" fill="hold">
                            <p:stCondLst>
                              <p:cond delay="750"/>
                            </p:stCondLst>
                            <p:childTnLst>
                              <p:par>
                                <p:cTn id="15" presetID="49" presetClass="entr" presetSubtype="0" decel="10000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fltVal val="0"/>
                                          </p:val>
                                        </p:tav>
                                        <p:tav tm="100000">
                                          <p:val>
                                            <p:strVal val="#ppt_w"/>
                                          </p:val>
                                        </p:tav>
                                      </p:tavLst>
                                    </p:anim>
                                    <p:anim calcmode="lin" valueType="num">
                                      <p:cBhvr>
                                        <p:cTn id="18" dur="1000" fill="hold"/>
                                        <p:tgtEl>
                                          <p:spTgt spid="4"/>
                                        </p:tgtEl>
                                        <p:attrNameLst>
                                          <p:attrName>ppt_h</p:attrName>
                                        </p:attrNameLst>
                                      </p:cBhvr>
                                      <p:tavLst>
                                        <p:tav tm="0">
                                          <p:val>
                                            <p:fltVal val="0"/>
                                          </p:val>
                                        </p:tav>
                                        <p:tav tm="100000">
                                          <p:val>
                                            <p:strVal val="#ppt_h"/>
                                          </p:val>
                                        </p:tav>
                                      </p:tavLst>
                                    </p:anim>
                                    <p:anim calcmode="lin" valueType="num">
                                      <p:cBhvr>
                                        <p:cTn id="19" dur="1000" fill="hold"/>
                                        <p:tgtEl>
                                          <p:spTgt spid="4"/>
                                        </p:tgtEl>
                                        <p:attrNameLst>
                                          <p:attrName>style.rotation</p:attrName>
                                        </p:attrNameLst>
                                      </p:cBhvr>
                                      <p:tavLst>
                                        <p:tav tm="0">
                                          <p:val>
                                            <p:fltVal val="360"/>
                                          </p:val>
                                        </p:tav>
                                        <p:tav tm="100000">
                                          <p:val>
                                            <p:fltVal val="0"/>
                                          </p:val>
                                        </p:tav>
                                      </p:tavLst>
                                    </p:anim>
                                    <p:animEffect transition="in" filter="fade">
                                      <p:cBhvr>
                                        <p:cTn id="20" dur="1000"/>
                                        <p:tgtEl>
                                          <p:spTgt spid="4"/>
                                        </p:tgtEl>
                                      </p:cBhvr>
                                    </p:animEffect>
                                  </p:childTnLst>
                                </p:cTn>
                              </p:par>
                            </p:childTnLst>
                          </p:cTn>
                        </p:par>
                        <p:par>
                          <p:cTn id="21" fill="hold">
                            <p:stCondLst>
                              <p:cond delay="1750"/>
                            </p:stCondLst>
                            <p:childTnLst>
                              <p:par>
                                <p:cTn id="22" presetID="22" presetClass="entr" presetSubtype="4"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down)">
                                      <p:cBhvr>
                                        <p:cTn id="24" dur="500"/>
                                        <p:tgtEl>
                                          <p:spTgt spid="17"/>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right)">
                                      <p:cBhvr>
                                        <p:cTn id="27" dur="500"/>
                                        <p:tgtEl>
                                          <p:spTgt spid="1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up)">
                                      <p:cBhvr>
                                        <p:cTn id="39" dur="500"/>
                                        <p:tgtEl>
                                          <p:spTgt spid="21"/>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right)">
                                      <p:cBhvr>
                                        <p:cTn id="42" dur="500"/>
                                        <p:tgtEl>
                                          <p:spTgt spid="20"/>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right)">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4" grpId="0"/>
      <p:bldP spid="15" grpId="0"/>
      <p:bldP spid="16" grpId="0"/>
      <p:bldP spid="17" grpId="0"/>
      <p:bldP spid="18" grpId="0"/>
      <p:bldP spid="19" grpId="0"/>
      <p:bldP spid="20"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5"/>
          <p:cNvSpPr txBox="1">
            <a:spLocks noChangeArrowheads="1"/>
          </p:cNvSpPr>
          <p:nvPr/>
        </p:nvSpPr>
        <p:spPr bwMode="auto">
          <a:xfrm>
            <a:off x="411163" y="384175"/>
            <a:ext cx="19811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“分”的思想 </a:t>
            </a:r>
            <a:r>
              <a:rPr lang="en-US" altLang="zh-CN" sz="1400">
                <a:solidFill>
                  <a:srgbClr val="F2F2F2"/>
                </a:solidFill>
                <a:latin typeface="华康少女文字W5(P)" charset="0"/>
              </a:rPr>
              <a:t>——</a:t>
            </a:r>
            <a:r>
              <a:rPr lang="zh-CN" altLang="en-US" sz="1400">
                <a:solidFill>
                  <a:srgbClr val="F2F2F2"/>
                </a:solidFill>
                <a:latin typeface="华康少女文字W5(P)" charset="0"/>
              </a:rPr>
              <a:t> 举例</a:t>
            </a:r>
          </a:p>
        </p:txBody>
      </p:sp>
      <p:grpSp>
        <p:nvGrpSpPr>
          <p:cNvPr id="4" name="组合 3"/>
          <p:cNvGrpSpPr>
            <a:grpSpLocks/>
          </p:cNvGrpSpPr>
          <p:nvPr/>
        </p:nvGrpSpPr>
        <p:grpSpPr bwMode="auto">
          <a:xfrm>
            <a:off x="2461414" y="965097"/>
            <a:ext cx="4332783" cy="3198934"/>
            <a:chOff x="839089" y="1287152"/>
            <a:chExt cx="4688114" cy="4235525"/>
          </a:xfrm>
        </p:grpSpPr>
        <p:grpSp>
          <p:nvGrpSpPr>
            <p:cNvPr id="5" name="组合 4"/>
            <p:cNvGrpSpPr>
              <a:grpSpLocks/>
            </p:cNvGrpSpPr>
            <p:nvPr/>
          </p:nvGrpSpPr>
          <p:grpSpPr bwMode="auto">
            <a:xfrm rot="-297887">
              <a:off x="2324202" y="1287152"/>
              <a:ext cx="1481349" cy="1211058"/>
              <a:chOff x="3129222" y="1461191"/>
              <a:chExt cx="1734286" cy="1417844"/>
            </a:xfrm>
          </p:grpSpPr>
          <p:cxnSp>
            <p:nvCxnSpPr>
              <p:cNvPr id="7" name="直接连接符 6"/>
              <p:cNvCxnSpPr>
                <a:endCxn id="9" idx="3"/>
              </p:cNvCxnSpPr>
              <p:nvPr/>
            </p:nvCxnSpPr>
            <p:spPr>
              <a:xfrm rot="297887" flipV="1">
                <a:off x="3129222" y="2263604"/>
                <a:ext cx="865422" cy="538233"/>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cxnSp>
            <p:nvCxnSpPr>
              <p:cNvPr id="8" name="直接连接符 7"/>
              <p:cNvCxnSpPr>
                <a:stCxn id="9" idx="5"/>
              </p:cNvCxnSpPr>
              <p:nvPr/>
            </p:nvCxnSpPr>
            <p:spPr>
              <a:xfrm rot="297887">
                <a:off x="4153066" y="2331763"/>
                <a:ext cx="710442" cy="547272"/>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sp>
            <p:nvSpPr>
              <p:cNvPr id="9" name="椭圆 8"/>
              <p:cNvSpPr/>
              <p:nvPr/>
            </p:nvSpPr>
            <p:spPr>
              <a:xfrm>
                <a:off x="3982810" y="1461191"/>
                <a:ext cx="228776" cy="985133"/>
              </a:xfrm>
              <a:prstGeom prst="ellipse">
                <a:avLst/>
              </a:prstGeom>
              <a:noFill/>
              <a:ln w="12700">
                <a:solidFill>
                  <a:schemeClr val="bg1"/>
                </a:solidFill>
              </a:ln>
            </p:spPr>
            <p:txBody>
              <a:bodyPr wrap="square" anchor="ctr">
                <a:spAutoFit/>
              </a:bodyPr>
              <a:lstStyle/>
              <a:p>
                <a:pPr algn="ctr" eaLnBrk="1" fontAlgn="auto" hangingPunct="1">
                  <a:spcBef>
                    <a:spcPts val="0"/>
                  </a:spcBef>
                  <a:spcAft>
                    <a:spcPts val="0"/>
                  </a:spcAft>
                  <a:defRPr/>
                </a:pPr>
                <a:endParaRPr lang="zh-CN" altLang="en-US" sz="3300" dirty="0">
                  <a:solidFill>
                    <a:schemeClr val="bg1"/>
                  </a:solidFill>
                  <a:latin typeface="+mn-ea"/>
                  <a:ea typeface="+mn-ea"/>
                </a:endParaRPr>
              </a:p>
            </p:txBody>
          </p:sp>
        </p:grpSp>
        <p:sp>
          <p:nvSpPr>
            <p:cNvPr id="6" name="矩形 5"/>
            <p:cNvSpPr>
              <a:spLocks noChangeArrowheads="1"/>
            </p:cNvSpPr>
            <p:nvPr/>
          </p:nvSpPr>
          <p:spPr bwMode="auto">
            <a:xfrm>
              <a:off x="839089" y="2463214"/>
              <a:ext cx="4688114" cy="3059463"/>
            </a:xfrm>
            <a:prstGeom prst="rect">
              <a:avLst/>
            </a:prstGeom>
            <a:noFill/>
            <a:ln w="12700">
              <a:solidFill>
                <a:schemeClr val="bg1"/>
              </a:solidFill>
              <a:miter lim="800000"/>
              <a:headEnd/>
              <a:tailEnd/>
            </a:ln>
            <a:effectLst>
              <a:outerShdw blurRad="50800" dist="38100" dir="5400000" algn="t"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zh-CN" altLang="en-US" sz="1350">
                <a:solidFill>
                  <a:schemeClr val="bg1"/>
                </a:solidFill>
                <a:latin typeface="+mn-ea"/>
                <a:ea typeface="+mn-ea"/>
              </a:endParaRPr>
            </a:p>
          </p:txBody>
        </p:sp>
      </p:grpSp>
      <p:sp>
        <p:nvSpPr>
          <p:cNvPr id="10" name="矩形 9"/>
          <p:cNvSpPr>
            <a:spLocks noChangeArrowheads="1"/>
          </p:cNvSpPr>
          <p:nvPr/>
        </p:nvSpPr>
        <p:spPr bwMode="auto">
          <a:xfrm>
            <a:off x="2598904" y="1934190"/>
            <a:ext cx="4099608" cy="2229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30000"/>
              </a:lnSpc>
            </a:pPr>
            <a:r>
              <a:rPr lang="zh-CN" altLang="en-US" sz="1200">
                <a:solidFill>
                  <a:schemeClr val="bg1"/>
                </a:solidFill>
                <a:latin typeface="华康少女文字W5(P)" charset="0"/>
              </a:rPr>
              <a:t>        </a:t>
            </a:r>
            <a:r>
              <a:rPr lang="en-US" altLang="zh-CN" sz="1200">
                <a:solidFill>
                  <a:schemeClr val="bg1"/>
                </a:solidFill>
                <a:latin typeface="华康少女文字W5(P)" charset="0"/>
              </a:rPr>
              <a:t>Java</a:t>
            </a:r>
            <a:r>
              <a:rPr lang="zh-CN" altLang="en-US" sz="1200">
                <a:solidFill>
                  <a:schemeClr val="bg1"/>
                </a:solidFill>
                <a:latin typeface="华康少女文字W5(P)" charset="0"/>
              </a:rPr>
              <a:t>中提供的线程安全和高性能的</a:t>
            </a:r>
            <a:r>
              <a:rPr lang="en-US" altLang="zh-CN" sz="1200">
                <a:solidFill>
                  <a:schemeClr val="bg1"/>
                </a:solidFill>
                <a:latin typeface="华康少女文字W5(P)" charset="0"/>
              </a:rPr>
              <a:t>ConcurrentHashMap</a:t>
            </a:r>
            <a:r>
              <a:rPr lang="zh-CN" altLang="en-US" sz="1200">
                <a:solidFill>
                  <a:schemeClr val="bg1"/>
                </a:solidFill>
                <a:latin typeface="华康少女文字W5(P)" charset="0"/>
              </a:rPr>
              <a:t>就是基于了分</a:t>
            </a:r>
            <a:r>
              <a:rPr lang="en-US" altLang="zh-CN" sz="1200">
                <a:solidFill>
                  <a:schemeClr val="bg1"/>
                </a:solidFill>
                <a:latin typeface="华康少女文字W5(P)" charset="0"/>
              </a:rPr>
              <a:t>(</a:t>
            </a:r>
            <a:r>
              <a:rPr lang="zh-CN" altLang="en-US" sz="1200">
                <a:solidFill>
                  <a:schemeClr val="bg1"/>
                </a:solidFill>
                <a:latin typeface="华康少女文字W5(P)" charset="0"/>
              </a:rPr>
              <a:t>分段锁</a:t>
            </a:r>
            <a:r>
              <a:rPr lang="en-US" altLang="zh-CN" sz="1200">
                <a:solidFill>
                  <a:schemeClr val="bg1"/>
                </a:solidFill>
                <a:latin typeface="华康少女文字W5(P)" charset="0"/>
              </a:rPr>
              <a:t>)</a:t>
            </a:r>
            <a:r>
              <a:rPr lang="zh-CN" altLang="en-US" sz="1200">
                <a:solidFill>
                  <a:schemeClr val="bg1"/>
                </a:solidFill>
                <a:latin typeface="华康少女文字W5(P)" charset="0"/>
              </a:rPr>
              <a:t>的思想来实现的。一个</a:t>
            </a:r>
            <a:r>
              <a:rPr lang="en-US" altLang="zh-CN" sz="1200">
                <a:solidFill>
                  <a:schemeClr val="bg1"/>
                </a:solidFill>
                <a:latin typeface="华康少女文字W5(P)" charset="0"/>
              </a:rPr>
              <a:t>ConcurrentHashMap</a:t>
            </a:r>
            <a:r>
              <a:rPr lang="zh-CN" altLang="en-US" sz="1200">
                <a:solidFill>
                  <a:schemeClr val="bg1"/>
                </a:solidFill>
                <a:latin typeface="华康少女文字W5(P)" charset="0"/>
              </a:rPr>
              <a:t>由多个</a:t>
            </a:r>
            <a:r>
              <a:rPr lang="en-US" altLang="zh-CN" sz="1200">
                <a:solidFill>
                  <a:schemeClr val="bg1"/>
                </a:solidFill>
                <a:latin typeface="华康少女文字W5(P)" charset="0"/>
              </a:rPr>
              <a:t>segment</a:t>
            </a:r>
            <a:r>
              <a:rPr lang="zh-CN" altLang="en-US" sz="1200">
                <a:solidFill>
                  <a:schemeClr val="bg1"/>
                </a:solidFill>
                <a:latin typeface="华康少女文字W5(P)" charset="0"/>
              </a:rPr>
              <a:t>组成，每一个</a:t>
            </a:r>
            <a:r>
              <a:rPr lang="en-US" altLang="zh-CN" sz="1200">
                <a:solidFill>
                  <a:schemeClr val="bg1"/>
                </a:solidFill>
                <a:latin typeface="华康少女文字W5(P)" charset="0"/>
              </a:rPr>
              <a:t>segment</a:t>
            </a:r>
            <a:r>
              <a:rPr lang="zh-CN" altLang="en-US" sz="1200">
                <a:solidFill>
                  <a:schemeClr val="bg1"/>
                </a:solidFill>
                <a:latin typeface="华康少女文字W5(P)" charset="0"/>
              </a:rPr>
              <a:t>都包含了一个</a:t>
            </a:r>
            <a:r>
              <a:rPr lang="en-US" altLang="zh-CN" sz="1200">
                <a:solidFill>
                  <a:schemeClr val="bg1"/>
                </a:solidFill>
                <a:latin typeface="华康少女文字W5(P)" charset="0"/>
              </a:rPr>
              <a:t>HashEntry</a:t>
            </a:r>
            <a:r>
              <a:rPr lang="zh-CN" altLang="en-US" sz="1200">
                <a:solidFill>
                  <a:schemeClr val="bg1"/>
                </a:solidFill>
                <a:latin typeface="华康少女文字W5(P)" charset="0"/>
              </a:rPr>
              <a:t>数组的</a:t>
            </a:r>
            <a:r>
              <a:rPr lang="en-US" altLang="zh-CN" sz="1200">
                <a:solidFill>
                  <a:schemeClr val="bg1"/>
                </a:solidFill>
                <a:latin typeface="华康少女文字W5(P)" charset="0"/>
              </a:rPr>
              <a:t>HashTable</a:t>
            </a:r>
            <a:r>
              <a:rPr lang="zh-CN" altLang="en-US" sz="1200">
                <a:solidFill>
                  <a:schemeClr val="bg1"/>
                </a:solidFill>
                <a:latin typeface="华康少女文字W5(P)" charset="0"/>
              </a:rPr>
              <a:t>， 每一个</a:t>
            </a:r>
            <a:r>
              <a:rPr lang="en-US" altLang="zh-CN" sz="1200">
                <a:solidFill>
                  <a:schemeClr val="bg1"/>
                </a:solidFill>
                <a:latin typeface="华康少女文字W5(P)" charset="0"/>
              </a:rPr>
              <a:t>segment</a:t>
            </a:r>
            <a:r>
              <a:rPr lang="zh-CN" altLang="en-US" sz="1200">
                <a:solidFill>
                  <a:schemeClr val="bg1"/>
                </a:solidFill>
                <a:latin typeface="华康少女文字W5(P)" charset="0"/>
              </a:rPr>
              <a:t>包含了对自己的</a:t>
            </a:r>
            <a:r>
              <a:rPr lang="en-US" altLang="zh-CN" sz="1200">
                <a:solidFill>
                  <a:schemeClr val="bg1"/>
                </a:solidFill>
                <a:latin typeface="华康少女文字W5(P)" charset="0"/>
              </a:rPr>
              <a:t>HashTable</a:t>
            </a:r>
            <a:r>
              <a:rPr lang="zh-CN" altLang="en-US" sz="1200">
                <a:solidFill>
                  <a:schemeClr val="bg1"/>
                </a:solidFill>
                <a:latin typeface="华康少女文字W5(P)" charset="0"/>
              </a:rPr>
              <a:t>的操作，比如</a:t>
            </a:r>
            <a:r>
              <a:rPr lang="en-US" altLang="zh-CN" sz="1200">
                <a:solidFill>
                  <a:schemeClr val="bg1"/>
                </a:solidFill>
                <a:latin typeface="华康少女文字W5(P)" charset="0"/>
              </a:rPr>
              <a:t>get</a:t>
            </a:r>
            <a:r>
              <a:rPr lang="zh-CN" altLang="en-US" sz="1200">
                <a:solidFill>
                  <a:schemeClr val="bg1"/>
                </a:solidFill>
                <a:latin typeface="华康少女文字W5(P)" charset="0"/>
              </a:rPr>
              <a:t>，</a:t>
            </a:r>
            <a:r>
              <a:rPr lang="en-US" altLang="zh-CN" sz="1200">
                <a:solidFill>
                  <a:schemeClr val="bg1"/>
                </a:solidFill>
                <a:latin typeface="华康少女文字W5(P)" charset="0"/>
              </a:rPr>
              <a:t>put</a:t>
            </a:r>
            <a:r>
              <a:rPr lang="zh-CN" altLang="en-US" sz="1200">
                <a:solidFill>
                  <a:schemeClr val="bg1"/>
                </a:solidFill>
                <a:latin typeface="华康少女文字W5(P)" charset="0"/>
              </a:rPr>
              <a:t>，</a:t>
            </a:r>
            <a:r>
              <a:rPr lang="en-US" altLang="zh-CN" sz="1200">
                <a:solidFill>
                  <a:schemeClr val="bg1"/>
                </a:solidFill>
                <a:latin typeface="华康少女文字W5(P)" charset="0"/>
              </a:rPr>
              <a:t>replace</a:t>
            </a:r>
            <a:r>
              <a:rPr lang="zh-CN" altLang="en-US" sz="1200">
                <a:solidFill>
                  <a:schemeClr val="bg1"/>
                </a:solidFill>
                <a:latin typeface="华康少女文字W5(P)" charset="0"/>
              </a:rPr>
              <a:t>等操作，这些操作发生的时候，对自己的</a:t>
            </a:r>
            <a:r>
              <a:rPr lang="en-US" altLang="zh-CN" sz="1200">
                <a:solidFill>
                  <a:schemeClr val="bg1"/>
                </a:solidFill>
                <a:latin typeface="华康少女文字W5(P)" charset="0"/>
              </a:rPr>
              <a:t>HashTable</a:t>
            </a:r>
            <a:r>
              <a:rPr lang="zh-CN" altLang="en-US" sz="1200">
                <a:solidFill>
                  <a:schemeClr val="bg1"/>
                </a:solidFill>
                <a:latin typeface="华康少女文字W5(P)" charset="0"/>
              </a:rPr>
              <a:t>进行锁定。由于每一个</a:t>
            </a:r>
            <a:r>
              <a:rPr lang="en-US" altLang="zh-CN" sz="1200">
                <a:solidFill>
                  <a:schemeClr val="bg1"/>
                </a:solidFill>
                <a:latin typeface="华康少女文字W5(P)" charset="0"/>
              </a:rPr>
              <a:t>segment</a:t>
            </a:r>
            <a:r>
              <a:rPr lang="zh-CN" altLang="en-US" sz="1200">
                <a:solidFill>
                  <a:schemeClr val="bg1"/>
                </a:solidFill>
                <a:latin typeface="华康少女文字W5(P)" charset="0"/>
              </a:rPr>
              <a:t>写操作只锁定自己的</a:t>
            </a:r>
            <a:r>
              <a:rPr lang="en-US" altLang="zh-CN" sz="1200">
                <a:solidFill>
                  <a:schemeClr val="bg1"/>
                </a:solidFill>
                <a:latin typeface="华康少女文字W5(P)" charset="0"/>
              </a:rPr>
              <a:t>HashTable</a:t>
            </a:r>
            <a:r>
              <a:rPr lang="zh-CN" altLang="en-US" sz="1200">
                <a:solidFill>
                  <a:schemeClr val="bg1"/>
                </a:solidFill>
                <a:latin typeface="华康少女文字W5(P)" charset="0"/>
              </a:rPr>
              <a:t>，所以可能存在多个线程同时写的情况，性能无疑好于只有一个</a:t>
            </a:r>
            <a:r>
              <a:rPr lang="en-US" altLang="zh-CN" sz="1200">
                <a:solidFill>
                  <a:schemeClr val="bg1"/>
                </a:solidFill>
                <a:latin typeface="华康少女文字W5(P)" charset="0"/>
              </a:rPr>
              <a:t>HashTable</a:t>
            </a:r>
            <a:r>
              <a:rPr lang="zh-CN" altLang="en-US" sz="1200">
                <a:solidFill>
                  <a:schemeClr val="bg1"/>
                </a:solidFill>
                <a:latin typeface="华康少女文字W5(P)" charset="0"/>
              </a:rPr>
              <a:t>锁定的情况。</a:t>
            </a:r>
            <a:endParaRPr lang="en-US" altLang="zh-CN" sz="1200">
              <a:solidFill>
                <a:schemeClr val="bg1"/>
              </a:solidFill>
              <a:latin typeface="华康少女文字W5(P)" charset="0"/>
            </a:endParaRPr>
          </a:p>
        </p:txBody>
      </p:sp>
    </p:spTree>
    <p:extLst>
      <p:ext uri="{BB962C8B-B14F-4D97-AF65-F5344CB8AC3E}">
        <p14:creationId xmlns:p14="http://schemas.microsoft.com/office/powerpoint/2010/main" val="18377824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800" fill="hold"/>
                                        <p:tgtEl>
                                          <p:spTgt spid="4"/>
                                        </p:tgtEl>
                                        <p:attrNameLst>
                                          <p:attrName>ppt_w</p:attrName>
                                        </p:attrNameLst>
                                      </p:cBhvr>
                                      <p:tavLst>
                                        <p:tav tm="0">
                                          <p:val>
                                            <p:fltVal val="0"/>
                                          </p:val>
                                        </p:tav>
                                        <p:tav tm="100000">
                                          <p:val>
                                            <p:strVal val="#ppt_w"/>
                                          </p:val>
                                        </p:tav>
                                      </p:tavLst>
                                    </p:anim>
                                    <p:anim calcmode="lin" valueType="num">
                                      <p:cBhvr>
                                        <p:cTn id="14" dur="800" fill="hold"/>
                                        <p:tgtEl>
                                          <p:spTgt spid="4"/>
                                        </p:tgtEl>
                                        <p:attrNameLst>
                                          <p:attrName>ppt_h</p:attrName>
                                        </p:attrNameLst>
                                      </p:cBhvr>
                                      <p:tavLst>
                                        <p:tav tm="0">
                                          <p:val>
                                            <p:fltVal val="0"/>
                                          </p:val>
                                        </p:tav>
                                        <p:tav tm="100000">
                                          <p:val>
                                            <p:strVal val="#ppt_h"/>
                                          </p:val>
                                        </p:tav>
                                      </p:tavLst>
                                    </p:anim>
                                    <p:animEffect transition="in" filter="fade">
                                      <p:cBhvr>
                                        <p:cTn id="15" dur="800"/>
                                        <p:tgtEl>
                                          <p:spTgt spid="4"/>
                                        </p:tgtEl>
                                      </p:cBhvr>
                                    </p:animEffect>
                                  </p:childTnLst>
                                </p:cTn>
                              </p:par>
                            </p:childTnLst>
                          </p:cTn>
                        </p:par>
                        <p:par>
                          <p:cTn id="16" fill="hold">
                            <p:stCondLst>
                              <p:cond delay="13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
          <p:cNvSpPr>
            <a:spLocks noChangeArrowheads="1"/>
          </p:cNvSpPr>
          <p:nvPr/>
        </p:nvSpPr>
        <p:spPr bwMode="auto">
          <a:xfrm>
            <a:off x="1196377" y="3564680"/>
            <a:ext cx="2593181" cy="432197"/>
          </a:xfrm>
          <a:prstGeom prst="ellipse">
            <a:avLst/>
          </a:prstGeom>
          <a:blipFill dpi="0" rotWithShape="1">
            <a:blip r:embed="rId2">
              <a:alphaModFix amt="68000"/>
            </a:blip>
            <a:srcRect/>
            <a:stretch>
              <a:fillRect/>
            </a:stretch>
          </a:blipFill>
          <a:ln w="38100">
            <a:noFill/>
          </a:ln>
          <a:extLst/>
        </p:spPr>
        <p:txBody>
          <a:bodyPr vert="horz" wrap="square" lIns="68580" tIns="34290" rIns="68580" bIns="34290" numCol="1" anchor="t" anchorCtr="0" compatLnSpc="1">
            <a:prstTxWarp prst="textNoShape">
              <a:avLst/>
            </a:prstTxWarp>
          </a:bodyPr>
          <a:lstStyle/>
          <a:p>
            <a:endParaRPr lang="zh-CN" altLang="en-US"/>
          </a:p>
        </p:txBody>
      </p:sp>
      <p:sp>
        <p:nvSpPr>
          <p:cNvPr id="3" name="未知"/>
          <p:cNvSpPr>
            <a:spLocks/>
          </p:cNvSpPr>
          <p:nvPr/>
        </p:nvSpPr>
        <p:spPr bwMode="auto">
          <a:xfrm rot="900000">
            <a:off x="2468814" y="2364145"/>
            <a:ext cx="754856" cy="1498997"/>
          </a:xfrm>
          <a:custGeom>
            <a:avLst/>
            <a:gdLst>
              <a:gd name="T0" fmla="*/ 187 w 252"/>
              <a:gd name="T1" fmla="*/ 221 h 499"/>
              <a:gd name="T2" fmla="*/ 252 w 252"/>
              <a:gd name="T3" fmla="*/ 182 h 499"/>
              <a:gd name="T4" fmla="*/ 252 w 252"/>
              <a:gd name="T5" fmla="*/ 57 h 499"/>
              <a:gd name="T6" fmla="*/ 170 w 252"/>
              <a:gd name="T7" fmla="*/ 91 h 499"/>
              <a:gd name="T8" fmla="*/ 179 w 252"/>
              <a:gd name="T9" fmla="*/ 42 h 499"/>
              <a:gd name="T10" fmla="*/ 145 w 252"/>
              <a:gd name="T11" fmla="*/ 2 h 499"/>
              <a:gd name="T12" fmla="*/ 109 w 252"/>
              <a:gd name="T13" fmla="*/ 56 h 499"/>
              <a:gd name="T14" fmla="*/ 129 w 252"/>
              <a:gd name="T15" fmla="*/ 108 h 499"/>
              <a:gd name="T16" fmla="*/ 0 w 252"/>
              <a:gd name="T17" fmla="*/ 162 h 499"/>
              <a:gd name="T18" fmla="*/ 0 w 252"/>
              <a:gd name="T19" fmla="*/ 499 h 499"/>
              <a:gd name="T20" fmla="*/ 252 w 252"/>
              <a:gd name="T21" fmla="*/ 350 h 499"/>
              <a:gd name="T22" fmla="*/ 252 w 252"/>
              <a:gd name="T23" fmla="*/ 239 h 499"/>
              <a:gd name="T24" fmla="*/ 187 w 252"/>
              <a:gd name="T25" fmla="*/ 221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99">
                <a:moveTo>
                  <a:pt x="187" y="221"/>
                </a:moveTo>
                <a:cubicBezTo>
                  <a:pt x="206" y="174"/>
                  <a:pt x="240" y="179"/>
                  <a:pt x="252" y="182"/>
                </a:cubicBezTo>
                <a:cubicBezTo>
                  <a:pt x="252" y="57"/>
                  <a:pt x="252" y="57"/>
                  <a:pt x="252" y="57"/>
                </a:cubicBezTo>
                <a:cubicBezTo>
                  <a:pt x="170" y="91"/>
                  <a:pt x="170" y="91"/>
                  <a:pt x="170" y="91"/>
                </a:cubicBezTo>
                <a:cubicBezTo>
                  <a:pt x="173" y="81"/>
                  <a:pt x="180" y="56"/>
                  <a:pt x="179" y="42"/>
                </a:cubicBezTo>
                <a:cubicBezTo>
                  <a:pt x="179" y="23"/>
                  <a:pt x="179" y="0"/>
                  <a:pt x="145" y="2"/>
                </a:cubicBezTo>
                <a:cubicBezTo>
                  <a:pt x="114" y="4"/>
                  <a:pt x="108" y="40"/>
                  <a:pt x="109" y="56"/>
                </a:cubicBezTo>
                <a:cubicBezTo>
                  <a:pt x="110" y="74"/>
                  <a:pt x="123" y="98"/>
                  <a:pt x="129" y="108"/>
                </a:cubicBezTo>
                <a:cubicBezTo>
                  <a:pt x="0" y="162"/>
                  <a:pt x="0" y="162"/>
                  <a:pt x="0" y="162"/>
                </a:cubicBezTo>
                <a:cubicBezTo>
                  <a:pt x="0" y="499"/>
                  <a:pt x="0" y="499"/>
                  <a:pt x="0" y="499"/>
                </a:cubicBezTo>
                <a:cubicBezTo>
                  <a:pt x="252" y="350"/>
                  <a:pt x="252" y="350"/>
                  <a:pt x="252" y="350"/>
                </a:cubicBezTo>
                <a:cubicBezTo>
                  <a:pt x="252" y="239"/>
                  <a:pt x="252" y="239"/>
                  <a:pt x="252" y="239"/>
                </a:cubicBezTo>
                <a:cubicBezTo>
                  <a:pt x="227" y="290"/>
                  <a:pt x="167" y="272"/>
                  <a:pt x="187" y="221"/>
                </a:cubicBez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4" name="未知"/>
          <p:cNvSpPr>
            <a:spLocks/>
          </p:cNvSpPr>
          <p:nvPr/>
        </p:nvSpPr>
        <p:spPr bwMode="auto">
          <a:xfrm rot="900000">
            <a:off x="1640138" y="1168757"/>
            <a:ext cx="572691" cy="176213"/>
          </a:xfrm>
          <a:custGeom>
            <a:avLst/>
            <a:gdLst>
              <a:gd name="T0" fmla="*/ 382 w 382"/>
              <a:gd name="T1" fmla="*/ 117 h 117"/>
              <a:gd name="T2" fmla="*/ 0 w 382"/>
              <a:gd name="T3" fmla="*/ 0 h 117"/>
              <a:gd name="T4" fmla="*/ 378 w 382"/>
              <a:gd name="T5" fmla="*/ 117 h 117"/>
              <a:gd name="T6" fmla="*/ 382 w 382"/>
              <a:gd name="T7" fmla="*/ 117 h 117"/>
            </a:gdLst>
            <a:ahLst/>
            <a:cxnLst>
              <a:cxn ang="0">
                <a:pos x="T0" y="T1"/>
              </a:cxn>
              <a:cxn ang="0">
                <a:pos x="T2" y="T3"/>
              </a:cxn>
              <a:cxn ang="0">
                <a:pos x="T4" y="T5"/>
              </a:cxn>
              <a:cxn ang="0">
                <a:pos x="T6" y="T7"/>
              </a:cxn>
            </a:cxnLst>
            <a:rect l="0" t="0" r="r" b="b"/>
            <a:pathLst>
              <a:path w="382" h="117">
                <a:moveTo>
                  <a:pt x="382" y="117"/>
                </a:moveTo>
                <a:lnTo>
                  <a:pt x="0" y="0"/>
                </a:lnTo>
                <a:lnTo>
                  <a:pt x="378" y="117"/>
                </a:lnTo>
                <a:lnTo>
                  <a:pt x="382" y="117"/>
                </a:ln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5" name="未知"/>
          <p:cNvSpPr>
            <a:spLocks/>
          </p:cNvSpPr>
          <p:nvPr/>
        </p:nvSpPr>
        <p:spPr bwMode="auto">
          <a:xfrm rot="900000">
            <a:off x="2140201" y="1503323"/>
            <a:ext cx="704850" cy="221456"/>
          </a:xfrm>
          <a:custGeom>
            <a:avLst/>
            <a:gdLst>
              <a:gd name="T0" fmla="*/ 0 w 470"/>
              <a:gd name="T1" fmla="*/ 0 h 148"/>
              <a:gd name="T2" fmla="*/ 0 w 470"/>
              <a:gd name="T3" fmla="*/ 2 h 148"/>
              <a:gd name="T4" fmla="*/ 470 w 470"/>
              <a:gd name="T5" fmla="*/ 148 h 148"/>
              <a:gd name="T6" fmla="*/ 0 w 470"/>
              <a:gd name="T7" fmla="*/ 0 h 148"/>
            </a:gdLst>
            <a:ahLst/>
            <a:cxnLst>
              <a:cxn ang="0">
                <a:pos x="T0" y="T1"/>
              </a:cxn>
              <a:cxn ang="0">
                <a:pos x="T2" y="T3"/>
              </a:cxn>
              <a:cxn ang="0">
                <a:pos x="T4" y="T5"/>
              </a:cxn>
              <a:cxn ang="0">
                <a:pos x="T6" y="T7"/>
              </a:cxn>
            </a:cxnLst>
            <a:rect l="0" t="0" r="r" b="b"/>
            <a:pathLst>
              <a:path w="470" h="148">
                <a:moveTo>
                  <a:pt x="0" y="0"/>
                </a:moveTo>
                <a:lnTo>
                  <a:pt x="0" y="2"/>
                </a:lnTo>
                <a:lnTo>
                  <a:pt x="470" y="148"/>
                </a:lnTo>
                <a:lnTo>
                  <a:pt x="0" y="0"/>
                </a:ln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6" name="未知"/>
          <p:cNvSpPr>
            <a:spLocks/>
          </p:cNvSpPr>
          <p:nvPr/>
        </p:nvSpPr>
        <p:spPr bwMode="auto">
          <a:xfrm rot="900000">
            <a:off x="2916488" y="1475939"/>
            <a:ext cx="1309688" cy="303609"/>
          </a:xfrm>
          <a:custGeom>
            <a:avLst/>
            <a:gdLst>
              <a:gd name="T0" fmla="*/ 188 w 437"/>
              <a:gd name="T1" fmla="*/ 33 h 101"/>
              <a:gd name="T2" fmla="*/ 111 w 437"/>
              <a:gd name="T3" fmla="*/ 20 h 101"/>
              <a:gd name="T4" fmla="*/ 0 w 437"/>
              <a:gd name="T5" fmla="*/ 46 h 101"/>
              <a:gd name="T6" fmla="*/ 80 w 437"/>
              <a:gd name="T7" fmla="*/ 64 h 101"/>
              <a:gd name="T8" fmla="*/ 57 w 437"/>
              <a:gd name="T9" fmla="*/ 84 h 101"/>
              <a:gd name="T10" fmla="*/ 119 w 437"/>
              <a:gd name="T11" fmla="*/ 73 h 101"/>
              <a:gd name="T12" fmla="*/ 239 w 437"/>
              <a:gd name="T13" fmla="*/ 101 h 101"/>
              <a:gd name="T14" fmla="*/ 239 w 437"/>
              <a:gd name="T15" fmla="*/ 101 h 101"/>
              <a:gd name="T16" fmla="*/ 437 w 437"/>
              <a:gd name="T17" fmla="*/ 42 h 101"/>
              <a:gd name="T18" fmla="*/ 202 w 437"/>
              <a:gd name="T19" fmla="*/ 0 h 101"/>
              <a:gd name="T20" fmla="*/ 154 w 437"/>
              <a:gd name="T21" fmla="*/ 11 h 101"/>
              <a:gd name="T22" fmla="*/ 188 w 437"/>
              <a:gd name="T23" fmla="*/ 3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7" h="101">
                <a:moveTo>
                  <a:pt x="188" y="33"/>
                </a:moveTo>
                <a:cubicBezTo>
                  <a:pt x="164" y="45"/>
                  <a:pt x="122" y="35"/>
                  <a:pt x="111" y="20"/>
                </a:cubicBezTo>
                <a:cubicBezTo>
                  <a:pt x="0" y="46"/>
                  <a:pt x="0" y="46"/>
                  <a:pt x="0" y="46"/>
                </a:cubicBezTo>
                <a:cubicBezTo>
                  <a:pt x="80" y="64"/>
                  <a:pt x="80" y="64"/>
                  <a:pt x="80" y="64"/>
                </a:cubicBezTo>
                <a:cubicBezTo>
                  <a:pt x="59" y="68"/>
                  <a:pt x="29" y="76"/>
                  <a:pt x="57" y="84"/>
                </a:cubicBezTo>
                <a:cubicBezTo>
                  <a:pt x="86" y="92"/>
                  <a:pt x="107" y="82"/>
                  <a:pt x="119" y="73"/>
                </a:cubicBezTo>
                <a:cubicBezTo>
                  <a:pt x="239" y="101"/>
                  <a:pt x="239" y="101"/>
                  <a:pt x="239" y="101"/>
                </a:cubicBezTo>
                <a:cubicBezTo>
                  <a:pt x="239" y="101"/>
                  <a:pt x="239" y="101"/>
                  <a:pt x="239" y="101"/>
                </a:cubicBezTo>
                <a:cubicBezTo>
                  <a:pt x="437" y="42"/>
                  <a:pt x="437" y="42"/>
                  <a:pt x="437" y="42"/>
                </a:cubicBezTo>
                <a:cubicBezTo>
                  <a:pt x="202" y="0"/>
                  <a:pt x="202" y="0"/>
                  <a:pt x="202" y="0"/>
                </a:cubicBezTo>
                <a:cubicBezTo>
                  <a:pt x="154" y="11"/>
                  <a:pt x="154" y="11"/>
                  <a:pt x="154" y="11"/>
                </a:cubicBezTo>
                <a:cubicBezTo>
                  <a:pt x="176" y="15"/>
                  <a:pt x="208" y="23"/>
                  <a:pt x="188" y="33"/>
                </a:cubicBez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7" name="未知"/>
          <p:cNvSpPr>
            <a:spLocks/>
          </p:cNvSpPr>
          <p:nvPr/>
        </p:nvSpPr>
        <p:spPr bwMode="auto">
          <a:xfrm rot="900000">
            <a:off x="1644901" y="1135421"/>
            <a:ext cx="1315641" cy="307181"/>
          </a:xfrm>
          <a:custGeom>
            <a:avLst/>
            <a:gdLst>
              <a:gd name="T0" fmla="*/ 340 w 439"/>
              <a:gd name="T1" fmla="*/ 23 h 102"/>
              <a:gd name="T2" fmla="*/ 365 w 439"/>
              <a:gd name="T3" fmla="*/ 9 h 102"/>
              <a:gd name="T4" fmla="*/ 308 w 439"/>
              <a:gd name="T5" fmla="*/ 15 h 102"/>
              <a:gd name="T6" fmla="*/ 255 w 439"/>
              <a:gd name="T7" fmla="*/ 3 h 102"/>
              <a:gd name="T8" fmla="*/ 0 w 439"/>
              <a:gd name="T9" fmla="*/ 44 h 102"/>
              <a:gd name="T10" fmla="*/ 191 w 439"/>
              <a:gd name="T11" fmla="*/ 102 h 102"/>
              <a:gd name="T12" fmla="*/ 308 w 439"/>
              <a:gd name="T13" fmla="*/ 75 h 102"/>
              <a:gd name="T14" fmla="*/ 273 w 439"/>
              <a:gd name="T15" fmla="*/ 50 h 102"/>
              <a:gd name="T16" fmla="*/ 343 w 439"/>
              <a:gd name="T17" fmla="*/ 67 h 102"/>
              <a:gd name="T18" fmla="*/ 439 w 439"/>
              <a:gd name="T19" fmla="*/ 46 h 102"/>
              <a:gd name="T20" fmla="*/ 340 w 439"/>
              <a:gd name="T21" fmla="*/ 2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9" h="102">
                <a:moveTo>
                  <a:pt x="340" y="23"/>
                </a:moveTo>
                <a:cubicBezTo>
                  <a:pt x="354" y="20"/>
                  <a:pt x="373" y="14"/>
                  <a:pt x="365" y="9"/>
                </a:cubicBezTo>
                <a:cubicBezTo>
                  <a:pt x="349" y="0"/>
                  <a:pt x="319" y="11"/>
                  <a:pt x="308" y="15"/>
                </a:cubicBezTo>
                <a:cubicBezTo>
                  <a:pt x="255" y="3"/>
                  <a:pt x="255" y="3"/>
                  <a:pt x="255" y="3"/>
                </a:cubicBezTo>
                <a:cubicBezTo>
                  <a:pt x="0" y="44"/>
                  <a:pt x="0" y="44"/>
                  <a:pt x="0" y="44"/>
                </a:cubicBezTo>
                <a:cubicBezTo>
                  <a:pt x="191" y="102"/>
                  <a:pt x="191" y="102"/>
                  <a:pt x="191" y="102"/>
                </a:cubicBezTo>
                <a:cubicBezTo>
                  <a:pt x="308" y="75"/>
                  <a:pt x="308" y="75"/>
                  <a:pt x="308" y="75"/>
                </a:cubicBezTo>
                <a:cubicBezTo>
                  <a:pt x="284" y="72"/>
                  <a:pt x="241" y="63"/>
                  <a:pt x="273" y="50"/>
                </a:cubicBezTo>
                <a:cubicBezTo>
                  <a:pt x="309" y="37"/>
                  <a:pt x="333" y="57"/>
                  <a:pt x="343" y="67"/>
                </a:cubicBezTo>
                <a:cubicBezTo>
                  <a:pt x="439" y="46"/>
                  <a:pt x="439" y="46"/>
                  <a:pt x="439" y="46"/>
                </a:cubicBezTo>
                <a:lnTo>
                  <a:pt x="340" y="23"/>
                </a:ln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8" name="未知"/>
          <p:cNvSpPr>
            <a:spLocks/>
          </p:cNvSpPr>
          <p:nvPr/>
        </p:nvSpPr>
        <p:spPr bwMode="auto">
          <a:xfrm rot="900000">
            <a:off x="2419998" y="1223526"/>
            <a:ext cx="1175147" cy="233363"/>
          </a:xfrm>
          <a:custGeom>
            <a:avLst/>
            <a:gdLst>
              <a:gd name="T0" fmla="*/ 110 w 392"/>
              <a:gd name="T1" fmla="*/ 41 h 78"/>
              <a:gd name="T2" fmla="*/ 85 w 392"/>
              <a:gd name="T3" fmla="*/ 55 h 78"/>
              <a:gd name="T4" fmla="*/ 184 w 392"/>
              <a:gd name="T5" fmla="*/ 78 h 78"/>
              <a:gd name="T6" fmla="*/ 295 w 392"/>
              <a:gd name="T7" fmla="*/ 52 h 78"/>
              <a:gd name="T8" fmla="*/ 372 w 392"/>
              <a:gd name="T9" fmla="*/ 65 h 78"/>
              <a:gd name="T10" fmla="*/ 338 w 392"/>
              <a:gd name="T11" fmla="*/ 43 h 78"/>
              <a:gd name="T12" fmla="*/ 386 w 392"/>
              <a:gd name="T13" fmla="*/ 32 h 78"/>
              <a:gd name="T14" fmla="*/ 212 w 392"/>
              <a:gd name="T15" fmla="*/ 0 h 78"/>
              <a:gd name="T16" fmla="*/ 0 w 392"/>
              <a:gd name="T17" fmla="*/ 35 h 78"/>
              <a:gd name="T18" fmla="*/ 53 w 392"/>
              <a:gd name="T19" fmla="*/ 47 h 78"/>
              <a:gd name="T20" fmla="*/ 110 w 392"/>
              <a:gd name="T21" fmla="*/ 4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2" h="78">
                <a:moveTo>
                  <a:pt x="110" y="41"/>
                </a:moveTo>
                <a:cubicBezTo>
                  <a:pt x="118" y="46"/>
                  <a:pt x="99" y="52"/>
                  <a:pt x="85" y="55"/>
                </a:cubicBezTo>
                <a:cubicBezTo>
                  <a:pt x="184" y="78"/>
                  <a:pt x="184" y="78"/>
                  <a:pt x="184" y="78"/>
                </a:cubicBezTo>
                <a:cubicBezTo>
                  <a:pt x="295" y="52"/>
                  <a:pt x="295" y="52"/>
                  <a:pt x="295" y="52"/>
                </a:cubicBezTo>
                <a:cubicBezTo>
                  <a:pt x="306" y="67"/>
                  <a:pt x="348" y="77"/>
                  <a:pt x="372" y="65"/>
                </a:cubicBezTo>
                <a:cubicBezTo>
                  <a:pt x="392" y="55"/>
                  <a:pt x="360" y="47"/>
                  <a:pt x="338" y="43"/>
                </a:cubicBezTo>
                <a:cubicBezTo>
                  <a:pt x="386" y="32"/>
                  <a:pt x="386" y="32"/>
                  <a:pt x="386" y="32"/>
                </a:cubicBezTo>
                <a:cubicBezTo>
                  <a:pt x="212" y="0"/>
                  <a:pt x="212" y="0"/>
                  <a:pt x="212" y="0"/>
                </a:cubicBezTo>
                <a:cubicBezTo>
                  <a:pt x="0" y="35"/>
                  <a:pt x="0" y="35"/>
                  <a:pt x="0" y="35"/>
                </a:cubicBezTo>
                <a:cubicBezTo>
                  <a:pt x="53" y="47"/>
                  <a:pt x="53" y="47"/>
                  <a:pt x="53" y="47"/>
                </a:cubicBezTo>
                <a:cubicBezTo>
                  <a:pt x="64" y="43"/>
                  <a:pt x="94" y="32"/>
                  <a:pt x="110" y="41"/>
                </a:cubicBez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9" name="未知"/>
          <p:cNvSpPr>
            <a:spLocks/>
          </p:cNvSpPr>
          <p:nvPr/>
        </p:nvSpPr>
        <p:spPr bwMode="auto">
          <a:xfrm rot="900000">
            <a:off x="2152108" y="1408073"/>
            <a:ext cx="1459706" cy="417910"/>
          </a:xfrm>
          <a:custGeom>
            <a:avLst/>
            <a:gdLst>
              <a:gd name="T0" fmla="*/ 235 w 487"/>
              <a:gd name="T1" fmla="*/ 139 h 139"/>
              <a:gd name="T2" fmla="*/ 487 w 487"/>
              <a:gd name="T3" fmla="*/ 64 h 139"/>
              <a:gd name="T4" fmla="*/ 367 w 487"/>
              <a:gd name="T5" fmla="*/ 36 h 139"/>
              <a:gd name="T6" fmla="*/ 305 w 487"/>
              <a:gd name="T7" fmla="*/ 47 h 139"/>
              <a:gd name="T8" fmla="*/ 328 w 487"/>
              <a:gd name="T9" fmla="*/ 27 h 139"/>
              <a:gd name="T10" fmla="*/ 248 w 487"/>
              <a:gd name="T11" fmla="*/ 9 h 139"/>
              <a:gd name="T12" fmla="*/ 152 w 487"/>
              <a:gd name="T13" fmla="*/ 30 h 139"/>
              <a:gd name="T14" fmla="*/ 82 w 487"/>
              <a:gd name="T15" fmla="*/ 13 h 139"/>
              <a:gd name="T16" fmla="*/ 117 w 487"/>
              <a:gd name="T17" fmla="*/ 38 h 139"/>
              <a:gd name="T18" fmla="*/ 0 w 487"/>
              <a:gd name="T19" fmla="*/ 65 h 139"/>
              <a:gd name="T20" fmla="*/ 235 w 487"/>
              <a:gd name="T2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7" h="139">
                <a:moveTo>
                  <a:pt x="235" y="139"/>
                </a:moveTo>
                <a:cubicBezTo>
                  <a:pt x="487" y="64"/>
                  <a:pt x="487" y="64"/>
                  <a:pt x="487" y="64"/>
                </a:cubicBezTo>
                <a:cubicBezTo>
                  <a:pt x="367" y="36"/>
                  <a:pt x="367" y="36"/>
                  <a:pt x="367" y="36"/>
                </a:cubicBezTo>
                <a:cubicBezTo>
                  <a:pt x="355" y="45"/>
                  <a:pt x="334" y="55"/>
                  <a:pt x="305" y="47"/>
                </a:cubicBezTo>
                <a:cubicBezTo>
                  <a:pt x="277" y="39"/>
                  <a:pt x="307" y="31"/>
                  <a:pt x="328" y="27"/>
                </a:cubicBezTo>
                <a:cubicBezTo>
                  <a:pt x="248" y="9"/>
                  <a:pt x="248" y="9"/>
                  <a:pt x="248" y="9"/>
                </a:cubicBezTo>
                <a:cubicBezTo>
                  <a:pt x="152" y="30"/>
                  <a:pt x="152" y="30"/>
                  <a:pt x="152" y="30"/>
                </a:cubicBezTo>
                <a:cubicBezTo>
                  <a:pt x="142" y="20"/>
                  <a:pt x="118" y="0"/>
                  <a:pt x="82" y="13"/>
                </a:cubicBezTo>
                <a:cubicBezTo>
                  <a:pt x="50" y="26"/>
                  <a:pt x="93" y="35"/>
                  <a:pt x="117" y="38"/>
                </a:cubicBezTo>
                <a:cubicBezTo>
                  <a:pt x="0" y="65"/>
                  <a:pt x="0" y="65"/>
                  <a:pt x="0" y="65"/>
                </a:cubicBezTo>
                <a:lnTo>
                  <a:pt x="235" y="139"/>
                </a:ln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10" name="未知"/>
          <p:cNvSpPr>
            <a:spLocks/>
          </p:cNvSpPr>
          <p:nvPr/>
        </p:nvSpPr>
        <p:spPr bwMode="auto">
          <a:xfrm rot="900000">
            <a:off x="1640138" y="1167566"/>
            <a:ext cx="566738" cy="176213"/>
          </a:xfrm>
          <a:custGeom>
            <a:avLst/>
            <a:gdLst>
              <a:gd name="T0" fmla="*/ 378 w 378"/>
              <a:gd name="T1" fmla="*/ 117 h 117"/>
              <a:gd name="T2" fmla="*/ 0 w 378"/>
              <a:gd name="T3" fmla="*/ 0 h 117"/>
              <a:gd name="T4" fmla="*/ 378 w 378"/>
              <a:gd name="T5" fmla="*/ 117 h 117"/>
              <a:gd name="T6" fmla="*/ 378 w 378"/>
              <a:gd name="T7" fmla="*/ 117 h 117"/>
            </a:gdLst>
            <a:ahLst/>
            <a:cxnLst>
              <a:cxn ang="0">
                <a:pos x="T0" y="T1"/>
              </a:cxn>
              <a:cxn ang="0">
                <a:pos x="T2" y="T3"/>
              </a:cxn>
              <a:cxn ang="0">
                <a:pos x="T4" y="T5"/>
              </a:cxn>
              <a:cxn ang="0">
                <a:pos x="T6" y="T7"/>
              </a:cxn>
            </a:cxnLst>
            <a:rect l="0" t="0" r="r" b="b"/>
            <a:pathLst>
              <a:path w="378" h="117">
                <a:moveTo>
                  <a:pt x="378" y="117"/>
                </a:moveTo>
                <a:lnTo>
                  <a:pt x="0" y="0"/>
                </a:lnTo>
                <a:lnTo>
                  <a:pt x="378" y="117"/>
                </a:lnTo>
                <a:lnTo>
                  <a:pt x="378" y="117"/>
                </a:ln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11" name="未知"/>
          <p:cNvSpPr>
            <a:spLocks/>
          </p:cNvSpPr>
          <p:nvPr/>
        </p:nvSpPr>
        <p:spPr bwMode="auto">
          <a:xfrm rot="900000">
            <a:off x="1522267" y="1180664"/>
            <a:ext cx="785813" cy="1063228"/>
          </a:xfrm>
          <a:custGeom>
            <a:avLst/>
            <a:gdLst>
              <a:gd name="T0" fmla="*/ 82 w 262"/>
              <a:gd name="T1" fmla="*/ 218 h 354"/>
              <a:gd name="T2" fmla="*/ 102 w 262"/>
              <a:gd name="T3" fmla="*/ 314 h 354"/>
              <a:gd name="T4" fmla="*/ 191 w 262"/>
              <a:gd name="T5" fmla="*/ 354 h 354"/>
              <a:gd name="T6" fmla="*/ 191 w 262"/>
              <a:gd name="T7" fmla="*/ 233 h 354"/>
              <a:gd name="T8" fmla="*/ 262 w 262"/>
              <a:gd name="T9" fmla="*/ 223 h 354"/>
              <a:gd name="T10" fmla="*/ 191 w 262"/>
              <a:gd name="T11" fmla="*/ 178 h 354"/>
              <a:gd name="T12" fmla="*/ 191 w 262"/>
              <a:gd name="T13" fmla="*/ 59 h 354"/>
              <a:gd name="T14" fmla="*/ 0 w 262"/>
              <a:gd name="T15" fmla="*/ 0 h 354"/>
              <a:gd name="T16" fmla="*/ 0 w 262"/>
              <a:gd name="T17" fmla="*/ 268 h 354"/>
              <a:gd name="T18" fmla="*/ 66 w 262"/>
              <a:gd name="T19" fmla="*/ 298 h 354"/>
              <a:gd name="T20" fmla="*/ 82 w 262"/>
              <a:gd name="T21" fmla="*/ 21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354">
                <a:moveTo>
                  <a:pt x="82" y="218"/>
                </a:moveTo>
                <a:cubicBezTo>
                  <a:pt x="120" y="210"/>
                  <a:pt x="118" y="288"/>
                  <a:pt x="102" y="314"/>
                </a:cubicBezTo>
                <a:cubicBezTo>
                  <a:pt x="191" y="354"/>
                  <a:pt x="191" y="354"/>
                  <a:pt x="191" y="354"/>
                </a:cubicBezTo>
                <a:cubicBezTo>
                  <a:pt x="191" y="233"/>
                  <a:pt x="191" y="233"/>
                  <a:pt x="191" y="233"/>
                </a:cubicBezTo>
                <a:cubicBezTo>
                  <a:pt x="218" y="251"/>
                  <a:pt x="262" y="270"/>
                  <a:pt x="262" y="223"/>
                </a:cubicBezTo>
                <a:cubicBezTo>
                  <a:pt x="262" y="166"/>
                  <a:pt x="214" y="172"/>
                  <a:pt x="191" y="178"/>
                </a:cubicBezTo>
                <a:cubicBezTo>
                  <a:pt x="191" y="59"/>
                  <a:pt x="191" y="59"/>
                  <a:pt x="191" y="59"/>
                </a:cubicBezTo>
                <a:cubicBezTo>
                  <a:pt x="0" y="0"/>
                  <a:pt x="0" y="0"/>
                  <a:pt x="0" y="0"/>
                </a:cubicBezTo>
                <a:cubicBezTo>
                  <a:pt x="0" y="268"/>
                  <a:pt x="0" y="268"/>
                  <a:pt x="0" y="268"/>
                </a:cubicBezTo>
                <a:cubicBezTo>
                  <a:pt x="66" y="298"/>
                  <a:pt x="66" y="298"/>
                  <a:pt x="66" y="298"/>
                </a:cubicBezTo>
                <a:cubicBezTo>
                  <a:pt x="60" y="277"/>
                  <a:pt x="47" y="226"/>
                  <a:pt x="82" y="218"/>
                </a:cubicBez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12" name="未知"/>
          <p:cNvSpPr>
            <a:spLocks/>
          </p:cNvSpPr>
          <p:nvPr/>
        </p:nvSpPr>
        <p:spPr bwMode="auto">
          <a:xfrm rot="900000">
            <a:off x="1987801" y="1485464"/>
            <a:ext cx="704850" cy="1387078"/>
          </a:xfrm>
          <a:custGeom>
            <a:avLst/>
            <a:gdLst>
              <a:gd name="T0" fmla="*/ 0 w 235"/>
              <a:gd name="T1" fmla="*/ 0 h 462"/>
              <a:gd name="T2" fmla="*/ 0 w 235"/>
              <a:gd name="T3" fmla="*/ 119 h 462"/>
              <a:gd name="T4" fmla="*/ 71 w 235"/>
              <a:gd name="T5" fmla="*/ 164 h 462"/>
              <a:gd name="T6" fmla="*/ 0 w 235"/>
              <a:gd name="T7" fmla="*/ 174 h 462"/>
              <a:gd name="T8" fmla="*/ 0 w 235"/>
              <a:gd name="T9" fmla="*/ 295 h 462"/>
              <a:gd name="T10" fmla="*/ 98 w 235"/>
              <a:gd name="T11" fmla="*/ 339 h 462"/>
              <a:gd name="T12" fmla="*/ 117 w 235"/>
              <a:gd name="T13" fmla="*/ 447 h 462"/>
              <a:gd name="T14" fmla="*/ 140 w 235"/>
              <a:gd name="T15" fmla="*/ 358 h 462"/>
              <a:gd name="T16" fmla="*/ 235 w 235"/>
              <a:gd name="T17" fmla="*/ 401 h 462"/>
              <a:gd name="T18" fmla="*/ 235 w 235"/>
              <a:gd name="T19" fmla="*/ 73 h 462"/>
              <a:gd name="T20" fmla="*/ 0 w 235"/>
              <a:gd name="T21"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462">
                <a:moveTo>
                  <a:pt x="0" y="0"/>
                </a:moveTo>
                <a:cubicBezTo>
                  <a:pt x="0" y="119"/>
                  <a:pt x="0" y="119"/>
                  <a:pt x="0" y="119"/>
                </a:cubicBezTo>
                <a:cubicBezTo>
                  <a:pt x="23" y="113"/>
                  <a:pt x="71" y="107"/>
                  <a:pt x="71" y="164"/>
                </a:cubicBezTo>
                <a:cubicBezTo>
                  <a:pt x="71" y="211"/>
                  <a:pt x="27" y="192"/>
                  <a:pt x="0" y="174"/>
                </a:cubicBezTo>
                <a:cubicBezTo>
                  <a:pt x="0" y="295"/>
                  <a:pt x="0" y="295"/>
                  <a:pt x="0" y="295"/>
                </a:cubicBezTo>
                <a:cubicBezTo>
                  <a:pt x="98" y="339"/>
                  <a:pt x="98" y="339"/>
                  <a:pt x="98" y="339"/>
                </a:cubicBezTo>
                <a:cubicBezTo>
                  <a:pt x="87" y="365"/>
                  <a:pt x="65" y="430"/>
                  <a:pt x="117" y="447"/>
                </a:cubicBezTo>
                <a:cubicBezTo>
                  <a:pt x="161" y="462"/>
                  <a:pt x="151" y="400"/>
                  <a:pt x="140" y="358"/>
                </a:cubicBezTo>
                <a:cubicBezTo>
                  <a:pt x="235" y="401"/>
                  <a:pt x="235" y="401"/>
                  <a:pt x="235" y="401"/>
                </a:cubicBezTo>
                <a:cubicBezTo>
                  <a:pt x="235" y="73"/>
                  <a:pt x="235" y="73"/>
                  <a:pt x="235" y="73"/>
                </a:cubicBezTo>
                <a:lnTo>
                  <a:pt x="0" y="0"/>
                </a:ln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13" name="未知"/>
          <p:cNvSpPr>
            <a:spLocks/>
          </p:cNvSpPr>
          <p:nvPr/>
        </p:nvSpPr>
        <p:spPr bwMode="auto">
          <a:xfrm rot="900000">
            <a:off x="2689079" y="1704539"/>
            <a:ext cx="1013222" cy="1209675"/>
          </a:xfrm>
          <a:custGeom>
            <a:avLst/>
            <a:gdLst>
              <a:gd name="T0" fmla="*/ 0 w 338"/>
              <a:gd name="T1" fmla="*/ 75 h 403"/>
              <a:gd name="T2" fmla="*/ 0 w 338"/>
              <a:gd name="T3" fmla="*/ 403 h 403"/>
              <a:gd name="T4" fmla="*/ 129 w 338"/>
              <a:gd name="T5" fmla="*/ 349 h 403"/>
              <a:gd name="T6" fmla="*/ 109 w 338"/>
              <a:gd name="T7" fmla="*/ 297 h 403"/>
              <a:gd name="T8" fmla="*/ 145 w 338"/>
              <a:gd name="T9" fmla="*/ 243 h 403"/>
              <a:gd name="T10" fmla="*/ 179 w 338"/>
              <a:gd name="T11" fmla="*/ 283 h 403"/>
              <a:gd name="T12" fmla="*/ 170 w 338"/>
              <a:gd name="T13" fmla="*/ 332 h 403"/>
              <a:gd name="T14" fmla="*/ 252 w 338"/>
              <a:gd name="T15" fmla="*/ 298 h 403"/>
              <a:gd name="T16" fmla="*/ 252 w 338"/>
              <a:gd name="T17" fmla="*/ 170 h 403"/>
              <a:gd name="T18" fmla="*/ 331 w 338"/>
              <a:gd name="T19" fmla="*/ 121 h 403"/>
              <a:gd name="T20" fmla="*/ 252 w 338"/>
              <a:gd name="T21" fmla="*/ 127 h 403"/>
              <a:gd name="T22" fmla="*/ 252 w 338"/>
              <a:gd name="T23" fmla="*/ 0 h 403"/>
              <a:gd name="T24" fmla="*/ 252 w 338"/>
              <a:gd name="T25" fmla="*/ 0 h 403"/>
              <a:gd name="T26" fmla="*/ 0 w 338"/>
              <a:gd name="T27" fmla="*/ 75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403">
                <a:moveTo>
                  <a:pt x="0" y="75"/>
                </a:moveTo>
                <a:cubicBezTo>
                  <a:pt x="0" y="403"/>
                  <a:pt x="0" y="403"/>
                  <a:pt x="0" y="403"/>
                </a:cubicBezTo>
                <a:cubicBezTo>
                  <a:pt x="129" y="349"/>
                  <a:pt x="129" y="349"/>
                  <a:pt x="129" y="349"/>
                </a:cubicBezTo>
                <a:cubicBezTo>
                  <a:pt x="123" y="339"/>
                  <a:pt x="110" y="315"/>
                  <a:pt x="109" y="297"/>
                </a:cubicBezTo>
                <a:cubicBezTo>
                  <a:pt x="108" y="281"/>
                  <a:pt x="114" y="245"/>
                  <a:pt x="145" y="243"/>
                </a:cubicBezTo>
                <a:cubicBezTo>
                  <a:pt x="179" y="241"/>
                  <a:pt x="179" y="264"/>
                  <a:pt x="179" y="283"/>
                </a:cubicBezTo>
                <a:cubicBezTo>
                  <a:pt x="180" y="297"/>
                  <a:pt x="173" y="322"/>
                  <a:pt x="170" y="332"/>
                </a:cubicBezTo>
                <a:cubicBezTo>
                  <a:pt x="252" y="298"/>
                  <a:pt x="252" y="298"/>
                  <a:pt x="252" y="298"/>
                </a:cubicBezTo>
                <a:cubicBezTo>
                  <a:pt x="252" y="170"/>
                  <a:pt x="252" y="170"/>
                  <a:pt x="252" y="170"/>
                </a:cubicBezTo>
                <a:cubicBezTo>
                  <a:pt x="281" y="173"/>
                  <a:pt x="338" y="175"/>
                  <a:pt x="331" y="121"/>
                </a:cubicBezTo>
                <a:cubicBezTo>
                  <a:pt x="325" y="74"/>
                  <a:pt x="275" y="109"/>
                  <a:pt x="252" y="127"/>
                </a:cubicBezTo>
                <a:cubicBezTo>
                  <a:pt x="252" y="0"/>
                  <a:pt x="252" y="0"/>
                  <a:pt x="252" y="0"/>
                </a:cubicBezTo>
                <a:cubicBezTo>
                  <a:pt x="252" y="0"/>
                  <a:pt x="252" y="0"/>
                  <a:pt x="252" y="0"/>
                </a:cubicBezTo>
                <a:lnTo>
                  <a:pt x="0" y="75"/>
                </a:ln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14" name="未知"/>
          <p:cNvSpPr>
            <a:spLocks/>
          </p:cNvSpPr>
          <p:nvPr/>
        </p:nvSpPr>
        <p:spPr bwMode="auto">
          <a:xfrm rot="900000">
            <a:off x="3017692" y="2437964"/>
            <a:ext cx="851297" cy="1128713"/>
          </a:xfrm>
          <a:custGeom>
            <a:avLst/>
            <a:gdLst>
              <a:gd name="T0" fmla="*/ 199 w 284"/>
              <a:gd name="T1" fmla="*/ 126 h 376"/>
              <a:gd name="T2" fmla="*/ 180 w 284"/>
              <a:gd name="T3" fmla="*/ 44 h 376"/>
              <a:gd name="T4" fmla="*/ 85 w 284"/>
              <a:gd name="T5" fmla="*/ 83 h 376"/>
              <a:gd name="T6" fmla="*/ 85 w 284"/>
              <a:gd name="T7" fmla="*/ 208 h 376"/>
              <a:gd name="T8" fmla="*/ 87 w 284"/>
              <a:gd name="T9" fmla="*/ 209 h 376"/>
              <a:gd name="T10" fmla="*/ 85 w 284"/>
              <a:gd name="T11" fmla="*/ 208 h 376"/>
              <a:gd name="T12" fmla="*/ 20 w 284"/>
              <a:gd name="T13" fmla="*/ 247 h 376"/>
              <a:gd name="T14" fmla="*/ 85 w 284"/>
              <a:gd name="T15" fmla="*/ 265 h 376"/>
              <a:gd name="T16" fmla="*/ 87 w 284"/>
              <a:gd name="T17" fmla="*/ 260 h 376"/>
              <a:gd name="T18" fmla="*/ 85 w 284"/>
              <a:gd name="T19" fmla="*/ 265 h 376"/>
              <a:gd name="T20" fmla="*/ 85 w 284"/>
              <a:gd name="T21" fmla="*/ 376 h 376"/>
              <a:gd name="T22" fmla="*/ 284 w 284"/>
              <a:gd name="T23" fmla="*/ 258 h 376"/>
              <a:gd name="T24" fmla="*/ 284 w 284"/>
              <a:gd name="T25" fmla="*/ 0 h 376"/>
              <a:gd name="T26" fmla="*/ 214 w 284"/>
              <a:gd name="T27" fmla="*/ 30 h 376"/>
              <a:gd name="T28" fmla="*/ 199 w 284"/>
              <a:gd name="T29" fmla="*/ 12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4" h="376">
                <a:moveTo>
                  <a:pt x="199" y="126"/>
                </a:moveTo>
                <a:cubicBezTo>
                  <a:pt x="157" y="127"/>
                  <a:pt x="170" y="73"/>
                  <a:pt x="180" y="44"/>
                </a:cubicBezTo>
                <a:cubicBezTo>
                  <a:pt x="85" y="83"/>
                  <a:pt x="85" y="83"/>
                  <a:pt x="85" y="83"/>
                </a:cubicBezTo>
                <a:cubicBezTo>
                  <a:pt x="85" y="208"/>
                  <a:pt x="85" y="208"/>
                  <a:pt x="85" y="208"/>
                </a:cubicBezTo>
                <a:cubicBezTo>
                  <a:pt x="86" y="208"/>
                  <a:pt x="87" y="209"/>
                  <a:pt x="87" y="209"/>
                </a:cubicBezTo>
                <a:cubicBezTo>
                  <a:pt x="87" y="209"/>
                  <a:pt x="86" y="208"/>
                  <a:pt x="85" y="208"/>
                </a:cubicBezTo>
                <a:cubicBezTo>
                  <a:pt x="73" y="205"/>
                  <a:pt x="39" y="200"/>
                  <a:pt x="20" y="247"/>
                </a:cubicBezTo>
                <a:cubicBezTo>
                  <a:pt x="0" y="298"/>
                  <a:pt x="60" y="316"/>
                  <a:pt x="85" y="265"/>
                </a:cubicBezTo>
                <a:cubicBezTo>
                  <a:pt x="87" y="261"/>
                  <a:pt x="87" y="260"/>
                  <a:pt x="87" y="260"/>
                </a:cubicBezTo>
                <a:cubicBezTo>
                  <a:pt x="87" y="260"/>
                  <a:pt x="87" y="261"/>
                  <a:pt x="85" y="265"/>
                </a:cubicBezTo>
                <a:cubicBezTo>
                  <a:pt x="85" y="376"/>
                  <a:pt x="85" y="376"/>
                  <a:pt x="85" y="376"/>
                </a:cubicBezTo>
                <a:cubicBezTo>
                  <a:pt x="284" y="258"/>
                  <a:pt x="284" y="258"/>
                  <a:pt x="284" y="258"/>
                </a:cubicBezTo>
                <a:cubicBezTo>
                  <a:pt x="284" y="0"/>
                  <a:pt x="284" y="0"/>
                  <a:pt x="284" y="0"/>
                </a:cubicBezTo>
                <a:cubicBezTo>
                  <a:pt x="214" y="30"/>
                  <a:pt x="214" y="30"/>
                  <a:pt x="214" y="30"/>
                </a:cubicBezTo>
                <a:cubicBezTo>
                  <a:pt x="224" y="60"/>
                  <a:pt x="245" y="124"/>
                  <a:pt x="199" y="126"/>
                </a:cubicBez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15" name="未知"/>
          <p:cNvSpPr>
            <a:spLocks/>
          </p:cNvSpPr>
          <p:nvPr/>
        </p:nvSpPr>
        <p:spPr bwMode="auto">
          <a:xfrm rot="900000">
            <a:off x="3471319" y="1673583"/>
            <a:ext cx="596504" cy="1206103"/>
          </a:xfrm>
          <a:custGeom>
            <a:avLst/>
            <a:gdLst>
              <a:gd name="T0" fmla="*/ 198 w 199"/>
              <a:gd name="T1" fmla="*/ 0 h 401"/>
              <a:gd name="T2" fmla="*/ 199 w 199"/>
              <a:gd name="T3" fmla="*/ 0 h 401"/>
              <a:gd name="T4" fmla="*/ 0 w 199"/>
              <a:gd name="T5" fmla="*/ 59 h 401"/>
              <a:gd name="T6" fmla="*/ 0 w 199"/>
              <a:gd name="T7" fmla="*/ 59 h 401"/>
              <a:gd name="T8" fmla="*/ 0 w 199"/>
              <a:gd name="T9" fmla="*/ 186 h 401"/>
              <a:gd name="T10" fmla="*/ 79 w 199"/>
              <a:gd name="T11" fmla="*/ 180 h 401"/>
              <a:gd name="T12" fmla="*/ 0 w 199"/>
              <a:gd name="T13" fmla="*/ 229 h 401"/>
              <a:gd name="T14" fmla="*/ 0 w 199"/>
              <a:gd name="T15" fmla="*/ 357 h 401"/>
              <a:gd name="T16" fmla="*/ 95 w 199"/>
              <a:gd name="T17" fmla="*/ 318 h 401"/>
              <a:gd name="T18" fmla="*/ 114 w 199"/>
              <a:gd name="T19" fmla="*/ 400 h 401"/>
              <a:gd name="T20" fmla="*/ 129 w 199"/>
              <a:gd name="T21" fmla="*/ 304 h 401"/>
              <a:gd name="T22" fmla="*/ 199 w 199"/>
              <a:gd name="T23" fmla="*/ 274 h 401"/>
              <a:gd name="T24" fmla="*/ 199 w 199"/>
              <a:gd name="T25" fmla="*/ 0 h 401"/>
              <a:gd name="T26" fmla="*/ 198 w 199"/>
              <a:gd name="T2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9" h="401">
                <a:moveTo>
                  <a:pt x="198" y="0"/>
                </a:moveTo>
                <a:cubicBezTo>
                  <a:pt x="199" y="0"/>
                  <a:pt x="199" y="0"/>
                  <a:pt x="199" y="0"/>
                </a:cubicBezTo>
                <a:cubicBezTo>
                  <a:pt x="0" y="59"/>
                  <a:pt x="0" y="59"/>
                  <a:pt x="0" y="59"/>
                </a:cubicBezTo>
                <a:cubicBezTo>
                  <a:pt x="0" y="59"/>
                  <a:pt x="0" y="59"/>
                  <a:pt x="0" y="59"/>
                </a:cubicBezTo>
                <a:cubicBezTo>
                  <a:pt x="0" y="186"/>
                  <a:pt x="0" y="186"/>
                  <a:pt x="0" y="186"/>
                </a:cubicBezTo>
                <a:cubicBezTo>
                  <a:pt x="23" y="168"/>
                  <a:pt x="73" y="133"/>
                  <a:pt x="79" y="180"/>
                </a:cubicBezTo>
                <a:cubicBezTo>
                  <a:pt x="86" y="234"/>
                  <a:pt x="29" y="232"/>
                  <a:pt x="0" y="229"/>
                </a:cubicBezTo>
                <a:cubicBezTo>
                  <a:pt x="0" y="357"/>
                  <a:pt x="0" y="357"/>
                  <a:pt x="0" y="357"/>
                </a:cubicBezTo>
                <a:cubicBezTo>
                  <a:pt x="95" y="318"/>
                  <a:pt x="95" y="318"/>
                  <a:pt x="95" y="318"/>
                </a:cubicBezTo>
                <a:cubicBezTo>
                  <a:pt x="85" y="347"/>
                  <a:pt x="72" y="401"/>
                  <a:pt x="114" y="400"/>
                </a:cubicBezTo>
                <a:cubicBezTo>
                  <a:pt x="160" y="398"/>
                  <a:pt x="139" y="334"/>
                  <a:pt x="129" y="304"/>
                </a:cubicBezTo>
                <a:cubicBezTo>
                  <a:pt x="199" y="274"/>
                  <a:pt x="199" y="274"/>
                  <a:pt x="199" y="274"/>
                </a:cubicBezTo>
                <a:cubicBezTo>
                  <a:pt x="199" y="0"/>
                  <a:pt x="199" y="0"/>
                  <a:pt x="199" y="0"/>
                </a:cubicBezTo>
                <a:lnTo>
                  <a:pt x="198" y="0"/>
                </a:ln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16" name="未知"/>
          <p:cNvSpPr>
            <a:spLocks/>
          </p:cNvSpPr>
          <p:nvPr/>
        </p:nvSpPr>
        <p:spPr bwMode="auto">
          <a:xfrm rot="900000">
            <a:off x="1328195" y="1758117"/>
            <a:ext cx="572691" cy="1327547"/>
          </a:xfrm>
          <a:custGeom>
            <a:avLst/>
            <a:gdLst>
              <a:gd name="T0" fmla="*/ 122 w 191"/>
              <a:gd name="T1" fmla="*/ 253 h 442"/>
              <a:gd name="T2" fmla="*/ 191 w 191"/>
              <a:gd name="T3" fmla="*/ 268 h 442"/>
              <a:gd name="T4" fmla="*/ 191 w 191"/>
              <a:gd name="T5" fmla="*/ 144 h 442"/>
              <a:gd name="T6" fmla="*/ 102 w 191"/>
              <a:gd name="T7" fmla="*/ 104 h 442"/>
              <a:gd name="T8" fmla="*/ 82 w 191"/>
              <a:gd name="T9" fmla="*/ 8 h 442"/>
              <a:gd name="T10" fmla="*/ 66 w 191"/>
              <a:gd name="T11" fmla="*/ 88 h 442"/>
              <a:gd name="T12" fmla="*/ 0 w 191"/>
              <a:gd name="T13" fmla="*/ 58 h 442"/>
              <a:gd name="T14" fmla="*/ 0 w 191"/>
              <a:gd name="T15" fmla="*/ 325 h 442"/>
              <a:gd name="T16" fmla="*/ 191 w 191"/>
              <a:gd name="T17" fmla="*/ 442 h 442"/>
              <a:gd name="T18" fmla="*/ 191 w 191"/>
              <a:gd name="T19" fmla="*/ 316 h 442"/>
              <a:gd name="T20" fmla="*/ 122 w 191"/>
              <a:gd name="T21" fmla="*/ 253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 h="442">
                <a:moveTo>
                  <a:pt x="122" y="253"/>
                </a:moveTo>
                <a:cubicBezTo>
                  <a:pt x="137" y="210"/>
                  <a:pt x="175" y="248"/>
                  <a:pt x="191" y="268"/>
                </a:cubicBezTo>
                <a:cubicBezTo>
                  <a:pt x="191" y="144"/>
                  <a:pt x="191" y="144"/>
                  <a:pt x="191" y="144"/>
                </a:cubicBezTo>
                <a:cubicBezTo>
                  <a:pt x="102" y="104"/>
                  <a:pt x="102" y="104"/>
                  <a:pt x="102" y="104"/>
                </a:cubicBezTo>
                <a:cubicBezTo>
                  <a:pt x="118" y="78"/>
                  <a:pt x="120" y="0"/>
                  <a:pt x="82" y="8"/>
                </a:cubicBezTo>
                <a:cubicBezTo>
                  <a:pt x="47" y="16"/>
                  <a:pt x="60" y="67"/>
                  <a:pt x="66" y="88"/>
                </a:cubicBezTo>
                <a:cubicBezTo>
                  <a:pt x="0" y="58"/>
                  <a:pt x="0" y="58"/>
                  <a:pt x="0" y="58"/>
                </a:cubicBezTo>
                <a:cubicBezTo>
                  <a:pt x="0" y="325"/>
                  <a:pt x="0" y="325"/>
                  <a:pt x="0" y="325"/>
                </a:cubicBezTo>
                <a:cubicBezTo>
                  <a:pt x="191" y="442"/>
                  <a:pt x="191" y="442"/>
                  <a:pt x="191" y="442"/>
                </a:cubicBezTo>
                <a:cubicBezTo>
                  <a:pt x="191" y="316"/>
                  <a:pt x="191" y="316"/>
                  <a:pt x="191" y="316"/>
                </a:cubicBezTo>
                <a:cubicBezTo>
                  <a:pt x="167" y="322"/>
                  <a:pt x="105" y="299"/>
                  <a:pt x="122" y="253"/>
                </a:cubicBez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17" name="未知"/>
          <p:cNvSpPr>
            <a:spLocks/>
          </p:cNvSpPr>
          <p:nvPr/>
        </p:nvSpPr>
        <p:spPr bwMode="auto">
          <a:xfrm rot="900000">
            <a:off x="1512742" y="2306995"/>
            <a:ext cx="963215" cy="1331119"/>
          </a:xfrm>
          <a:custGeom>
            <a:avLst/>
            <a:gdLst>
              <a:gd name="T0" fmla="*/ 226 w 321"/>
              <a:gd name="T1" fmla="*/ 63 h 443"/>
              <a:gd name="T2" fmla="*/ 203 w 321"/>
              <a:gd name="T3" fmla="*/ 152 h 443"/>
              <a:gd name="T4" fmla="*/ 184 w 321"/>
              <a:gd name="T5" fmla="*/ 44 h 443"/>
              <a:gd name="T6" fmla="*/ 86 w 321"/>
              <a:gd name="T7" fmla="*/ 0 h 443"/>
              <a:gd name="T8" fmla="*/ 86 w 321"/>
              <a:gd name="T9" fmla="*/ 124 h 443"/>
              <a:gd name="T10" fmla="*/ 17 w 321"/>
              <a:gd name="T11" fmla="*/ 109 h 443"/>
              <a:gd name="T12" fmla="*/ 86 w 321"/>
              <a:gd name="T13" fmla="*/ 172 h 443"/>
              <a:gd name="T14" fmla="*/ 86 w 321"/>
              <a:gd name="T15" fmla="*/ 298 h 443"/>
              <a:gd name="T16" fmla="*/ 321 w 321"/>
              <a:gd name="T17" fmla="*/ 443 h 443"/>
              <a:gd name="T18" fmla="*/ 321 w 321"/>
              <a:gd name="T19" fmla="*/ 106 h 443"/>
              <a:gd name="T20" fmla="*/ 226 w 321"/>
              <a:gd name="T21" fmla="*/ 6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1" h="443">
                <a:moveTo>
                  <a:pt x="226" y="63"/>
                </a:moveTo>
                <a:cubicBezTo>
                  <a:pt x="237" y="105"/>
                  <a:pt x="247" y="167"/>
                  <a:pt x="203" y="152"/>
                </a:cubicBezTo>
                <a:cubicBezTo>
                  <a:pt x="151" y="135"/>
                  <a:pt x="173" y="70"/>
                  <a:pt x="184" y="44"/>
                </a:cubicBezTo>
                <a:cubicBezTo>
                  <a:pt x="86" y="0"/>
                  <a:pt x="86" y="0"/>
                  <a:pt x="86" y="0"/>
                </a:cubicBezTo>
                <a:cubicBezTo>
                  <a:pt x="86" y="124"/>
                  <a:pt x="86" y="124"/>
                  <a:pt x="86" y="124"/>
                </a:cubicBezTo>
                <a:cubicBezTo>
                  <a:pt x="70" y="104"/>
                  <a:pt x="32" y="66"/>
                  <a:pt x="17" y="109"/>
                </a:cubicBezTo>
                <a:cubicBezTo>
                  <a:pt x="0" y="155"/>
                  <a:pt x="62" y="178"/>
                  <a:pt x="86" y="172"/>
                </a:cubicBezTo>
                <a:cubicBezTo>
                  <a:pt x="86" y="298"/>
                  <a:pt x="86" y="298"/>
                  <a:pt x="86" y="298"/>
                </a:cubicBezTo>
                <a:cubicBezTo>
                  <a:pt x="321" y="443"/>
                  <a:pt x="321" y="443"/>
                  <a:pt x="321" y="443"/>
                </a:cubicBezTo>
                <a:cubicBezTo>
                  <a:pt x="321" y="106"/>
                  <a:pt x="321" y="106"/>
                  <a:pt x="321" y="106"/>
                </a:cubicBezTo>
                <a:lnTo>
                  <a:pt x="226" y="63"/>
                </a:ln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19" name="Content Placeholder 2"/>
          <p:cNvSpPr txBox="1">
            <a:spLocks/>
          </p:cNvSpPr>
          <p:nvPr/>
        </p:nvSpPr>
        <p:spPr bwMode="auto">
          <a:xfrm>
            <a:off x="4397518" y="1415552"/>
            <a:ext cx="4055064" cy="2295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defTabSz="685663">
              <a:spcBef>
                <a:spcPct val="20000"/>
              </a:spcBef>
              <a:defRPr/>
            </a:pPr>
            <a:r>
              <a:rPr lang="zh-CN" altLang="en-US" sz="1600" b="1" kern="0" dirty="0">
                <a:solidFill>
                  <a:schemeClr val="bg1">
                    <a:lumMod val="85000"/>
                  </a:schemeClr>
                </a:solidFill>
                <a:latin typeface="微软雅黑" pitchFamily="34" charset="-122"/>
                <a:ea typeface="微软雅黑" pitchFamily="34" charset="-122"/>
                <a:cs typeface="Raleway"/>
              </a:rPr>
              <a:t>时间复杂度和空间复杂度是可以相互转化的</a:t>
            </a:r>
            <a:endParaRPr lang="en-US" altLang="zh-CN" sz="1600" b="1" kern="0" dirty="0">
              <a:solidFill>
                <a:schemeClr val="bg1">
                  <a:lumMod val="85000"/>
                </a:schemeClr>
              </a:solidFill>
              <a:latin typeface="微软雅黑" pitchFamily="34" charset="-122"/>
              <a:ea typeface="微软雅黑" pitchFamily="34" charset="-122"/>
              <a:cs typeface="Raleway"/>
            </a:endParaRPr>
          </a:p>
          <a:p>
            <a:pPr lvl="0" defTabSz="685663">
              <a:spcBef>
                <a:spcPct val="20000"/>
              </a:spcBef>
              <a:defRPr/>
            </a:pPr>
            <a:r>
              <a:rPr lang="zh-CN" altLang="en-US" sz="1200" kern="0" dirty="0">
                <a:solidFill>
                  <a:schemeClr val="bg1">
                    <a:lumMod val="85000"/>
                  </a:schemeClr>
                </a:solidFill>
                <a:latin typeface="微软雅黑" pitchFamily="34" charset="-122"/>
                <a:ea typeface="微软雅黑" pitchFamily="34" charset="-122"/>
                <a:cs typeface="Raleway"/>
              </a:rPr>
              <a:t>        </a:t>
            </a:r>
          </a:p>
          <a:p>
            <a:pPr lvl="0" defTabSz="685663">
              <a:spcBef>
                <a:spcPct val="20000"/>
              </a:spcBef>
              <a:defRPr/>
            </a:pPr>
            <a:r>
              <a:rPr lang="zh-CN" altLang="en-US" sz="1200" kern="0" dirty="0">
                <a:solidFill>
                  <a:schemeClr val="bg1">
                    <a:lumMod val="85000"/>
                  </a:schemeClr>
                </a:solidFill>
                <a:latin typeface="微软雅黑" pitchFamily="34" charset="-122"/>
                <a:ea typeface="微软雅黑" pitchFamily="34" charset="-122"/>
                <a:cs typeface="Raleway"/>
              </a:rPr>
              <a:t>        也就是说：对于执行的慢的程序，可以通过消耗内存（即构造新的数据结构）来进行优化。而消耗内存的程序，也可以多消耗时间来降低内存的消耗。前者（即空间换时间）是使用的最多的。</a:t>
            </a:r>
          </a:p>
          <a:p>
            <a:pPr lvl="0" defTabSz="685663">
              <a:spcBef>
                <a:spcPct val="20000"/>
              </a:spcBef>
              <a:defRPr/>
            </a:pPr>
            <a:r>
              <a:rPr lang="zh-CN" altLang="en-US" sz="1200" kern="0" dirty="0">
                <a:solidFill>
                  <a:schemeClr val="bg1">
                    <a:lumMod val="85000"/>
                  </a:schemeClr>
                </a:solidFill>
                <a:latin typeface="微软雅黑" pitchFamily="34" charset="-122"/>
                <a:ea typeface="微软雅黑" pitchFamily="34" charset="-122"/>
                <a:cs typeface="Raleway"/>
              </a:rPr>
              <a:t>        例如：</a:t>
            </a:r>
            <a:r>
              <a:rPr lang="en-US" altLang="zh-CN" sz="1200" kern="0" dirty="0">
                <a:solidFill>
                  <a:schemeClr val="bg1">
                    <a:lumMod val="85000"/>
                  </a:schemeClr>
                </a:solidFill>
                <a:latin typeface="微软雅黑" pitchFamily="34" charset="-122"/>
                <a:ea typeface="微软雅黑" pitchFamily="34" charset="-122"/>
                <a:cs typeface="Raleway"/>
              </a:rPr>
              <a:t>Java</a:t>
            </a:r>
            <a:r>
              <a:rPr lang="zh-CN" altLang="en-US" sz="1200" kern="0" dirty="0">
                <a:solidFill>
                  <a:schemeClr val="bg1">
                    <a:lumMod val="85000"/>
                  </a:schemeClr>
                </a:solidFill>
                <a:latin typeface="微软雅黑" pitchFamily="34" charset="-122"/>
                <a:ea typeface="微软雅黑" pitchFamily="34" charset="-122"/>
                <a:cs typeface="Raleway"/>
              </a:rPr>
              <a:t>开发中，不可避免的会使用到</a:t>
            </a:r>
            <a:r>
              <a:rPr lang="zh-CN" altLang="en-US" sz="1200" b="1" kern="0" dirty="0">
                <a:solidFill>
                  <a:schemeClr val="bg1">
                    <a:lumMod val="85000"/>
                  </a:schemeClr>
                </a:solidFill>
                <a:latin typeface="微软雅黑" pitchFamily="34" charset="-122"/>
                <a:ea typeface="微软雅黑" pitchFamily="34" charset="-122"/>
                <a:cs typeface="Raleway"/>
              </a:rPr>
              <a:t>双重</a:t>
            </a:r>
            <a:r>
              <a:rPr lang="en-US" altLang="zh-CN" sz="1200" b="1" kern="0" dirty="0">
                <a:solidFill>
                  <a:schemeClr val="bg1">
                    <a:lumMod val="85000"/>
                  </a:schemeClr>
                </a:solidFill>
                <a:latin typeface="微软雅黑" pitchFamily="34" charset="-122"/>
                <a:ea typeface="微软雅黑" pitchFamily="34" charset="-122"/>
                <a:cs typeface="Raleway"/>
              </a:rPr>
              <a:t>for</a:t>
            </a:r>
            <a:r>
              <a:rPr lang="zh-CN" altLang="en-US" sz="1200" b="1" kern="0" dirty="0">
                <a:solidFill>
                  <a:schemeClr val="bg1">
                    <a:lumMod val="85000"/>
                  </a:schemeClr>
                </a:solidFill>
                <a:latin typeface="微软雅黑" pitchFamily="34" charset="-122"/>
                <a:ea typeface="微软雅黑" pitchFamily="34" charset="-122"/>
                <a:cs typeface="Raleway"/>
              </a:rPr>
              <a:t>循环</a:t>
            </a:r>
            <a:r>
              <a:rPr lang="zh-CN" altLang="en-US" sz="1200" kern="0" dirty="0">
                <a:solidFill>
                  <a:schemeClr val="bg1">
                    <a:lumMod val="85000"/>
                  </a:schemeClr>
                </a:solidFill>
                <a:latin typeface="微软雅黑" pitchFamily="34" charset="-122"/>
                <a:ea typeface="微软雅黑" pitchFamily="34" charset="-122"/>
                <a:cs typeface="Raleway"/>
              </a:rPr>
              <a:t>的场景，时间复杂度为</a:t>
            </a:r>
            <a:r>
              <a:rPr lang="en-US" altLang="zh-CN" sz="1200" kern="0" dirty="0">
                <a:solidFill>
                  <a:schemeClr val="bg1">
                    <a:lumMod val="85000"/>
                  </a:schemeClr>
                </a:solidFill>
                <a:latin typeface="微软雅黑" pitchFamily="34" charset="-122"/>
                <a:ea typeface="微软雅黑" pitchFamily="34" charset="-122"/>
                <a:cs typeface="Raleway"/>
              </a:rPr>
              <a:t>O(n^2)</a:t>
            </a:r>
            <a:r>
              <a:rPr lang="zh-CN" altLang="en-US" sz="1200" kern="0" dirty="0">
                <a:solidFill>
                  <a:schemeClr val="bg1">
                    <a:lumMod val="85000"/>
                  </a:schemeClr>
                </a:solidFill>
                <a:latin typeface="微软雅黑" pitchFamily="34" charset="-122"/>
                <a:ea typeface="微软雅黑" pitchFamily="34" charset="-122"/>
                <a:cs typeface="Raleway"/>
              </a:rPr>
              <a:t>，通过</a:t>
            </a:r>
            <a:r>
              <a:rPr lang="en-US" altLang="zh-CN" sz="1200" kern="0" dirty="0">
                <a:solidFill>
                  <a:schemeClr val="bg1">
                    <a:lumMod val="85000"/>
                  </a:schemeClr>
                </a:solidFill>
                <a:latin typeface="微软雅黑" pitchFamily="34" charset="-122"/>
                <a:ea typeface="微软雅黑" pitchFamily="34" charset="-122"/>
                <a:cs typeface="Raleway"/>
              </a:rPr>
              <a:t>Map</a:t>
            </a:r>
            <a:r>
              <a:rPr lang="zh-CN" altLang="en-US" sz="1200" kern="0" dirty="0">
                <a:solidFill>
                  <a:schemeClr val="bg1">
                    <a:lumMod val="85000"/>
                  </a:schemeClr>
                </a:solidFill>
                <a:latin typeface="微软雅黑" pitchFamily="34" charset="-122"/>
                <a:ea typeface="微软雅黑" pitchFamily="34" charset="-122"/>
                <a:cs typeface="Raleway"/>
              </a:rPr>
              <a:t>来优化到时间复杂度为</a:t>
            </a:r>
            <a:r>
              <a:rPr lang="en-US" altLang="zh-CN" sz="1200" kern="0" dirty="0">
                <a:solidFill>
                  <a:schemeClr val="bg1">
                    <a:lumMod val="85000"/>
                  </a:schemeClr>
                </a:solidFill>
                <a:latin typeface="微软雅黑" pitchFamily="34" charset="-122"/>
                <a:ea typeface="微软雅黑" pitchFamily="34" charset="-122"/>
                <a:cs typeface="Raleway"/>
              </a:rPr>
              <a:t>O(n)</a:t>
            </a:r>
            <a:r>
              <a:rPr lang="zh-CN" altLang="en-US" sz="1200" kern="0" dirty="0">
                <a:solidFill>
                  <a:schemeClr val="bg1">
                    <a:lumMod val="85000"/>
                  </a:schemeClr>
                </a:solidFill>
                <a:latin typeface="微软雅黑" pitchFamily="34" charset="-122"/>
                <a:ea typeface="微软雅黑" pitchFamily="34" charset="-122"/>
                <a:cs typeface="Raleway"/>
              </a:rPr>
              <a:t>，但会占用了更多的空间。</a:t>
            </a:r>
          </a:p>
          <a:p>
            <a:pPr lvl="0" defTabSz="685663">
              <a:spcBef>
                <a:spcPct val="20000"/>
              </a:spcBef>
              <a:defRPr/>
            </a:pPr>
            <a:r>
              <a:rPr lang="zh-CN" altLang="en-US" sz="1200" kern="0" dirty="0">
                <a:solidFill>
                  <a:schemeClr val="bg1">
                    <a:lumMod val="85000"/>
                  </a:schemeClr>
                </a:solidFill>
                <a:latin typeface="微软雅黑" pitchFamily="34" charset="-122"/>
                <a:ea typeface="微软雅黑" pitchFamily="34" charset="-122"/>
                <a:cs typeface="Raleway"/>
              </a:rPr>
              <a:t>        还有数据库中的</a:t>
            </a:r>
            <a:r>
              <a:rPr lang="zh-CN" altLang="en-US" sz="1200" b="1" kern="0" dirty="0">
                <a:solidFill>
                  <a:schemeClr val="bg1">
                    <a:lumMod val="85000"/>
                  </a:schemeClr>
                </a:solidFill>
                <a:latin typeface="微软雅黑" pitchFamily="34" charset="-122"/>
                <a:ea typeface="微软雅黑" pitchFamily="34" charset="-122"/>
                <a:cs typeface="Raleway"/>
              </a:rPr>
              <a:t>物化视图</a:t>
            </a:r>
            <a:r>
              <a:rPr lang="zh-CN" altLang="en-US" sz="1200" kern="0" dirty="0">
                <a:solidFill>
                  <a:schemeClr val="bg1">
                    <a:lumMod val="85000"/>
                  </a:schemeClr>
                </a:solidFill>
                <a:latin typeface="微软雅黑" pitchFamily="34" charset="-122"/>
                <a:ea typeface="微软雅黑" pitchFamily="34" charset="-122"/>
                <a:cs typeface="Raleway"/>
              </a:rPr>
              <a:t>等也是基于此思想。</a:t>
            </a:r>
            <a:endParaRPr lang="en-US" altLang="zh-CN" sz="1200" kern="0" dirty="0">
              <a:solidFill>
                <a:schemeClr val="bg1">
                  <a:lumMod val="85000"/>
                </a:schemeClr>
              </a:solidFill>
              <a:latin typeface="微软雅黑" pitchFamily="34" charset="-122"/>
              <a:ea typeface="微软雅黑" pitchFamily="34" charset="-122"/>
              <a:cs typeface="Raleway Light"/>
            </a:endParaRPr>
          </a:p>
        </p:txBody>
      </p:sp>
      <p:pic>
        <p:nvPicPr>
          <p:cNvPr id="20" name="图片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文本框 25"/>
          <p:cNvSpPr txBox="1">
            <a:spLocks noChangeArrowheads="1"/>
          </p:cNvSpPr>
          <p:nvPr/>
        </p:nvSpPr>
        <p:spPr bwMode="auto">
          <a:xfrm>
            <a:off x="411163" y="384175"/>
            <a:ext cx="19811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空间换时间</a:t>
            </a:r>
          </a:p>
        </p:txBody>
      </p:sp>
    </p:spTree>
    <p:extLst>
      <p:ext uri="{BB962C8B-B14F-4D97-AF65-F5344CB8AC3E}">
        <p14:creationId xmlns:p14="http://schemas.microsoft.com/office/powerpoint/2010/main" val="49561170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800" fill="hold"/>
                                        <p:tgtEl>
                                          <p:spTgt spid="4"/>
                                        </p:tgtEl>
                                        <p:attrNameLst>
                                          <p:attrName>ppt_w</p:attrName>
                                        </p:attrNameLst>
                                      </p:cBhvr>
                                      <p:tavLst>
                                        <p:tav tm="0">
                                          <p:val>
                                            <p:fltVal val="0"/>
                                          </p:val>
                                        </p:tav>
                                        <p:tav tm="100000">
                                          <p:val>
                                            <p:strVal val="#ppt_w"/>
                                          </p:val>
                                        </p:tav>
                                      </p:tavLst>
                                    </p:anim>
                                    <p:anim calcmode="lin" valueType="num">
                                      <p:cBhvr>
                                        <p:cTn id="13" dur="800" fill="hold"/>
                                        <p:tgtEl>
                                          <p:spTgt spid="4"/>
                                        </p:tgtEl>
                                        <p:attrNameLst>
                                          <p:attrName>ppt_h</p:attrName>
                                        </p:attrNameLst>
                                      </p:cBhvr>
                                      <p:tavLst>
                                        <p:tav tm="0">
                                          <p:val>
                                            <p:fltVal val="0"/>
                                          </p:val>
                                        </p:tav>
                                        <p:tav tm="100000">
                                          <p:val>
                                            <p:strVal val="#ppt_h"/>
                                          </p:val>
                                        </p:tav>
                                      </p:tavLst>
                                    </p:anim>
                                    <p:animEffect transition="in" filter="fade">
                                      <p:cBhvr>
                                        <p:cTn id="14" dur="8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p:cTn id="47" dur="500" fill="hold"/>
                                        <p:tgtEl>
                                          <p:spTgt spid="11"/>
                                        </p:tgtEl>
                                        <p:attrNameLst>
                                          <p:attrName>ppt_w</p:attrName>
                                        </p:attrNameLst>
                                      </p:cBhvr>
                                      <p:tavLst>
                                        <p:tav tm="0">
                                          <p:val>
                                            <p:fltVal val="0"/>
                                          </p:val>
                                        </p:tav>
                                        <p:tav tm="100000">
                                          <p:val>
                                            <p:strVal val="#ppt_w"/>
                                          </p:val>
                                        </p:tav>
                                      </p:tavLst>
                                    </p:anim>
                                    <p:anim calcmode="lin" valueType="num">
                                      <p:cBhvr>
                                        <p:cTn id="48" dur="500" fill="hold"/>
                                        <p:tgtEl>
                                          <p:spTgt spid="11"/>
                                        </p:tgtEl>
                                        <p:attrNameLst>
                                          <p:attrName>ppt_h</p:attrName>
                                        </p:attrNameLst>
                                      </p:cBhvr>
                                      <p:tavLst>
                                        <p:tav tm="0">
                                          <p:val>
                                            <p:fltVal val="0"/>
                                          </p:val>
                                        </p:tav>
                                        <p:tav tm="100000">
                                          <p:val>
                                            <p:strVal val="#ppt_h"/>
                                          </p:val>
                                        </p:tav>
                                      </p:tavLst>
                                    </p:anim>
                                    <p:animEffect transition="in" filter="fade">
                                      <p:cBhvr>
                                        <p:cTn id="49" dur="500"/>
                                        <p:tgtEl>
                                          <p:spTgt spid="11"/>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ppt_w</p:attrName>
                                        </p:attrNameLst>
                                      </p:cBhvr>
                                      <p:tavLst>
                                        <p:tav tm="0">
                                          <p:val>
                                            <p:fltVal val="0"/>
                                          </p:val>
                                        </p:tav>
                                        <p:tav tm="100000">
                                          <p:val>
                                            <p:strVal val="#ppt_w"/>
                                          </p:val>
                                        </p:tav>
                                      </p:tavLst>
                                    </p:anim>
                                    <p:anim calcmode="lin" valueType="num">
                                      <p:cBhvr>
                                        <p:cTn id="53" dur="500" fill="hold"/>
                                        <p:tgtEl>
                                          <p:spTgt spid="12"/>
                                        </p:tgtEl>
                                        <p:attrNameLst>
                                          <p:attrName>ppt_h</p:attrName>
                                        </p:attrNameLst>
                                      </p:cBhvr>
                                      <p:tavLst>
                                        <p:tav tm="0">
                                          <p:val>
                                            <p:fltVal val="0"/>
                                          </p:val>
                                        </p:tav>
                                        <p:tav tm="100000">
                                          <p:val>
                                            <p:strVal val="#ppt_h"/>
                                          </p:val>
                                        </p:tav>
                                      </p:tavLst>
                                    </p:anim>
                                    <p:animEffect transition="in" filter="fade">
                                      <p:cBhvr>
                                        <p:cTn id="54" dur="500"/>
                                        <p:tgtEl>
                                          <p:spTgt spid="1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500" fill="hold"/>
                                        <p:tgtEl>
                                          <p:spTgt spid="13"/>
                                        </p:tgtEl>
                                        <p:attrNameLst>
                                          <p:attrName>ppt_w</p:attrName>
                                        </p:attrNameLst>
                                      </p:cBhvr>
                                      <p:tavLst>
                                        <p:tav tm="0">
                                          <p:val>
                                            <p:fltVal val="0"/>
                                          </p:val>
                                        </p:tav>
                                        <p:tav tm="100000">
                                          <p:val>
                                            <p:strVal val="#ppt_w"/>
                                          </p:val>
                                        </p:tav>
                                      </p:tavLst>
                                    </p:anim>
                                    <p:anim calcmode="lin" valueType="num">
                                      <p:cBhvr>
                                        <p:cTn id="58" dur="500" fill="hold"/>
                                        <p:tgtEl>
                                          <p:spTgt spid="13"/>
                                        </p:tgtEl>
                                        <p:attrNameLst>
                                          <p:attrName>ppt_h</p:attrName>
                                        </p:attrNameLst>
                                      </p:cBhvr>
                                      <p:tavLst>
                                        <p:tav tm="0">
                                          <p:val>
                                            <p:fltVal val="0"/>
                                          </p:val>
                                        </p:tav>
                                        <p:tav tm="100000">
                                          <p:val>
                                            <p:strVal val="#ppt_h"/>
                                          </p:val>
                                        </p:tav>
                                      </p:tavLst>
                                    </p:anim>
                                    <p:animEffect transition="in" filter="fade">
                                      <p:cBhvr>
                                        <p:cTn id="59" dur="500"/>
                                        <p:tgtEl>
                                          <p:spTgt spid="1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p:cTn id="62" dur="500" fill="hold"/>
                                        <p:tgtEl>
                                          <p:spTgt spid="14"/>
                                        </p:tgtEl>
                                        <p:attrNameLst>
                                          <p:attrName>ppt_w</p:attrName>
                                        </p:attrNameLst>
                                      </p:cBhvr>
                                      <p:tavLst>
                                        <p:tav tm="0">
                                          <p:val>
                                            <p:fltVal val="0"/>
                                          </p:val>
                                        </p:tav>
                                        <p:tav tm="100000">
                                          <p:val>
                                            <p:strVal val="#ppt_w"/>
                                          </p:val>
                                        </p:tav>
                                      </p:tavLst>
                                    </p:anim>
                                    <p:anim calcmode="lin" valueType="num">
                                      <p:cBhvr>
                                        <p:cTn id="63" dur="500" fill="hold"/>
                                        <p:tgtEl>
                                          <p:spTgt spid="14"/>
                                        </p:tgtEl>
                                        <p:attrNameLst>
                                          <p:attrName>ppt_h</p:attrName>
                                        </p:attrNameLst>
                                      </p:cBhvr>
                                      <p:tavLst>
                                        <p:tav tm="0">
                                          <p:val>
                                            <p:fltVal val="0"/>
                                          </p:val>
                                        </p:tav>
                                        <p:tav tm="100000">
                                          <p:val>
                                            <p:strVal val="#ppt_h"/>
                                          </p:val>
                                        </p:tav>
                                      </p:tavLst>
                                    </p:anim>
                                    <p:animEffect transition="in" filter="fade">
                                      <p:cBhvr>
                                        <p:cTn id="64" dur="500"/>
                                        <p:tgtEl>
                                          <p:spTgt spid="14"/>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p:cTn id="67" dur="500" fill="hold"/>
                                        <p:tgtEl>
                                          <p:spTgt spid="15"/>
                                        </p:tgtEl>
                                        <p:attrNameLst>
                                          <p:attrName>ppt_w</p:attrName>
                                        </p:attrNameLst>
                                      </p:cBhvr>
                                      <p:tavLst>
                                        <p:tav tm="0">
                                          <p:val>
                                            <p:fltVal val="0"/>
                                          </p:val>
                                        </p:tav>
                                        <p:tav tm="100000">
                                          <p:val>
                                            <p:strVal val="#ppt_w"/>
                                          </p:val>
                                        </p:tav>
                                      </p:tavLst>
                                    </p:anim>
                                    <p:anim calcmode="lin" valueType="num">
                                      <p:cBhvr>
                                        <p:cTn id="68" dur="500" fill="hold"/>
                                        <p:tgtEl>
                                          <p:spTgt spid="15"/>
                                        </p:tgtEl>
                                        <p:attrNameLst>
                                          <p:attrName>ppt_h</p:attrName>
                                        </p:attrNameLst>
                                      </p:cBhvr>
                                      <p:tavLst>
                                        <p:tav tm="0">
                                          <p:val>
                                            <p:fltVal val="0"/>
                                          </p:val>
                                        </p:tav>
                                        <p:tav tm="100000">
                                          <p:val>
                                            <p:strVal val="#ppt_h"/>
                                          </p:val>
                                        </p:tav>
                                      </p:tavLst>
                                    </p:anim>
                                    <p:animEffect transition="in" filter="fade">
                                      <p:cBhvr>
                                        <p:cTn id="69" dur="500"/>
                                        <p:tgtEl>
                                          <p:spTgt spid="15"/>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6"/>
                                        </p:tgtEl>
                                        <p:attrNameLst>
                                          <p:attrName>style.visibility</p:attrName>
                                        </p:attrNameLst>
                                      </p:cBhvr>
                                      <p:to>
                                        <p:strVal val="visible"/>
                                      </p:to>
                                    </p:set>
                                    <p:anim calcmode="lin" valueType="num">
                                      <p:cBhvr>
                                        <p:cTn id="72" dur="500" fill="hold"/>
                                        <p:tgtEl>
                                          <p:spTgt spid="16"/>
                                        </p:tgtEl>
                                        <p:attrNameLst>
                                          <p:attrName>ppt_w</p:attrName>
                                        </p:attrNameLst>
                                      </p:cBhvr>
                                      <p:tavLst>
                                        <p:tav tm="0">
                                          <p:val>
                                            <p:fltVal val="0"/>
                                          </p:val>
                                        </p:tav>
                                        <p:tav tm="100000">
                                          <p:val>
                                            <p:strVal val="#ppt_w"/>
                                          </p:val>
                                        </p:tav>
                                      </p:tavLst>
                                    </p:anim>
                                    <p:anim calcmode="lin" valueType="num">
                                      <p:cBhvr>
                                        <p:cTn id="73" dur="500" fill="hold"/>
                                        <p:tgtEl>
                                          <p:spTgt spid="16"/>
                                        </p:tgtEl>
                                        <p:attrNameLst>
                                          <p:attrName>ppt_h</p:attrName>
                                        </p:attrNameLst>
                                      </p:cBhvr>
                                      <p:tavLst>
                                        <p:tav tm="0">
                                          <p:val>
                                            <p:fltVal val="0"/>
                                          </p:val>
                                        </p:tav>
                                        <p:tav tm="100000">
                                          <p:val>
                                            <p:strVal val="#ppt_h"/>
                                          </p:val>
                                        </p:tav>
                                      </p:tavLst>
                                    </p:anim>
                                    <p:animEffect transition="in" filter="fade">
                                      <p:cBhvr>
                                        <p:cTn id="74" dur="500"/>
                                        <p:tgtEl>
                                          <p:spTgt spid="16"/>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 calcmode="lin" valueType="num">
                                      <p:cBhvr>
                                        <p:cTn id="77" dur="500" fill="hold"/>
                                        <p:tgtEl>
                                          <p:spTgt spid="17"/>
                                        </p:tgtEl>
                                        <p:attrNameLst>
                                          <p:attrName>ppt_w</p:attrName>
                                        </p:attrNameLst>
                                      </p:cBhvr>
                                      <p:tavLst>
                                        <p:tav tm="0">
                                          <p:val>
                                            <p:fltVal val="0"/>
                                          </p:val>
                                        </p:tav>
                                        <p:tav tm="100000">
                                          <p:val>
                                            <p:strVal val="#ppt_w"/>
                                          </p:val>
                                        </p:tav>
                                      </p:tavLst>
                                    </p:anim>
                                    <p:anim calcmode="lin" valueType="num">
                                      <p:cBhvr>
                                        <p:cTn id="78" dur="500" fill="hold"/>
                                        <p:tgtEl>
                                          <p:spTgt spid="17"/>
                                        </p:tgtEl>
                                        <p:attrNameLst>
                                          <p:attrName>ppt_h</p:attrName>
                                        </p:attrNameLst>
                                      </p:cBhvr>
                                      <p:tavLst>
                                        <p:tav tm="0">
                                          <p:val>
                                            <p:fltVal val="0"/>
                                          </p:val>
                                        </p:tav>
                                        <p:tav tm="100000">
                                          <p:val>
                                            <p:strVal val="#ppt_h"/>
                                          </p:val>
                                        </p:tav>
                                      </p:tavLst>
                                    </p:anim>
                                    <p:animEffect transition="in" filter="fade">
                                      <p:cBhvr>
                                        <p:cTn id="79" dur="500"/>
                                        <p:tgtEl>
                                          <p:spTgt spid="17"/>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3"/>
                                        </p:tgtEl>
                                        <p:attrNameLst>
                                          <p:attrName>style.visibility</p:attrName>
                                        </p:attrNameLst>
                                      </p:cBhvr>
                                      <p:to>
                                        <p:strVal val="visible"/>
                                      </p:to>
                                    </p:set>
                                    <p:anim calcmode="lin" valueType="num">
                                      <p:cBhvr>
                                        <p:cTn id="82" dur="500" fill="hold"/>
                                        <p:tgtEl>
                                          <p:spTgt spid="3"/>
                                        </p:tgtEl>
                                        <p:attrNameLst>
                                          <p:attrName>ppt_w</p:attrName>
                                        </p:attrNameLst>
                                      </p:cBhvr>
                                      <p:tavLst>
                                        <p:tav tm="0">
                                          <p:val>
                                            <p:fltVal val="0"/>
                                          </p:val>
                                        </p:tav>
                                        <p:tav tm="100000">
                                          <p:val>
                                            <p:strVal val="#ppt_w"/>
                                          </p:val>
                                        </p:tav>
                                      </p:tavLst>
                                    </p:anim>
                                    <p:anim calcmode="lin" valueType="num">
                                      <p:cBhvr>
                                        <p:cTn id="83" dur="500" fill="hold"/>
                                        <p:tgtEl>
                                          <p:spTgt spid="3"/>
                                        </p:tgtEl>
                                        <p:attrNameLst>
                                          <p:attrName>ppt_h</p:attrName>
                                        </p:attrNameLst>
                                      </p:cBhvr>
                                      <p:tavLst>
                                        <p:tav tm="0">
                                          <p:val>
                                            <p:fltVal val="0"/>
                                          </p:val>
                                        </p:tav>
                                        <p:tav tm="100000">
                                          <p:val>
                                            <p:strVal val="#ppt_h"/>
                                          </p:val>
                                        </p:tav>
                                      </p:tavLst>
                                    </p:anim>
                                    <p:animEffect transition="in" filter="fade">
                                      <p:cBhvr>
                                        <p:cTn id="84" dur="500"/>
                                        <p:tgtEl>
                                          <p:spTgt spid="3"/>
                                        </p:tgtEl>
                                      </p:cBhvr>
                                    </p:animEffect>
                                  </p:childTnLst>
                                </p:cTn>
                              </p:par>
                            </p:childTnLst>
                          </p:cTn>
                        </p:par>
                        <p:par>
                          <p:cTn id="85" fill="hold">
                            <p:stCondLst>
                              <p:cond delay="1300"/>
                            </p:stCondLst>
                            <p:childTnLst>
                              <p:par>
                                <p:cTn id="86" presetID="10" presetClass="entr" presetSubtype="0" fill="hold" grpId="0" nodeType="afterEffect">
                                  <p:stCondLst>
                                    <p:cond delay="0"/>
                                  </p:stCondLst>
                                  <p:childTnLst>
                                    <p:set>
                                      <p:cBhvr>
                                        <p:cTn id="87" dur="1" fill="hold">
                                          <p:stCondLst>
                                            <p:cond delay="0"/>
                                          </p:stCondLst>
                                        </p:cTn>
                                        <p:tgtEl>
                                          <p:spTgt spid="2"/>
                                        </p:tgtEl>
                                        <p:attrNameLst>
                                          <p:attrName>style.visibility</p:attrName>
                                        </p:attrNameLst>
                                      </p:cBhvr>
                                      <p:to>
                                        <p:strVal val="visible"/>
                                      </p:to>
                                    </p:set>
                                    <p:animEffect transition="in" filter="fade">
                                      <p:cBhvr>
                                        <p:cTn id="88" dur="500"/>
                                        <p:tgtEl>
                                          <p:spTgt spid="2"/>
                                        </p:tgtEl>
                                      </p:cBhvr>
                                    </p:animEffect>
                                  </p:childTnLst>
                                </p:cTn>
                              </p:par>
                            </p:childTnLst>
                          </p:cTn>
                        </p:par>
                        <p:par>
                          <p:cTn id="89" fill="hold">
                            <p:stCondLst>
                              <p:cond delay="1800"/>
                            </p:stCondLst>
                            <p:childTnLst>
                              <p:par>
                                <p:cTn id="90" presetID="53" presetClass="entr" presetSubtype="16" fill="hold" grpId="0" nodeType="afterEffect">
                                  <p:stCondLst>
                                    <p:cond delay="0"/>
                                  </p:stCondLst>
                                  <p:childTnLst>
                                    <p:set>
                                      <p:cBhvr>
                                        <p:cTn id="91" dur="1" fill="hold">
                                          <p:stCondLst>
                                            <p:cond delay="0"/>
                                          </p:stCondLst>
                                        </p:cTn>
                                        <p:tgtEl>
                                          <p:spTgt spid="19"/>
                                        </p:tgtEl>
                                        <p:attrNameLst>
                                          <p:attrName>style.visibility</p:attrName>
                                        </p:attrNameLst>
                                      </p:cBhvr>
                                      <p:to>
                                        <p:strVal val="visible"/>
                                      </p:to>
                                    </p:set>
                                    <p:anim calcmode="lin" valueType="num">
                                      <p:cBhvr>
                                        <p:cTn id="92" dur="800" fill="hold"/>
                                        <p:tgtEl>
                                          <p:spTgt spid="19"/>
                                        </p:tgtEl>
                                        <p:attrNameLst>
                                          <p:attrName>ppt_w</p:attrName>
                                        </p:attrNameLst>
                                      </p:cBhvr>
                                      <p:tavLst>
                                        <p:tav tm="0">
                                          <p:val>
                                            <p:fltVal val="0"/>
                                          </p:val>
                                        </p:tav>
                                        <p:tav tm="100000">
                                          <p:val>
                                            <p:strVal val="#ppt_w"/>
                                          </p:val>
                                        </p:tav>
                                      </p:tavLst>
                                    </p:anim>
                                    <p:anim calcmode="lin" valueType="num">
                                      <p:cBhvr>
                                        <p:cTn id="93" dur="800" fill="hold"/>
                                        <p:tgtEl>
                                          <p:spTgt spid="19"/>
                                        </p:tgtEl>
                                        <p:attrNameLst>
                                          <p:attrName>ppt_h</p:attrName>
                                        </p:attrNameLst>
                                      </p:cBhvr>
                                      <p:tavLst>
                                        <p:tav tm="0">
                                          <p:val>
                                            <p:fltVal val="0"/>
                                          </p:val>
                                        </p:tav>
                                        <p:tav tm="100000">
                                          <p:val>
                                            <p:strVal val="#ppt_h"/>
                                          </p:val>
                                        </p:tav>
                                      </p:tavLst>
                                    </p:anim>
                                    <p:animEffect transition="in" filter="fade">
                                      <p:cBhvr>
                                        <p:cTn id="94" dur="8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9"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5"/>
          <p:cNvSpPr txBox="1">
            <a:spLocks noChangeArrowheads="1"/>
          </p:cNvSpPr>
          <p:nvPr/>
        </p:nvSpPr>
        <p:spPr bwMode="auto">
          <a:xfrm>
            <a:off x="411163" y="384175"/>
            <a:ext cx="1760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缓存</a:t>
            </a:r>
          </a:p>
        </p:txBody>
      </p:sp>
      <p:grpSp>
        <p:nvGrpSpPr>
          <p:cNvPr id="4" name="组合 26"/>
          <p:cNvGrpSpPr>
            <a:grpSpLocks/>
          </p:cNvGrpSpPr>
          <p:nvPr/>
        </p:nvGrpSpPr>
        <p:grpSpPr bwMode="auto">
          <a:xfrm>
            <a:off x="4031701" y="2366770"/>
            <a:ext cx="1958975" cy="1871663"/>
            <a:chOff x="3065829" y="2668267"/>
            <a:chExt cx="1872107" cy="1761728"/>
          </a:xfrm>
        </p:grpSpPr>
        <p:sp>
          <p:nvSpPr>
            <p:cNvPr id="5" name="椭圆 4"/>
            <p:cNvSpPr/>
            <p:nvPr/>
          </p:nvSpPr>
          <p:spPr>
            <a:xfrm>
              <a:off x="3114376" y="2668267"/>
              <a:ext cx="1762875" cy="176172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6" name="椭圆 5"/>
            <p:cNvSpPr/>
            <p:nvPr/>
          </p:nvSpPr>
          <p:spPr>
            <a:xfrm>
              <a:off x="4441842" y="2760911"/>
              <a:ext cx="119852"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7" name="椭圆 6"/>
            <p:cNvSpPr/>
            <p:nvPr/>
          </p:nvSpPr>
          <p:spPr>
            <a:xfrm>
              <a:off x="3439037" y="2760911"/>
              <a:ext cx="119851"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8" name="椭圆 7"/>
            <p:cNvSpPr/>
            <p:nvPr/>
          </p:nvSpPr>
          <p:spPr>
            <a:xfrm>
              <a:off x="3065829" y="3493096"/>
              <a:ext cx="119851"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9" name="椭圆 8"/>
            <p:cNvSpPr/>
            <p:nvPr/>
          </p:nvSpPr>
          <p:spPr>
            <a:xfrm>
              <a:off x="4818084" y="3493096"/>
              <a:ext cx="119852"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10" name="椭圆 9"/>
            <p:cNvSpPr/>
            <p:nvPr/>
          </p:nvSpPr>
          <p:spPr>
            <a:xfrm>
              <a:off x="4441842" y="4223788"/>
              <a:ext cx="119852"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11" name="椭圆 10"/>
            <p:cNvSpPr/>
            <p:nvPr/>
          </p:nvSpPr>
          <p:spPr>
            <a:xfrm>
              <a:off x="3439037" y="4201373"/>
              <a:ext cx="119851"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grpSp>
          <p:nvGrpSpPr>
            <p:cNvPr id="12" name="组合 46"/>
            <p:cNvGrpSpPr>
              <a:grpSpLocks/>
            </p:cNvGrpSpPr>
            <p:nvPr/>
          </p:nvGrpSpPr>
          <p:grpSpPr bwMode="auto">
            <a:xfrm>
              <a:off x="3269294" y="2943617"/>
              <a:ext cx="1465544" cy="1202498"/>
              <a:chOff x="3269294" y="2943617"/>
              <a:chExt cx="1465544" cy="1202498"/>
            </a:xfrm>
          </p:grpSpPr>
          <p:sp>
            <p:nvSpPr>
              <p:cNvPr id="13" name="任意多边形 47"/>
              <p:cNvSpPr/>
              <p:nvPr/>
            </p:nvSpPr>
            <p:spPr>
              <a:xfrm>
                <a:off x="4281029" y="2955164"/>
                <a:ext cx="153228" cy="213679"/>
              </a:xfrm>
              <a:custGeom>
                <a:avLst/>
                <a:gdLst>
                  <a:gd name="connsiteX0" fmla="*/ 0 w 425885"/>
                  <a:gd name="connsiteY0" fmla="*/ 588724 h 588724"/>
                  <a:gd name="connsiteX1" fmla="*/ 425885 w 425885"/>
                  <a:gd name="connsiteY1" fmla="*/ 0 h 588724"/>
                </a:gdLst>
                <a:ahLst/>
                <a:cxnLst>
                  <a:cxn ang="0">
                    <a:pos x="connsiteX0" y="connsiteY0"/>
                  </a:cxn>
                  <a:cxn ang="0">
                    <a:pos x="connsiteX1" y="connsiteY1"/>
                  </a:cxn>
                </a:cxnLst>
                <a:rect l="l" t="t" r="r" b="b"/>
                <a:pathLst>
                  <a:path w="425885" h="588724">
                    <a:moveTo>
                      <a:pt x="0" y="588724"/>
                    </a:moveTo>
                    <a:lnTo>
                      <a:pt x="425885"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14" name="任意多边形 48"/>
              <p:cNvSpPr/>
              <p:nvPr/>
            </p:nvSpPr>
            <p:spPr>
              <a:xfrm flipV="1">
                <a:off x="4475219" y="3525970"/>
                <a:ext cx="259425" cy="43334"/>
              </a:xfrm>
              <a:custGeom>
                <a:avLst/>
                <a:gdLst>
                  <a:gd name="connsiteX0" fmla="*/ 0 w 739035"/>
                  <a:gd name="connsiteY0" fmla="*/ 0 h 0"/>
                  <a:gd name="connsiteX1" fmla="*/ 739035 w 739035"/>
                  <a:gd name="connsiteY1" fmla="*/ 0 h 0"/>
                </a:gdLst>
                <a:ahLst/>
                <a:cxnLst>
                  <a:cxn ang="0">
                    <a:pos x="connsiteX0" y="connsiteY0"/>
                  </a:cxn>
                  <a:cxn ang="0">
                    <a:pos x="connsiteX1" y="connsiteY1"/>
                  </a:cxn>
                </a:cxnLst>
                <a:rect l="l" t="t" r="r" b="b"/>
                <a:pathLst>
                  <a:path w="739035">
                    <a:moveTo>
                      <a:pt x="0" y="0"/>
                    </a:moveTo>
                    <a:lnTo>
                      <a:pt x="739035"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15" name="任意多边形 49"/>
              <p:cNvSpPr/>
              <p:nvPr/>
            </p:nvSpPr>
            <p:spPr>
              <a:xfrm>
                <a:off x="3595298" y="2943210"/>
                <a:ext cx="142608" cy="213679"/>
              </a:xfrm>
              <a:custGeom>
                <a:avLst/>
                <a:gdLst>
                  <a:gd name="connsiteX0" fmla="*/ 413359 w 413359"/>
                  <a:gd name="connsiteY0" fmla="*/ 588724 h 588724"/>
                  <a:gd name="connsiteX1" fmla="*/ 0 w 413359"/>
                  <a:gd name="connsiteY1" fmla="*/ 0 h 588724"/>
                </a:gdLst>
                <a:ahLst/>
                <a:cxnLst>
                  <a:cxn ang="0">
                    <a:pos x="connsiteX0" y="connsiteY0"/>
                  </a:cxn>
                  <a:cxn ang="0">
                    <a:pos x="connsiteX1" y="connsiteY1"/>
                  </a:cxn>
                </a:cxnLst>
                <a:rect l="l" t="t" r="r" b="b"/>
                <a:pathLst>
                  <a:path w="413359" h="588724">
                    <a:moveTo>
                      <a:pt x="413359" y="588724"/>
                    </a:moveTo>
                    <a:lnTo>
                      <a:pt x="0"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16" name="任意多边形 50"/>
              <p:cNvSpPr/>
              <p:nvPr/>
            </p:nvSpPr>
            <p:spPr>
              <a:xfrm>
                <a:off x="3269121" y="3557350"/>
                <a:ext cx="247288" cy="43333"/>
              </a:xfrm>
              <a:custGeom>
                <a:avLst/>
                <a:gdLst>
                  <a:gd name="connsiteX0" fmla="*/ 726510 w 726510"/>
                  <a:gd name="connsiteY0" fmla="*/ 0 h 0"/>
                  <a:gd name="connsiteX1" fmla="*/ 0 w 726510"/>
                  <a:gd name="connsiteY1" fmla="*/ 0 h 0"/>
                </a:gdLst>
                <a:ahLst/>
                <a:cxnLst>
                  <a:cxn ang="0">
                    <a:pos x="connsiteX0" y="connsiteY0"/>
                  </a:cxn>
                  <a:cxn ang="0">
                    <a:pos x="connsiteX1" y="connsiteY1"/>
                  </a:cxn>
                </a:cxnLst>
                <a:rect l="l" t="t" r="r" b="b"/>
                <a:pathLst>
                  <a:path w="726510">
                    <a:moveTo>
                      <a:pt x="726510" y="0"/>
                    </a:moveTo>
                    <a:lnTo>
                      <a:pt x="0"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17" name="任意多边形 51"/>
              <p:cNvSpPr/>
              <p:nvPr/>
            </p:nvSpPr>
            <p:spPr>
              <a:xfrm>
                <a:off x="3581645" y="3936891"/>
                <a:ext cx="156261" cy="209196"/>
              </a:xfrm>
              <a:custGeom>
                <a:avLst/>
                <a:gdLst>
                  <a:gd name="connsiteX0" fmla="*/ 425885 w 425885"/>
                  <a:gd name="connsiteY0" fmla="*/ 0 h 576197"/>
                  <a:gd name="connsiteX1" fmla="*/ 0 w 425885"/>
                  <a:gd name="connsiteY1" fmla="*/ 576197 h 576197"/>
                </a:gdLst>
                <a:ahLst/>
                <a:cxnLst>
                  <a:cxn ang="0">
                    <a:pos x="connsiteX0" y="connsiteY0"/>
                  </a:cxn>
                  <a:cxn ang="0">
                    <a:pos x="connsiteX1" y="connsiteY1"/>
                  </a:cxn>
                </a:cxnLst>
                <a:rect l="l" t="t" r="r" b="b"/>
                <a:pathLst>
                  <a:path w="425885" h="576197">
                    <a:moveTo>
                      <a:pt x="425885" y="0"/>
                    </a:moveTo>
                    <a:lnTo>
                      <a:pt x="0" y="576197"/>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18" name="任意多边形 52"/>
              <p:cNvSpPr/>
              <p:nvPr/>
            </p:nvSpPr>
            <p:spPr>
              <a:xfrm>
                <a:off x="4267376" y="3936891"/>
                <a:ext cx="141090" cy="209196"/>
              </a:xfrm>
              <a:custGeom>
                <a:avLst/>
                <a:gdLst>
                  <a:gd name="connsiteX0" fmla="*/ 0 w 388307"/>
                  <a:gd name="connsiteY0" fmla="*/ 0 h 576197"/>
                  <a:gd name="connsiteX1" fmla="*/ 388307 w 388307"/>
                  <a:gd name="connsiteY1" fmla="*/ 576197 h 576197"/>
                </a:gdLst>
                <a:ahLst/>
                <a:cxnLst>
                  <a:cxn ang="0">
                    <a:pos x="connsiteX0" y="connsiteY0"/>
                  </a:cxn>
                  <a:cxn ang="0">
                    <a:pos x="connsiteX1" y="connsiteY1"/>
                  </a:cxn>
                </a:cxnLst>
                <a:rect l="l" t="t" r="r" b="b"/>
                <a:pathLst>
                  <a:path w="388307" h="576197">
                    <a:moveTo>
                      <a:pt x="0" y="0"/>
                    </a:moveTo>
                    <a:lnTo>
                      <a:pt x="388307" y="576197"/>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grpSp>
      </p:grpSp>
      <p:grpSp>
        <p:nvGrpSpPr>
          <p:cNvPr id="19" name="组合 53"/>
          <p:cNvGrpSpPr>
            <a:grpSpLocks/>
          </p:cNvGrpSpPr>
          <p:nvPr/>
        </p:nvGrpSpPr>
        <p:grpSpPr bwMode="auto">
          <a:xfrm>
            <a:off x="865188" y="923034"/>
            <a:ext cx="7494587" cy="1179242"/>
            <a:chOff x="2954339" y="1349947"/>
            <a:chExt cx="7162269" cy="1109777"/>
          </a:xfrm>
        </p:grpSpPr>
        <p:sp>
          <p:nvSpPr>
            <p:cNvPr id="20" name="矩形 54"/>
            <p:cNvSpPr>
              <a:spLocks noChangeArrowheads="1"/>
            </p:cNvSpPr>
            <p:nvPr/>
          </p:nvSpPr>
          <p:spPr bwMode="auto">
            <a:xfrm>
              <a:off x="2954339" y="1695058"/>
              <a:ext cx="7162269" cy="76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30000"/>
                </a:lnSpc>
              </a:pPr>
              <a:r>
                <a:rPr lang="zh-CN" altLang="en-US" sz="1200">
                  <a:solidFill>
                    <a:schemeClr val="bg1"/>
                  </a:solidFill>
                  <a:latin typeface="华康少女文字W5(P)" charset="0"/>
                </a:rPr>
                <a:t>        缓存是为了解决频繁重复且“</a:t>
              </a:r>
              <a:r>
                <a:rPr lang="zh-CN" altLang="en-US" sz="1200" b="1">
                  <a:solidFill>
                    <a:schemeClr val="bg1"/>
                  </a:solidFill>
                  <a:latin typeface="华康少女文字W5(P)" charset="0"/>
                </a:rPr>
                <a:t>耗时</a:t>
              </a:r>
              <a:r>
                <a:rPr lang="zh-CN" altLang="en-US" sz="1200">
                  <a:solidFill>
                    <a:schemeClr val="bg1"/>
                  </a:solidFill>
                  <a:latin typeface="华康少女文字W5(P)" charset="0"/>
                </a:rPr>
                <a:t>”的请求和操作而生的，是实现高性能的重要方式。缓存分为：本地缓存（</a:t>
              </a:r>
              <a:r>
                <a:rPr lang="en-US" altLang="zh-CN" sz="1200">
                  <a:solidFill>
                    <a:schemeClr val="bg1"/>
                  </a:solidFill>
                  <a:latin typeface="华康少女文字W5(P)" charset="0"/>
                </a:rPr>
                <a:t>HashMap/ConcurrentHashMap</a:t>
              </a:r>
              <a:r>
                <a:rPr lang="zh-CN" altLang="en-US" sz="1200">
                  <a:solidFill>
                    <a:schemeClr val="bg1"/>
                  </a:solidFill>
                  <a:latin typeface="华康少女文字W5(P)" charset="0"/>
                </a:rPr>
                <a:t>、</a:t>
              </a:r>
              <a:r>
                <a:rPr lang="en-US" altLang="zh-CN" sz="1200">
                  <a:solidFill>
                    <a:schemeClr val="bg1"/>
                  </a:solidFill>
                  <a:latin typeface="华康少女文字W5(P)" charset="0"/>
                </a:rPr>
                <a:t>Ehcache</a:t>
              </a:r>
              <a:r>
                <a:rPr lang="zh-CN" altLang="en-US" sz="1200">
                  <a:solidFill>
                    <a:schemeClr val="bg1"/>
                  </a:solidFill>
                  <a:latin typeface="华康少女文字W5(P)" charset="0"/>
                </a:rPr>
                <a:t>、</a:t>
              </a:r>
              <a:r>
                <a:rPr lang="en-US" altLang="zh-CN" sz="1200">
                  <a:solidFill>
                    <a:schemeClr val="bg1"/>
                  </a:solidFill>
                  <a:latin typeface="华康少女文字W5(P)" charset="0"/>
                </a:rPr>
                <a:t>Guava Cache</a:t>
              </a:r>
              <a:r>
                <a:rPr lang="zh-CN" altLang="en-US" sz="1200">
                  <a:solidFill>
                    <a:schemeClr val="bg1"/>
                  </a:solidFill>
                  <a:latin typeface="华康少女文字W5(P)" charset="0"/>
                </a:rPr>
                <a:t>等），缓存服务（</a:t>
              </a:r>
              <a:r>
                <a:rPr lang="en-US" altLang="zh-CN" sz="1200">
                  <a:solidFill>
                    <a:schemeClr val="bg1"/>
                  </a:solidFill>
                  <a:latin typeface="华康少女文字W5(P)" charset="0"/>
                </a:rPr>
                <a:t>Redis/Memcache</a:t>
              </a:r>
              <a:r>
                <a:rPr lang="zh-CN" altLang="en-US" sz="1200">
                  <a:solidFill>
                    <a:schemeClr val="bg1"/>
                  </a:solidFill>
                  <a:latin typeface="华康少女文字W5(P)" charset="0"/>
                </a:rPr>
                <a:t>）等。以下是关于缓存选型方案：</a:t>
              </a:r>
              <a:endParaRPr lang="en-US" altLang="zh-CN" sz="1200">
                <a:solidFill>
                  <a:schemeClr val="bg1"/>
                </a:solidFill>
                <a:latin typeface="华康少女文字W5(P)" charset="0"/>
              </a:endParaRPr>
            </a:p>
          </p:txBody>
        </p:sp>
        <p:sp>
          <p:nvSpPr>
            <p:cNvPr id="21" name="矩形 55"/>
            <p:cNvSpPr>
              <a:spLocks noChangeArrowheads="1"/>
            </p:cNvSpPr>
            <p:nvPr/>
          </p:nvSpPr>
          <p:spPr bwMode="auto">
            <a:xfrm>
              <a:off x="2963442" y="1349947"/>
              <a:ext cx="960822" cy="31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600">
                  <a:solidFill>
                    <a:schemeClr val="bg1"/>
                  </a:solidFill>
                  <a:latin typeface="华康少女文字W5(P)" charset="0"/>
                </a:rPr>
                <a:t>缓存概述</a:t>
              </a:r>
            </a:p>
          </p:txBody>
        </p:sp>
      </p:grpSp>
      <p:grpSp>
        <p:nvGrpSpPr>
          <p:cNvPr id="22" name="组合 56"/>
          <p:cNvGrpSpPr>
            <a:grpSpLocks/>
          </p:cNvGrpSpPr>
          <p:nvPr/>
        </p:nvGrpSpPr>
        <p:grpSpPr bwMode="auto">
          <a:xfrm>
            <a:off x="4514301" y="2806508"/>
            <a:ext cx="979487" cy="993775"/>
            <a:chOff x="3254772" y="2872916"/>
            <a:chExt cx="936104" cy="936104"/>
          </a:xfrm>
        </p:grpSpPr>
        <p:sp>
          <p:nvSpPr>
            <p:cNvPr id="23" name="椭圆 22"/>
            <p:cNvSpPr/>
            <p:nvPr/>
          </p:nvSpPr>
          <p:spPr>
            <a:xfrm>
              <a:off x="3254772" y="2872916"/>
              <a:ext cx="936104" cy="93610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24" name="矩形 23"/>
            <p:cNvSpPr/>
            <p:nvPr/>
          </p:nvSpPr>
          <p:spPr>
            <a:xfrm>
              <a:off x="3449888" y="3066756"/>
              <a:ext cx="626140" cy="550839"/>
            </a:xfrm>
            <a:prstGeom prst="rect">
              <a:avLst/>
            </a:prstGeom>
          </p:spPr>
          <p:txBody>
            <a:bodyPr wrap="square">
              <a:spAutoFit/>
            </a:bodyPr>
            <a:lstStyle/>
            <a:p>
              <a:pPr eaLnBrk="1" fontAlgn="auto" hangingPunct="1">
                <a:spcBef>
                  <a:spcPts val="0"/>
                </a:spcBef>
                <a:spcAft>
                  <a:spcPts val="0"/>
                </a:spcAft>
                <a:defRPr/>
              </a:pPr>
              <a:r>
                <a:rPr lang="zh-CN" altLang="en-US" sz="1600" b="1" dirty="0">
                  <a:solidFill>
                    <a:schemeClr val="bg1"/>
                  </a:solidFill>
                  <a:latin typeface="+mn-ea"/>
                  <a:ea typeface="+mn-ea"/>
                </a:rPr>
                <a:t>缓存</a:t>
              </a:r>
            </a:p>
            <a:p>
              <a:pPr eaLnBrk="1" fontAlgn="auto" hangingPunct="1">
                <a:spcBef>
                  <a:spcPts val="0"/>
                </a:spcBef>
                <a:spcAft>
                  <a:spcPts val="0"/>
                </a:spcAft>
                <a:defRPr/>
              </a:pPr>
              <a:r>
                <a:rPr lang="zh-CN" altLang="en-US" sz="1600" b="1" dirty="0">
                  <a:solidFill>
                    <a:schemeClr val="bg1"/>
                  </a:solidFill>
                  <a:latin typeface="+mn-ea"/>
                  <a:ea typeface="+mn-ea"/>
                </a:rPr>
                <a:t>选择</a:t>
              </a:r>
              <a:r>
                <a:rPr lang="en-US" altLang="zh-CN" sz="1600" b="1" dirty="0">
                  <a:solidFill>
                    <a:schemeClr val="bg1"/>
                  </a:solidFill>
                  <a:latin typeface="+mn-ea"/>
                  <a:ea typeface="+mn-ea"/>
                </a:rPr>
                <a:t> </a:t>
              </a:r>
              <a:endParaRPr lang="zh-CN" altLang="en-US" sz="1600" b="1" dirty="0">
                <a:solidFill>
                  <a:schemeClr val="bg1"/>
                </a:solidFill>
                <a:latin typeface="+mn-ea"/>
                <a:ea typeface="+mn-ea"/>
              </a:endParaRPr>
            </a:p>
          </p:txBody>
        </p:sp>
      </p:grpSp>
      <p:grpSp>
        <p:nvGrpSpPr>
          <p:cNvPr id="25" name="组合 59"/>
          <p:cNvGrpSpPr>
            <a:grpSpLocks/>
          </p:cNvGrpSpPr>
          <p:nvPr/>
        </p:nvGrpSpPr>
        <p:grpSpPr bwMode="auto">
          <a:xfrm>
            <a:off x="6228950" y="2528002"/>
            <a:ext cx="2067404" cy="1234250"/>
            <a:chOff x="789157" y="3505487"/>
            <a:chExt cx="1975789" cy="1162533"/>
          </a:xfrm>
        </p:grpSpPr>
        <p:sp>
          <p:nvSpPr>
            <p:cNvPr id="26" name="TextBox 23"/>
            <p:cNvSpPr txBox="1">
              <a:spLocks noChangeArrowheads="1"/>
            </p:cNvSpPr>
            <p:nvPr/>
          </p:nvSpPr>
          <p:spPr bwMode="auto">
            <a:xfrm>
              <a:off x="789157" y="3505487"/>
              <a:ext cx="862804" cy="289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400">
                  <a:solidFill>
                    <a:schemeClr val="bg1"/>
                  </a:solidFill>
                  <a:latin typeface="华康少女文字W5(P)" charset="0"/>
                </a:rPr>
                <a:t>缓存服务</a:t>
              </a:r>
            </a:p>
          </p:txBody>
        </p:sp>
        <p:sp>
          <p:nvSpPr>
            <p:cNvPr id="27" name="矩形 61"/>
            <p:cNvSpPr>
              <a:spLocks noChangeArrowheads="1"/>
            </p:cNvSpPr>
            <p:nvPr/>
          </p:nvSpPr>
          <p:spPr bwMode="auto">
            <a:xfrm>
              <a:off x="801752" y="3820083"/>
              <a:ext cx="1963194" cy="84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ts val="2100"/>
                </a:lnSpc>
              </a:pPr>
              <a:r>
                <a:rPr lang="zh-CN" altLang="en-US" sz="1000">
                  <a:solidFill>
                    <a:schemeClr val="bg1"/>
                  </a:solidFill>
                  <a:latin typeface="华康少女文字W5(P)" charset="0"/>
                </a:rPr>
                <a:t>数据量大且具有更复杂的业务场景时，可以考虑缓存服务，如</a:t>
              </a:r>
              <a:r>
                <a:rPr lang="en-US" altLang="zh-CN" sz="1000">
                  <a:solidFill>
                    <a:schemeClr val="bg1"/>
                  </a:solidFill>
                  <a:latin typeface="华康少女文字W5(P)" charset="0"/>
                </a:rPr>
                <a:t>`Redis`</a:t>
              </a:r>
              <a:r>
                <a:rPr lang="zh-CN" altLang="en-US" sz="1000">
                  <a:solidFill>
                    <a:schemeClr val="bg1"/>
                  </a:solidFill>
                  <a:latin typeface="华康少女文字W5(P)" charset="0"/>
                </a:rPr>
                <a:t>和</a:t>
              </a:r>
              <a:r>
                <a:rPr lang="en-US" altLang="zh-CN" sz="1000">
                  <a:solidFill>
                    <a:schemeClr val="bg1"/>
                  </a:solidFill>
                  <a:latin typeface="华康少女文字W5(P)" charset="0"/>
                </a:rPr>
                <a:t>`Memcache`</a:t>
              </a:r>
              <a:r>
                <a:rPr lang="zh-CN" altLang="en-US" sz="1000">
                  <a:solidFill>
                    <a:schemeClr val="bg1"/>
                  </a:solidFill>
                  <a:latin typeface="华康少女文字W5(P)" charset="0"/>
                </a:rPr>
                <a:t>等。</a:t>
              </a:r>
              <a:endParaRPr lang="en-US" altLang="zh-CN" sz="1000">
                <a:solidFill>
                  <a:schemeClr val="bg1"/>
                </a:solidFill>
                <a:latin typeface="华康少女文字W5(P)" charset="0"/>
              </a:endParaRPr>
            </a:p>
          </p:txBody>
        </p:sp>
      </p:grpSp>
      <p:grpSp>
        <p:nvGrpSpPr>
          <p:cNvPr id="28" name="组合 62"/>
          <p:cNvGrpSpPr>
            <a:grpSpLocks/>
          </p:cNvGrpSpPr>
          <p:nvPr/>
        </p:nvGrpSpPr>
        <p:grpSpPr bwMode="auto">
          <a:xfrm>
            <a:off x="687617" y="2504716"/>
            <a:ext cx="3156247" cy="1711080"/>
            <a:chOff x="812496" y="3584188"/>
            <a:chExt cx="1962612" cy="1610896"/>
          </a:xfrm>
        </p:grpSpPr>
        <p:sp>
          <p:nvSpPr>
            <p:cNvPr id="29" name="TextBox 26"/>
            <p:cNvSpPr txBox="1">
              <a:spLocks noChangeArrowheads="1"/>
            </p:cNvSpPr>
            <p:nvPr/>
          </p:nvSpPr>
          <p:spPr bwMode="auto">
            <a:xfrm>
              <a:off x="2210623" y="3584188"/>
              <a:ext cx="561385" cy="289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r" eaLnBrk="1" hangingPunct="1"/>
              <a:r>
                <a:rPr lang="zh-CN" altLang="en-US" sz="1400">
                  <a:solidFill>
                    <a:schemeClr val="bg1"/>
                  </a:solidFill>
                  <a:latin typeface="华康少女文字W5(P)" charset="0"/>
                </a:rPr>
                <a:t>本地缓存</a:t>
              </a:r>
            </a:p>
          </p:txBody>
        </p:sp>
        <p:sp>
          <p:nvSpPr>
            <p:cNvPr id="30" name="矩形 64"/>
            <p:cNvSpPr>
              <a:spLocks noChangeArrowheads="1"/>
            </p:cNvSpPr>
            <p:nvPr/>
          </p:nvSpPr>
          <p:spPr bwMode="auto">
            <a:xfrm>
              <a:off x="812496" y="3840474"/>
              <a:ext cx="1962612" cy="1354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r">
                <a:lnSpc>
                  <a:spcPts val="2100"/>
                </a:lnSpc>
              </a:pPr>
              <a:r>
                <a:rPr lang="zh-CN" altLang="en-US" sz="1000">
                  <a:solidFill>
                    <a:schemeClr val="bg1"/>
                  </a:solidFill>
                  <a:latin typeface="华康少女文字W5(P)" charset="0"/>
                </a:rPr>
                <a:t>如果数据量小，并且不会频繁地增长又清空（这会导致频繁地垃圾回收），那么可以选择本地缓存。具体的话，如果需要一些缓存策略的支持（比如缓存满的逐出策略），可以考虑</a:t>
              </a:r>
              <a:r>
                <a:rPr lang="en-US" altLang="zh-CN" sz="1000">
                  <a:solidFill>
                    <a:schemeClr val="bg1"/>
                  </a:solidFill>
                  <a:latin typeface="华康少女文字W5(P)" charset="0"/>
                </a:rPr>
                <a:t>Ehcache</a:t>
              </a:r>
              <a:r>
                <a:rPr lang="zh-CN" altLang="en-US" sz="1000">
                  <a:solidFill>
                    <a:schemeClr val="bg1"/>
                  </a:solidFill>
                  <a:latin typeface="华康少女文字W5(P)" charset="0"/>
                </a:rPr>
                <a:t>；如不需要，可以考虑</a:t>
              </a:r>
              <a:r>
                <a:rPr lang="en-US" altLang="zh-CN" sz="1000">
                  <a:solidFill>
                    <a:schemeClr val="bg1"/>
                  </a:solidFill>
                  <a:latin typeface="华康少女文字W5(P)" charset="0"/>
                </a:rPr>
                <a:t>ConcurentHashMap</a:t>
              </a:r>
              <a:r>
                <a:rPr lang="zh-CN" altLang="en-US" sz="1000">
                  <a:solidFill>
                    <a:schemeClr val="bg1"/>
                  </a:solidFill>
                  <a:latin typeface="华康少女文字W5(P)" charset="0"/>
                </a:rPr>
                <a:t>。</a:t>
              </a:r>
              <a:endParaRPr lang="en-US" altLang="zh-CN" sz="1000">
                <a:solidFill>
                  <a:schemeClr val="bg1"/>
                </a:solidFill>
                <a:latin typeface="华康少女文字W5(P)" charset="0"/>
              </a:endParaRPr>
            </a:p>
          </p:txBody>
        </p:sp>
      </p:grpSp>
    </p:spTree>
    <p:extLst>
      <p:ext uri="{BB962C8B-B14F-4D97-AF65-F5344CB8AC3E}">
        <p14:creationId xmlns:p14="http://schemas.microsoft.com/office/powerpoint/2010/main" val="213372701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set>
                                      <p:cBhvr>
                                        <p:cTn id="7" dur="455" fill="hold">
                                          <p:stCondLst>
                                            <p:cond delay="0"/>
                                          </p:stCondLst>
                                        </p:cTn>
                                        <p:tgtEl>
                                          <p:spTgt spid="3"/>
                                        </p:tgtEl>
                                        <p:attrNameLst>
                                          <p:attrName>style.rotation</p:attrName>
                                        </p:attrNameLst>
                                      </p:cBhvr>
                                      <p:to>
                                        <p:strVal val="-45.0"/>
                                      </p:to>
                                    </p:set>
                                    <p:anim calcmode="lin" valueType="num">
                                      <p:cBhvr>
                                        <p:cTn id="8" dur="455" fill="hold">
                                          <p:stCondLst>
                                            <p:cond delay="455"/>
                                          </p:stCondLst>
                                        </p:cTn>
                                        <p:tgtEl>
                                          <p:spTgt spid="3"/>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3"/>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3"/>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3"/>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1500"/>
                            </p:stCondLst>
                            <p:childTnLst>
                              <p:par>
                                <p:cTn id="13" presetID="18" presetClass="entr" presetSubtype="6"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strips(downRight)">
                                      <p:cBhvr>
                                        <p:cTn id="15" dur="1000"/>
                                        <p:tgtEl>
                                          <p:spTgt spid="19"/>
                                        </p:tgtEl>
                                      </p:cBhvr>
                                    </p:animEffect>
                                  </p:childTnLst>
                                </p:cTn>
                              </p:par>
                              <p:par>
                                <p:cTn id="16" presetID="49" presetClass="entr" presetSubtype="0" decel="100000" fill="hold" nodeType="withEffect">
                                  <p:stCondLst>
                                    <p:cond delay="1000"/>
                                  </p:stCondLst>
                                  <p:childTnLst>
                                    <p:set>
                                      <p:cBhvr>
                                        <p:cTn id="17" dur="1" fill="hold">
                                          <p:stCondLst>
                                            <p:cond delay="0"/>
                                          </p:stCondLst>
                                        </p:cTn>
                                        <p:tgtEl>
                                          <p:spTgt spid="4"/>
                                        </p:tgtEl>
                                        <p:attrNameLst>
                                          <p:attrName>style.visibility</p:attrName>
                                        </p:attrNameLst>
                                      </p:cBhvr>
                                      <p:to>
                                        <p:strVal val="visible"/>
                                      </p:to>
                                    </p:set>
                                    <p:anim calcmode="lin" valueType="num">
                                      <p:cBhvr>
                                        <p:cTn id="18" dur="1000" fill="hold"/>
                                        <p:tgtEl>
                                          <p:spTgt spid="4"/>
                                        </p:tgtEl>
                                        <p:attrNameLst>
                                          <p:attrName>ppt_w</p:attrName>
                                        </p:attrNameLst>
                                      </p:cBhvr>
                                      <p:tavLst>
                                        <p:tav tm="0">
                                          <p:val>
                                            <p:fltVal val="0"/>
                                          </p:val>
                                        </p:tav>
                                        <p:tav tm="100000">
                                          <p:val>
                                            <p:strVal val="#ppt_w"/>
                                          </p:val>
                                        </p:tav>
                                      </p:tavLst>
                                    </p:anim>
                                    <p:anim calcmode="lin" valueType="num">
                                      <p:cBhvr>
                                        <p:cTn id="19" dur="1000" fill="hold"/>
                                        <p:tgtEl>
                                          <p:spTgt spid="4"/>
                                        </p:tgtEl>
                                        <p:attrNameLst>
                                          <p:attrName>ppt_h</p:attrName>
                                        </p:attrNameLst>
                                      </p:cBhvr>
                                      <p:tavLst>
                                        <p:tav tm="0">
                                          <p:val>
                                            <p:fltVal val="0"/>
                                          </p:val>
                                        </p:tav>
                                        <p:tav tm="100000">
                                          <p:val>
                                            <p:strVal val="#ppt_h"/>
                                          </p:val>
                                        </p:tav>
                                      </p:tavLst>
                                    </p:anim>
                                    <p:anim calcmode="lin" valueType="num">
                                      <p:cBhvr>
                                        <p:cTn id="20" dur="1000" fill="hold"/>
                                        <p:tgtEl>
                                          <p:spTgt spid="4"/>
                                        </p:tgtEl>
                                        <p:attrNameLst>
                                          <p:attrName>style.rotation</p:attrName>
                                        </p:attrNameLst>
                                      </p:cBhvr>
                                      <p:tavLst>
                                        <p:tav tm="0">
                                          <p:val>
                                            <p:fltVal val="360"/>
                                          </p:val>
                                        </p:tav>
                                        <p:tav tm="100000">
                                          <p:val>
                                            <p:fltVal val="0"/>
                                          </p:val>
                                        </p:tav>
                                      </p:tavLst>
                                    </p:anim>
                                    <p:animEffect transition="in" filter="fade">
                                      <p:cBhvr>
                                        <p:cTn id="21" dur="1000"/>
                                        <p:tgtEl>
                                          <p:spTgt spid="4"/>
                                        </p:tgtEl>
                                      </p:cBhvr>
                                    </p:animEffect>
                                  </p:childTnLst>
                                </p:cTn>
                              </p:par>
                              <p:par>
                                <p:cTn id="22" presetID="49" presetClass="entr" presetSubtype="0" decel="100000" fill="hold" nodeType="withEffect">
                                  <p:stCondLst>
                                    <p:cond delay="1100"/>
                                  </p:stCondLst>
                                  <p:childTnLst>
                                    <p:set>
                                      <p:cBhvr>
                                        <p:cTn id="23" dur="1" fill="hold">
                                          <p:stCondLst>
                                            <p:cond delay="0"/>
                                          </p:stCondLst>
                                        </p:cTn>
                                        <p:tgtEl>
                                          <p:spTgt spid="22"/>
                                        </p:tgtEl>
                                        <p:attrNameLst>
                                          <p:attrName>style.visibility</p:attrName>
                                        </p:attrNameLst>
                                      </p:cBhvr>
                                      <p:to>
                                        <p:strVal val="visible"/>
                                      </p:to>
                                    </p:set>
                                    <p:anim calcmode="lin" valueType="num">
                                      <p:cBhvr>
                                        <p:cTn id="24" dur="1000" fill="hold"/>
                                        <p:tgtEl>
                                          <p:spTgt spid="22"/>
                                        </p:tgtEl>
                                        <p:attrNameLst>
                                          <p:attrName>ppt_w</p:attrName>
                                        </p:attrNameLst>
                                      </p:cBhvr>
                                      <p:tavLst>
                                        <p:tav tm="0">
                                          <p:val>
                                            <p:fltVal val="0"/>
                                          </p:val>
                                        </p:tav>
                                        <p:tav tm="100000">
                                          <p:val>
                                            <p:strVal val="#ppt_w"/>
                                          </p:val>
                                        </p:tav>
                                      </p:tavLst>
                                    </p:anim>
                                    <p:anim calcmode="lin" valueType="num">
                                      <p:cBhvr>
                                        <p:cTn id="25" dur="1000" fill="hold"/>
                                        <p:tgtEl>
                                          <p:spTgt spid="22"/>
                                        </p:tgtEl>
                                        <p:attrNameLst>
                                          <p:attrName>ppt_h</p:attrName>
                                        </p:attrNameLst>
                                      </p:cBhvr>
                                      <p:tavLst>
                                        <p:tav tm="0">
                                          <p:val>
                                            <p:fltVal val="0"/>
                                          </p:val>
                                        </p:tav>
                                        <p:tav tm="100000">
                                          <p:val>
                                            <p:strVal val="#ppt_h"/>
                                          </p:val>
                                        </p:tav>
                                      </p:tavLst>
                                    </p:anim>
                                    <p:anim calcmode="lin" valueType="num">
                                      <p:cBhvr>
                                        <p:cTn id="26" dur="1000" fill="hold"/>
                                        <p:tgtEl>
                                          <p:spTgt spid="22"/>
                                        </p:tgtEl>
                                        <p:attrNameLst>
                                          <p:attrName>style.rotation</p:attrName>
                                        </p:attrNameLst>
                                      </p:cBhvr>
                                      <p:tavLst>
                                        <p:tav tm="0">
                                          <p:val>
                                            <p:fltVal val="360"/>
                                          </p:val>
                                        </p:tav>
                                        <p:tav tm="100000">
                                          <p:val>
                                            <p:fltVal val="0"/>
                                          </p:val>
                                        </p:tav>
                                      </p:tavLst>
                                    </p:anim>
                                    <p:animEffect transition="in" filter="fade">
                                      <p:cBhvr>
                                        <p:cTn id="27" dur="1000"/>
                                        <p:tgtEl>
                                          <p:spTgt spid="22"/>
                                        </p:tgtEl>
                                      </p:cBhvr>
                                    </p:animEffect>
                                  </p:childTnLst>
                                </p:cTn>
                              </p:par>
                            </p:childTnLst>
                          </p:cTn>
                        </p:par>
                        <p:par>
                          <p:cTn id="28" fill="hold">
                            <p:stCondLst>
                              <p:cond delay="3600"/>
                            </p:stCondLst>
                            <p:childTnLst>
                              <p:par>
                                <p:cTn id="29" presetID="22" presetClass="entr" presetSubtype="2"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childTnLst>
                          </p:cTn>
                        </p:par>
                        <p:par>
                          <p:cTn id="32" fill="hold">
                            <p:stCondLst>
                              <p:cond delay="4100"/>
                            </p:stCondLst>
                            <p:childTnLst>
                              <p:par>
                                <p:cTn id="33" presetID="22" presetClass="entr" presetSubtype="8"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left)">
                                      <p:cBhvr>
                                        <p:cTn id="3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bwMode="auto">
          <a:xfrm>
            <a:off x="8821738" y="246063"/>
            <a:ext cx="322262" cy="292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fld id="{8F5E3D2C-BA7F-8B44-A4B4-D262D88E64C1}" type="slidenum">
              <a:rPr lang="en-US" altLang="zh-CN" sz="900">
                <a:solidFill>
                  <a:srgbClr val="898989"/>
                </a:solidFill>
              </a:rPr>
              <a:pPr/>
              <a:t>25</a:t>
            </a:fld>
            <a:endParaRPr lang="en-US" altLang="zh-CN" sz="900">
              <a:solidFill>
                <a:srgbClr val="898989"/>
              </a:solidFill>
            </a:endParaRPr>
          </a:p>
        </p:txBody>
      </p:sp>
      <p:sp>
        <p:nvSpPr>
          <p:cNvPr id="7" name="Chevron 36"/>
          <p:cNvSpPr/>
          <p:nvPr/>
        </p:nvSpPr>
        <p:spPr bwMode="auto">
          <a:xfrm>
            <a:off x="5274909" y="998094"/>
            <a:ext cx="1710091" cy="593725"/>
          </a:xfrm>
          <a:prstGeom prst="chevron">
            <a:avLst>
              <a:gd name="adj" fmla="val 27026"/>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zh-CN" altLang="en-US" sz="1400" b="1">
                <a:solidFill>
                  <a:schemeClr val="bg1"/>
                </a:solidFill>
                <a:latin typeface="华康少女文字W5(P)" charset="0"/>
              </a:rPr>
              <a:t>数据库连接池</a:t>
            </a:r>
            <a:endParaRPr lang="en-US" sz="1400" dirty="0">
              <a:solidFill>
                <a:schemeClr val="bg1"/>
              </a:solidFill>
              <a:latin typeface="+mn-ea"/>
            </a:endParaRPr>
          </a:p>
        </p:txBody>
      </p:sp>
      <p:sp>
        <p:nvSpPr>
          <p:cNvPr id="10" name="Chevron 38"/>
          <p:cNvSpPr/>
          <p:nvPr/>
        </p:nvSpPr>
        <p:spPr bwMode="auto">
          <a:xfrm>
            <a:off x="5274909" y="2476121"/>
            <a:ext cx="1710091" cy="593725"/>
          </a:xfrm>
          <a:prstGeom prst="chevron">
            <a:avLst>
              <a:gd name="adj" fmla="val 27026"/>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zh-CN" altLang="en-US" sz="1400" b="1">
                <a:solidFill>
                  <a:schemeClr val="bg1"/>
                </a:solidFill>
                <a:latin typeface="华康少女文字W5(P)" charset="0"/>
              </a:rPr>
              <a:t>线程池</a:t>
            </a:r>
            <a:endParaRPr lang="en-US" sz="1400" dirty="0">
              <a:solidFill>
                <a:schemeClr val="bg1"/>
              </a:solidFill>
              <a:latin typeface="+mn-ea"/>
            </a:endParaRPr>
          </a:p>
        </p:txBody>
      </p:sp>
      <p:sp>
        <p:nvSpPr>
          <p:cNvPr id="13" name="Chevron 37"/>
          <p:cNvSpPr/>
          <p:nvPr/>
        </p:nvSpPr>
        <p:spPr bwMode="auto">
          <a:xfrm>
            <a:off x="5274909" y="1734726"/>
            <a:ext cx="1710091" cy="593725"/>
          </a:xfrm>
          <a:prstGeom prst="chevron">
            <a:avLst>
              <a:gd name="adj" fmla="val 27026"/>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en-US" altLang="zh-CN" sz="1400">
                <a:solidFill>
                  <a:schemeClr val="bg1"/>
                </a:solidFill>
                <a:latin typeface="华康少女文字W5(P)" charset="0"/>
              </a:rPr>
              <a:t>Socket</a:t>
            </a:r>
            <a:r>
              <a:rPr lang="zh-CN" altLang="en-US" sz="1400">
                <a:solidFill>
                  <a:schemeClr val="bg1"/>
                </a:solidFill>
                <a:latin typeface="华康少女文字W5(P)" charset="0"/>
              </a:rPr>
              <a:t>连接池</a:t>
            </a:r>
            <a:r>
              <a:rPr lang="en-AU" sz="1400" dirty="0">
                <a:solidFill>
                  <a:schemeClr val="bg1"/>
                </a:solidFill>
                <a:latin typeface="+mn-ea"/>
              </a:rPr>
              <a:t></a:t>
            </a:r>
            <a:endParaRPr lang="en-US" sz="1400" dirty="0">
              <a:solidFill>
                <a:schemeClr val="bg1"/>
              </a:solidFill>
              <a:latin typeface="+mn-ea"/>
            </a:endParaRPr>
          </a:p>
        </p:txBody>
      </p:sp>
      <p:sp>
        <p:nvSpPr>
          <p:cNvPr id="16" name="Chevron 39"/>
          <p:cNvSpPr/>
          <p:nvPr/>
        </p:nvSpPr>
        <p:spPr bwMode="auto">
          <a:xfrm>
            <a:off x="5274909" y="3207991"/>
            <a:ext cx="1710091" cy="593725"/>
          </a:xfrm>
          <a:prstGeom prst="chevron">
            <a:avLst>
              <a:gd name="adj" fmla="val 27026"/>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en-US" sz="2100" dirty="0">
              <a:solidFill>
                <a:schemeClr val="bg1"/>
              </a:solidFill>
              <a:latin typeface="+mn-ea"/>
            </a:endParaRPr>
          </a:p>
        </p:txBody>
      </p:sp>
      <p:pic>
        <p:nvPicPr>
          <p:cNvPr id="27" name="图片 3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文本框 31"/>
          <p:cNvSpPr txBox="1">
            <a:spLocks noChangeArrowheads="1"/>
          </p:cNvSpPr>
          <p:nvPr/>
        </p:nvSpPr>
        <p:spPr bwMode="auto">
          <a:xfrm>
            <a:off x="411163" y="384175"/>
            <a:ext cx="1760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池化</a:t>
            </a:r>
          </a:p>
        </p:txBody>
      </p:sp>
      <p:grpSp>
        <p:nvGrpSpPr>
          <p:cNvPr id="30" name="组合 11"/>
          <p:cNvGrpSpPr>
            <a:grpSpLocks/>
          </p:cNvGrpSpPr>
          <p:nvPr/>
        </p:nvGrpSpPr>
        <p:grpSpPr bwMode="auto">
          <a:xfrm>
            <a:off x="893136" y="1164885"/>
            <a:ext cx="3083441" cy="2444281"/>
            <a:chOff x="6502470" y="2124666"/>
            <a:chExt cx="3467440" cy="2926756"/>
          </a:xfrm>
        </p:grpSpPr>
        <p:grpSp>
          <p:nvGrpSpPr>
            <p:cNvPr id="31" name="组合 12"/>
            <p:cNvGrpSpPr>
              <a:grpSpLocks/>
            </p:cNvGrpSpPr>
            <p:nvPr/>
          </p:nvGrpSpPr>
          <p:grpSpPr bwMode="auto">
            <a:xfrm rot="-297887">
              <a:off x="7512750" y="2124666"/>
              <a:ext cx="1289058" cy="791140"/>
              <a:chOff x="3019158" y="2328934"/>
              <a:chExt cx="1845939" cy="1132918"/>
            </a:xfrm>
          </p:grpSpPr>
          <p:cxnSp>
            <p:nvCxnSpPr>
              <p:cNvPr id="33" name="直接连接符 14"/>
              <p:cNvCxnSpPr/>
              <p:nvPr/>
            </p:nvCxnSpPr>
            <p:spPr>
              <a:xfrm rot="297887" flipV="1">
                <a:off x="3019158" y="3062576"/>
                <a:ext cx="857235" cy="280138"/>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cxnSp>
            <p:nvCxnSpPr>
              <p:cNvPr id="34" name="直接连接符 15"/>
              <p:cNvCxnSpPr/>
              <p:nvPr/>
            </p:nvCxnSpPr>
            <p:spPr>
              <a:xfrm rot="297887">
                <a:off x="4097534" y="3118717"/>
                <a:ext cx="767563" cy="343135"/>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sp>
            <p:nvSpPr>
              <p:cNvPr id="35" name="椭圆 34"/>
              <p:cNvSpPr/>
              <p:nvPr/>
            </p:nvSpPr>
            <p:spPr>
              <a:xfrm>
                <a:off x="3879422" y="2328934"/>
                <a:ext cx="274325" cy="946943"/>
              </a:xfrm>
              <a:prstGeom prst="ellipse">
                <a:avLst/>
              </a:prstGeom>
              <a:noFill/>
              <a:ln w="12700">
                <a:solidFill>
                  <a:schemeClr val="bg1"/>
                </a:solidFill>
              </a:ln>
            </p:spPr>
            <p:txBody>
              <a:bodyPr wrap="square" anchor="ctr">
                <a:spAutoFit/>
              </a:bodyPr>
              <a:lstStyle/>
              <a:p>
                <a:pPr algn="ctr">
                  <a:defRPr/>
                </a:pPr>
                <a:endParaRPr lang="zh-CN" altLang="en-US" sz="2475" dirty="0">
                  <a:solidFill>
                    <a:schemeClr val="bg1"/>
                  </a:solidFill>
                  <a:latin typeface="+mn-ea"/>
                </a:endParaRPr>
              </a:p>
            </p:txBody>
          </p:sp>
        </p:grpSp>
        <p:sp>
          <p:nvSpPr>
            <p:cNvPr id="32" name="矩形 31"/>
            <p:cNvSpPr>
              <a:spLocks noChangeArrowheads="1"/>
            </p:cNvSpPr>
            <p:nvPr/>
          </p:nvSpPr>
          <p:spPr bwMode="auto">
            <a:xfrm>
              <a:off x="6502470" y="2880091"/>
              <a:ext cx="3467440" cy="2171331"/>
            </a:xfrm>
            <a:prstGeom prst="rect">
              <a:avLst/>
            </a:prstGeom>
            <a:noFill/>
            <a:ln w="12700">
              <a:solidFill>
                <a:schemeClr val="bg1"/>
              </a:solidFill>
              <a:miter lim="800000"/>
              <a:headEnd/>
              <a:tailEnd/>
            </a:ln>
            <a:effectLst>
              <a:outerShdw blurRad="50800" dist="38100" dir="5400000" algn="t"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sz="1013">
                <a:solidFill>
                  <a:schemeClr val="bg1"/>
                </a:solidFill>
                <a:latin typeface="+mn-ea"/>
              </a:endParaRPr>
            </a:p>
          </p:txBody>
        </p:sp>
      </p:grpSp>
      <p:sp>
        <p:nvSpPr>
          <p:cNvPr id="36" name="矩形 35"/>
          <p:cNvSpPr>
            <a:spLocks noChangeArrowheads="1"/>
          </p:cNvSpPr>
          <p:nvPr/>
        </p:nvSpPr>
        <p:spPr bwMode="auto">
          <a:xfrm>
            <a:off x="967569" y="1935324"/>
            <a:ext cx="2923948" cy="159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30000"/>
              </a:lnSpc>
            </a:pPr>
            <a:r>
              <a:rPr lang="zh-CN" altLang="en-US" sz="1100">
                <a:solidFill>
                  <a:schemeClr val="bg1"/>
                </a:solidFill>
                <a:latin typeface="华康少女文字W5(P)" charset="0"/>
              </a:rPr>
              <a:t>        由于在软件程序中，某些资源或对象的创建、初始化等操作开销大，采用</a:t>
            </a:r>
            <a:r>
              <a:rPr lang="zh-CN" altLang="en-US" sz="1100" b="1">
                <a:solidFill>
                  <a:schemeClr val="bg1"/>
                </a:solidFill>
                <a:latin typeface="华康少女文字W5(P)" charset="0"/>
              </a:rPr>
              <a:t>池化</a:t>
            </a:r>
            <a:r>
              <a:rPr lang="zh-CN" altLang="en-US" sz="1100">
                <a:solidFill>
                  <a:schemeClr val="bg1"/>
                </a:solidFill>
                <a:latin typeface="华康少女文字W5(P)" charset="0"/>
              </a:rPr>
              <a:t>的思想是为了较少耗时对象生成或初始化的次数，从而提高整体的性能。然而池化处理本身也要付出代价。因此，并非任何情况下都适合采用池化的思想。一般是对像网络连接、数据库连接、线程等重量级的对象做池化。</a:t>
            </a:r>
            <a:endParaRPr lang="en-US" altLang="zh-CN" sz="1100">
              <a:solidFill>
                <a:schemeClr val="bg1"/>
              </a:solidFill>
              <a:latin typeface="华康少女文字W5(P)" charset="0"/>
            </a:endParaRPr>
          </a:p>
        </p:txBody>
      </p:sp>
      <p:sp>
        <p:nvSpPr>
          <p:cNvPr id="39" name="TextBox 34"/>
          <p:cNvSpPr txBox="1">
            <a:spLocks noChangeArrowheads="1"/>
          </p:cNvSpPr>
          <p:nvPr/>
        </p:nvSpPr>
        <p:spPr bwMode="auto">
          <a:xfrm>
            <a:off x="1621466" y="4052109"/>
            <a:ext cx="599281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50000"/>
              </a:lnSpc>
            </a:pPr>
            <a:r>
              <a:rPr lang="zh-CN" altLang="en-US" sz="1100" b="1">
                <a:solidFill>
                  <a:schemeClr val="bg1"/>
                </a:solidFill>
                <a:latin typeface="华康少女文字W5(P)" charset="0"/>
              </a:rPr>
              <a:t>注意</a:t>
            </a:r>
            <a:r>
              <a:rPr lang="zh-CN" altLang="en-US" sz="1100">
                <a:solidFill>
                  <a:schemeClr val="bg1"/>
                </a:solidFill>
                <a:latin typeface="华康少女文字W5(P)" charset="0"/>
              </a:rPr>
              <a:t>：恰当地使用对象池化，可以有效地降低频繁创建或初始化某些对象所造成的开销，从而提高整体的性能。而借助对象池组件，可以有效地减少花在处理对象池化上的工作量。</a:t>
            </a:r>
          </a:p>
        </p:txBody>
      </p:sp>
      <p:sp>
        <p:nvSpPr>
          <p:cNvPr id="44" name="文本框 43"/>
          <p:cNvSpPr txBox="1"/>
          <p:nvPr/>
        </p:nvSpPr>
        <p:spPr>
          <a:xfrm>
            <a:off x="5524500" y="3352800"/>
            <a:ext cx="1261884" cy="307777"/>
          </a:xfrm>
          <a:prstGeom prst="rect">
            <a:avLst/>
          </a:prstGeom>
          <a:noFill/>
        </p:spPr>
        <p:txBody>
          <a:bodyPr wrap="none" rtlCol="0">
            <a:spAutoFit/>
          </a:bodyPr>
          <a:lstStyle/>
          <a:p>
            <a:r>
              <a:rPr lang="zh-CN" altLang="en-US" sz="1400" b="1">
                <a:solidFill>
                  <a:schemeClr val="bg1"/>
                </a:solidFill>
                <a:latin typeface="华康少女文字W5(P)" charset="0"/>
              </a:rPr>
              <a:t>字符串常量池</a:t>
            </a:r>
            <a:endParaRPr kumimoji="1" lang="zh-CN" altLang="en-US" sz="1400"/>
          </a:p>
        </p:txBody>
      </p:sp>
    </p:spTree>
    <p:extLst>
      <p:ext uri="{BB962C8B-B14F-4D97-AF65-F5344CB8AC3E}">
        <p14:creationId xmlns:p14="http://schemas.microsoft.com/office/powerpoint/2010/main" val="175935743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 by="(-#ppt_w*2)" calcmode="lin" valueType="num">
                                      <p:cBhvr rctx="PPT">
                                        <p:cTn id="7" dur="500" autoRev="1" fill="hold">
                                          <p:stCondLst>
                                            <p:cond delay="0"/>
                                          </p:stCondLst>
                                        </p:cTn>
                                        <p:tgtEl>
                                          <p:spTgt spid="28"/>
                                        </p:tgtEl>
                                        <p:attrNameLst>
                                          <p:attrName>ppt_w</p:attrName>
                                        </p:attrNameLst>
                                      </p:cBhvr>
                                    </p:anim>
                                    <p:anim by="(#ppt_w*0.50)" calcmode="lin" valueType="num">
                                      <p:cBhvr>
                                        <p:cTn id="8" dur="500" decel="50000" autoRev="1" fill="hold">
                                          <p:stCondLst>
                                            <p:cond delay="0"/>
                                          </p:stCondLst>
                                        </p:cTn>
                                        <p:tgtEl>
                                          <p:spTgt spid="28"/>
                                        </p:tgtEl>
                                        <p:attrNameLst>
                                          <p:attrName>ppt_x</p:attrName>
                                        </p:attrNameLst>
                                      </p:cBhvr>
                                    </p:anim>
                                    <p:anim from="(-#ppt_h/2)" to="(#ppt_y)" calcmode="lin" valueType="num">
                                      <p:cBhvr>
                                        <p:cTn id="9" dur="1000" fill="hold">
                                          <p:stCondLst>
                                            <p:cond delay="0"/>
                                          </p:stCondLst>
                                        </p:cTn>
                                        <p:tgtEl>
                                          <p:spTgt spid="28"/>
                                        </p:tgtEl>
                                        <p:attrNameLst>
                                          <p:attrName>ppt_y</p:attrName>
                                        </p:attrNameLst>
                                      </p:cBhvr>
                                    </p:anim>
                                    <p:animRot by="21600000">
                                      <p:cBhvr>
                                        <p:cTn id="10" dur="1000" fill="hold">
                                          <p:stCondLst>
                                            <p:cond delay="0"/>
                                          </p:stCondLst>
                                        </p:cTn>
                                        <p:tgtEl>
                                          <p:spTgt spid="28"/>
                                        </p:tgtEl>
                                        <p:attrNameLst>
                                          <p:attrName>r</p:attrName>
                                        </p:attrNameLst>
                                      </p:cBhvr>
                                    </p:animRot>
                                  </p:childTnLst>
                                </p:cTn>
                              </p:par>
                            </p:childTnLst>
                          </p:cTn>
                        </p:par>
                        <p:par>
                          <p:cTn id="11" fill="hold">
                            <p:stCondLst>
                              <p:cond delay="1100"/>
                            </p:stCondLst>
                            <p:childTnLst>
                              <p:par>
                                <p:cTn id="12" presetID="53" presetClass="entr" presetSubtype="16" fill="hold" nodeType="after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p:cTn id="14" dur="500" fill="hold"/>
                                        <p:tgtEl>
                                          <p:spTgt spid="30"/>
                                        </p:tgtEl>
                                        <p:attrNameLst>
                                          <p:attrName>ppt_w</p:attrName>
                                        </p:attrNameLst>
                                      </p:cBhvr>
                                      <p:tavLst>
                                        <p:tav tm="0">
                                          <p:val>
                                            <p:fltVal val="0"/>
                                          </p:val>
                                        </p:tav>
                                        <p:tav tm="100000">
                                          <p:val>
                                            <p:strVal val="#ppt_w"/>
                                          </p:val>
                                        </p:tav>
                                      </p:tavLst>
                                    </p:anim>
                                    <p:anim calcmode="lin" valueType="num">
                                      <p:cBhvr>
                                        <p:cTn id="15" dur="500" fill="hold"/>
                                        <p:tgtEl>
                                          <p:spTgt spid="30"/>
                                        </p:tgtEl>
                                        <p:attrNameLst>
                                          <p:attrName>ppt_h</p:attrName>
                                        </p:attrNameLst>
                                      </p:cBhvr>
                                      <p:tavLst>
                                        <p:tav tm="0">
                                          <p:val>
                                            <p:fltVal val="0"/>
                                          </p:val>
                                        </p:tav>
                                        <p:tav tm="100000">
                                          <p:val>
                                            <p:strVal val="#ppt_h"/>
                                          </p:val>
                                        </p:tav>
                                      </p:tavLst>
                                    </p:anim>
                                    <p:animEffect transition="in" filter="fade">
                                      <p:cBhvr>
                                        <p:cTn id="16" dur="500"/>
                                        <p:tgtEl>
                                          <p:spTgt spid="30"/>
                                        </p:tgtEl>
                                      </p:cBhvr>
                                    </p:animEffect>
                                  </p:childTnLst>
                                </p:cTn>
                              </p:par>
                            </p:childTnLst>
                          </p:cTn>
                        </p:par>
                        <p:par>
                          <p:cTn id="17" fill="hold">
                            <p:stCondLst>
                              <p:cond delay="1600"/>
                            </p:stCondLst>
                            <p:childTnLst>
                              <p:par>
                                <p:cTn id="18" presetID="10" presetClass="entr" presetSubtype="0"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childTnLst>
                          </p:cTn>
                        </p:par>
                        <p:par>
                          <p:cTn id="21" fill="hold">
                            <p:stCondLst>
                              <p:cond delay="2600"/>
                            </p:stCondLst>
                            <p:childTnLst>
                              <p:par>
                                <p:cTn id="22" presetID="49" presetClass="entr" presetSubtype="0" decel="10000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 calcmode="lin" valueType="num">
                                      <p:cBhvr>
                                        <p:cTn id="26" dur="500" fill="hold"/>
                                        <p:tgtEl>
                                          <p:spTgt spid="7"/>
                                        </p:tgtEl>
                                        <p:attrNameLst>
                                          <p:attrName>style.rotation</p:attrName>
                                        </p:attrNameLst>
                                      </p:cBhvr>
                                      <p:tavLst>
                                        <p:tav tm="0">
                                          <p:val>
                                            <p:fltVal val="360"/>
                                          </p:val>
                                        </p:tav>
                                        <p:tav tm="100000">
                                          <p:val>
                                            <p:fltVal val="0"/>
                                          </p:val>
                                        </p:tav>
                                      </p:tavLst>
                                    </p:anim>
                                    <p:animEffect transition="in" filter="fade">
                                      <p:cBhvr>
                                        <p:cTn id="27" dur="500"/>
                                        <p:tgtEl>
                                          <p:spTgt spid="7"/>
                                        </p:tgtEl>
                                      </p:cBhvr>
                                    </p:animEffect>
                                  </p:childTnLst>
                                </p:cTn>
                              </p:par>
                            </p:childTnLst>
                          </p:cTn>
                        </p:par>
                        <p:par>
                          <p:cTn id="28" fill="hold">
                            <p:stCondLst>
                              <p:cond delay="3100"/>
                            </p:stCondLst>
                            <p:childTnLst>
                              <p:par>
                                <p:cTn id="29" presetID="49" presetClass="entr" presetSubtype="0" decel="10000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 calcmode="lin" valueType="num">
                                      <p:cBhvr>
                                        <p:cTn id="33" dur="500" fill="hold"/>
                                        <p:tgtEl>
                                          <p:spTgt spid="13"/>
                                        </p:tgtEl>
                                        <p:attrNameLst>
                                          <p:attrName>style.rotation</p:attrName>
                                        </p:attrNameLst>
                                      </p:cBhvr>
                                      <p:tavLst>
                                        <p:tav tm="0">
                                          <p:val>
                                            <p:fltVal val="360"/>
                                          </p:val>
                                        </p:tav>
                                        <p:tav tm="100000">
                                          <p:val>
                                            <p:fltVal val="0"/>
                                          </p:val>
                                        </p:tav>
                                      </p:tavLst>
                                    </p:anim>
                                    <p:animEffect transition="in" filter="fade">
                                      <p:cBhvr>
                                        <p:cTn id="34" dur="500"/>
                                        <p:tgtEl>
                                          <p:spTgt spid="13"/>
                                        </p:tgtEl>
                                      </p:cBhvr>
                                    </p:animEffect>
                                  </p:childTnLst>
                                </p:cTn>
                              </p:par>
                            </p:childTnLst>
                          </p:cTn>
                        </p:par>
                        <p:par>
                          <p:cTn id="35" fill="hold">
                            <p:stCondLst>
                              <p:cond delay="3600"/>
                            </p:stCondLst>
                            <p:childTnLst>
                              <p:par>
                                <p:cTn id="36" presetID="49" presetClass="entr" presetSubtype="0" decel="10000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 calcmode="lin" valueType="num">
                                      <p:cBhvr>
                                        <p:cTn id="40" dur="500" fill="hold"/>
                                        <p:tgtEl>
                                          <p:spTgt spid="10"/>
                                        </p:tgtEl>
                                        <p:attrNameLst>
                                          <p:attrName>style.rotation</p:attrName>
                                        </p:attrNameLst>
                                      </p:cBhvr>
                                      <p:tavLst>
                                        <p:tav tm="0">
                                          <p:val>
                                            <p:fltVal val="360"/>
                                          </p:val>
                                        </p:tav>
                                        <p:tav tm="100000">
                                          <p:val>
                                            <p:fltVal val="0"/>
                                          </p:val>
                                        </p:tav>
                                      </p:tavLst>
                                    </p:anim>
                                    <p:animEffect transition="in" filter="fade">
                                      <p:cBhvr>
                                        <p:cTn id="41" dur="500"/>
                                        <p:tgtEl>
                                          <p:spTgt spid="10"/>
                                        </p:tgtEl>
                                      </p:cBhvr>
                                    </p:animEffect>
                                  </p:childTnLst>
                                </p:cTn>
                              </p:par>
                            </p:childTnLst>
                          </p:cTn>
                        </p:par>
                        <p:par>
                          <p:cTn id="42" fill="hold">
                            <p:stCondLst>
                              <p:cond delay="4100"/>
                            </p:stCondLst>
                            <p:childTnLst>
                              <p:par>
                                <p:cTn id="43" presetID="49" presetClass="entr" presetSubtype="0" decel="100000" fill="hold" grpId="0" nodeType="afterEffect">
                                  <p:stCondLst>
                                    <p:cond delay="0"/>
                                  </p:stCondLst>
                                  <p:childTnLst>
                                    <p:set>
                                      <p:cBhvr>
                                        <p:cTn id="44" dur="1" fill="hold">
                                          <p:stCondLst>
                                            <p:cond delay="0"/>
                                          </p:stCondLst>
                                        </p:cTn>
                                        <p:tgtEl>
                                          <p:spTgt spid="44"/>
                                        </p:tgtEl>
                                        <p:attrNameLst>
                                          <p:attrName>style.visibility</p:attrName>
                                        </p:attrNameLst>
                                      </p:cBhvr>
                                      <p:to>
                                        <p:strVal val="visible"/>
                                      </p:to>
                                    </p:set>
                                    <p:anim calcmode="lin" valueType="num">
                                      <p:cBhvr>
                                        <p:cTn id="45" dur="500" fill="hold"/>
                                        <p:tgtEl>
                                          <p:spTgt spid="44"/>
                                        </p:tgtEl>
                                        <p:attrNameLst>
                                          <p:attrName>ppt_w</p:attrName>
                                        </p:attrNameLst>
                                      </p:cBhvr>
                                      <p:tavLst>
                                        <p:tav tm="0">
                                          <p:val>
                                            <p:fltVal val="0"/>
                                          </p:val>
                                        </p:tav>
                                        <p:tav tm="100000">
                                          <p:val>
                                            <p:strVal val="#ppt_w"/>
                                          </p:val>
                                        </p:tav>
                                      </p:tavLst>
                                    </p:anim>
                                    <p:anim calcmode="lin" valueType="num">
                                      <p:cBhvr>
                                        <p:cTn id="46" dur="500" fill="hold"/>
                                        <p:tgtEl>
                                          <p:spTgt spid="44"/>
                                        </p:tgtEl>
                                        <p:attrNameLst>
                                          <p:attrName>ppt_h</p:attrName>
                                        </p:attrNameLst>
                                      </p:cBhvr>
                                      <p:tavLst>
                                        <p:tav tm="0">
                                          <p:val>
                                            <p:fltVal val="0"/>
                                          </p:val>
                                        </p:tav>
                                        <p:tav tm="100000">
                                          <p:val>
                                            <p:strVal val="#ppt_h"/>
                                          </p:val>
                                        </p:tav>
                                      </p:tavLst>
                                    </p:anim>
                                    <p:anim calcmode="lin" valueType="num">
                                      <p:cBhvr>
                                        <p:cTn id="47" dur="500" fill="hold"/>
                                        <p:tgtEl>
                                          <p:spTgt spid="44"/>
                                        </p:tgtEl>
                                        <p:attrNameLst>
                                          <p:attrName>style.rotation</p:attrName>
                                        </p:attrNameLst>
                                      </p:cBhvr>
                                      <p:tavLst>
                                        <p:tav tm="0">
                                          <p:val>
                                            <p:fltVal val="360"/>
                                          </p:val>
                                        </p:tav>
                                        <p:tav tm="100000">
                                          <p:val>
                                            <p:fltVal val="0"/>
                                          </p:val>
                                        </p:tav>
                                      </p:tavLst>
                                    </p:anim>
                                    <p:animEffect transition="in" filter="fade">
                                      <p:cBhvr>
                                        <p:cTn id="48" dur="500"/>
                                        <p:tgtEl>
                                          <p:spTgt spid="44"/>
                                        </p:tgtEl>
                                      </p:cBhvr>
                                    </p:animEffect>
                                  </p:childTnLst>
                                </p:cTn>
                              </p:par>
                              <p:par>
                                <p:cTn id="49" presetID="49" presetClass="entr" presetSubtype="0" decel="100000" fill="hold" grpId="1"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500" fill="hold"/>
                                        <p:tgtEl>
                                          <p:spTgt spid="16"/>
                                        </p:tgtEl>
                                        <p:attrNameLst>
                                          <p:attrName>ppt_w</p:attrName>
                                        </p:attrNameLst>
                                      </p:cBhvr>
                                      <p:tavLst>
                                        <p:tav tm="0">
                                          <p:val>
                                            <p:fltVal val="0"/>
                                          </p:val>
                                        </p:tav>
                                        <p:tav tm="100000">
                                          <p:val>
                                            <p:strVal val="#ppt_w"/>
                                          </p:val>
                                        </p:tav>
                                      </p:tavLst>
                                    </p:anim>
                                    <p:anim calcmode="lin" valueType="num">
                                      <p:cBhvr>
                                        <p:cTn id="52" dur="500" fill="hold"/>
                                        <p:tgtEl>
                                          <p:spTgt spid="16"/>
                                        </p:tgtEl>
                                        <p:attrNameLst>
                                          <p:attrName>ppt_h</p:attrName>
                                        </p:attrNameLst>
                                      </p:cBhvr>
                                      <p:tavLst>
                                        <p:tav tm="0">
                                          <p:val>
                                            <p:fltVal val="0"/>
                                          </p:val>
                                        </p:tav>
                                        <p:tav tm="100000">
                                          <p:val>
                                            <p:strVal val="#ppt_h"/>
                                          </p:val>
                                        </p:tav>
                                      </p:tavLst>
                                    </p:anim>
                                    <p:anim calcmode="lin" valueType="num">
                                      <p:cBhvr>
                                        <p:cTn id="53" dur="500" fill="hold"/>
                                        <p:tgtEl>
                                          <p:spTgt spid="16"/>
                                        </p:tgtEl>
                                        <p:attrNameLst>
                                          <p:attrName>style.rotation</p:attrName>
                                        </p:attrNameLst>
                                      </p:cBhvr>
                                      <p:tavLst>
                                        <p:tav tm="0">
                                          <p:val>
                                            <p:fltVal val="360"/>
                                          </p:val>
                                        </p:tav>
                                        <p:tav tm="100000">
                                          <p:val>
                                            <p:fltVal val="0"/>
                                          </p:val>
                                        </p:tav>
                                      </p:tavLst>
                                    </p:anim>
                                    <p:animEffect transition="in" filter="fade">
                                      <p:cBhvr>
                                        <p:cTn id="54" dur="500"/>
                                        <p:tgtEl>
                                          <p:spTgt spid="16"/>
                                        </p:tgtEl>
                                      </p:cBhvr>
                                    </p:animEffect>
                                  </p:childTnLst>
                                </p:cTn>
                              </p:par>
                            </p:childTnLst>
                          </p:cTn>
                        </p:par>
                        <p:par>
                          <p:cTn id="55" fill="hold">
                            <p:stCondLst>
                              <p:cond delay="4600"/>
                            </p:stCondLst>
                            <p:childTnLst>
                              <p:par>
                                <p:cTn id="56" presetID="22" presetClass="entr" presetSubtype="8"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wipe(left)">
                                      <p:cBhvr>
                                        <p:cTn id="5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3" grpId="0" animBg="1"/>
      <p:bldP spid="16" grpId="1" animBg="1"/>
      <p:bldP spid="28" grpId="0"/>
      <p:bldP spid="36" grpId="0"/>
      <p:bldP spid="39" grpId="0"/>
      <p:bldP spid="4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5"/>
          <p:cNvSpPr txBox="1">
            <a:spLocks noChangeArrowheads="1"/>
          </p:cNvSpPr>
          <p:nvPr/>
        </p:nvSpPr>
        <p:spPr bwMode="auto">
          <a:xfrm>
            <a:off x="411163" y="384175"/>
            <a:ext cx="1760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400">
                <a:solidFill>
                  <a:srgbClr val="F2F2F2"/>
                </a:solidFill>
                <a:latin typeface="华康少女文字W5(P)" charset="0"/>
              </a:rPr>
              <a:t>总结 致谢</a:t>
            </a:r>
          </a:p>
        </p:txBody>
      </p:sp>
      <p:sp>
        <p:nvSpPr>
          <p:cNvPr id="4" name="矩形 3"/>
          <p:cNvSpPr/>
          <p:nvPr/>
        </p:nvSpPr>
        <p:spPr>
          <a:xfrm>
            <a:off x="2735263" y="724710"/>
            <a:ext cx="3957637" cy="1027113"/>
          </a:xfrm>
          <a:prstGeom prst="rect">
            <a:avLst/>
          </a:prstGeom>
        </p:spPr>
        <p:txBody>
          <a:bodyPr>
            <a:spAutoFit/>
          </a:bodyPr>
          <a:lstStyle/>
          <a:p>
            <a:pPr algn="ctr" eaLnBrk="1" fontAlgn="auto" hangingPunct="1">
              <a:lnSpc>
                <a:spcPct val="150000"/>
              </a:lnSpc>
              <a:spcBef>
                <a:spcPts val="0"/>
              </a:spcBef>
              <a:spcAft>
                <a:spcPts val="0"/>
              </a:spcAft>
              <a:defRPr/>
            </a:pPr>
            <a:r>
              <a:rPr lang="en-US" altLang="zh-CN" sz="4800" b="1" dirty="0">
                <a:solidFill>
                  <a:schemeClr val="bg1"/>
                </a:solidFill>
                <a:latin typeface="+mn-ea"/>
                <a:ea typeface="+mn-ea"/>
              </a:rPr>
              <a:t>THANKS!</a:t>
            </a:r>
            <a:endParaRPr lang="zh-CN" altLang="en-US" sz="4800" b="1" dirty="0">
              <a:solidFill>
                <a:schemeClr val="bg1"/>
              </a:solidFill>
              <a:latin typeface="+mn-ea"/>
              <a:ea typeface="+mn-ea"/>
            </a:endParaRPr>
          </a:p>
        </p:txBody>
      </p:sp>
      <p:sp>
        <p:nvSpPr>
          <p:cNvPr id="5" name="矩形 4"/>
          <p:cNvSpPr>
            <a:spLocks noChangeArrowheads="1"/>
          </p:cNvSpPr>
          <p:nvPr/>
        </p:nvSpPr>
        <p:spPr bwMode="auto">
          <a:xfrm>
            <a:off x="1395711" y="1944025"/>
            <a:ext cx="643572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50000"/>
              </a:lnSpc>
            </a:pPr>
            <a:r>
              <a:rPr lang="zh-CN" altLang="en-US" sz="1400">
                <a:solidFill>
                  <a:schemeClr val="bg1"/>
                </a:solidFill>
                <a:latin typeface="华康少女文字W5(P)" charset="0"/>
              </a:rPr>
              <a:t>        性能是所有系统、产品都要关注的质量属性。性能是需要从需求、设计、开发、测试甚至上线维护阶段都应该考虑的内容，性能优化也是一个可以永无止境的工作。性能设计和优化是一个不断尝试、总结和进化的过程！</a:t>
            </a:r>
          </a:p>
          <a:p>
            <a:pPr>
              <a:lnSpc>
                <a:spcPct val="150000"/>
              </a:lnSpc>
            </a:pPr>
            <a:r>
              <a:rPr lang="zh-CN" altLang="en-US" sz="1400">
                <a:solidFill>
                  <a:schemeClr val="bg1"/>
                </a:solidFill>
                <a:latin typeface="华康少女文字W5(P)" charset="0"/>
              </a:rPr>
              <a:t>        以上只是我个人项目经验的积累和归纳，水平有限，项目有限，认识更有限</a:t>
            </a:r>
            <a:endParaRPr lang="en-US" altLang="zh-CN" sz="1400">
              <a:solidFill>
                <a:schemeClr val="bg1"/>
              </a:solidFill>
              <a:latin typeface="华康少女文字W5(P)" charset="0"/>
            </a:endParaRPr>
          </a:p>
          <a:p>
            <a:pPr eaLnBrk="1" hangingPunct="1">
              <a:lnSpc>
                <a:spcPct val="150000"/>
              </a:lnSpc>
            </a:pPr>
            <a:r>
              <a:rPr lang="en-US" altLang="zh-CN" sz="1400">
                <a:solidFill>
                  <a:schemeClr val="bg1"/>
                </a:solidFill>
                <a:latin typeface="华康少女文字W5(P)" charset="0"/>
              </a:rPr>
              <a:t>        </a:t>
            </a:r>
            <a:r>
              <a:rPr lang="zh-CN" altLang="en-US" sz="1400">
                <a:solidFill>
                  <a:schemeClr val="bg1"/>
                </a:solidFill>
                <a:latin typeface="华康少女文字W5(P)" charset="0"/>
              </a:rPr>
              <a:t>最后，我要向百忙之中抽时间对本文进行审阅，评议和参与本人答辩的各位老师表示感谢！</a:t>
            </a:r>
          </a:p>
        </p:txBody>
      </p:sp>
    </p:spTree>
    <p:extLst>
      <p:ext uri="{BB962C8B-B14F-4D97-AF65-F5344CB8AC3E}">
        <p14:creationId xmlns:p14="http://schemas.microsoft.com/office/powerpoint/2010/main" val="122124406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650"/>
                            </p:stCondLst>
                            <p:childTnLst>
                              <p:par>
                                <p:cTn id="13" presetID="17" presetClass="entr" presetSubtype="1" fill="hold" grpId="0" nodeType="afterEffect">
                                  <p:stCondLst>
                                    <p:cond delay="0"/>
                                  </p:stCondLst>
                                  <p:iterate type="lt">
                                    <p:tmPct val="40000"/>
                                  </p:iterate>
                                  <p:childTnLst>
                                    <p:set>
                                      <p:cBhvr>
                                        <p:cTn id="14" dur="1" fill="hold">
                                          <p:stCondLst>
                                            <p:cond delay="0"/>
                                          </p:stCondLst>
                                        </p:cTn>
                                        <p:tgtEl>
                                          <p:spTgt spid="4"/>
                                        </p:tgtEl>
                                        <p:attrNameLst>
                                          <p:attrName>style.visibility</p:attrName>
                                        </p:attrNameLst>
                                      </p:cBhvr>
                                      <p:to>
                                        <p:strVal val="visible"/>
                                      </p:to>
                                    </p:set>
                                    <p:anim calcmode="lin" valueType="num">
                                      <p:cBhvr>
                                        <p:cTn id="15" dur="250" fill="hold"/>
                                        <p:tgtEl>
                                          <p:spTgt spid="4"/>
                                        </p:tgtEl>
                                        <p:attrNameLst>
                                          <p:attrName>ppt_x</p:attrName>
                                        </p:attrNameLst>
                                      </p:cBhvr>
                                      <p:tavLst>
                                        <p:tav tm="0">
                                          <p:val>
                                            <p:strVal val="#ppt_x"/>
                                          </p:val>
                                        </p:tav>
                                        <p:tav tm="100000">
                                          <p:val>
                                            <p:strVal val="#ppt_x"/>
                                          </p:val>
                                        </p:tav>
                                      </p:tavLst>
                                    </p:anim>
                                    <p:anim calcmode="lin" valueType="num">
                                      <p:cBhvr>
                                        <p:cTn id="16" dur="250" fill="hold"/>
                                        <p:tgtEl>
                                          <p:spTgt spid="4"/>
                                        </p:tgtEl>
                                        <p:attrNameLst>
                                          <p:attrName>ppt_y</p:attrName>
                                        </p:attrNameLst>
                                      </p:cBhvr>
                                      <p:tavLst>
                                        <p:tav tm="0">
                                          <p:val>
                                            <p:strVal val="#ppt_y-#ppt_h/2"/>
                                          </p:val>
                                        </p:tav>
                                        <p:tav tm="100000">
                                          <p:val>
                                            <p:strVal val="#ppt_y"/>
                                          </p:val>
                                        </p:tav>
                                      </p:tavLst>
                                    </p:anim>
                                    <p:anim calcmode="lin" valueType="num">
                                      <p:cBhvr>
                                        <p:cTn id="17" dur="250" fill="hold"/>
                                        <p:tgtEl>
                                          <p:spTgt spid="4"/>
                                        </p:tgtEl>
                                        <p:attrNameLst>
                                          <p:attrName>ppt_w</p:attrName>
                                        </p:attrNameLst>
                                      </p:cBhvr>
                                      <p:tavLst>
                                        <p:tav tm="0">
                                          <p:val>
                                            <p:strVal val="#ppt_w"/>
                                          </p:val>
                                        </p:tav>
                                        <p:tav tm="100000">
                                          <p:val>
                                            <p:strVal val="#ppt_w"/>
                                          </p:val>
                                        </p:tav>
                                      </p:tavLst>
                                    </p:anim>
                                    <p:anim calcmode="lin" valueType="num">
                                      <p:cBhvr>
                                        <p:cTn id="18" dur="250" fill="hold"/>
                                        <p:tgtEl>
                                          <p:spTgt spid="4"/>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6"/>
          <p:cNvSpPr txBox="1"/>
          <p:nvPr/>
        </p:nvSpPr>
        <p:spPr>
          <a:xfrm>
            <a:off x="3222598" y="3365220"/>
            <a:ext cx="954107" cy="323165"/>
          </a:xfrm>
          <a:prstGeom prst="rect">
            <a:avLst/>
          </a:prstGeom>
          <a:noFill/>
        </p:spPr>
        <p:txBody>
          <a:bodyPr wrap="none" rtlCol="0">
            <a:spAutoFit/>
          </a:bodyPr>
          <a:lstStyle/>
          <a:p>
            <a:r>
              <a:rPr lang="zh-CN" altLang="en-US" sz="1500" dirty="0">
                <a:solidFill>
                  <a:schemeClr val="bg1"/>
                </a:solidFill>
                <a:latin typeface="方正兰亭黑简体" pitchFamily="2" charset="-122"/>
                <a:ea typeface="方正兰亭黑简体" pitchFamily="2" charset="-122"/>
              </a:rPr>
              <a:t>团    队：</a:t>
            </a:r>
          </a:p>
        </p:txBody>
      </p:sp>
      <p:sp>
        <p:nvSpPr>
          <p:cNvPr id="3" name="TextBox 16"/>
          <p:cNvSpPr txBox="1"/>
          <p:nvPr/>
        </p:nvSpPr>
        <p:spPr>
          <a:xfrm>
            <a:off x="3222598" y="3812895"/>
            <a:ext cx="954107" cy="323165"/>
          </a:xfrm>
          <a:prstGeom prst="rect">
            <a:avLst/>
          </a:prstGeom>
          <a:noFill/>
        </p:spPr>
        <p:txBody>
          <a:bodyPr wrap="none" rtlCol="0">
            <a:spAutoFit/>
          </a:bodyPr>
          <a:lstStyle/>
          <a:p>
            <a:r>
              <a:rPr lang="zh-CN" altLang="en-US" sz="1500" dirty="0">
                <a:solidFill>
                  <a:schemeClr val="bg1"/>
                </a:solidFill>
                <a:latin typeface="方正兰亭黑简体" pitchFamily="2" charset="-122"/>
                <a:ea typeface="方正兰亭黑简体" pitchFamily="2" charset="-122"/>
              </a:rPr>
              <a:t>答辩人：</a:t>
            </a:r>
          </a:p>
        </p:txBody>
      </p:sp>
      <p:sp>
        <p:nvSpPr>
          <p:cNvPr id="4" name="TextBox 16"/>
          <p:cNvSpPr txBox="1"/>
          <p:nvPr/>
        </p:nvSpPr>
        <p:spPr>
          <a:xfrm>
            <a:off x="3986814" y="3365220"/>
            <a:ext cx="2156360" cy="323165"/>
          </a:xfrm>
          <a:prstGeom prst="rect">
            <a:avLst/>
          </a:prstGeom>
          <a:noFill/>
        </p:spPr>
        <p:txBody>
          <a:bodyPr wrap="none" rtlCol="0">
            <a:spAutoFit/>
          </a:bodyPr>
          <a:lstStyle/>
          <a:p>
            <a:r>
              <a:rPr lang="zh-CN" altLang="en-US" sz="1500" dirty="0">
                <a:solidFill>
                  <a:schemeClr val="bg1"/>
                </a:solidFill>
                <a:latin typeface="方正兰亭黑简体" pitchFamily="2" charset="-122"/>
                <a:ea typeface="方正兰亭黑简体" pitchFamily="2" charset="-122"/>
              </a:rPr>
              <a:t>成都开发部 政法委团队</a:t>
            </a:r>
          </a:p>
        </p:txBody>
      </p:sp>
      <p:sp>
        <p:nvSpPr>
          <p:cNvPr id="5" name="TextBox 16"/>
          <p:cNvSpPr txBox="1"/>
          <p:nvPr/>
        </p:nvSpPr>
        <p:spPr>
          <a:xfrm>
            <a:off x="3996339" y="3812895"/>
            <a:ext cx="761747" cy="323165"/>
          </a:xfrm>
          <a:prstGeom prst="rect">
            <a:avLst/>
          </a:prstGeom>
          <a:noFill/>
        </p:spPr>
        <p:txBody>
          <a:bodyPr wrap="none" rtlCol="0">
            <a:spAutoFit/>
          </a:bodyPr>
          <a:lstStyle/>
          <a:p>
            <a:r>
              <a:rPr lang="zh-CN" altLang="en-US" sz="1500" dirty="0">
                <a:solidFill>
                  <a:schemeClr val="bg1"/>
                </a:solidFill>
                <a:latin typeface="方正兰亭黑简体" pitchFamily="2" charset="-122"/>
                <a:ea typeface="方正兰亭黑简体" pitchFamily="2" charset="-122"/>
              </a:rPr>
              <a:t>陈家银</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4375" y="680641"/>
            <a:ext cx="378619" cy="260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0760" y="583010"/>
            <a:ext cx="283369"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675" y="246063"/>
            <a:ext cx="513160" cy="35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2"/>
          <p:cNvGrpSpPr>
            <a:grpSpLocks noChangeAspect="1"/>
          </p:cNvGrpSpPr>
          <p:nvPr/>
        </p:nvGrpSpPr>
        <p:grpSpPr bwMode="auto">
          <a:xfrm>
            <a:off x="2146300" y="1565275"/>
            <a:ext cx="809625" cy="707886"/>
            <a:chOff x="2202212" y="1702183"/>
            <a:chExt cx="661189" cy="578872"/>
          </a:xfrm>
        </p:grpSpPr>
        <p:grpSp>
          <p:nvGrpSpPr>
            <p:cNvPr id="10" name="组合 49"/>
            <p:cNvGrpSpPr>
              <a:grpSpLocks/>
            </p:cNvGrpSpPr>
            <p:nvPr/>
          </p:nvGrpSpPr>
          <p:grpSpPr bwMode="auto">
            <a:xfrm>
              <a:off x="2257678" y="1707420"/>
              <a:ext cx="550258" cy="550258"/>
              <a:chOff x="3827533" y="704007"/>
              <a:chExt cx="550258" cy="550258"/>
            </a:xfrm>
          </p:grpSpPr>
          <p:sp>
            <p:nvSpPr>
              <p:cNvPr id="12" name="矩形 11"/>
              <p:cNvSpPr/>
              <p:nvPr/>
            </p:nvSpPr>
            <p:spPr>
              <a:xfrm>
                <a:off x="3827815" y="703963"/>
                <a:ext cx="549695"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13" name="直接连接符 46"/>
              <p:cNvCxnSpPr>
                <a:stCxn id="40" idx="1"/>
                <a:endCxn id="40" idx="3"/>
              </p:cNvCxnSpPr>
              <p:nvPr/>
            </p:nvCxnSpPr>
            <p:spPr>
              <a:xfrm>
                <a:off x="3827815" y="979176"/>
                <a:ext cx="54969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48"/>
              <p:cNvCxnSpPr>
                <a:stCxn id="40" idx="0"/>
                <a:endCxn id="40" idx="2"/>
              </p:cNvCxnSpPr>
              <p:nvPr/>
            </p:nvCxnSpPr>
            <p:spPr>
              <a:xfrm>
                <a:off x="4102662"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1" name="文本框 1"/>
            <p:cNvSpPr txBox="1">
              <a:spLocks noChangeArrowheads="1"/>
            </p:cNvSpPr>
            <p:nvPr/>
          </p:nvSpPr>
          <p:spPr bwMode="auto">
            <a:xfrm>
              <a:off x="2202212" y="1702183"/>
              <a:ext cx="661189" cy="57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性</a:t>
              </a:r>
            </a:p>
          </p:txBody>
        </p:sp>
      </p:grpSp>
      <p:grpSp>
        <p:nvGrpSpPr>
          <p:cNvPr id="15" name="组合 3"/>
          <p:cNvGrpSpPr>
            <a:grpSpLocks noChangeAspect="1"/>
          </p:cNvGrpSpPr>
          <p:nvPr/>
        </p:nvGrpSpPr>
        <p:grpSpPr bwMode="auto">
          <a:xfrm>
            <a:off x="2997200" y="1565275"/>
            <a:ext cx="811213" cy="707886"/>
            <a:chOff x="3054233" y="1702183"/>
            <a:chExt cx="661189" cy="578872"/>
          </a:xfrm>
        </p:grpSpPr>
        <p:grpSp>
          <p:nvGrpSpPr>
            <p:cNvPr id="16" name="组合 13"/>
            <p:cNvGrpSpPr>
              <a:grpSpLocks/>
            </p:cNvGrpSpPr>
            <p:nvPr/>
          </p:nvGrpSpPr>
          <p:grpSpPr bwMode="auto">
            <a:xfrm>
              <a:off x="3083065" y="1707420"/>
              <a:ext cx="550258" cy="550258"/>
              <a:chOff x="3827533" y="704007"/>
              <a:chExt cx="550258" cy="550258"/>
            </a:xfrm>
          </p:grpSpPr>
          <p:sp>
            <p:nvSpPr>
              <p:cNvPr id="18" name="矩形 17"/>
              <p:cNvSpPr/>
              <p:nvPr/>
            </p:nvSpPr>
            <p:spPr>
              <a:xfrm>
                <a:off x="3827167" y="703963"/>
                <a:ext cx="551206"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19" name="直接连接符 15"/>
              <p:cNvCxnSpPr>
                <a:stCxn id="26" idx="1"/>
                <a:endCxn id="26" idx="3"/>
              </p:cNvCxnSpPr>
              <p:nvPr/>
            </p:nvCxnSpPr>
            <p:spPr>
              <a:xfrm>
                <a:off x="3827167" y="979176"/>
                <a:ext cx="55120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7"/>
              <p:cNvCxnSpPr>
                <a:stCxn id="26" idx="0"/>
                <a:endCxn id="26" idx="2"/>
              </p:cNvCxnSpPr>
              <p:nvPr/>
            </p:nvCxnSpPr>
            <p:spPr>
              <a:xfrm>
                <a:off x="4102770"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7" name="文本框 41"/>
            <p:cNvSpPr txBox="1">
              <a:spLocks noChangeArrowheads="1"/>
            </p:cNvSpPr>
            <p:nvPr/>
          </p:nvSpPr>
          <p:spPr bwMode="auto">
            <a:xfrm>
              <a:off x="3054233" y="1702183"/>
              <a:ext cx="661189" cy="57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能</a:t>
              </a:r>
            </a:p>
          </p:txBody>
        </p:sp>
      </p:grpSp>
      <p:grpSp>
        <p:nvGrpSpPr>
          <p:cNvPr id="21" name="组合 4"/>
          <p:cNvGrpSpPr>
            <a:grpSpLocks noChangeAspect="1"/>
          </p:cNvGrpSpPr>
          <p:nvPr/>
        </p:nvGrpSpPr>
        <p:grpSpPr bwMode="auto">
          <a:xfrm>
            <a:off x="3833813" y="1565275"/>
            <a:ext cx="809625" cy="707886"/>
            <a:chOff x="3890374" y="1702183"/>
            <a:chExt cx="661189" cy="578872"/>
          </a:xfrm>
        </p:grpSpPr>
        <p:grpSp>
          <p:nvGrpSpPr>
            <p:cNvPr id="22" name="组合 18"/>
            <p:cNvGrpSpPr>
              <a:grpSpLocks/>
            </p:cNvGrpSpPr>
            <p:nvPr/>
          </p:nvGrpSpPr>
          <p:grpSpPr bwMode="auto">
            <a:xfrm>
              <a:off x="3908452" y="1707420"/>
              <a:ext cx="550258" cy="550258"/>
              <a:chOff x="3827533" y="704007"/>
              <a:chExt cx="550258" cy="550258"/>
            </a:xfrm>
          </p:grpSpPr>
          <p:sp>
            <p:nvSpPr>
              <p:cNvPr id="24" name="矩形 23"/>
              <p:cNvSpPr/>
              <p:nvPr/>
            </p:nvSpPr>
            <p:spPr>
              <a:xfrm>
                <a:off x="3827606" y="703963"/>
                <a:ext cx="549695"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25" name="直接连接符 21"/>
              <p:cNvCxnSpPr>
                <a:stCxn id="31" idx="1"/>
                <a:endCxn id="31" idx="3"/>
              </p:cNvCxnSpPr>
              <p:nvPr/>
            </p:nvCxnSpPr>
            <p:spPr>
              <a:xfrm>
                <a:off x="3827606" y="979176"/>
                <a:ext cx="54969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2"/>
              <p:cNvCxnSpPr>
                <a:stCxn id="31" idx="0"/>
                <a:endCxn id="31" idx="2"/>
              </p:cNvCxnSpPr>
              <p:nvPr/>
            </p:nvCxnSpPr>
            <p:spPr>
              <a:xfrm>
                <a:off x="4102453"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3" name="文本框 42"/>
            <p:cNvSpPr txBox="1">
              <a:spLocks noChangeArrowheads="1"/>
            </p:cNvSpPr>
            <p:nvPr/>
          </p:nvSpPr>
          <p:spPr bwMode="auto">
            <a:xfrm>
              <a:off x="3890374" y="1702183"/>
              <a:ext cx="661189" cy="57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设</a:t>
              </a:r>
            </a:p>
          </p:txBody>
        </p:sp>
      </p:grpSp>
      <p:grpSp>
        <p:nvGrpSpPr>
          <p:cNvPr id="27" name="组合 5"/>
          <p:cNvGrpSpPr>
            <a:grpSpLocks noChangeAspect="1"/>
          </p:cNvGrpSpPr>
          <p:nvPr/>
        </p:nvGrpSpPr>
        <p:grpSpPr bwMode="auto">
          <a:xfrm>
            <a:off x="4648200" y="1565275"/>
            <a:ext cx="809625" cy="707886"/>
            <a:chOff x="4705007" y="1702183"/>
            <a:chExt cx="661189" cy="578872"/>
          </a:xfrm>
        </p:grpSpPr>
        <p:grpSp>
          <p:nvGrpSpPr>
            <p:cNvPr id="28" name="组合 23"/>
            <p:cNvGrpSpPr>
              <a:grpSpLocks/>
            </p:cNvGrpSpPr>
            <p:nvPr/>
          </p:nvGrpSpPr>
          <p:grpSpPr bwMode="auto">
            <a:xfrm>
              <a:off x="4733839" y="1707420"/>
              <a:ext cx="550258" cy="550258"/>
              <a:chOff x="3827533" y="704007"/>
              <a:chExt cx="550258" cy="550258"/>
            </a:xfrm>
          </p:grpSpPr>
          <p:sp>
            <p:nvSpPr>
              <p:cNvPr id="30" name="矩形 29"/>
              <p:cNvSpPr/>
              <p:nvPr/>
            </p:nvSpPr>
            <p:spPr>
              <a:xfrm>
                <a:off x="3827223" y="703963"/>
                <a:ext cx="550991"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31" name="直接连接符 31"/>
              <p:cNvCxnSpPr>
                <a:stCxn id="37" idx="1"/>
                <a:endCxn id="37" idx="3"/>
              </p:cNvCxnSpPr>
              <p:nvPr/>
            </p:nvCxnSpPr>
            <p:spPr>
              <a:xfrm>
                <a:off x="3827223" y="979176"/>
                <a:ext cx="55099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2"/>
              <p:cNvCxnSpPr>
                <a:stCxn id="37" idx="0"/>
                <a:endCxn id="37" idx="2"/>
              </p:cNvCxnSpPr>
              <p:nvPr/>
            </p:nvCxnSpPr>
            <p:spPr>
              <a:xfrm>
                <a:off x="4103367"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9" name="文本框 43"/>
            <p:cNvSpPr txBox="1">
              <a:spLocks noChangeArrowheads="1"/>
            </p:cNvSpPr>
            <p:nvPr/>
          </p:nvSpPr>
          <p:spPr bwMode="auto">
            <a:xfrm>
              <a:off x="4705007" y="1702183"/>
              <a:ext cx="661189" cy="57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计</a:t>
              </a:r>
            </a:p>
          </p:txBody>
        </p:sp>
      </p:grpSp>
      <p:grpSp>
        <p:nvGrpSpPr>
          <p:cNvPr id="33" name="组合 6"/>
          <p:cNvGrpSpPr>
            <a:grpSpLocks noChangeAspect="1"/>
          </p:cNvGrpSpPr>
          <p:nvPr/>
        </p:nvGrpSpPr>
        <p:grpSpPr bwMode="auto">
          <a:xfrm>
            <a:off x="5473700" y="1565275"/>
            <a:ext cx="809625" cy="706438"/>
            <a:chOff x="5530394" y="1702183"/>
            <a:chExt cx="661189" cy="577688"/>
          </a:xfrm>
        </p:grpSpPr>
        <p:grpSp>
          <p:nvGrpSpPr>
            <p:cNvPr id="34" name="组合 33"/>
            <p:cNvGrpSpPr>
              <a:grpSpLocks/>
            </p:cNvGrpSpPr>
            <p:nvPr/>
          </p:nvGrpSpPr>
          <p:grpSpPr bwMode="auto">
            <a:xfrm>
              <a:off x="5559226" y="1707420"/>
              <a:ext cx="550258" cy="550258"/>
              <a:chOff x="3827533" y="704007"/>
              <a:chExt cx="550258" cy="550258"/>
            </a:xfrm>
          </p:grpSpPr>
          <p:sp>
            <p:nvSpPr>
              <p:cNvPr id="36" name="矩形 35"/>
              <p:cNvSpPr/>
              <p:nvPr/>
            </p:nvSpPr>
            <p:spPr>
              <a:xfrm>
                <a:off x="3827223" y="703963"/>
                <a:ext cx="550991"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37" name="直接连接符 35"/>
              <p:cNvCxnSpPr>
                <a:stCxn id="46" idx="1"/>
                <a:endCxn id="46" idx="3"/>
              </p:cNvCxnSpPr>
              <p:nvPr/>
            </p:nvCxnSpPr>
            <p:spPr>
              <a:xfrm>
                <a:off x="3827223" y="979176"/>
                <a:ext cx="55099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6"/>
              <p:cNvCxnSpPr>
                <a:stCxn id="46" idx="0"/>
                <a:endCxn id="46" idx="2"/>
              </p:cNvCxnSpPr>
              <p:nvPr/>
            </p:nvCxnSpPr>
            <p:spPr>
              <a:xfrm>
                <a:off x="4103367"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5" name="文本框 44"/>
            <p:cNvSpPr txBox="1">
              <a:spLocks noChangeArrowheads="1"/>
            </p:cNvSpPr>
            <p:nvPr/>
          </p:nvSpPr>
          <p:spPr bwMode="auto">
            <a:xfrm>
              <a:off x="5530394" y="1702183"/>
              <a:ext cx="661189" cy="57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答</a:t>
              </a:r>
            </a:p>
          </p:txBody>
        </p:sp>
      </p:grpSp>
      <p:grpSp>
        <p:nvGrpSpPr>
          <p:cNvPr id="39" name="组合 7"/>
          <p:cNvGrpSpPr>
            <a:grpSpLocks noChangeAspect="1"/>
          </p:cNvGrpSpPr>
          <p:nvPr/>
        </p:nvGrpSpPr>
        <p:grpSpPr bwMode="auto">
          <a:xfrm>
            <a:off x="6272213" y="1565275"/>
            <a:ext cx="811212" cy="706438"/>
            <a:chOff x="6329147" y="1702183"/>
            <a:chExt cx="661189" cy="577688"/>
          </a:xfrm>
        </p:grpSpPr>
        <p:grpSp>
          <p:nvGrpSpPr>
            <p:cNvPr id="40" name="组合 37"/>
            <p:cNvGrpSpPr>
              <a:grpSpLocks/>
            </p:cNvGrpSpPr>
            <p:nvPr/>
          </p:nvGrpSpPr>
          <p:grpSpPr bwMode="auto">
            <a:xfrm>
              <a:off x="6384613" y="1707420"/>
              <a:ext cx="550258" cy="550258"/>
              <a:chOff x="3827533" y="704007"/>
              <a:chExt cx="550258" cy="550258"/>
            </a:xfrm>
          </p:grpSpPr>
          <p:sp>
            <p:nvSpPr>
              <p:cNvPr id="42" name="矩形 41"/>
              <p:cNvSpPr/>
              <p:nvPr/>
            </p:nvSpPr>
            <p:spPr>
              <a:xfrm>
                <a:off x="3827705" y="703963"/>
                <a:ext cx="549913"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43" name="直接连接符 39"/>
              <p:cNvCxnSpPr/>
              <p:nvPr/>
            </p:nvCxnSpPr>
            <p:spPr>
              <a:xfrm>
                <a:off x="3827705" y="979176"/>
                <a:ext cx="54991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0"/>
              <p:cNvCxnSpPr/>
              <p:nvPr/>
            </p:nvCxnSpPr>
            <p:spPr>
              <a:xfrm>
                <a:off x="4103309"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文本框 45"/>
            <p:cNvSpPr txBox="1">
              <a:spLocks noChangeArrowheads="1"/>
            </p:cNvSpPr>
            <p:nvPr/>
          </p:nvSpPr>
          <p:spPr bwMode="auto">
            <a:xfrm>
              <a:off x="6329147" y="1702183"/>
              <a:ext cx="661189" cy="57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辩</a:t>
              </a:r>
            </a:p>
          </p:txBody>
        </p:sp>
      </p:grpSp>
      <p:cxnSp>
        <p:nvCxnSpPr>
          <p:cNvPr id="45" name="直接连接符 47"/>
          <p:cNvCxnSpPr>
            <a:cxnSpLocks noChangeShapeType="1"/>
          </p:cNvCxnSpPr>
          <p:nvPr/>
        </p:nvCxnSpPr>
        <p:spPr bwMode="auto">
          <a:xfrm flipV="1">
            <a:off x="1951038" y="2451100"/>
            <a:ext cx="5387975" cy="0"/>
          </a:xfrm>
          <a:prstGeom prst="line">
            <a:avLst/>
          </a:prstGeom>
          <a:noFill/>
          <a:ln w="19050">
            <a:solidFill>
              <a:schemeClr val="bg1"/>
            </a:solidFill>
            <a:miter lim="800000"/>
            <a:headEnd/>
            <a:tailEnd/>
          </a:ln>
          <a:effectLst>
            <a:outerShdw blurRad="101600" dist="63500" dir="2700000" algn="tl" rotWithShape="0">
              <a:srgbClr val="000000">
                <a:alpha val="54999"/>
              </a:srgbClr>
            </a:outerShdw>
          </a:effectLst>
          <a:extLst>
            <a:ext uri="{909E8E84-426E-40DD-AFC4-6F175D3DCCD1}">
              <a14:hiddenFill xmlns:a14="http://schemas.microsoft.com/office/drawing/2010/main">
                <a:noFill/>
              </a14:hiddenFill>
            </a:ext>
          </a:extLst>
        </p:spPr>
      </p:cxnSp>
      <p:grpSp>
        <p:nvGrpSpPr>
          <p:cNvPr id="46" name="Group 4"/>
          <p:cNvGrpSpPr>
            <a:grpSpLocks noChangeAspect="1"/>
          </p:cNvGrpSpPr>
          <p:nvPr/>
        </p:nvGrpSpPr>
        <p:grpSpPr bwMode="auto">
          <a:xfrm>
            <a:off x="1806575" y="2147888"/>
            <a:ext cx="449263" cy="292100"/>
            <a:chOff x="2432" y="1329"/>
            <a:chExt cx="657" cy="426"/>
          </a:xfrm>
        </p:grpSpPr>
        <p:sp>
          <p:nvSpPr>
            <p:cNvPr id="47" name="AutoShape 3"/>
            <p:cNvSpPr>
              <a:spLocks noChangeAspect="1" noChangeArrowheads="1" noTextEdit="1"/>
            </p:cNvSpPr>
            <p:nvPr/>
          </p:nvSpPr>
          <p:spPr bwMode="auto">
            <a:xfrm>
              <a:off x="2434" y="1329"/>
              <a:ext cx="652"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48" name="Freeform 5"/>
            <p:cNvSpPr>
              <a:spLocks/>
            </p:cNvSpPr>
            <p:nvPr/>
          </p:nvSpPr>
          <p:spPr bwMode="auto">
            <a:xfrm>
              <a:off x="2478" y="1329"/>
              <a:ext cx="611" cy="424"/>
            </a:xfrm>
            <a:custGeom>
              <a:avLst/>
              <a:gdLst>
                <a:gd name="T0" fmla="*/ 315 w 351"/>
                <a:gd name="T1" fmla="*/ 0 h 242"/>
                <a:gd name="T2" fmla="*/ 292 w 351"/>
                <a:gd name="T3" fmla="*/ 9 h 242"/>
                <a:gd name="T4" fmla="*/ 291 w 351"/>
                <a:gd name="T5" fmla="*/ 10 h 242"/>
                <a:gd name="T6" fmla="*/ 309 w 351"/>
                <a:gd name="T7" fmla="*/ 3 h 242"/>
                <a:gd name="T8" fmla="*/ 310 w 351"/>
                <a:gd name="T9" fmla="*/ 4 h 242"/>
                <a:gd name="T10" fmla="*/ 317 w 351"/>
                <a:gd name="T11" fmla="*/ 10 h 242"/>
                <a:gd name="T12" fmla="*/ 325 w 351"/>
                <a:gd name="T13" fmla="*/ 27 h 242"/>
                <a:gd name="T14" fmla="*/ 336 w 351"/>
                <a:gd name="T15" fmla="*/ 59 h 242"/>
                <a:gd name="T16" fmla="*/ 268 w 351"/>
                <a:gd name="T17" fmla="*/ 95 h 242"/>
                <a:gd name="T18" fmla="*/ 267 w 351"/>
                <a:gd name="T19" fmla="*/ 95 h 242"/>
                <a:gd name="T20" fmla="*/ 267 w 351"/>
                <a:gd name="T21" fmla="*/ 95 h 242"/>
                <a:gd name="T22" fmla="*/ 24 w 351"/>
                <a:gd name="T23" fmla="*/ 219 h 242"/>
                <a:gd name="T24" fmla="*/ 2 w 351"/>
                <a:gd name="T25" fmla="*/ 229 h 242"/>
                <a:gd name="T26" fmla="*/ 0 w 351"/>
                <a:gd name="T27" fmla="*/ 229 h 242"/>
                <a:gd name="T28" fmla="*/ 6 w 351"/>
                <a:gd name="T29" fmla="*/ 240 h 242"/>
                <a:gd name="T30" fmla="*/ 12 w 351"/>
                <a:gd name="T31" fmla="*/ 242 h 242"/>
                <a:gd name="T32" fmla="*/ 34 w 351"/>
                <a:gd name="T33" fmla="*/ 232 h 242"/>
                <a:gd name="T34" fmla="*/ 350 w 351"/>
                <a:gd name="T35" fmla="*/ 68 h 242"/>
                <a:gd name="T36" fmla="*/ 335 w 351"/>
                <a:gd name="T37" fmla="*/ 29 h 242"/>
                <a:gd name="T38" fmla="*/ 324 w 351"/>
                <a:gd name="T39" fmla="*/ 8 h 242"/>
                <a:gd name="T40" fmla="*/ 317 w 351"/>
                <a:gd name="T41" fmla="*/ 1 h 242"/>
                <a:gd name="T42" fmla="*/ 315 w 351"/>
                <a:gd name="T4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1" h="242">
                  <a:moveTo>
                    <a:pt x="315" y="0"/>
                  </a:moveTo>
                  <a:cubicBezTo>
                    <a:pt x="311" y="0"/>
                    <a:pt x="299" y="6"/>
                    <a:pt x="292" y="9"/>
                  </a:cubicBezTo>
                  <a:cubicBezTo>
                    <a:pt x="292" y="9"/>
                    <a:pt x="292" y="9"/>
                    <a:pt x="291" y="10"/>
                  </a:cubicBezTo>
                  <a:cubicBezTo>
                    <a:pt x="298" y="7"/>
                    <a:pt x="306" y="3"/>
                    <a:pt x="309" y="3"/>
                  </a:cubicBezTo>
                  <a:cubicBezTo>
                    <a:pt x="309" y="3"/>
                    <a:pt x="310" y="3"/>
                    <a:pt x="310" y="4"/>
                  </a:cubicBezTo>
                  <a:cubicBezTo>
                    <a:pt x="312" y="6"/>
                    <a:pt x="317" y="10"/>
                    <a:pt x="317" y="10"/>
                  </a:cubicBezTo>
                  <a:cubicBezTo>
                    <a:pt x="317" y="10"/>
                    <a:pt x="321" y="15"/>
                    <a:pt x="325" y="27"/>
                  </a:cubicBezTo>
                  <a:cubicBezTo>
                    <a:pt x="330" y="39"/>
                    <a:pt x="338" y="56"/>
                    <a:pt x="336" y="59"/>
                  </a:cubicBezTo>
                  <a:cubicBezTo>
                    <a:pt x="336" y="60"/>
                    <a:pt x="308" y="75"/>
                    <a:pt x="268" y="95"/>
                  </a:cubicBezTo>
                  <a:cubicBezTo>
                    <a:pt x="268" y="95"/>
                    <a:pt x="268" y="95"/>
                    <a:pt x="267" y="95"/>
                  </a:cubicBezTo>
                  <a:cubicBezTo>
                    <a:pt x="267" y="95"/>
                    <a:pt x="267" y="95"/>
                    <a:pt x="267" y="95"/>
                  </a:cubicBezTo>
                  <a:cubicBezTo>
                    <a:pt x="179" y="140"/>
                    <a:pt x="38" y="211"/>
                    <a:pt x="24" y="219"/>
                  </a:cubicBezTo>
                  <a:cubicBezTo>
                    <a:pt x="11" y="227"/>
                    <a:pt x="5" y="229"/>
                    <a:pt x="2" y="229"/>
                  </a:cubicBezTo>
                  <a:cubicBezTo>
                    <a:pt x="1" y="229"/>
                    <a:pt x="0" y="229"/>
                    <a:pt x="0" y="229"/>
                  </a:cubicBezTo>
                  <a:cubicBezTo>
                    <a:pt x="3" y="235"/>
                    <a:pt x="5" y="239"/>
                    <a:pt x="6" y="240"/>
                  </a:cubicBezTo>
                  <a:cubicBezTo>
                    <a:pt x="8" y="241"/>
                    <a:pt x="9" y="242"/>
                    <a:pt x="12" y="242"/>
                  </a:cubicBezTo>
                  <a:cubicBezTo>
                    <a:pt x="16" y="242"/>
                    <a:pt x="22" y="240"/>
                    <a:pt x="34" y="232"/>
                  </a:cubicBezTo>
                  <a:cubicBezTo>
                    <a:pt x="54" y="220"/>
                    <a:pt x="348" y="72"/>
                    <a:pt x="350" y="68"/>
                  </a:cubicBezTo>
                  <a:cubicBezTo>
                    <a:pt x="351" y="65"/>
                    <a:pt x="341" y="44"/>
                    <a:pt x="335" y="29"/>
                  </a:cubicBezTo>
                  <a:cubicBezTo>
                    <a:pt x="329" y="15"/>
                    <a:pt x="324" y="8"/>
                    <a:pt x="324" y="8"/>
                  </a:cubicBezTo>
                  <a:cubicBezTo>
                    <a:pt x="324" y="8"/>
                    <a:pt x="319" y="3"/>
                    <a:pt x="317" y="1"/>
                  </a:cubicBezTo>
                  <a:cubicBezTo>
                    <a:pt x="316" y="0"/>
                    <a:pt x="316" y="0"/>
                    <a:pt x="315"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49" name="Freeform 6"/>
            <p:cNvSpPr>
              <a:spLocks/>
            </p:cNvSpPr>
            <p:nvPr/>
          </p:nvSpPr>
          <p:spPr bwMode="auto">
            <a:xfrm>
              <a:off x="2432" y="1334"/>
              <a:ext cx="634" cy="401"/>
            </a:xfrm>
            <a:custGeom>
              <a:avLst/>
              <a:gdLst>
                <a:gd name="T0" fmla="*/ 3 w 364"/>
                <a:gd name="T1" fmla="*/ 171 h 229"/>
                <a:gd name="T2" fmla="*/ 3 w 364"/>
                <a:gd name="T3" fmla="*/ 182 h 229"/>
                <a:gd name="T4" fmla="*/ 23 w 364"/>
                <a:gd name="T5" fmla="*/ 225 h 229"/>
                <a:gd name="T6" fmla="*/ 50 w 364"/>
                <a:gd name="T7" fmla="*/ 217 h 229"/>
                <a:gd name="T8" fmla="*/ 362 w 364"/>
                <a:gd name="T9" fmla="*/ 57 h 229"/>
                <a:gd name="T10" fmla="*/ 351 w 364"/>
                <a:gd name="T11" fmla="*/ 25 h 229"/>
                <a:gd name="T12" fmla="*/ 343 w 364"/>
                <a:gd name="T13" fmla="*/ 8 h 229"/>
                <a:gd name="T14" fmla="*/ 336 w 364"/>
                <a:gd name="T15" fmla="*/ 2 h 229"/>
                <a:gd name="T16" fmla="*/ 312 w 364"/>
                <a:gd name="T17" fmla="*/ 10 h 229"/>
                <a:gd name="T18" fmla="*/ 10 w 364"/>
                <a:gd name="T19" fmla="*/ 166 h 229"/>
                <a:gd name="T20" fmla="*/ 3 w 364"/>
                <a:gd name="T21" fmla="*/ 17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4" h="229">
                  <a:moveTo>
                    <a:pt x="3" y="171"/>
                  </a:moveTo>
                  <a:cubicBezTo>
                    <a:pt x="3" y="171"/>
                    <a:pt x="0" y="174"/>
                    <a:pt x="3" y="182"/>
                  </a:cubicBezTo>
                  <a:cubicBezTo>
                    <a:pt x="6" y="191"/>
                    <a:pt x="20" y="223"/>
                    <a:pt x="23" y="225"/>
                  </a:cubicBezTo>
                  <a:cubicBezTo>
                    <a:pt x="26" y="227"/>
                    <a:pt x="30" y="229"/>
                    <a:pt x="50" y="217"/>
                  </a:cubicBezTo>
                  <a:cubicBezTo>
                    <a:pt x="70" y="206"/>
                    <a:pt x="361" y="60"/>
                    <a:pt x="362" y="57"/>
                  </a:cubicBezTo>
                  <a:cubicBezTo>
                    <a:pt x="364" y="54"/>
                    <a:pt x="356" y="37"/>
                    <a:pt x="351" y="25"/>
                  </a:cubicBezTo>
                  <a:cubicBezTo>
                    <a:pt x="347" y="13"/>
                    <a:pt x="343" y="8"/>
                    <a:pt x="343" y="8"/>
                  </a:cubicBezTo>
                  <a:cubicBezTo>
                    <a:pt x="343" y="8"/>
                    <a:pt x="338" y="4"/>
                    <a:pt x="336" y="2"/>
                  </a:cubicBezTo>
                  <a:cubicBezTo>
                    <a:pt x="334" y="0"/>
                    <a:pt x="320" y="6"/>
                    <a:pt x="312" y="10"/>
                  </a:cubicBezTo>
                  <a:cubicBezTo>
                    <a:pt x="305" y="14"/>
                    <a:pt x="15" y="163"/>
                    <a:pt x="10" y="166"/>
                  </a:cubicBezTo>
                  <a:cubicBezTo>
                    <a:pt x="5" y="168"/>
                    <a:pt x="3" y="171"/>
                    <a:pt x="3" y="171"/>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50" name="Freeform 7"/>
            <p:cNvSpPr>
              <a:spLocks/>
            </p:cNvSpPr>
            <p:nvPr/>
          </p:nvSpPr>
          <p:spPr bwMode="auto">
            <a:xfrm>
              <a:off x="2432" y="1605"/>
              <a:ext cx="100" cy="127"/>
            </a:xfrm>
            <a:custGeom>
              <a:avLst/>
              <a:gdLst>
                <a:gd name="T0" fmla="*/ 57 w 57"/>
                <a:gd name="T1" fmla="*/ 59 h 73"/>
                <a:gd name="T2" fmla="*/ 51 w 57"/>
                <a:gd name="T3" fmla="*/ 50 h 73"/>
                <a:gd name="T4" fmla="*/ 46 w 57"/>
                <a:gd name="T5" fmla="*/ 41 h 73"/>
                <a:gd name="T6" fmla="*/ 44 w 57"/>
                <a:gd name="T7" fmla="*/ 34 h 73"/>
                <a:gd name="T8" fmla="*/ 43 w 57"/>
                <a:gd name="T9" fmla="*/ 22 h 73"/>
                <a:gd name="T10" fmla="*/ 41 w 57"/>
                <a:gd name="T11" fmla="*/ 12 h 73"/>
                <a:gd name="T12" fmla="*/ 39 w 57"/>
                <a:gd name="T13" fmla="*/ 0 h 73"/>
                <a:gd name="T14" fmla="*/ 33 w 57"/>
                <a:gd name="T15" fmla="*/ 0 h 73"/>
                <a:gd name="T16" fmla="*/ 28 w 57"/>
                <a:gd name="T17" fmla="*/ 1 h 73"/>
                <a:gd name="T18" fmla="*/ 10 w 57"/>
                <a:gd name="T19" fmla="*/ 11 h 73"/>
                <a:gd name="T20" fmla="*/ 3 w 57"/>
                <a:gd name="T21" fmla="*/ 16 h 73"/>
                <a:gd name="T22" fmla="*/ 3 w 57"/>
                <a:gd name="T23" fmla="*/ 27 h 73"/>
                <a:gd name="T24" fmla="*/ 19 w 57"/>
                <a:gd name="T25" fmla="*/ 63 h 73"/>
                <a:gd name="T26" fmla="*/ 23 w 57"/>
                <a:gd name="T27" fmla="*/ 70 h 73"/>
                <a:gd name="T28" fmla="*/ 38 w 57"/>
                <a:gd name="T29" fmla="*/ 69 h 73"/>
                <a:gd name="T30" fmla="*/ 47 w 57"/>
                <a:gd name="T31" fmla="*/ 64 h 73"/>
                <a:gd name="T32" fmla="*/ 50 w 57"/>
                <a:gd name="T33" fmla="*/ 62 h 73"/>
                <a:gd name="T34" fmla="*/ 57 w 57"/>
                <a:gd name="T35" fmla="*/ 5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3">
                  <a:moveTo>
                    <a:pt x="57" y="59"/>
                  </a:moveTo>
                  <a:cubicBezTo>
                    <a:pt x="55" y="55"/>
                    <a:pt x="51" y="50"/>
                    <a:pt x="51" y="50"/>
                  </a:cubicBezTo>
                  <a:cubicBezTo>
                    <a:pt x="51" y="50"/>
                    <a:pt x="48" y="44"/>
                    <a:pt x="46" y="41"/>
                  </a:cubicBezTo>
                  <a:cubicBezTo>
                    <a:pt x="45" y="39"/>
                    <a:pt x="44" y="34"/>
                    <a:pt x="44" y="34"/>
                  </a:cubicBezTo>
                  <a:cubicBezTo>
                    <a:pt x="44" y="34"/>
                    <a:pt x="43" y="26"/>
                    <a:pt x="43" y="22"/>
                  </a:cubicBezTo>
                  <a:cubicBezTo>
                    <a:pt x="42" y="19"/>
                    <a:pt x="41" y="14"/>
                    <a:pt x="41" y="12"/>
                  </a:cubicBezTo>
                  <a:cubicBezTo>
                    <a:pt x="40" y="10"/>
                    <a:pt x="40" y="4"/>
                    <a:pt x="39" y="0"/>
                  </a:cubicBezTo>
                  <a:cubicBezTo>
                    <a:pt x="36" y="0"/>
                    <a:pt x="33" y="0"/>
                    <a:pt x="33" y="0"/>
                  </a:cubicBezTo>
                  <a:cubicBezTo>
                    <a:pt x="33" y="0"/>
                    <a:pt x="31" y="0"/>
                    <a:pt x="28" y="1"/>
                  </a:cubicBezTo>
                  <a:cubicBezTo>
                    <a:pt x="17" y="7"/>
                    <a:pt x="11" y="10"/>
                    <a:pt x="10" y="11"/>
                  </a:cubicBezTo>
                  <a:cubicBezTo>
                    <a:pt x="5" y="13"/>
                    <a:pt x="3" y="16"/>
                    <a:pt x="3" y="16"/>
                  </a:cubicBezTo>
                  <a:cubicBezTo>
                    <a:pt x="3" y="16"/>
                    <a:pt x="0" y="19"/>
                    <a:pt x="3" y="27"/>
                  </a:cubicBezTo>
                  <a:cubicBezTo>
                    <a:pt x="5" y="33"/>
                    <a:pt x="13" y="52"/>
                    <a:pt x="19" y="63"/>
                  </a:cubicBezTo>
                  <a:cubicBezTo>
                    <a:pt x="20" y="67"/>
                    <a:pt x="22" y="69"/>
                    <a:pt x="23" y="70"/>
                  </a:cubicBezTo>
                  <a:cubicBezTo>
                    <a:pt x="25" y="72"/>
                    <a:pt x="28" y="73"/>
                    <a:pt x="38" y="69"/>
                  </a:cubicBezTo>
                  <a:cubicBezTo>
                    <a:pt x="41" y="67"/>
                    <a:pt x="44" y="66"/>
                    <a:pt x="47" y="64"/>
                  </a:cubicBezTo>
                  <a:cubicBezTo>
                    <a:pt x="48" y="63"/>
                    <a:pt x="49" y="63"/>
                    <a:pt x="50" y="62"/>
                  </a:cubicBezTo>
                  <a:cubicBezTo>
                    <a:pt x="51" y="62"/>
                    <a:pt x="54" y="60"/>
                    <a:pt x="57" y="59"/>
                  </a:cubicBezTo>
                  <a:close/>
                </a:path>
              </a:pathLst>
            </a:custGeom>
            <a:solidFill>
              <a:srgbClr val="FBFA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51" name="Freeform 8"/>
            <p:cNvSpPr>
              <a:spLocks/>
            </p:cNvSpPr>
            <p:nvPr/>
          </p:nvSpPr>
          <p:spPr bwMode="auto">
            <a:xfrm>
              <a:off x="2954" y="1361"/>
              <a:ext cx="5" cy="0"/>
            </a:xfrm>
            <a:custGeom>
              <a:avLst/>
              <a:gdLst>
                <a:gd name="T0" fmla="*/ 2 w 2"/>
                <a:gd name="T1" fmla="*/ 0 h 1"/>
                <a:gd name="T2" fmla="*/ 0 w 2"/>
                <a:gd name="T3" fmla="*/ 1 h 1"/>
                <a:gd name="T4" fmla="*/ 2 w 2"/>
                <a:gd name="T5" fmla="*/ 0 h 1"/>
                <a:gd name="T6" fmla="*/ 2 w 2"/>
                <a:gd name="T7" fmla="*/ 0 h 1"/>
              </a:gdLst>
              <a:ahLst/>
              <a:cxnLst>
                <a:cxn ang="0">
                  <a:pos x="T0" y="T1"/>
                </a:cxn>
                <a:cxn ang="0">
                  <a:pos x="T2" y="T3"/>
                </a:cxn>
                <a:cxn ang="0">
                  <a:pos x="T4" y="T5"/>
                </a:cxn>
                <a:cxn ang="0">
                  <a:pos x="T6" y="T7"/>
                </a:cxn>
              </a:cxnLst>
              <a:rect l="0" t="0" r="r" b="b"/>
              <a:pathLst>
                <a:path w="2" h="1">
                  <a:moveTo>
                    <a:pt x="2" y="0"/>
                  </a:moveTo>
                  <a:cubicBezTo>
                    <a:pt x="1" y="0"/>
                    <a:pt x="0" y="0"/>
                    <a:pt x="0" y="1"/>
                  </a:cubicBezTo>
                  <a:cubicBezTo>
                    <a:pt x="0" y="0"/>
                    <a:pt x="1" y="0"/>
                    <a:pt x="2" y="0"/>
                  </a:cubicBezTo>
                  <a:cubicBezTo>
                    <a:pt x="2" y="0"/>
                    <a:pt x="2" y="0"/>
                    <a:pt x="2" y="0"/>
                  </a:cubicBezTo>
                </a:path>
              </a:pathLst>
            </a:custGeom>
            <a:solidFill>
              <a:srgbClr val="EEEB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52" name="Freeform 9"/>
            <p:cNvSpPr>
              <a:spLocks/>
            </p:cNvSpPr>
            <p:nvPr/>
          </p:nvSpPr>
          <p:spPr bwMode="auto">
            <a:xfrm>
              <a:off x="2943" y="1496"/>
              <a:ext cx="2"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0" y="0"/>
                    <a:pt x="0" y="0"/>
                    <a:pt x="0" y="0"/>
                  </a:cubicBezTo>
                  <a:cubicBezTo>
                    <a:pt x="1" y="0"/>
                    <a:pt x="1" y="0"/>
                    <a:pt x="1" y="0"/>
                  </a:cubicBezTo>
                </a:path>
              </a:pathLst>
            </a:custGeom>
            <a:solidFill>
              <a:srgbClr val="578C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53" name="Freeform 10"/>
            <p:cNvSpPr>
              <a:spLocks noEditPoints="1"/>
            </p:cNvSpPr>
            <p:nvPr/>
          </p:nvSpPr>
          <p:spPr bwMode="auto">
            <a:xfrm>
              <a:off x="2511" y="1361"/>
              <a:ext cx="539" cy="322"/>
            </a:xfrm>
            <a:custGeom>
              <a:avLst/>
              <a:gdLst>
                <a:gd name="T0" fmla="*/ 7 w 309"/>
                <a:gd name="T1" fmla="*/ 184 h 184"/>
                <a:gd name="T2" fmla="*/ 9 w 309"/>
                <a:gd name="T3" fmla="*/ 184 h 184"/>
                <a:gd name="T4" fmla="*/ 9 w 309"/>
                <a:gd name="T5" fmla="*/ 178 h 184"/>
                <a:gd name="T6" fmla="*/ 8 w 309"/>
                <a:gd name="T7" fmla="*/ 180 h 184"/>
                <a:gd name="T8" fmla="*/ 9 w 309"/>
                <a:gd name="T9" fmla="*/ 178 h 184"/>
                <a:gd name="T10" fmla="*/ 34 w 309"/>
                <a:gd name="T11" fmla="*/ 174 h 184"/>
                <a:gd name="T12" fmla="*/ 34 w 309"/>
                <a:gd name="T13" fmla="*/ 179 h 184"/>
                <a:gd name="T14" fmla="*/ 36 w 309"/>
                <a:gd name="T15" fmla="*/ 176 h 184"/>
                <a:gd name="T16" fmla="*/ 38 w 309"/>
                <a:gd name="T17" fmla="*/ 176 h 184"/>
                <a:gd name="T18" fmla="*/ 84 w 309"/>
                <a:gd name="T19" fmla="*/ 144 h 184"/>
                <a:gd name="T20" fmla="*/ 85 w 309"/>
                <a:gd name="T21" fmla="*/ 145 h 184"/>
                <a:gd name="T22" fmla="*/ 84 w 309"/>
                <a:gd name="T23" fmla="*/ 144 h 184"/>
                <a:gd name="T24" fmla="*/ 0 w 309"/>
                <a:gd name="T25" fmla="*/ 135 h 184"/>
                <a:gd name="T26" fmla="*/ 1 w 309"/>
                <a:gd name="T27" fmla="*/ 135 h 184"/>
                <a:gd name="T28" fmla="*/ 138 w 309"/>
                <a:gd name="T29" fmla="*/ 123 h 184"/>
                <a:gd name="T30" fmla="*/ 139 w 309"/>
                <a:gd name="T31" fmla="*/ 123 h 184"/>
                <a:gd name="T32" fmla="*/ 154 w 309"/>
                <a:gd name="T33" fmla="*/ 115 h 184"/>
                <a:gd name="T34" fmla="*/ 154 w 309"/>
                <a:gd name="T35" fmla="*/ 116 h 184"/>
                <a:gd name="T36" fmla="*/ 154 w 309"/>
                <a:gd name="T37" fmla="*/ 115 h 184"/>
                <a:gd name="T38" fmla="*/ 50 w 309"/>
                <a:gd name="T39" fmla="*/ 113 h 184"/>
                <a:gd name="T40" fmla="*/ 53 w 309"/>
                <a:gd name="T41" fmla="*/ 115 h 184"/>
                <a:gd name="T42" fmla="*/ 146 w 309"/>
                <a:gd name="T43" fmla="*/ 113 h 184"/>
                <a:gd name="T44" fmla="*/ 147 w 309"/>
                <a:gd name="T45" fmla="*/ 114 h 184"/>
                <a:gd name="T46" fmla="*/ 146 w 309"/>
                <a:gd name="T47" fmla="*/ 113 h 184"/>
                <a:gd name="T48" fmla="*/ 149 w 309"/>
                <a:gd name="T49" fmla="*/ 111 h 184"/>
                <a:gd name="T50" fmla="*/ 151 w 309"/>
                <a:gd name="T51" fmla="*/ 111 h 184"/>
                <a:gd name="T52" fmla="*/ 165 w 309"/>
                <a:gd name="T53" fmla="*/ 109 h 184"/>
                <a:gd name="T54" fmla="*/ 162 w 309"/>
                <a:gd name="T55" fmla="*/ 113 h 184"/>
                <a:gd name="T56" fmla="*/ 166 w 309"/>
                <a:gd name="T57" fmla="*/ 111 h 184"/>
                <a:gd name="T58" fmla="*/ 184 w 309"/>
                <a:gd name="T59" fmla="*/ 107 h 184"/>
                <a:gd name="T60" fmla="*/ 184 w 309"/>
                <a:gd name="T61" fmla="*/ 109 h 184"/>
                <a:gd name="T62" fmla="*/ 184 w 309"/>
                <a:gd name="T63" fmla="*/ 107 h 184"/>
                <a:gd name="T64" fmla="*/ 50 w 309"/>
                <a:gd name="T65" fmla="*/ 109 h 184"/>
                <a:gd name="T66" fmla="*/ 53 w 309"/>
                <a:gd name="T67" fmla="*/ 111 h 184"/>
                <a:gd name="T68" fmla="*/ 53 w 309"/>
                <a:gd name="T69" fmla="*/ 107 h 184"/>
                <a:gd name="T70" fmla="*/ 248 w 309"/>
                <a:gd name="T71" fmla="*/ 77 h 184"/>
                <a:gd name="T72" fmla="*/ 249 w 309"/>
                <a:gd name="T73" fmla="*/ 77 h 184"/>
                <a:gd name="T74" fmla="*/ 249 w 309"/>
                <a:gd name="T75" fmla="*/ 75 h 184"/>
                <a:gd name="T76" fmla="*/ 252 w 309"/>
                <a:gd name="T77" fmla="*/ 67 h 184"/>
                <a:gd name="T78" fmla="*/ 252 w 309"/>
                <a:gd name="T79" fmla="*/ 70 h 184"/>
                <a:gd name="T80" fmla="*/ 268 w 309"/>
                <a:gd name="T81" fmla="*/ 64 h 184"/>
                <a:gd name="T82" fmla="*/ 266 w 309"/>
                <a:gd name="T83" fmla="*/ 66 h 184"/>
                <a:gd name="T84" fmla="*/ 268 w 309"/>
                <a:gd name="T85" fmla="*/ 66 h 184"/>
                <a:gd name="T86" fmla="*/ 276 w 309"/>
                <a:gd name="T87" fmla="*/ 54 h 184"/>
                <a:gd name="T88" fmla="*/ 276 w 309"/>
                <a:gd name="T89" fmla="*/ 55 h 184"/>
                <a:gd name="T90" fmla="*/ 276 w 309"/>
                <a:gd name="T91" fmla="*/ 54 h 184"/>
                <a:gd name="T92" fmla="*/ 307 w 309"/>
                <a:gd name="T93" fmla="*/ 17 h 184"/>
                <a:gd name="T94" fmla="*/ 309 w 309"/>
                <a:gd name="T95" fmla="*/ 17 h 184"/>
                <a:gd name="T96" fmla="*/ 254 w 309"/>
                <a:gd name="T97" fmla="*/ 11 h 184"/>
                <a:gd name="T98" fmla="*/ 254 w 309"/>
                <a:gd name="T99" fmla="*/ 12 h 184"/>
                <a:gd name="T100" fmla="*/ 254 w 309"/>
                <a:gd name="T101" fmla="*/ 11 h 184"/>
                <a:gd name="T102" fmla="*/ 304 w 309"/>
                <a:gd name="T103" fmla="*/ 12 h 184"/>
                <a:gd name="T104" fmla="*/ 308 w 309"/>
                <a:gd name="T105" fmla="*/ 14 h 184"/>
                <a:gd name="T106" fmla="*/ 307 w 309"/>
                <a:gd name="T107" fmla="*/ 11 h 184"/>
                <a:gd name="T108" fmla="*/ 305 w 309"/>
                <a:gd name="T109" fmla="*/ 10 h 184"/>
                <a:gd name="T110" fmla="*/ 245 w 309"/>
                <a:gd name="T111" fmla="*/ 12 h 184"/>
                <a:gd name="T112" fmla="*/ 245 w 309"/>
                <a:gd name="T113" fmla="*/ 10 h 184"/>
                <a:gd name="T114" fmla="*/ 257 w 309"/>
                <a:gd name="T115" fmla="*/ 0 h 184"/>
                <a:gd name="T116" fmla="*/ 254 w 309"/>
                <a:gd name="T117" fmla="*/ 1 h 184"/>
                <a:gd name="T118" fmla="*/ 255 w 309"/>
                <a:gd name="T119" fmla="*/ 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9" h="184">
                  <a:moveTo>
                    <a:pt x="8" y="183"/>
                  </a:moveTo>
                  <a:cubicBezTo>
                    <a:pt x="7" y="183"/>
                    <a:pt x="7" y="183"/>
                    <a:pt x="7" y="184"/>
                  </a:cubicBezTo>
                  <a:cubicBezTo>
                    <a:pt x="7" y="184"/>
                    <a:pt x="8" y="184"/>
                    <a:pt x="8" y="184"/>
                  </a:cubicBezTo>
                  <a:cubicBezTo>
                    <a:pt x="8" y="184"/>
                    <a:pt x="9" y="184"/>
                    <a:pt x="9" y="184"/>
                  </a:cubicBezTo>
                  <a:cubicBezTo>
                    <a:pt x="9" y="183"/>
                    <a:pt x="8" y="183"/>
                    <a:pt x="8" y="183"/>
                  </a:cubicBezTo>
                  <a:moveTo>
                    <a:pt x="9" y="178"/>
                  </a:moveTo>
                  <a:cubicBezTo>
                    <a:pt x="8" y="178"/>
                    <a:pt x="7" y="180"/>
                    <a:pt x="8" y="180"/>
                  </a:cubicBezTo>
                  <a:cubicBezTo>
                    <a:pt x="8" y="180"/>
                    <a:pt x="8" y="180"/>
                    <a:pt x="8" y="180"/>
                  </a:cubicBezTo>
                  <a:cubicBezTo>
                    <a:pt x="9" y="180"/>
                    <a:pt x="10" y="178"/>
                    <a:pt x="9" y="178"/>
                  </a:cubicBezTo>
                  <a:cubicBezTo>
                    <a:pt x="9" y="178"/>
                    <a:pt x="9" y="178"/>
                    <a:pt x="9" y="178"/>
                  </a:cubicBezTo>
                  <a:moveTo>
                    <a:pt x="35" y="171"/>
                  </a:moveTo>
                  <a:cubicBezTo>
                    <a:pt x="35" y="171"/>
                    <a:pt x="34" y="172"/>
                    <a:pt x="34" y="174"/>
                  </a:cubicBezTo>
                  <a:cubicBezTo>
                    <a:pt x="34" y="174"/>
                    <a:pt x="34" y="174"/>
                    <a:pt x="34" y="174"/>
                  </a:cubicBezTo>
                  <a:cubicBezTo>
                    <a:pt x="33" y="175"/>
                    <a:pt x="32" y="179"/>
                    <a:pt x="34" y="179"/>
                  </a:cubicBezTo>
                  <a:cubicBezTo>
                    <a:pt x="34" y="179"/>
                    <a:pt x="34" y="179"/>
                    <a:pt x="35" y="179"/>
                  </a:cubicBezTo>
                  <a:cubicBezTo>
                    <a:pt x="35" y="178"/>
                    <a:pt x="36" y="177"/>
                    <a:pt x="36" y="176"/>
                  </a:cubicBezTo>
                  <a:cubicBezTo>
                    <a:pt x="37" y="176"/>
                    <a:pt x="37" y="176"/>
                    <a:pt x="38" y="176"/>
                  </a:cubicBezTo>
                  <a:cubicBezTo>
                    <a:pt x="38" y="176"/>
                    <a:pt x="38" y="176"/>
                    <a:pt x="38" y="176"/>
                  </a:cubicBezTo>
                  <a:cubicBezTo>
                    <a:pt x="39" y="176"/>
                    <a:pt x="37" y="171"/>
                    <a:pt x="35" y="171"/>
                  </a:cubicBezTo>
                  <a:moveTo>
                    <a:pt x="84" y="144"/>
                  </a:moveTo>
                  <a:cubicBezTo>
                    <a:pt x="84" y="144"/>
                    <a:pt x="84" y="144"/>
                    <a:pt x="84" y="145"/>
                  </a:cubicBezTo>
                  <a:cubicBezTo>
                    <a:pt x="84" y="145"/>
                    <a:pt x="84" y="145"/>
                    <a:pt x="85" y="145"/>
                  </a:cubicBezTo>
                  <a:cubicBezTo>
                    <a:pt x="85" y="145"/>
                    <a:pt x="85" y="145"/>
                    <a:pt x="86" y="145"/>
                  </a:cubicBezTo>
                  <a:cubicBezTo>
                    <a:pt x="86" y="145"/>
                    <a:pt x="85" y="144"/>
                    <a:pt x="84" y="144"/>
                  </a:cubicBezTo>
                  <a:moveTo>
                    <a:pt x="1" y="134"/>
                  </a:moveTo>
                  <a:cubicBezTo>
                    <a:pt x="0" y="135"/>
                    <a:pt x="0" y="135"/>
                    <a:pt x="0" y="135"/>
                  </a:cubicBezTo>
                  <a:cubicBezTo>
                    <a:pt x="0" y="135"/>
                    <a:pt x="0" y="135"/>
                    <a:pt x="1" y="135"/>
                  </a:cubicBezTo>
                  <a:cubicBezTo>
                    <a:pt x="1" y="135"/>
                    <a:pt x="1" y="135"/>
                    <a:pt x="1" y="135"/>
                  </a:cubicBezTo>
                  <a:cubicBezTo>
                    <a:pt x="1" y="134"/>
                    <a:pt x="1" y="134"/>
                    <a:pt x="1" y="134"/>
                  </a:cubicBezTo>
                  <a:moveTo>
                    <a:pt x="138" y="123"/>
                  </a:moveTo>
                  <a:cubicBezTo>
                    <a:pt x="137" y="123"/>
                    <a:pt x="136" y="124"/>
                    <a:pt x="137" y="125"/>
                  </a:cubicBezTo>
                  <a:cubicBezTo>
                    <a:pt x="138" y="124"/>
                    <a:pt x="139" y="125"/>
                    <a:pt x="139" y="123"/>
                  </a:cubicBezTo>
                  <a:cubicBezTo>
                    <a:pt x="139" y="123"/>
                    <a:pt x="138" y="123"/>
                    <a:pt x="138" y="123"/>
                  </a:cubicBezTo>
                  <a:moveTo>
                    <a:pt x="154" y="115"/>
                  </a:moveTo>
                  <a:cubicBezTo>
                    <a:pt x="154" y="115"/>
                    <a:pt x="153" y="115"/>
                    <a:pt x="153" y="115"/>
                  </a:cubicBezTo>
                  <a:cubicBezTo>
                    <a:pt x="153" y="116"/>
                    <a:pt x="154" y="116"/>
                    <a:pt x="154" y="116"/>
                  </a:cubicBezTo>
                  <a:cubicBezTo>
                    <a:pt x="155" y="116"/>
                    <a:pt x="155" y="116"/>
                    <a:pt x="155" y="116"/>
                  </a:cubicBezTo>
                  <a:cubicBezTo>
                    <a:pt x="155" y="115"/>
                    <a:pt x="155" y="115"/>
                    <a:pt x="154" y="115"/>
                  </a:cubicBezTo>
                  <a:moveTo>
                    <a:pt x="50" y="113"/>
                  </a:moveTo>
                  <a:cubicBezTo>
                    <a:pt x="50" y="113"/>
                    <a:pt x="50" y="113"/>
                    <a:pt x="50" y="113"/>
                  </a:cubicBezTo>
                  <a:cubicBezTo>
                    <a:pt x="50" y="114"/>
                    <a:pt x="52" y="115"/>
                    <a:pt x="52" y="115"/>
                  </a:cubicBezTo>
                  <a:cubicBezTo>
                    <a:pt x="53" y="115"/>
                    <a:pt x="53" y="115"/>
                    <a:pt x="53" y="115"/>
                  </a:cubicBezTo>
                  <a:cubicBezTo>
                    <a:pt x="53" y="114"/>
                    <a:pt x="51" y="113"/>
                    <a:pt x="50" y="113"/>
                  </a:cubicBezTo>
                  <a:moveTo>
                    <a:pt x="146" y="113"/>
                  </a:moveTo>
                  <a:cubicBezTo>
                    <a:pt x="146" y="113"/>
                    <a:pt x="146" y="113"/>
                    <a:pt x="146" y="113"/>
                  </a:cubicBezTo>
                  <a:cubicBezTo>
                    <a:pt x="145" y="114"/>
                    <a:pt x="146" y="114"/>
                    <a:pt x="147" y="114"/>
                  </a:cubicBezTo>
                  <a:cubicBezTo>
                    <a:pt x="147" y="114"/>
                    <a:pt x="147" y="114"/>
                    <a:pt x="147" y="113"/>
                  </a:cubicBezTo>
                  <a:cubicBezTo>
                    <a:pt x="148" y="113"/>
                    <a:pt x="147" y="113"/>
                    <a:pt x="146" y="113"/>
                  </a:cubicBezTo>
                  <a:moveTo>
                    <a:pt x="150" y="110"/>
                  </a:moveTo>
                  <a:cubicBezTo>
                    <a:pt x="149" y="110"/>
                    <a:pt x="149" y="110"/>
                    <a:pt x="149" y="111"/>
                  </a:cubicBezTo>
                  <a:cubicBezTo>
                    <a:pt x="149" y="111"/>
                    <a:pt x="150" y="111"/>
                    <a:pt x="150" y="111"/>
                  </a:cubicBezTo>
                  <a:cubicBezTo>
                    <a:pt x="151" y="111"/>
                    <a:pt x="151" y="111"/>
                    <a:pt x="151" y="111"/>
                  </a:cubicBezTo>
                  <a:cubicBezTo>
                    <a:pt x="151" y="111"/>
                    <a:pt x="150" y="110"/>
                    <a:pt x="150" y="110"/>
                  </a:cubicBezTo>
                  <a:moveTo>
                    <a:pt x="165" y="109"/>
                  </a:moveTo>
                  <a:cubicBezTo>
                    <a:pt x="165" y="109"/>
                    <a:pt x="163" y="110"/>
                    <a:pt x="162" y="111"/>
                  </a:cubicBezTo>
                  <a:cubicBezTo>
                    <a:pt x="161" y="112"/>
                    <a:pt x="161" y="113"/>
                    <a:pt x="162" y="113"/>
                  </a:cubicBezTo>
                  <a:cubicBezTo>
                    <a:pt x="162" y="113"/>
                    <a:pt x="163" y="113"/>
                    <a:pt x="164" y="113"/>
                  </a:cubicBezTo>
                  <a:cubicBezTo>
                    <a:pt x="166" y="111"/>
                    <a:pt x="166" y="111"/>
                    <a:pt x="166" y="111"/>
                  </a:cubicBezTo>
                  <a:cubicBezTo>
                    <a:pt x="166" y="110"/>
                    <a:pt x="166" y="109"/>
                    <a:pt x="165" y="109"/>
                  </a:cubicBezTo>
                  <a:moveTo>
                    <a:pt x="184" y="107"/>
                  </a:moveTo>
                  <a:cubicBezTo>
                    <a:pt x="184" y="107"/>
                    <a:pt x="183" y="109"/>
                    <a:pt x="184" y="109"/>
                  </a:cubicBezTo>
                  <a:cubicBezTo>
                    <a:pt x="184" y="109"/>
                    <a:pt x="184" y="109"/>
                    <a:pt x="184" y="109"/>
                  </a:cubicBezTo>
                  <a:cubicBezTo>
                    <a:pt x="184" y="109"/>
                    <a:pt x="185" y="107"/>
                    <a:pt x="184" y="107"/>
                  </a:cubicBezTo>
                  <a:cubicBezTo>
                    <a:pt x="184" y="107"/>
                    <a:pt x="184" y="107"/>
                    <a:pt x="184" y="107"/>
                  </a:cubicBezTo>
                  <a:moveTo>
                    <a:pt x="53" y="107"/>
                  </a:moveTo>
                  <a:cubicBezTo>
                    <a:pt x="51" y="107"/>
                    <a:pt x="50" y="108"/>
                    <a:pt x="50" y="109"/>
                  </a:cubicBezTo>
                  <a:cubicBezTo>
                    <a:pt x="50" y="110"/>
                    <a:pt x="50" y="111"/>
                    <a:pt x="51" y="111"/>
                  </a:cubicBezTo>
                  <a:cubicBezTo>
                    <a:pt x="52" y="111"/>
                    <a:pt x="52" y="111"/>
                    <a:pt x="53" y="111"/>
                  </a:cubicBezTo>
                  <a:cubicBezTo>
                    <a:pt x="54" y="111"/>
                    <a:pt x="54" y="108"/>
                    <a:pt x="54" y="107"/>
                  </a:cubicBezTo>
                  <a:cubicBezTo>
                    <a:pt x="53" y="107"/>
                    <a:pt x="53" y="107"/>
                    <a:pt x="53" y="107"/>
                  </a:cubicBezTo>
                  <a:moveTo>
                    <a:pt x="249" y="75"/>
                  </a:moveTo>
                  <a:cubicBezTo>
                    <a:pt x="249" y="75"/>
                    <a:pt x="249" y="76"/>
                    <a:pt x="248" y="77"/>
                  </a:cubicBezTo>
                  <a:cubicBezTo>
                    <a:pt x="248" y="77"/>
                    <a:pt x="248" y="77"/>
                    <a:pt x="248" y="77"/>
                  </a:cubicBezTo>
                  <a:cubicBezTo>
                    <a:pt x="249" y="77"/>
                    <a:pt x="249" y="77"/>
                    <a:pt x="249" y="77"/>
                  </a:cubicBezTo>
                  <a:cubicBezTo>
                    <a:pt x="250" y="77"/>
                    <a:pt x="250" y="76"/>
                    <a:pt x="251" y="76"/>
                  </a:cubicBezTo>
                  <a:cubicBezTo>
                    <a:pt x="250" y="76"/>
                    <a:pt x="250" y="75"/>
                    <a:pt x="249" y="75"/>
                  </a:cubicBezTo>
                  <a:moveTo>
                    <a:pt x="253" y="66"/>
                  </a:moveTo>
                  <a:cubicBezTo>
                    <a:pt x="252" y="67"/>
                    <a:pt x="252" y="67"/>
                    <a:pt x="252" y="67"/>
                  </a:cubicBezTo>
                  <a:cubicBezTo>
                    <a:pt x="250" y="67"/>
                    <a:pt x="250" y="67"/>
                    <a:pt x="250" y="67"/>
                  </a:cubicBezTo>
                  <a:cubicBezTo>
                    <a:pt x="250" y="70"/>
                    <a:pt x="251" y="70"/>
                    <a:pt x="252" y="70"/>
                  </a:cubicBezTo>
                  <a:cubicBezTo>
                    <a:pt x="254" y="70"/>
                    <a:pt x="258" y="66"/>
                    <a:pt x="253" y="66"/>
                  </a:cubicBezTo>
                  <a:moveTo>
                    <a:pt x="268" y="64"/>
                  </a:moveTo>
                  <a:cubicBezTo>
                    <a:pt x="268" y="64"/>
                    <a:pt x="268" y="65"/>
                    <a:pt x="268" y="65"/>
                  </a:cubicBezTo>
                  <a:cubicBezTo>
                    <a:pt x="266" y="66"/>
                    <a:pt x="266" y="66"/>
                    <a:pt x="266" y="66"/>
                  </a:cubicBezTo>
                  <a:cubicBezTo>
                    <a:pt x="266" y="67"/>
                    <a:pt x="266" y="67"/>
                    <a:pt x="267" y="67"/>
                  </a:cubicBezTo>
                  <a:cubicBezTo>
                    <a:pt x="267" y="67"/>
                    <a:pt x="268" y="67"/>
                    <a:pt x="268" y="66"/>
                  </a:cubicBezTo>
                  <a:cubicBezTo>
                    <a:pt x="269" y="66"/>
                    <a:pt x="269" y="64"/>
                    <a:pt x="268" y="64"/>
                  </a:cubicBezTo>
                  <a:moveTo>
                    <a:pt x="276" y="54"/>
                  </a:moveTo>
                  <a:cubicBezTo>
                    <a:pt x="276" y="54"/>
                    <a:pt x="275" y="55"/>
                    <a:pt x="276" y="55"/>
                  </a:cubicBezTo>
                  <a:cubicBezTo>
                    <a:pt x="276" y="55"/>
                    <a:pt x="276" y="55"/>
                    <a:pt x="276" y="55"/>
                  </a:cubicBezTo>
                  <a:cubicBezTo>
                    <a:pt x="276" y="55"/>
                    <a:pt x="277" y="54"/>
                    <a:pt x="276" y="54"/>
                  </a:cubicBezTo>
                  <a:cubicBezTo>
                    <a:pt x="276" y="54"/>
                    <a:pt x="276" y="54"/>
                    <a:pt x="276" y="54"/>
                  </a:cubicBezTo>
                  <a:moveTo>
                    <a:pt x="308" y="17"/>
                  </a:moveTo>
                  <a:cubicBezTo>
                    <a:pt x="308" y="17"/>
                    <a:pt x="307" y="17"/>
                    <a:pt x="307" y="17"/>
                  </a:cubicBezTo>
                  <a:cubicBezTo>
                    <a:pt x="307" y="18"/>
                    <a:pt x="308" y="18"/>
                    <a:pt x="308" y="18"/>
                  </a:cubicBezTo>
                  <a:cubicBezTo>
                    <a:pt x="309" y="18"/>
                    <a:pt x="309" y="18"/>
                    <a:pt x="309" y="17"/>
                  </a:cubicBezTo>
                  <a:cubicBezTo>
                    <a:pt x="309" y="17"/>
                    <a:pt x="308" y="17"/>
                    <a:pt x="308" y="17"/>
                  </a:cubicBezTo>
                  <a:moveTo>
                    <a:pt x="254" y="11"/>
                  </a:moveTo>
                  <a:cubicBezTo>
                    <a:pt x="253" y="11"/>
                    <a:pt x="253" y="11"/>
                    <a:pt x="253" y="11"/>
                  </a:cubicBezTo>
                  <a:cubicBezTo>
                    <a:pt x="253" y="11"/>
                    <a:pt x="254" y="12"/>
                    <a:pt x="254" y="12"/>
                  </a:cubicBezTo>
                  <a:cubicBezTo>
                    <a:pt x="254" y="12"/>
                    <a:pt x="255" y="12"/>
                    <a:pt x="255" y="11"/>
                  </a:cubicBezTo>
                  <a:cubicBezTo>
                    <a:pt x="255" y="11"/>
                    <a:pt x="254" y="11"/>
                    <a:pt x="254" y="11"/>
                  </a:cubicBezTo>
                  <a:moveTo>
                    <a:pt x="305" y="10"/>
                  </a:moveTo>
                  <a:cubicBezTo>
                    <a:pt x="304" y="10"/>
                    <a:pt x="304" y="11"/>
                    <a:pt x="304" y="12"/>
                  </a:cubicBezTo>
                  <a:cubicBezTo>
                    <a:pt x="305" y="13"/>
                    <a:pt x="306" y="14"/>
                    <a:pt x="307" y="14"/>
                  </a:cubicBezTo>
                  <a:cubicBezTo>
                    <a:pt x="307" y="14"/>
                    <a:pt x="308" y="14"/>
                    <a:pt x="308" y="14"/>
                  </a:cubicBezTo>
                  <a:cubicBezTo>
                    <a:pt x="308" y="14"/>
                    <a:pt x="308" y="14"/>
                    <a:pt x="308" y="14"/>
                  </a:cubicBezTo>
                  <a:cubicBezTo>
                    <a:pt x="308" y="13"/>
                    <a:pt x="308" y="12"/>
                    <a:pt x="307" y="11"/>
                  </a:cubicBezTo>
                  <a:cubicBezTo>
                    <a:pt x="307" y="11"/>
                    <a:pt x="306" y="10"/>
                    <a:pt x="306" y="10"/>
                  </a:cubicBezTo>
                  <a:cubicBezTo>
                    <a:pt x="306" y="10"/>
                    <a:pt x="306" y="10"/>
                    <a:pt x="305" y="10"/>
                  </a:cubicBezTo>
                  <a:moveTo>
                    <a:pt x="245" y="10"/>
                  </a:moveTo>
                  <a:cubicBezTo>
                    <a:pt x="244" y="10"/>
                    <a:pt x="243" y="12"/>
                    <a:pt x="245" y="12"/>
                  </a:cubicBezTo>
                  <a:cubicBezTo>
                    <a:pt x="245" y="12"/>
                    <a:pt x="245" y="12"/>
                    <a:pt x="245" y="12"/>
                  </a:cubicBezTo>
                  <a:cubicBezTo>
                    <a:pt x="246" y="12"/>
                    <a:pt x="247" y="10"/>
                    <a:pt x="245" y="10"/>
                  </a:cubicBezTo>
                  <a:cubicBezTo>
                    <a:pt x="245" y="10"/>
                    <a:pt x="245" y="10"/>
                    <a:pt x="245" y="10"/>
                  </a:cubicBezTo>
                  <a:moveTo>
                    <a:pt x="257" y="0"/>
                  </a:moveTo>
                  <a:cubicBezTo>
                    <a:pt x="256" y="0"/>
                    <a:pt x="255" y="0"/>
                    <a:pt x="255" y="1"/>
                  </a:cubicBezTo>
                  <a:cubicBezTo>
                    <a:pt x="254" y="1"/>
                    <a:pt x="254" y="1"/>
                    <a:pt x="254" y="1"/>
                  </a:cubicBezTo>
                  <a:cubicBezTo>
                    <a:pt x="254" y="1"/>
                    <a:pt x="254" y="1"/>
                    <a:pt x="254" y="1"/>
                  </a:cubicBezTo>
                  <a:cubicBezTo>
                    <a:pt x="254" y="2"/>
                    <a:pt x="254" y="3"/>
                    <a:pt x="255" y="3"/>
                  </a:cubicBezTo>
                  <a:cubicBezTo>
                    <a:pt x="256" y="3"/>
                    <a:pt x="258" y="1"/>
                    <a:pt x="257" y="0"/>
                  </a:cubicBezTo>
                </a:path>
              </a:pathLst>
            </a:custGeom>
            <a:solidFill>
              <a:srgbClr val="D6CE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grpSp>
      <p:sp>
        <p:nvSpPr>
          <p:cNvPr id="54" name="文本框 53"/>
          <p:cNvSpPr txBox="1">
            <a:spLocks noChangeArrowheads="1"/>
          </p:cNvSpPr>
          <p:nvPr/>
        </p:nvSpPr>
        <p:spPr bwMode="auto">
          <a:xfrm>
            <a:off x="2541588" y="2549525"/>
            <a:ext cx="39163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2800">
                <a:solidFill>
                  <a:schemeClr val="bg1"/>
                </a:solidFill>
              </a:rPr>
              <a:t>感谢聆听</a:t>
            </a:r>
          </a:p>
        </p:txBody>
      </p:sp>
    </p:spTree>
    <p:extLst>
      <p:ext uri="{BB962C8B-B14F-4D97-AF65-F5344CB8AC3E}">
        <p14:creationId xmlns:p14="http://schemas.microsoft.com/office/powerpoint/2010/main" val="100020818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par>
                                <p:cTn id="27" presetID="0" presetClass="path" presetSubtype="0" accel="50000" decel="50000" fill="hold" nodeType="withEffect">
                                  <p:stCondLst>
                                    <p:cond delay="0"/>
                                  </p:stCondLst>
                                  <p:childTnLst>
                                    <p:animMotion origin="layout" path="M -0.00347 0.00092 L 0.59826 0.00247 " pathEditMode="relative" ptsTypes="AA">
                                      <p:cBhvr>
                                        <p:cTn id="28" dur="1500" fill="hold"/>
                                        <p:tgtEl>
                                          <p:spTgt spid="46"/>
                                        </p:tgtEl>
                                        <p:attrNameLst>
                                          <p:attrName>ppt_x</p:attrName>
                                          <p:attrName>ppt_y</p:attrName>
                                        </p:attrNameLst>
                                      </p:cBhvr>
                                    </p:animMotion>
                                  </p:childTnLst>
                                </p:cTn>
                              </p:par>
                              <p:par>
                                <p:cTn id="29" presetID="22" presetClass="entr" presetSubtype="8"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left)">
                                      <p:cBhvr>
                                        <p:cTn id="31" dur="1250"/>
                                        <p:tgtEl>
                                          <p:spTgt spid="45"/>
                                        </p:tgtEl>
                                      </p:cBhvr>
                                    </p:animEffect>
                                  </p:childTnLst>
                                </p:cTn>
                              </p:par>
                            </p:childTnLst>
                          </p:cTn>
                        </p:par>
                        <p:par>
                          <p:cTn id="32" fill="hold">
                            <p:stCondLst>
                              <p:cond delay="2000"/>
                            </p:stCondLst>
                            <p:childTnLst>
                              <p:par>
                                <p:cTn id="33" presetID="12" presetClass="entr" presetSubtype="4" fill="hold" grpId="0" nodeType="afterEffect">
                                  <p:stCondLst>
                                    <p:cond delay="0"/>
                                  </p:stCondLst>
                                  <p:iterate type="lt">
                                    <p:tmPct val="15000"/>
                                  </p:iterate>
                                  <p:childTnLst>
                                    <p:set>
                                      <p:cBhvr>
                                        <p:cTn id="34" dur="1" fill="hold">
                                          <p:stCondLst>
                                            <p:cond delay="0"/>
                                          </p:stCondLst>
                                        </p:cTn>
                                        <p:tgtEl>
                                          <p:spTgt spid="54"/>
                                        </p:tgtEl>
                                        <p:attrNameLst>
                                          <p:attrName>style.visibility</p:attrName>
                                        </p:attrNameLst>
                                      </p:cBhvr>
                                      <p:to>
                                        <p:strVal val="visible"/>
                                      </p:to>
                                    </p:set>
                                    <p:anim calcmode="lin" valueType="num">
                                      <p:cBhvr additive="base">
                                        <p:cTn id="35" dur="500"/>
                                        <p:tgtEl>
                                          <p:spTgt spid="54"/>
                                        </p:tgtEl>
                                        <p:attrNameLst>
                                          <p:attrName>ppt_y</p:attrName>
                                        </p:attrNameLst>
                                      </p:cBhvr>
                                      <p:tavLst>
                                        <p:tav tm="0">
                                          <p:val>
                                            <p:strVal val="#ppt_y+#ppt_h*1.125000"/>
                                          </p:val>
                                        </p:tav>
                                        <p:tav tm="100000">
                                          <p:val>
                                            <p:strVal val="#ppt_y"/>
                                          </p:val>
                                        </p:tav>
                                      </p:tavLst>
                                    </p:anim>
                                    <p:animEffect transition="in" filter="wipe(up)">
                                      <p:cBhvr>
                                        <p:cTn id="36" dur="500"/>
                                        <p:tgtEl>
                                          <p:spTgt spid="54"/>
                                        </p:tgtEl>
                                      </p:cBhvr>
                                    </p:animEffect>
                                  </p:childTnLst>
                                </p:cTn>
                              </p:par>
                            </p:childTnLst>
                          </p:cTn>
                        </p:par>
                        <p:par>
                          <p:cTn id="37" fill="hold">
                            <p:stCondLst>
                              <p:cond delay="2725"/>
                            </p:stCondLst>
                            <p:childTnLst>
                              <p:par>
                                <p:cTn id="38" presetID="42" presetClass="entr" presetSubtype="0" fill="hold" grpId="0" nodeType="after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1000"/>
                                        <p:tgtEl>
                                          <p:spTgt spid="2"/>
                                        </p:tgtEl>
                                      </p:cBhvr>
                                    </p:animEffect>
                                    <p:anim calcmode="lin" valueType="num">
                                      <p:cBhvr>
                                        <p:cTn id="41" dur="1000" fill="hold"/>
                                        <p:tgtEl>
                                          <p:spTgt spid="2"/>
                                        </p:tgtEl>
                                        <p:attrNameLst>
                                          <p:attrName>ppt_x</p:attrName>
                                        </p:attrNameLst>
                                      </p:cBhvr>
                                      <p:tavLst>
                                        <p:tav tm="0">
                                          <p:val>
                                            <p:strVal val="#ppt_x"/>
                                          </p:val>
                                        </p:tav>
                                        <p:tav tm="100000">
                                          <p:val>
                                            <p:strVal val="#ppt_x"/>
                                          </p:val>
                                        </p:tav>
                                      </p:tavLst>
                                    </p:anim>
                                    <p:anim calcmode="lin" valueType="num">
                                      <p:cBhvr>
                                        <p:cTn id="42" dur="1000" fill="hold"/>
                                        <p:tgtEl>
                                          <p:spTgt spid="2"/>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1000"/>
                                        <p:tgtEl>
                                          <p:spTgt spid="3"/>
                                        </p:tgtEl>
                                      </p:cBhvr>
                                    </p:animEffect>
                                    <p:anim calcmode="lin" valueType="num">
                                      <p:cBhvr>
                                        <p:cTn id="46" dur="1000" fill="hold"/>
                                        <p:tgtEl>
                                          <p:spTgt spid="3"/>
                                        </p:tgtEl>
                                        <p:attrNameLst>
                                          <p:attrName>ppt_x</p:attrName>
                                        </p:attrNameLst>
                                      </p:cBhvr>
                                      <p:tavLst>
                                        <p:tav tm="0">
                                          <p:val>
                                            <p:strVal val="#ppt_x"/>
                                          </p:val>
                                        </p:tav>
                                        <p:tav tm="100000">
                                          <p:val>
                                            <p:strVal val="#ppt_x"/>
                                          </p:val>
                                        </p:tav>
                                      </p:tavLst>
                                    </p:anim>
                                    <p:anim calcmode="lin" valueType="num">
                                      <p:cBhvr>
                                        <p:cTn id="47" dur="1000" fill="hold"/>
                                        <p:tgtEl>
                                          <p:spTgt spid="3"/>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1000"/>
                                        <p:tgtEl>
                                          <p:spTgt spid="4"/>
                                        </p:tgtEl>
                                      </p:cBhvr>
                                    </p:animEffect>
                                    <p:anim calcmode="lin" valueType="num">
                                      <p:cBhvr>
                                        <p:cTn id="51" dur="1000" fill="hold"/>
                                        <p:tgtEl>
                                          <p:spTgt spid="4"/>
                                        </p:tgtEl>
                                        <p:attrNameLst>
                                          <p:attrName>ppt_x</p:attrName>
                                        </p:attrNameLst>
                                      </p:cBhvr>
                                      <p:tavLst>
                                        <p:tav tm="0">
                                          <p:val>
                                            <p:strVal val="#ppt_x"/>
                                          </p:val>
                                        </p:tav>
                                        <p:tav tm="100000">
                                          <p:val>
                                            <p:strVal val="#ppt_x"/>
                                          </p:val>
                                        </p:tav>
                                      </p:tavLst>
                                    </p:anim>
                                    <p:anim calcmode="lin" valueType="num">
                                      <p:cBhvr>
                                        <p:cTn id="52" dur="1000" fill="hold"/>
                                        <p:tgtEl>
                                          <p:spTgt spid="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1000"/>
                                        <p:tgtEl>
                                          <p:spTgt spid="5"/>
                                        </p:tgtEl>
                                      </p:cBhvr>
                                    </p:animEffect>
                                    <p:anim calcmode="lin" valueType="num">
                                      <p:cBhvr>
                                        <p:cTn id="56" dur="1000" fill="hold"/>
                                        <p:tgtEl>
                                          <p:spTgt spid="5"/>
                                        </p:tgtEl>
                                        <p:attrNameLst>
                                          <p:attrName>ppt_x</p:attrName>
                                        </p:attrNameLst>
                                      </p:cBhvr>
                                      <p:tavLst>
                                        <p:tav tm="0">
                                          <p:val>
                                            <p:strVal val="#ppt_x"/>
                                          </p:val>
                                        </p:tav>
                                        <p:tav tm="100000">
                                          <p:val>
                                            <p:strVal val="#ppt_x"/>
                                          </p:val>
                                        </p:tav>
                                      </p:tavLst>
                                    </p:anim>
                                    <p:anim calcmode="lin" valueType="num">
                                      <p:cBhvr>
                                        <p:cTn id="57" dur="1000" fill="hold"/>
                                        <p:tgtEl>
                                          <p:spTgt spid="5"/>
                                        </p:tgtEl>
                                        <p:attrNameLst>
                                          <p:attrName>ppt_y</p:attrName>
                                        </p:attrNameLst>
                                      </p:cBhvr>
                                      <p:tavLst>
                                        <p:tav tm="0">
                                          <p:val>
                                            <p:strVal val="#ppt_y+.1"/>
                                          </p:val>
                                        </p:tav>
                                        <p:tav tm="100000">
                                          <p:val>
                                            <p:strVal val="#ppt_y"/>
                                          </p:val>
                                        </p:tav>
                                      </p:tavLst>
                                    </p:anim>
                                  </p:childTnLst>
                                </p:cTn>
                              </p:par>
                            </p:childTnLst>
                          </p:cTn>
                        </p:par>
                        <p:par>
                          <p:cTn id="58" fill="hold">
                            <p:stCondLst>
                              <p:cond delay="3725"/>
                            </p:stCondLst>
                            <p:childTnLst>
                              <p:par>
                                <p:cTn id="59" presetID="2" presetClass="entr" presetSubtype="8" fill="hold" nodeType="after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additive="base">
                                        <p:cTn id="61" dur="350" fill="hold"/>
                                        <p:tgtEl>
                                          <p:spTgt spid="7"/>
                                        </p:tgtEl>
                                        <p:attrNameLst>
                                          <p:attrName>ppt_x</p:attrName>
                                        </p:attrNameLst>
                                      </p:cBhvr>
                                      <p:tavLst>
                                        <p:tav tm="0">
                                          <p:val>
                                            <p:strVal val="0-#ppt_w/2"/>
                                          </p:val>
                                        </p:tav>
                                        <p:tav tm="100000">
                                          <p:val>
                                            <p:strVal val="#ppt_x"/>
                                          </p:val>
                                        </p:tav>
                                      </p:tavLst>
                                    </p:anim>
                                    <p:anim calcmode="lin" valueType="num">
                                      <p:cBhvr additive="base">
                                        <p:cTn id="62" dur="350" fill="hold"/>
                                        <p:tgtEl>
                                          <p:spTgt spid="7"/>
                                        </p:tgtEl>
                                        <p:attrNameLst>
                                          <p:attrName>ppt_y</p:attrName>
                                        </p:attrNameLst>
                                      </p:cBhvr>
                                      <p:tavLst>
                                        <p:tav tm="0">
                                          <p:val>
                                            <p:strVal val="#ppt_y"/>
                                          </p:val>
                                        </p:tav>
                                        <p:tav tm="100000">
                                          <p:val>
                                            <p:strVal val="#ppt_y"/>
                                          </p:val>
                                        </p:tav>
                                      </p:tavLst>
                                    </p:anim>
                                  </p:childTnLst>
                                </p:cTn>
                              </p:par>
                              <p:par>
                                <p:cTn id="63" presetID="2" presetClass="entr" presetSubtype="8" fill="hold" nodeType="withEffect">
                                  <p:stCondLst>
                                    <p:cond delay="150"/>
                                  </p:stCondLst>
                                  <p:childTnLst>
                                    <p:set>
                                      <p:cBhvr>
                                        <p:cTn id="64" dur="1" fill="hold">
                                          <p:stCondLst>
                                            <p:cond delay="0"/>
                                          </p:stCondLst>
                                        </p:cTn>
                                        <p:tgtEl>
                                          <p:spTgt spid="6"/>
                                        </p:tgtEl>
                                        <p:attrNameLst>
                                          <p:attrName>style.visibility</p:attrName>
                                        </p:attrNameLst>
                                      </p:cBhvr>
                                      <p:to>
                                        <p:strVal val="visible"/>
                                      </p:to>
                                    </p:set>
                                    <p:anim calcmode="lin" valueType="num">
                                      <p:cBhvr additive="base">
                                        <p:cTn id="65" dur="350" fill="hold"/>
                                        <p:tgtEl>
                                          <p:spTgt spid="6"/>
                                        </p:tgtEl>
                                        <p:attrNameLst>
                                          <p:attrName>ppt_x</p:attrName>
                                        </p:attrNameLst>
                                      </p:cBhvr>
                                      <p:tavLst>
                                        <p:tav tm="0">
                                          <p:val>
                                            <p:strVal val="0-#ppt_w/2"/>
                                          </p:val>
                                        </p:tav>
                                        <p:tav tm="100000">
                                          <p:val>
                                            <p:strVal val="#ppt_x"/>
                                          </p:val>
                                        </p:tav>
                                      </p:tavLst>
                                    </p:anim>
                                    <p:anim calcmode="lin" valueType="num">
                                      <p:cBhvr additive="base">
                                        <p:cTn id="66" dur="350" fill="hold"/>
                                        <p:tgtEl>
                                          <p:spTgt spid="6"/>
                                        </p:tgtEl>
                                        <p:attrNameLst>
                                          <p:attrName>ppt_y</p:attrName>
                                        </p:attrNameLst>
                                      </p:cBhvr>
                                      <p:tavLst>
                                        <p:tav tm="0">
                                          <p:val>
                                            <p:strVal val="#ppt_y"/>
                                          </p:val>
                                        </p:tav>
                                        <p:tav tm="100000">
                                          <p:val>
                                            <p:strVal val="#ppt_y"/>
                                          </p:val>
                                        </p:tav>
                                      </p:tavLst>
                                    </p:anim>
                                  </p:childTnLst>
                                </p:cTn>
                              </p:par>
                              <p:par>
                                <p:cTn id="67" presetID="2" presetClass="entr" presetSubtype="8" fill="hold" nodeType="withEffect">
                                  <p:stCondLst>
                                    <p:cond delay="300"/>
                                  </p:stCondLst>
                                  <p:childTnLst>
                                    <p:set>
                                      <p:cBhvr>
                                        <p:cTn id="68" dur="1" fill="hold">
                                          <p:stCondLst>
                                            <p:cond delay="0"/>
                                          </p:stCondLst>
                                        </p:cTn>
                                        <p:tgtEl>
                                          <p:spTgt spid="8"/>
                                        </p:tgtEl>
                                        <p:attrNameLst>
                                          <p:attrName>style.visibility</p:attrName>
                                        </p:attrNameLst>
                                      </p:cBhvr>
                                      <p:to>
                                        <p:strVal val="visible"/>
                                      </p:to>
                                    </p:set>
                                    <p:anim calcmode="lin" valueType="num">
                                      <p:cBhvr additive="base">
                                        <p:cTn id="69" dur="350" fill="hold"/>
                                        <p:tgtEl>
                                          <p:spTgt spid="8"/>
                                        </p:tgtEl>
                                        <p:attrNameLst>
                                          <p:attrName>ppt_x</p:attrName>
                                        </p:attrNameLst>
                                      </p:cBhvr>
                                      <p:tavLst>
                                        <p:tav tm="0">
                                          <p:val>
                                            <p:strVal val="0-#ppt_w/2"/>
                                          </p:val>
                                        </p:tav>
                                        <p:tav tm="100000">
                                          <p:val>
                                            <p:strVal val="#ppt_x"/>
                                          </p:val>
                                        </p:tav>
                                      </p:tavLst>
                                    </p:anim>
                                    <p:anim calcmode="lin" valueType="num">
                                      <p:cBhvr additive="base">
                                        <p:cTn id="70" dur="3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13"/>
          <p:cNvGrpSpPr>
            <a:grpSpLocks/>
          </p:cNvGrpSpPr>
          <p:nvPr/>
        </p:nvGrpSpPr>
        <p:grpSpPr bwMode="auto">
          <a:xfrm>
            <a:off x="275038" y="266305"/>
            <a:ext cx="1225150" cy="361265"/>
            <a:chOff x="184527" y="297451"/>
            <a:chExt cx="1675750" cy="480420"/>
          </a:xfrm>
        </p:grpSpPr>
        <p:pic>
          <p:nvPicPr>
            <p:cNvPr id="4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2"/>
            <p:cNvSpPr txBox="1">
              <a:spLocks noChangeArrowheads="1"/>
            </p:cNvSpPr>
            <p:nvPr/>
          </p:nvSpPr>
          <p:spPr bwMode="auto">
            <a:xfrm>
              <a:off x="539990" y="348117"/>
              <a:ext cx="1320287" cy="42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500">
                  <a:solidFill>
                    <a:srgbClr val="F2F2F2"/>
                  </a:solidFill>
                </a:rPr>
                <a:t>目录页</a:t>
              </a:r>
            </a:p>
          </p:txBody>
        </p:sp>
        <p:cxnSp>
          <p:nvCxnSpPr>
            <p:cNvPr id="50" name="直接连接符 4"/>
            <p:cNvCxnSpPr/>
            <p:nvPr/>
          </p:nvCxnSpPr>
          <p:spPr>
            <a:xfrm>
              <a:off x="627934" y="745534"/>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8" name="组合 33"/>
          <p:cNvGrpSpPr>
            <a:grpSpLocks/>
          </p:cNvGrpSpPr>
          <p:nvPr/>
        </p:nvGrpSpPr>
        <p:grpSpPr bwMode="auto">
          <a:xfrm>
            <a:off x="2700578" y="1248788"/>
            <a:ext cx="1087041" cy="1082275"/>
            <a:chOff x="2558424" y="1401428"/>
            <a:chExt cx="1318727" cy="1318727"/>
          </a:xfrm>
        </p:grpSpPr>
        <p:sp>
          <p:nvSpPr>
            <p:cNvPr id="29" name="椭圆 28"/>
            <p:cNvSpPr/>
            <p:nvPr/>
          </p:nvSpPr>
          <p:spPr>
            <a:xfrm>
              <a:off x="2558424" y="1401428"/>
              <a:ext cx="1318727" cy="131872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chemeClr val="bg1"/>
                </a:solidFill>
              </a:endParaRPr>
            </a:p>
          </p:txBody>
        </p:sp>
        <p:sp>
          <p:nvSpPr>
            <p:cNvPr id="30" name="Freeform 11"/>
            <p:cNvSpPr>
              <a:spLocks/>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a:defRPr/>
              </a:pPr>
              <a:endParaRPr lang="zh-CN" altLang="en-US" sz="1013">
                <a:solidFill>
                  <a:schemeClr val="bg1"/>
                </a:solidFill>
              </a:endParaRPr>
            </a:p>
          </p:txBody>
        </p:sp>
      </p:grpSp>
      <p:grpSp>
        <p:nvGrpSpPr>
          <p:cNvPr id="31" name="组合 36"/>
          <p:cNvGrpSpPr>
            <a:grpSpLocks/>
          </p:cNvGrpSpPr>
          <p:nvPr/>
        </p:nvGrpSpPr>
        <p:grpSpPr bwMode="auto">
          <a:xfrm>
            <a:off x="3850721" y="1304749"/>
            <a:ext cx="3286125" cy="851327"/>
            <a:chOff x="4447677" y="2019402"/>
            <a:chExt cx="4041791" cy="861545"/>
          </a:xfrm>
        </p:grpSpPr>
        <p:sp>
          <p:nvSpPr>
            <p:cNvPr id="36" name="文本框 37"/>
            <p:cNvSpPr txBox="1">
              <a:spLocks noChangeArrowheads="1"/>
            </p:cNvSpPr>
            <p:nvPr/>
          </p:nvSpPr>
          <p:spPr bwMode="auto">
            <a:xfrm>
              <a:off x="4447677" y="2226858"/>
              <a:ext cx="4041791" cy="654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3600">
                  <a:solidFill>
                    <a:schemeClr val="bg1"/>
                  </a:solidFill>
                </a:rPr>
                <a:t>性能设计概述</a:t>
              </a:r>
            </a:p>
          </p:txBody>
        </p:sp>
        <p:sp>
          <p:nvSpPr>
            <p:cNvPr id="37" name="文本框 36"/>
            <p:cNvSpPr txBox="1"/>
            <p:nvPr/>
          </p:nvSpPr>
          <p:spPr>
            <a:xfrm>
              <a:off x="4535059" y="2019402"/>
              <a:ext cx="1286891" cy="280324"/>
            </a:xfrm>
            <a:prstGeom prst="rect">
              <a:avLst/>
            </a:prstGeom>
            <a:noFill/>
          </p:spPr>
          <p:txBody>
            <a:bodyPr>
              <a:spAutoFit/>
            </a:bodyPr>
            <a:lstStyle/>
            <a:p>
              <a:pPr>
                <a:defRPr/>
              </a:pPr>
              <a:r>
                <a:rPr lang="zh-CN" altLang="en-US" sz="1200" dirty="0">
                  <a:solidFill>
                    <a:schemeClr val="bg1"/>
                  </a:solidFill>
                  <a:latin typeface="+mn-ea"/>
                </a:rPr>
                <a:t>第一章</a:t>
              </a:r>
            </a:p>
          </p:txBody>
        </p:sp>
      </p:grpSp>
      <p:grpSp>
        <p:nvGrpSpPr>
          <p:cNvPr id="12" name="组合 67"/>
          <p:cNvGrpSpPr>
            <a:grpSpLocks/>
          </p:cNvGrpSpPr>
          <p:nvPr/>
        </p:nvGrpSpPr>
        <p:grpSpPr bwMode="auto">
          <a:xfrm>
            <a:off x="2339164" y="2612144"/>
            <a:ext cx="1437036" cy="838016"/>
            <a:chOff x="830254" y="1976522"/>
            <a:chExt cx="2395119" cy="1117810"/>
          </a:xfrm>
        </p:grpSpPr>
        <p:sp>
          <p:nvSpPr>
            <p:cNvPr id="13" name="文本框 38"/>
            <p:cNvSpPr txBox="1"/>
            <p:nvPr/>
          </p:nvSpPr>
          <p:spPr>
            <a:xfrm>
              <a:off x="830254" y="2560634"/>
              <a:ext cx="2369407" cy="533698"/>
            </a:xfrm>
            <a:prstGeom prst="rect">
              <a:avLst/>
            </a:prstGeom>
            <a:noFill/>
          </p:spPr>
          <p:txBody>
            <a:bodyPr wrap="square">
              <a:spAutoFit/>
            </a:bodyPr>
            <a:lstStyle/>
            <a:p>
              <a:pPr algn="r">
                <a:defRPr/>
              </a:pPr>
              <a:r>
                <a:rPr lang="zh-CN" altLang="en-US" sz="2000" dirty="0">
                  <a:solidFill>
                    <a:schemeClr val="bg1"/>
                  </a:solidFill>
                  <a:latin typeface="+mn-ea"/>
                </a:rPr>
                <a:t>主要内容</a:t>
              </a:r>
            </a:p>
          </p:txBody>
        </p:sp>
        <p:sp>
          <p:nvSpPr>
            <p:cNvPr id="14" name="文本框 11"/>
            <p:cNvSpPr txBox="1">
              <a:spLocks noChangeArrowheads="1"/>
            </p:cNvSpPr>
            <p:nvPr/>
          </p:nvSpPr>
          <p:spPr bwMode="auto">
            <a:xfrm>
              <a:off x="1891642" y="1976522"/>
              <a:ext cx="1333731" cy="61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2400">
                  <a:solidFill>
                    <a:schemeClr val="bg1"/>
                  </a:solidFill>
                  <a:latin typeface="华康少女文字W5(P)" charset="0"/>
                </a:rPr>
                <a:t>目录</a:t>
              </a:r>
            </a:p>
          </p:txBody>
        </p:sp>
      </p:grpSp>
      <p:sp>
        <p:nvSpPr>
          <p:cNvPr id="15" name="文本框 18"/>
          <p:cNvSpPr txBox="1">
            <a:spLocks noChangeArrowheads="1"/>
          </p:cNvSpPr>
          <p:nvPr/>
        </p:nvSpPr>
        <p:spPr bwMode="auto">
          <a:xfrm>
            <a:off x="4414592" y="2720492"/>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chemeClr val="bg1"/>
                </a:solidFill>
                <a:latin typeface="华康少女文字W5(P)" charset="0"/>
              </a:rPr>
              <a:t>前言</a:t>
            </a:r>
          </a:p>
        </p:txBody>
      </p:sp>
      <p:grpSp>
        <p:nvGrpSpPr>
          <p:cNvPr id="16" name="组合 71"/>
          <p:cNvGrpSpPr>
            <a:grpSpLocks/>
          </p:cNvGrpSpPr>
          <p:nvPr/>
        </p:nvGrpSpPr>
        <p:grpSpPr bwMode="auto">
          <a:xfrm>
            <a:off x="4047770" y="2665723"/>
            <a:ext cx="360874" cy="415498"/>
            <a:chOff x="3501282" y="2047768"/>
            <a:chExt cx="481805" cy="553304"/>
          </a:xfrm>
        </p:grpSpPr>
        <p:sp>
          <p:nvSpPr>
            <p:cNvPr id="17" name="文本框 16"/>
            <p:cNvSpPr txBox="1"/>
            <p:nvPr/>
          </p:nvSpPr>
          <p:spPr>
            <a:xfrm>
              <a:off x="3501282" y="2047768"/>
              <a:ext cx="426324" cy="553304"/>
            </a:xfrm>
            <a:prstGeom prst="rect">
              <a:avLst/>
            </a:prstGeom>
            <a:noFill/>
          </p:spPr>
          <p:txBody>
            <a:bodyPr wrap="none">
              <a:spAutoFit/>
            </a:bodyPr>
            <a:lstStyle/>
            <a:p>
              <a:pPr algn="ctr">
                <a:defRPr/>
              </a:pPr>
              <a:r>
                <a:rPr lang="en-US" altLang="zh-CN" sz="2100" dirty="0">
                  <a:solidFill>
                    <a:schemeClr val="bg1"/>
                  </a:solidFill>
                  <a:latin typeface="+mn-ea"/>
                </a:rPr>
                <a:t>1</a:t>
              </a:r>
              <a:endParaRPr lang="zh-CN" altLang="en-US" sz="2100" dirty="0">
                <a:solidFill>
                  <a:schemeClr val="bg1"/>
                </a:solidFill>
                <a:latin typeface="+mn-ea"/>
              </a:endParaRPr>
            </a:p>
          </p:txBody>
        </p:sp>
        <p:cxnSp>
          <p:nvCxnSpPr>
            <p:cNvPr id="18" name="直接连接符 73"/>
            <p:cNvCxnSpPr/>
            <p:nvPr/>
          </p:nvCxnSpPr>
          <p:spPr>
            <a:xfrm flipH="1">
              <a:off x="3736698" y="2226931"/>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19" name="文本框 24"/>
          <p:cNvSpPr txBox="1">
            <a:spLocks noChangeArrowheads="1"/>
          </p:cNvSpPr>
          <p:nvPr/>
        </p:nvSpPr>
        <p:spPr bwMode="auto">
          <a:xfrm>
            <a:off x="4414591" y="3155070"/>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chemeClr val="bg1"/>
                </a:solidFill>
                <a:latin typeface="华康少女文字W5(P)" charset="0"/>
              </a:rPr>
              <a:t>一些性能指标</a:t>
            </a:r>
          </a:p>
        </p:txBody>
      </p:sp>
      <p:grpSp>
        <p:nvGrpSpPr>
          <p:cNvPr id="20" name="组合 79"/>
          <p:cNvGrpSpPr>
            <a:grpSpLocks/>
          </p:cNvGrpSpPr>
          <p:nvPr/>
        </p:nvGrpSpPr>
        <p:grpSpPr bwMode="auto">
          <a:xfrm>
            <a:off x="4047770" y="3100300"/>
            <a:ext cx="360874" cy="415498"/>
            <a:chOff x="3501282" y="2627150"/>
            <a:chExt cx="481805" cy="553304"/>
          </a:xfrm>
        </p:grpSpPr>
        <p:sp>
          <p:nvSpPr>
            <p:cNvPr id="21" name="文本框 23"/>
            <p:cNvSpPr txBox="1"/>
            <p:nvPr/>
          </p:nvSpPr>
          <p:spPr>
            <a:xfrm>
              <a:off x="3501282" y="2627150"/>
              <a:ext cx="426324" cy="553304"/>
            </a:xfrm>
            <a:prstGeom prst="rect">
              <a:avLst/>
            </a:prstGeom>
            <a:noFill/>
          </p:spPr>
          <p:txBody>
            <a:bodyPr wrap="none">
              <a:spAutoFit/>
            </a:bodyPr>
            <a:lstStyle/>
            <a:p>
              <a:pPr algn="ctr">
                <a:defRPr/>
              </a:pPr>
              <a:r>
                <a:rPr lang="en-US" altLang="zh-CN" sz="2100" dirty="0">
                  <a:solidFill>
                    <a:schemeClr val="bg1"/>
                  </a:solidFill>
                  <a:latin typeface="+mn-ea"/>
                </a:rPr>
                <a:t>2</a:t>
              </a:r>
              <a:endParaRPr lang="zh-CN" altLang="en-US" sz="2100" dirty="0">
                <a:solidFill>
                  <a:schemeClr val="bg1"/>
                </a:solidFill>
                <a:latin typeface="+mn-ea"/>
              </a:endParaRPr>
            </a:p>
          </p:txBody>
        </p:sp>
        <p:cxnSp>
          <p:nvCxnSpPr>
            <p:cNvPr id="22" name="直接连接符 81"/>
            <p:cNvCxnSpPr/>
            <p:nvPr/>
          </p:nvCxnSpPr>
          <p:spPr>
            <a:xfrm flipH="1">
              <a:off x="3736698" y="2806314"/>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23" name="文本框 30"/>
          <p:cNvSpPr txBox="1">
            <a:spLocks noChangeArrowheads="1"/>
          </p:cNvSpPr>
          <p:nvPr/>
        </p:nvSpPr>
        <p:spPr bwMode="auto">
          <a:xfrm>
            <a:off x="4414592" y="3584886"/>
            <a:ext cx="22621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chemeClr val="bg1"/>
                </a:solidFill>
                <a:latin typeface="华康少女文字W5(P)" charset="0"/>
              </a:rPr>
              <a:t>公司的简要性能目标</a:t>
            </a:r>
          </a:p>
        </p:txBody>
      </p:sp>
      <p:grpSp>
        <p:nvGrpSpPr>
          <p:cNvPr id="24" name="组合 87"/>
          <p:cNvGrpSpPr>
            <a:grpSpLocks/>
          </p:cNvGrpSpPr>
          <p:nvPr/>
        </p:nvGrpSpPr>
        <p:grpSpPr bwMode="auto">
          <a:xfrm>
            <a:off x="4047770" y="3530119"/>
            <a:ext cx="360874" cy="415498"/>
            <a:chOff x="3501282" y="3200893"/>
            <a:chExt cx="481805" cy="553304"/>
          </a:xfrm>
        </p:grpSpPr>
        <p:sp>
          <p:nvSpPr>
            <p:cNvPr id="25" name="文本框 29"/>
            <p:cNvSpPr txBox="1"/>
            <p:nvPr/>
          </p:nvSpPr>
          <p:spPr>
            <a:xfrm>
              <a:off x="3501282" y="3200893"/>
              <a:ext cx="426324" cy="553304"/>
            </a:xfrm>
            <a:prstGeom prst="rect">
              <a:avLst/>
            </a:prstGeom>
            <a:noFill/>
          </p:spPr>
          <p:txBody>
            <a:bodyPr wrap="none">
              <a:spAutoFit/>
            </a:bodyPr>
            <a:lstStyle/>
            <a:p>
              <a:pPr algn="ctr">
                <a:defRPr/>
              </a:pPr>
              <a:r>
                <a:rPr lang="en-US" altLang="zh-CN" sz="2100" dirty="0">
                  <a:solidFill>
                    <a:schemeClr val="bg1"/>
                  </a:solidFill>
                  <a:latin typeface="+mn-ea"/>
                </a:rPr>
                <a:t>3</a:t>
              </a:r>
              <a:endParaRPr lang="zh-CN" altLang="en-US" sz="2100" dirty="0">
                <a:solidFill>
                  <a:schemeClr val="bg1"/>
                </a:solidFill>
                <a:latin typeface="+mn-ea"/>
              </a:endParaRPr>
            </a:p>
          </p:txBody>
        </p:sp>
        <p:cxnSp>
          <p:nvCxnSpPr>
            <p:cNvPr id="26" name="直接连接符 89"/>
            <p:cNvCxnSpPr/>
            <p:nvPr/>
          </p:nvCxnSpPr>
          <p:spPr>
            <a:xfrm flipH="1">
              <a:off x="3736698" y="3380056"/>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94"/>
          <p:cNvCxnSpPr/>
          <p:nvPr/>
        </p:nvCxnSpPr>
        <p:spPr>
          <a:xfrm>
            <a:off x="3889103" y="2656694"/>
            <a:ext cx="7262" cy="14460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03907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250" fill="hold"/>
                                        <p:tgtEl>
                                          <p:spTgt spid="28"/>
                                        </p:tgtEl>
                                        <p:attrNameLst>
                                          <p:attrName>ppt_w</p:attrName>
                                        </p:attrNameLst>
                                      </p:cBhvr>
                                      <p:tavLst>
                                        <p:tav tm="0">
                                          <p:val>
                                            <p:fltVal val="0"/>
                                          </p:val>
                                        </p:tav>
                                        <p:tav tm="100000">
                                          <p:val>
                                            <p:strVal val="#ppt_w"/>
                                          </p:val>
                                        </p:tav>
                                      </p:tavLst>
                                    </p:anim>
                                    <p:anim calcmode="lin" valueType="num">
                                      <p:cBhvr>
                                        <p:cTn id="13" dur="250" fill="hold"/>
                                        <p:tgtEl>
                                          <p:spTgt spid="28"/>
                                        </p:tgtEl>
                                        <p:attrNameLst>
                                          <p:attrName>ppt_h</p:attrName>
                                        </p:attrNameLst>
                                      </p:cBhvr>
                                      <p:tavLst>
                                        <p:tav tm="0">
                                          <p:val>
                                            <p:fltVal val="0"/>
                                          </p:val>
                                        </p:tav>
                                        <p:tav tm="100000">
                                          <p:val>
                                            <p:strVal val="#ppt_h"/>
                                          </p:val>
                                        </p:tav>
                                      </p:tavLst>
                                    </p:anim>
                                    <p:animEffect transition="in" filter="fade">
                                      <p:cBhvr>
                                        <p:cTn id="14" dur="250"/>
                                        <p:tgtEl>
                                          <p:spTgt spid="28"/>
                                        </p:tgtEl>
                                      </p:cBhvr>
                                    </p:animEffect>
                                  </p:childTnLst>
                                </p:cTn>
                              </p:par>
                              <p:par>
                                <p:cTn id="15" presetID="6" presetClass="emph" presetSubtype="0" decel="100000" fill="hold" nodeType="withEffect">
                                  <p:stCondLst>
                                    <p:cond delay="200"/>
                                  </p:stCondLst>
                                  <p:childTnLst>
                                    <p:animScale>
                                      <p:cBhvr>
                                        <p:cTn id="16" dur="250" fill="hold"/>
                                        <p:tgtEl>
                                          <p:spTgt spid="28"/>
                                        </p:tgtEl>
                                      </p:cBhvr>
                                      <p:by x="110000" y="110000"/>
                                    </p:animScale>
                                  </p:childTnLst>
                                </p:cTn>
                              </p:par>
                              <p:par>
                                <p:cTn id="17" presetID="6" presetClass="emph" presetSubtype="0" decel="100000" fill="hold" nodeType="withEffect">
                                  <p:stCondLst>
                                    <p:cond delay="400"/>
                                  </p:stCondLst>
                                  <p:childTnLst>
                                    <p:animScale>
                                      <p:cBhvr>
                                        <p:cTn id="18" dur="250" fill="hold"/>
                                        <p:tgtEl>
                                          <p:spTgt spid="28"/>
                                        </p:tgtEl>
                                      </p:cBhvr>
                                      <p:by x="91000" y="91000"/>
                                    </p:animScale>
                                  </p:childTnLst>
                                </p:cTn>
                              </p:par>
                            </p:childTnLst>
                          </p:cTn>
                        </p:par>
                        <p:par>
                          <p:cTn id="19" fill="hold">
                            <p:stCondLst>
                              <p:cond delay="1150"/>
                            </p:stCondLst>
                            <p:childTnLst>
                              <p:par>
                                <p:cTn id="20" presetID="2" presetClass="entr" presetSubtype="2" decel="100000"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fill="hold"/>
                                        <p:tgtEl>
                                          <p:spTgt spid="31"/>
                                        </p:tgtEl>
                                        <p:attrNameLst>
                                          <p:attrName>ppt_x</p:attrName>
                                        </p:attrNameLst>
                                      </p:cBhvr>
                                      <p:tavLst>
                                        <p:tav tm="0">
                                          <p:val>
                                            <p:strVal val="1+#ppt_w/2"/>
                                          </p:val>
                                        </p:tav>
                                        <p:tav tm="100000">
                                          <p:val>
                                            <p:strVal val="#ppt_x"/>
                                          </p:val>
                                        </p:tav>
                                      </p:tavLst>
                                    </p:anim>
                                    <p:anim calcmode="lin" valueType="num">
                                      <p:cBhvr additive="base">
                                        <p:cTn id="23" dur="500" fill="hold"/>
                                        <p:tgtEl>
                                          <p:spTgt spid="31"/>
                                        </p:tgtEl>
                                        <p:attrNameLst>
                                          <p:attrName>ppt_y</p:attrName>
                                        </p:attrNameLst>
                                      </p:cBhvr>
                                      <p:tavLst>
                                        <p:tav tm="0">
                                          <p:val>
                                            <p:strVal val="#ppt_y"/>
                                          </p:val>
                                        </p:tav>
                                        <p:tav tm="100000">
                                          <p:val>
                                            <p:strVal val="#ppt_y"/>
                                          </p:val>
                                        </p:tav>
                                      </p:tavLst>
                                    </p:anim>
                                  </p:childTnLst>
                                </p:cTn>
                              </p:par>
                            </p:childTnLst>
                          </p:cTn>
                        </p:par>
                        <p:par>
                          <p:cTn id="24" fill="hold">
                            <p:stCondLst>
                              <p:cond delay="1650"/>
                            </p:stCondLst>
                            <p:childTnLst>
                              <p:par>
                                <p:cTn id="25" presetID="2" presetClass="entr" presetSubtype="8" decel="66667"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150"/>
                            </p:stCondLst>
                            <p:childTnLst>
                              <p:par>
                                <p:cTn id="30" presetID="2" presetClass="entr" presetSubtype="1"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ppt_x"/>
                                          </p:val>
                                        </p:tav>
                                        <p:tav tm="100000">
                                          <p:val>
                                            <p:strVal val="#ppt_x"/>
                                          </p:val>
                                        </p:tav>
                                      </p:tavLst>
                                    </p:anim>
                                    <p:anim calcmode="lin" valueType="num">
                                      <p:cBhvr additive="base">
                                        <p:cTn id="33" dur="500" fill="hold"/>
                                        <p:tgtEl>
                                          <p:spTgt spid="27"/>
                                        </p:tgtEl>
                                        <p:attrNameLst>
                                          <p:attrName>ppt_y</p:attrName>
                                        </p:attrNameLst>
                                      </p:cBhvr>
                                      <p:tavLst>
                                        <p:tav tm="0">
                                          <p:val>
                                            <p:strVal val="0-#ppt_h/2"/>
                                          </p:val>
                                        </p:tav>
                                        <p:tav tm="100000">
                                          <p:val>
                                            <p:strVal val="#ppt_y"/>
                                          </p:val>
                                        </p:tav>
                                      </p:tavLst>
                                    </p:anim>
                                  </p:childTnLst>
                                </p:cTn>
                              </p:par>
                            </p:childTnLst>
                          </p:cTn>
                        </p:par>
                        <p:par>
                          <p:cTn id="34" fill="hold">
                            <p:stCondLst>
                              <p:cond delay="2650"/>
                            </p:stCondLst>
                            <p:childTnLst>
                              <p:par>
                                <p:cTn id="35" presetID="10" presetClass="entr" presetSubtype="0"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childTnLst>
                                </p:cTn>
                              </p:par>
                              <p:par>
                                <p:cTn id="38" presetID="56" presetClass="path" presetSubtype="0" accel="50000" decel="50000" fill="hold" nodeType="withEffect">
                                  <p:stCondLst>
                                    <p:cond delay="0"/>
                                  </p:stCondLst>
                                  <p:childTnLst>
                                    <p:animMotion origin="layout" path="M -0.03733 0.04134 L 3.61111E-6 3.91854E-7 " pathEditMode="relative" rAng="0" ptsTypes="AA">
                                      <p:cBhvr>
                                        <p:cTn id="39" dur="700" fill="hold"/>
                                        <p:tgtEl>
                                          <p:spTgt spid="16"/>
                                        </p:tgtEl>
                                        <p:attrNameLst>
                                          <p:attrName>ppt_x</p:attrName>
                                          <p:attrName>ppt_y</p:attrName>
                                        </p:attrNameLst>
                                      </p:cBhvr>
                                      <p:rCtr x="1858" y="-2067"/>
                                    </p:animMotion>
                                  </p:childTnLst>
                                </p:cTn>
                              </p:par>
                              <p:par>
                                <p:cTn id="40" presetID="22" presetClass="entr" presetSubtype="8" fill="hold" grpId="0" nodeType="with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par>
                                <p:cTn id="43" presetID="10" presetClass="entr" presetSubtype="0" fill="hold" nodeType="withEffect">
                                  <p:stCondLst>
                                    <p:cond delay="25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1000"/>
                                        <p:tgtEl>
                                          <p:spTgt spid="20"/>
                                        </p:tgtEl>
                                      </p:cBhvr>
                                    </p:animEffect>
                                  </p:childTnLst>
                                </p:cTn>
                              </p:par>
                              <p:par>
                                <p:cTn id="46" presetID="56" presetClass="path" presetSubtype="0" accel="50000" decel="50000" fill="hold" nodeType="withEffect">
                                  <p:stCondLst>
                                    <p:cond delay="250"/>
                                  </p:stCondLst>
                                  <p:childTnLst>
                                    <p:animMotion origin="layout" path="M -0.03733 0.04104 L 3.61111E-6 -1.41623E-6 " pathEditMode="relative" rAng="0" ptsTypes="AA">
                                      <p:cBhvr>
                                        <p:cTn id="47" dur="700" fill="hold"/>
                                        <p:tgtEl>
                                          <p:spTgt spid="20"/>
                                        </p:tgtEl>
                                        <p:attrNameLst>
                                          <p:attrName>ppt_x</p:attrName>
                                          <p:attrName>ppt_y</p:attrName>
                                        </p:attrNameLst>
                                      </p:cBhvr>
                                      <p:rCtr x="1858" y="-2067"/>
                                    </p:animMotion>
                                  </p:childTnLst>
                                </p:cTn>
                              </p:par>
                              <p:par>
                                <p:cTn id="48" presetID="22" presetClass="entr" presetSubtype="8" fill="hold" grpId="0" nodeType="withEffect">
                                  <p:stCondLst>
                                    <p:cond delay="50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10" presetClass="entr" presetSubtype="0" fill="hold" nodeType="withEffect">
                                  <p:stCondLst>
                                    <p:cond delay="5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1000"/>
                                        <p:tgtEl>
                                          <p:spTgt spid="24"/>
                                        </p:tgtEl>
                                      </p:cBhvr>
                                    </p:animEffect>
                                  </p:childTnLst>
                                </p:cTn>
                              </p:par>
                              <p:par>
                                <p:cTn id="54" presetID="56" presetClass="path" presetSubtype="0" accel="50000" decel="50000" fill="hold" nodeType="withEffect">
                                  <p:stCondLst>
                                    <p:cond delay="500"/>
                                  </p:stCondLst>
                                  <p:childTnLst>
                                    <p:animMotion origin="layout" path="M -0.03733 0.04104 L 3.61111E-6 9.62666E-7 " pathEditMode="relative" rAng="0" ptsTypes="AA">
                                      <p:cBhvr>
                                        <p:cTn id="55" dur="700" fill="hold"/>
                                        <p:tgtEl>
                                          <p:spTgt spid="24"/>
                                        </p:tgtEl>
                                        <p:attrNameLst>
                                          <p:attrName>ppt_x</p:attrName>
                                          <p:attrName>ppt_y</p:attrName>
                                        </p:attrNameLst>
                                      </p:cBhvr>
                                      <p:rCtr x="1858" y="-2067"/>
                                    </p:animMotion>
                                  </p:childTnLst>
                                </p:cTn>
                              </p:par>
                              <p:par>
                                <p:cTn id="56" presetID="22" presetClass="entr" presetSubtype="8" fill="hold" grpId="0" nodeType="withEffect">
                                  <p:stCondLst>
                                    <p:cond delay="75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362" y="209154"/>
            <a:ext cx="354352" cy="442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25"/>
          <p:cNvSpPr txBox="1">
            <a:spLocks noChangeArrowheads="1"/>
          </p:cNvSpPr>
          <p:nvPr/>
        </p:nvSpPr>
        <p:spPr bwMode="auto">
          <a:xfrm>
            <a:off x="383385" y="331790"/>
            <a:ext cx="63460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500">
                <a:solidFill>
                  <a:srgbClr val="F2F2F2"/>
                </a:solidFill>
                <a:latin typeface="华康少女文字W5(P)" charset="0"/>
              </a:rPr>
              <a:t>前言</a:t>
            </a:r>
          </a:p>
        </p:txBody>
      </p:sp>
      <p:grpSp>
        <p:nvGrpSpPr>
          <p:cNvPr id="14" name="组合 3"/>
          <p:cNvGrpSpPr>
            <a:grpSpLocks/>
          </p:cNvGrpSpPr>
          <p:nvPr/>
        </p:nvGrpSpPr>
        <p:grpSpPr bwMode="auto">
          <a:xfrm>
            <a:off x="4720817" y="614964"/>
            <a:ext cx="2881461" cy="3875673"/>
            <a:chOff x="839089" y="850756"/>
            <a:chExt cx="4688114" cy="5026176"/>
          </a:xfrm>
        </p:grpSpPr>
        <p:grpSp>
          <p:nvGrpSpPr>
            <p:cNvPr id="15" name="组合 4"/>
            <p:cNvGrpSpPr>
              <a:grpSpLocks/>
            </p:cNvGrpSpPr>
            <p:nvPr/>
          </p:nvGrpSpPr>
          <p:grpSpPr bwMode="auto">
            <a:xfrm rot="-297887">
              <a:off x="2328519" y="850756"/>
              <a:ext cx="1482157" cy="1170172"/>
              <a:chOff x="3180545" y="952764"/>
              <a:chExt cx="1735234" cy="1369976"/>
            </a:xfrm>
          </p:grpSpPr>
          <p:cxnSp>
            <p:nvCxnSpPr>
              <p:cNvPr id="17" name="直接连接符 6"/>
              <p:cNvCxnSpPr>
                <a:endCxn id="19" idx="3"/>
              </p:cNvCxnSpPr>
              <p:nvPr/>
            </p:nvCxnSpPr>
            <p:spPr>
              <a:xfrm rot="297887" flipV="1">
                <a:off x="3180545" y="1789663"/>
                <a:ext cx="778805" cy="456538"/>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cxnSp>
            <p:nvCxnSpPr>
              <p:cNvPr id="18" name="直接连接符 7"/>
              <p:cNvCxnSpPr>
                <a:stCxn id="19" idx="5"/>
              </p:cNvCxnSpPr>
              <p:nvPr/>
            </p:nvCxnSpPr>
            <p:spPr>
              <a:xfrm rot="297887">
                <a:off x="4188550" y="1837150"/>
                <a:ext cx="727229" cy="485590"/>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sp>
            <p:nvSpPr>
              <p:cNvPr id="19" name="椭圆 18"/>
              <p:cNvSpPr/>
              <p:nvPr/>
            </p:nvSpPr>
            <p:spPr>
              <a:xfrm>
                <a:off x="3936558" y="952764"/>
                <a:ext cx="330569" cy="1010295"/>
              </a:xfrm>
              <a:prstGeom prst="ellipse">
                <a:avLst/>
              </a:prstGeom>
              <a:noFill/>
              <a:ln w="12700">
                <a:solidFill>
                  <a:schemeClr val="bg1"/>
                </a:solidFill>
              </a:ln>
            </p:spPr>
            <p:txBody>
              <a:bodyPr wrap="square" anchor="ctr">
                <a:spAutoFit/>
              </a:bodyPr>
              <a:lstStyle/>
              <a:p>
                <a:pPr algn="ctr">
                  <a:defRPr/>
                </a:pPr>
                <a:endParaRPr lang="zh-CN" altLang="en-US" sz="2475" dirty="0">
                  <a:solidFill>
                    <a:schemeClr val="bg1"/>
                  </a:solidFill>
                  <a:latin typeface="+mn-ea"/>
                </a:endParaRPr>
              </a:p>
            </p:txBody>
          </p:sp>
        </p:grpSp>
        <p:sp>
          <p:nvSpPr>
            <p:cNvPr id="16" name="矩形 15"/>
            <p:cNvSpPr>
              <a:spLocks noChangeArrowheads="1"/>
            </p:cNvSpPr>
            <p:nvPr/>
          </p:nvSpPr>
          <p:spPr bwMode="auto">
            <a:xfrm>
              <a:off x="839089" y="1977347"/>
              <a:ext cx="4688114" cy="3899585"/>
            </a:xfrm>
            <a:prstGeom prst="rect">
              <a:avLst/>
            </a:prstGeom>
            <a:noFill/>
            <a:ln w="12700">
              <a:solidFill>
                <a:schemeClr val="bg1"/>
              </a:solidFill>
              <a:miter lim="800000"/>
              <a:headEnd/>
              <a:tailEnd/>
            </a:ln>
            <a:effectLst>
              <a:outerShdw blurRad="50800" dist="38100" dir="5400000" algn="t"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sz="1013">
                <a:solidFill>
                  <a:schemeClr val="bg1"/>
                </a:solidFill>
                <a:latin typeface="+mn-ea"/>
              </a:endParaRPr>
            </a:p>
          </p:txBody>
        </p:sp>
      </p:grpSp>
      <p:sp>
        <p:nvSpPr>
          <p:cNvPr id="20" name="矩形 19"/>
          <p:cNvSpPr>
            <a:spLocks noChangeArrowheads="1"/>
          </p:cNvSpPr>
          <p:nvPr/>
        </p:nvSpPr>
        <p:spPr bwMode="auto">
          <a:xfrm>
            <a:off x="4839881" y="1606524"/>
            <a:ext cx="2666705" cy="1102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30000"/>
              </a:lnSpc>
            </a:pPr>
            <a:r>
              <a:rPr lang="zh-CN" altLang="en-US" sz="1050">
                <a:solidFill>
                  <a:schemeClr val="bg1"/>
                </a:solidFill>
                <a:latin typeface="华康少女文字W5(P)" charset="0"/>
              </a:rPr>
              <a:t>        在架构设计初期就一定要把系统性能考虑在内。否则等开发完成以后测试发现性能不好就比较难办，通常要花费较长的时间来诊断性能瓶颈，找到提升的办法，甚至要改变架构，伤筋动骨，导致项目延期。</a:t>
            </a:r>
            <a:endParaRPr lang="en-US" altLang="zh-CN" sz="1050">
              <a:solidFill>
                <a:schemeClr val="bg1"/>
              </a:solidFill>
              <a:latin typeface="华康少女文字W5(P)" charset="0"/>
            </a:endParaRPr>
          </a:p>
        </p:txBody>
      </p:sp>
      <p:sp>
        <p:nvSpPr>
          <p:cNvPr id="21" name="矩形 20"/>
          <p:cNvSpPr>
            <a:spLocks noChangeArrowheads="1"/>
          </p:cNvSpPr>
          <p:nvPr/>
        </p:nvSpPr>
        <p:spPr bwMode="auto">
          <a:xfrm>
            <a:off x="4839881" y="2956702"/>
            <a:ext cx="2666705" cy="1312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30000"/>
              </a:lnSpc>
            </a:pPr>
            <a:r>
              <a:rPr lang="zh-CN" altLang="en-US" sz="1050">
                <a:solidFill>
                  <a:schemeClr val="bg1"/>
                </a:solidFill>
                <a:latin typeface="华康少女文字W5(P)" charset="0"/>
              </a:rPr>
              <a:t>        性能设计首先要有明确的性能目标，根据用户和软件本身的性能要求来设计，合适的就是最好的。其次，要有适当的度量标准和量化的性能指标。最后，要有相应的设计策略、应对方案和具体的测试方法。因此，在进行架构设计中性能设计非常重要。</a:t>
            </a:r>
            <a:endParaRPr lang="en-US" altLang="zh-CN" sz="1050">
              <a:solidFill>
                <a:schemeClr val="bg1"/>
              </a:solidFill>
              <a:latin typeface="华康少女文字W5(P)" charset="0"/>
            </a:endParaRPr>
          </a:p>
        </p:txBody>
      </p:sp>
      <p:grpSp>
        <p:nvGrpSpPr>
          <p:cNvPr id="22" name="组合 11"/>
          <p:cNvGrpSpPr>
            <a:grpSpLocks/>
          </p:cNvGrpSpPr>
          <p:nvPr/>
        </p:nvGrpSpPr>
        <p:grpSpPr bwMode="auto">
          <a:xfrm>
            <a:off x="1508522" y="1123123"/>
            <a:ext cx="1951435" cy="2366850"/>
            <a:chOff x="6502470" y="1921883"/>
            <a:chExt cx="3467440" cy="3078612"/>
          </a:xfrm>
        </p:grpSpPr>
        <p:grpSp>
          <p:nvGrpSpPr>
            <p:cNvPr id="23" name="组合 12"/>
            <p:cNvGrpSpPr>
              <a:grpSpLocks/>
            </p:cNvGrpSpPr>
            <p:nvPr/>
          </p:nvGrpSpPr>
          <p:grpSpPr bwMode="auto">
            <a:xfrm rot="-297887">
              <a:off x="7508709" y="1921883"/>
              <a:ext cx="1251098" cy="917840"/>
              <a:chOff x="3030773" y="2036442"/>
              <a:chExt cx="1791580" cy="1314354"/>
            </a:xfrm>
          </p:grpSpPr>
          <p:cxnSp>
            <p:nvCxnSpPr>
              <p:cNvPr id="25" name="直接连接符 14"/>
              <p:cNvCxnSpPr>
                <a:endCxn id="27" idx="3"/>
              </p:cNvCxnSpPr>
              <p:nvPr/>
            </p:nvCxnSpPr>
            <p:spPr>
              <a:xfrm rot="297887" flipV="1">
                <a:off x="3030773" y="3065483"/>
                <a:ext cx="900258" cy="196896"/>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cxnSp>
            <p:nvCxnSpPr>
              <p:cNvPr id="26" name="直接连接符 15"/>
              <p:cNvCxnSpPr>
                <a:stCxn id="27" idx="5"/>
              </p:cNvCxnSpPr>
              <p:nvPr/>
            </p:nvCxnSpPr>
            <p:spPr>
              <a:xfrm rot="297887">
                <a:off x="4102055" y="3116744"/>
                <a:ext cx="720298" cy="234052"/>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sp>
            <p:nvSpPr>
              <p:cNvPr id="27" name="椭圆 26"/>
              <p:cNvSpPr/>
              <p:nvPr/>
            </p:nvSpPr>
            <p:spPr>
              <a:xfrm>
                <a:off x="3904477" y="2036442"/>
                <a:ext cx="249270" cy="1239436"/>
              </a:xfrm>
              <a:prstGeom prst="ellipse">
                <a:avLst/>
              </a:prstGeom>
              <a:noFill/>
              <a:ln w="12700">
                <a:solidFill>
                  <a:schemeClr val="bg1"/>
                </a:solidFill>
              </a:ln>
            </p:spPr>
            <p:txBody>
              <a:bodyPr wrap="square" anchor="ctr">
                <a:spAutoFit/>
              </a:bodyPr>
              <a:lstStyle/>
              <a:p>
                <a:pPr algn="ctr">
                  <a:defRPr/>
                </a:pPr>
                <a:endParaRPr lang="zh-CN" altLang="en-US" sz="2475" dirty="0">
                  <a:solidFill>
                    <a:schemeClr val="bg1"/>
                  </a:solidFill>
                  <a:latin typeface="+mn-ea"/>
                </a:endParaRPr>
              </a:p>
            </p:txBody>
          </p:sp>
        </p:grpSp>
        <p:sp>
          <p:nvSpPr>
            <p:cNvPr id="24" name="矩形 23"/>
            <p:cNvSpPr>
              <a:spLocks noChangeArrowheads="1"/>
            </p:cNvSpPr>
            <p:nvPr/>
          </p:nvSpPr>
          <p:spPr bwMode="auto">
            <a:xfrm>
              <a:off x="6502470" y="2829164"/>
              <a:ext cx="3467440" cy="2171331"/>
            </a:xfrm>
            <a:prstGeom prst="rect">
              <a:avLst/>
            </a:prstGeom>
            <a:noFill/>
            <a:ln w="12700">
              <a:solidFill>
                <a:schemeClr val="bg1"/>
              </a:solidFill>
              <a:miter lim="800000"/>
              <a:headEnd/>
              <a:tailEnd/>
            </a:ln>
            <a:effectLst>
              <a:outerShdw blurRad="50800" dist="38100" dir="5400000" algn="t"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sz="1013">
                <a:solidFill>
                  <a:schemeClr val="bg1"/>
                </a:solidFill>
                <a:latin typeface="+mn-ea"/>
              </a:endParaRPr>
            </a:p>
          </p:txBody>
        </p:sp>
      </p:grpSp>
      <p:sp>
        <p:nvSpPr>
          <p:cNvPr id="32" name="矩形 31"/>
          <p:cNvSpPr>
            <a:spLocks noChangeArrowheads="1"/>
          </p:cNvSpPr>
          <p:nvPr/>
        </p:nvSpPr>
        <p:spPr bwMode="auto">
          <a:xfrm>
            <a:off x="1589483" y="1914054"/>
            <a:ext cx="1807371" cy="1522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30000"/>
              </a:lnSpc>
            </a:pPr>
            <a:r>
              <a:rPr lang="zh-CN" altLang="en-US" sz="1050">
                <a:solidFill>
                  <a:schemeClr val="bg1"/>
                </a:solidFill>
                <a:latin typeface="华康少女文字W5(P)" charset="0"/>
              </a:rPr>
              <a:t>        系统的性能主要指系统的运行速度和稳定性。功能再强大，而性能很差、频繁宕机，系统便失去了可用性，性能好的软件系统能获得更好的用户体验，从而给用户留下高质量软件的良好印象。</a:t>
            </a:r>
            <a:endParaRPr lang="en-US" altLang="zh-CN" sz="1050">
              <a:solidFill>
                <a:schemeClr val="bg1"/>
              </a:solidFill>
              <a:latin typeface="华康少女文字W5(P)" charset="0"/>
            </a:endParaRPr>
          </a:p>
        </p:txBody>
      </p:sp>
    </p:spTree>
    <p:extLst>
      <p:ext uri="{BB962C8B-B14F-4D97-AF65-F5344CB8AC3E}">
        <p14:creationId xmlns:p14="http://schemas.microsoft.com/office/powerpoint/2010/main" val="118903082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0"/>
                                  </p:stCondLst>
                                  <p:iterate type="lt">
                                    <p:tmPct val="50000"/>
                                  </p:iterate>
                                  <p:childTnLst>
                                    <p:set>
                                      <p:cBhvr>
                                        <p:cTn id="6" dur="1" fill="hold">
                                          <p:stCondLst>
                                            <p:cond delay="0"/>
                                          </p:stCondLst>
                                        </p:cTn>
                                        <p:tgtEl>
                                          <p:spTgt spid="13"/>
                                        </p:tgtEl>
                                        <p:attrNameLst>
                                          <p:attrName>style.visibility</p:attrName>
                                        </p:attrNameLst>
                                      </p:cBhvr>
                                      <p:to>
                                        <p:strVal val="visible"/>
                                      </p:to>
                                    </p:set>
                                    <p:set>
                                      <p:cBhvr>
                                        <p:cTn id="7" dur="455" fill="hold">
                                          <p:stCondLst>
                                            <p:cond delay="0"/>
                                          </p:stCondLst>
                                        </p:cTn>
                                        <p:tgtEl>
                                          <p:spTgt spid="13"/>
                                        </p:tgtEl>
                                        <p:attrNameLst>
                                          <p:attrName>style.rotation</p:attrName>
                                        </p:attrNameLst>
                                      </p:cBhvr>
                                      <p:to>
                                        <p:strVal val="-45.0"/>
                                      </p:to>
                                    </p:set>
                                    <p:anim calcmode="lin" valueType="num">
                                      <p:cBhvr>
                                        <p:cTn id="8" dur="455" fill="hold">
                                          <p:stCondLst>
                                            <p:cond delay="455"/>
                                          </p:stCondLst>
                                        </p:cTn>
                                        <p:tgtEl>
                                          <p:spTgt spid="13"/>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13"/>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13"/>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13"/>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1500"/>
                            </p:stCondLst>
                            <p:childTnLst>
                              <p:par>
                                <p:cTn id="13" presetID="53" presetClass="entr" presetSubtype="16"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p:cTn id="15" dur="500" fill="hold"/>
                                        <p:tgtEl>
                                          <p:spTgt spid="22"/>
                                        </p:tgtEl>
                                        <p:attrNameLst>
                                          <p:attrName>ppt_w</p:attrName>
                                        </p:attrNameLst>
                                      </p:cBhvr>
                                      <p:tavLst>
                                        <p:tav tm="0">
                                          <p:val>
                                            <p:fltVal val="0"/>
                                          </p:val>
                                        </p:tav>
                                        <p:tav tm="100000">
                                          <p:val>
                                            <p:strVal val="#ppt_w"/>
                                          </p:val>
                                        </p:tav>
                                      </p:tavLst>
                                    </p:anim>
                                    <p:anim calcmode="lin" valueType="num">
                                      <p:cBhvr>
                                        <p:cTn id="16" dur="500" fill="hold"/>
                                        <p:tgtEl>
                                          <p:spTgt spid="22"/>
                                        </p:tgtEl>
                                        <p:attrNameLst>
                                          <p:attrName>ppt_h</p:attrName>
                                        </p:attrNameLst>
                                      </p:cBhvr>
                                      <p:tavLst>
                                        <p:tav tm="0">
                                          <p:val>
                                            <p:fltVal val="0"/>
                                          </p:val>
                                        </p:tav>
                                        <p:tav tm="100000">
                                          <p:val>
                                            <p:strVal val="#ppt_h"/>
                                          </p:val>
                                        </p:tav>
                                      </p:tavLst>
                                    </p:anim>
                                    <p:animEffect transition="in" filter="fade">
                                      <p:cBhvr>
                                        <p:cTn id="17" dur="500"/>
                                        <p:tgtEl>
                                          <p:spTgt spid="22"/>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53" presetClass="entr" presetSubtype="16"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p:bldP spid="21"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文本框 25"/>
          <p:cNvSpPr txBox="1">
            <a:spLocks noChangeArrowheads="1"/>
          </p:cNvSpPr>
          <p:nvPr/>
        </p:nvSpPr>
        <p:spPr bwMode="auto">
          <a:xfrm>
            <a:off x="411163" y="384175"/>
            <a:ext cx="19161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一些性能指标</a:t>
            </a:r>
          </a:p>
        </p:txBody>
      </p:sp>
      <p:grpSp>
        <p:nvGrpSpPr>
          <p:cNvPr id="49" name="组合 3"/>
          <p:cNvGrpSpPr>
            <a:grpSpLocks/>
          </p:cNvGrpSpPr>
          <p:nvPr/>
        </p:nvGrpSpPr>
        <p:grpSpPr bwMode="auto">
          <a:xfrm>
            <a:off x="466725" y="1493838"/>
            <a:ext cx="1860550" cy="2217737"/>
            <a:chOff x="465977" y="1463280"/>
            <a:chExt cx="1862027" cy="2216942"/>
          </a:xfrm>
        </p:grpSpPr>
        <p:grpSp>
          <p:nvGrpSpPr>
            <p:cNvPr id="51" name="组合 4"/>
            <p:cNvGrpSpPr>
              <a:grpSpLocks/>
            </p:cNvGrpSpPr>
            <p:nvPr/>
          </p:nvGrpSpPr>
          <p:grpSpPr bwMode="auto">
            <a:xfrm>
              <a:off x="465977" y="1463280"/>
              <a:ext cx="1862027" cy="2216942"/>
              <a:chOff x="1827008" y="2120901"/>
              <a:chExt cx="2298700" cy="2736849"/>
            </a:xfrm>
          </p:grpSpPr>
          <p:sp>
            <p:nvSpPr>
              <p:cNvPr id="54" name="矩形 53"/>
              <p:cNvSpPr/>
              <p:nvPr/>
            </p:nvSpPr>
            <p:spPr>
              <a:xfrm>
                <a:off x="1827008" y="2120901"/>
                <a:ext cx="2298700" cy="4447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sp>
            <p:nvSpPr>
              <p:cNvPr id="55" name="矩形 54"/>
              <p:cNvSpPr/>
              <p:nvPr/>
            </p:nvSpPr>
            <p:spPr>
              <a:xfrm>
                <a:off x="1827008" y="2565614"/>
                <a:ext cx="2298700" cy="229213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grpSp>
        <p:sp>
          <p:nvSpPr>
            <p:cNvPr id="52" name="文本框 51"/>
            <p:cNvSpPr txBox="1">
              <a:spLocks noChangeArrowheads="1"/>
            </p:cNvSpPr>
            <p:nvPr/>
          </p:nvSpPr>
          <p:spPr bwMode="auto">
            <a:xfrm>
              <a:off x="771019" y="1483910"/>
              <a:ext cx="1251943" cy="323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500">
                  <a:solidFill>
                    <a:schemeClr val="bg1"/>
                  </a:solidFill>
                  <a:latin typeface="华康少女文字W5(P)" charset="0"/>
                </a:rPr>
                <a:t>响应时间</a:t>
              </a:r>
            </a:p>
          </p:txBody>
        </p:sp>
        <p:sp>
          <p:nvSpPr>
            <p:cNvPr id="53" name="文本框 52"/>
            <p:cNvSpPr txBox="1">
              <a:spLocks noChangeArrowheads="1"/>
            </p:cNvSpPr>
            <p:nvPr/>
          </p:nvSpPr>
          <p:spPr bwMode="auto">
            <a:xfrm>
              <a:off x="628031" y="2064726"/>
              <a:ext cx="1568107" cy="1199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20000"/>
                </a:lnSpc>
              </a:pPr>
              <a:r>
                <a:rPr lang="zh-CN" altLang="en-US" sz="1200">
                  <a:solidFill>
                    <a:schemeClr val="bg1"/>
                  </a:solidFill>
                  <a:latin typeface="华康少女文字W5(P)" charset="0"/>
                </a:rPr>
                <a:t>指系统对请求作出响应的时间。包括某个功能或所有功能的平均时间、最大响应时间。</a:t>
              </a:r>
            </a:p>
          </p:txBody>
        </p:sp>
      </p:grpSp>
      <p:grpSp>
        <p:nvGrpSpPr>
          <p:cNvPr id="56" name="组合 9"/>
          <p:cNvGrpSpPr>
            <a:grpSpLocks/>
          </p:cNvGrpSpPr>
          <p:nvPr/>
        </p:nvGrpSpPr>
        <p:grpSpPr bwMode="auto">
          <a:xfrm>
            <a:off x="2582863" y="1493838"/>
            <a:ext cx="1862137" cy="2217737"/>
            <a:chOff x="2582650" y="1463280"/>
            <a:chExt cx="1862027" cy="2216942"/>
          </a:xfrm>
        </p:grpSpPr>
        <p:grpSp>
          <p:nvGrpSpPr>
            <p:cNvPr id="57" name="组合 10"/>
            <p:cNvGrpSpPr>
              <a:grpSpLocks/>
            </p:cNvGrpSpPr>
            <p:nvPr/>
          </p:nvGrpSpPr>
          <p:grpSpPr bwMode="auto">
            <a:xfrm>
              <a:off x="2582650" y="1463280"/>
              <a:ext cx="1862027" cy="2216942"/>
              <a:chOff x="1827008" y="2120901"/>
              <a:chExt cx="2298700" cy="2736849"/>
            </a:xfrm>
          </p:grpSpPr>
          <p:sp>
            <p:nvSpPr>
              <p:cNvPr id="60" name="矩形 59"/>
              <p:cNvSpPr/>
              <p:nvPr/>
            </p:nvSpPr>
            <p:spPr>
              <a:xfrm>
                <a:off x="1827008" y="2120901"/>
                <a:ext cx="2298700" cy="4447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sp>
            <p:nvSpPr>
              <p:cNvPr id="61" name="矩形 60"/>
              <p:cNvSpPr/>
              <p:nvPr/>
            </p:nvSpPr>
            <p:spPr>
              <a:xfrm>
                <a:off x="1827008" y="2565614"/>
                <a:ext cx="2298700" cy="229213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grpSp>
        <p:sp>
          <p:nvSpPr>
            <p:cNvPr id="58" name="文本框 57"/>
            <p:cNvSpPr txBox="1">
              <a:spLocks noChangeArrowheads="1"/>
            </p:cNvSpPr>
            <p:nvPr/>
          </p:nvSpPr>
          <p:spPr bwMode="auto">
            <a:xfrm>
              <a:off x="2887432" y="1483910"/>
              <a:ext cx="1252463" cy="323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500">
                  <a:solidFill>
                    <a:schemeClr val="bg1"/>
                  </a:solidFill>
                  <a:latin typeface="华康少女文字W5(P)" charset="0"/>
                </a:rPr>
                <a:t>吞吐量</a:t>
              </a:r>
            </a:p>
          </p:txBody>
        </p:sp>
        <p:sp>
          <p:nvSpPr>
            <p:cNvPr id="59" name="文本框 58"/>
            <p:cNvSpPr txBox="1">
              <a:spLocks noChangeArrowheads="1"/>
            </p:cNvSpPr>
            <p:nvPr/>
          </p:nvSpPr>
          <p:spPr bwMode="auto">
            <a:xfrm>
              <a:off x="2728691" y="2064726"/>
              <a:ext cx="1569944" cy="1421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20000"/>
                </a:lnSpc>
              </a:pPr>
              <a:r>
                <a:rPr lang="zh-CN" altLang="en-US" sz="1200">
                  <a:solidFill>
                    <a:schemeClr val="bg1"/>
                  </a:solidFill>
                  <a:latin typeface="华康少女文字W5(P)" charset="0"/>
                </a:rPr>
                <a:t>指系统在单位时间内处理请求的数量。对于无并发的应用系统而言，吞吐量与响应时间成严格的反比关系。</a:t>
              </a:r>
            </a:p>
          </p:txBody>
        </p:sp>
      </p:grpSp>
      <p:grpSp>
        <p:nvGrpSpPr>
          <p:cNvPr id="62" name="组合 15"/>
          <p:cNvGrpSpPr>
            <a:grpSpLocks/>
          </p:cNvGrpSpPr>
          <p:nvPr/>
        </p:nvGrpSpPr>
        <p:grpSpPr bwMode="auto">
          <a:xfrm>
            <a:off x="4699000" y="1493838"/>
            <a:ext cx="1862138" cy="2245189"/>
            <a:chOff x="4699324" y="1463280"/>
            <a:chExt cx="1862027" cy="2244384"/>
          </a:xfrm>
        </p:grpSpPr>
        <p:grpSp>
          <p:nvGrpSpPr>
            <p:cNvPr id="63" name="组合 16"/>
            <p:cNvGrpSpPr>
              <a:grpSpLocks/>
            </p:cNvGrpSpPr>
            <p:nvPr/>
          </p:nvGrpSpPr>
          <p:grpSpPr bwMode="auto">
            <a:xfrm>
              <a:off x="4699324" y="1463280"/>
              <a:ext cx="1862027" cy="2216942"/>
              <a:chOff x="1827008" y="2120901"/>
              <a:chExt cx="2298700" cy="2736849"/>
            </a:xfrm>
          </p:grpSpPr>
          <p:sp>
            <p:nvSpPr>
              <p:cNvPr id="66" name="矩形 65"/>
              <p:cNvSpPr/>
              <p:nvPr/>
            </p:nvSpPr>
            <p:spPr>
              <a:xfrm>
                <a:off x="1827008" y="2120901"/>
                <a:ext cx="2298700" cy="4447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sp>
            <p:nvSpPr>
              <p:cNvPr id="67" name="矩形 66"/>
              <p:cNvSpPr/>
              <p:nvPr/>
            </p:nvSpPr>
            <p:spPr>
              <a:xfrm>
                <a:off x="1827008" y="2565614"/>
                <a:ext cx="2298700" cy="229213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grpSp>
        <p:sp>
          <p:nvSpPr>
            <p:cNvPr id="64" name="文本框 63"/>
            <p:cNvSpPr txBox="1">
              <a:spLocks noChangeArrowheads="1"/>
            </p:cNvSpPr>
            <p:nvPr/>
          </p:nvSpPr>
          <p:spPr bwMode="auto">
            <a:xfrm>
              <a:off x="5004106" y="1483910"/>
              <a:ext cx="1252463" cy="323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500">
                  <a:solidFill>
                    <a:schemeClr val="bg1"/>
                  </a:solidFill>
                  <a:latin typeface="华康少女文字W5(P)" charset="0"/>
                </a:rPr>
                <a:t>并发用户数</a:t>
              </a:r>
            </a:p>
          </p:txBody>
        </p:sp>
        <p:sp>
          <p:nvSpPr>
            <p:cNvPr id="65" name="文本框 64"/>
            <p:cNvSpPr txBox="1">
              <a:spLocks noChangeArrowheads="1"/>
            </p:cNvSpPr>
            <p:nvPr/>
          </p:nvSpPr>
          <p:spPr bwMode="auto">
            <a:xfrm>
              <a:off x="4845365" y="2064726"/>
              <a:ext cx="1569944" cy="1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20000"/>
                </a:lnSpc>
              </a:pPr>
              <a:r>
                <a:rPr lang="zh-CN" altLang="en-US" sz="1200">
                  <a:solidFill>
                    <a:schemeClr val="bg1"/>
                  </a:solidFill>
                  <a:latin typeface="华康少女文字W5(P)" charset="0"/>
                </a:rPr>
                <a:t>并发用户数是指系统可以同时承载的正常使用系统功能的用户的数量。与吞吐量相比，并发用户数是一个更直观、更笼统、不够准确的性能指标。</a:t>
              </a:r>
            </a:p>
          </p:txBody>
        </p:sp>
      </p:grpSp>
      <p:grpSp>
        <p:nvGrpSpPr>
          <p:cNvPr id="68" name="组合 21"/>
          <p:cNvGrpSpPr>
            <a:grpSpLocks/>
          </p:cNvGrpSpPr>
          <p:nvPr/>
        </p:nvGrpSpPr>
        <p:grpSpPr bwMode="auto">
          <a:xfrm>
            <a:off x="6816725" y="1493838"/>
            <a:ext cx="1860550" cy="2217737"/>
            <a:chOff x="6815997" y="1463280"/>
            <a:chExt cx="1862027" cy="2216942"/>
          </a:xfrm>
        </p:grpSpPr>
        <p:grpSp>
          <p:nvGrpSpPr>
            <p:cNvPr id="69" name="组合 22"/>
            <p:cNvGrpSpPr>
              <a:grpSpLocks/>
            </p:cNvGrpSpPr>
            <p:nvPr/>
          </p:nvGrpSpPr>
          <p:grpSpPr bwMode="auto">
            <a:xfrm>
              <a:off x="6815997" y="1463280"/>
              <a:ext cx="1862027" cy="2216942"/>
              <a:chOff x="1827008" y="2120901"/>
              <a:chExt cx="2298700" cy="2736849"/>
            </a:xfrm>
          </p:grpSpPr>
          <p:sp>
            <p:nvSpPr>
              <p:cNvPr id="72" name="矩形 71"/>
              <p:cNvSpPr/>
              <p:nvPr/>
            </p:nvSpPr>
            <p:spPr>
              <a:xfrm>
                <a:off x="1827008" y="2120901"/>
                <a:ext cx="2298700" cy="4447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sp>
            <p:nvSpPr>
              <p:cNvPr id="73" name="矩形 72"/>
              <p:cNvSpPr/>
              <p:nvPr/>
            </p:nvSpPr>
            <p:spPr>
              <a:xfrm>
                <a:off x="1827008" y="2565614"/>
                <a:ext cx="2298700" cy="229213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grpSp>
        <p:sp>
          <p:nvSpPr>
            <p:cNvPr id="70" name="文本框 69"/>
            <p:cNvSpPr txBox="1">
              <a:spLocks noChangeArrowheads="1"/>
            </p:cNvSpPr>
            <p:nvPr/>
          </p:nvSpPr>
          <p:spPr bwMode="auto">
            <a:xfrm>
              <a:off x="7121039" y="1483910"/>
              <a:ext cx="1251943" cy="323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en-US" altLang="zh-CN" sz="1500">
                  <a:solidFill>
                    <a:schemeClr val="bg1"/>
                  </a:solidFill>
                  <a:latin typeface="华康少女文字W5(P)" charset="0"/>
                </a:rPr>
                <a:t>QPS</a:t>
              </a:r>
              <a:endParaRPr lang="zh-CN" altLang="en-US" sz="1500">
                <a:solidFill>
                  <a:schemeClr val="bg1"/>
                </a:solidFill>
                <a:latin typeface="华康少女文字W5(P)" charset="0"/>
              </a:endParaRPr>
            </a:p>
          </p:txBody>
        </p:sp>
        <p:sp>
          <p:nvSpPr>
            <p:cNvPr id="71" name="文本框 26"/>
            <p:cNvSpPr txBox="1">
              <a:spLocks noChangeArrowheads="1"/>
            </p:cNvSpPr>
            <p:nvPr/>
          </p:nvSpPr>
          <p:spPr bwMode="auto">
            <a:xfrm>
              <a:off x="6962163" y="2064726"/>
              <a:ext cx="1569695" cy="1421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20000"/>
                </a:lnSpc>
              </a:pPr>
              <a:r>
                <a:rPr lang="zh-CN" altLang="en-US" sz="1200">
                  <a:solidFill>
                    <a:schemeClr val="bg1"/>
                  </a:solidFill>
                  <a:latin typeface="华康少女文字W5(P)" charset="0"/>
                </a:rPr>
                <a:t>即每秒查询率（</a:t>
              </a:r>
              <a:r>
                <a:rPr lang="en-US" altLang="zh-CN" sz="1200">
                  <a:solidFill>
                    <a:schemeClr val="bg1"/>
                  </a:solidFill>
                  <a:latin typeface="华康少女文字W5(P)" charset="0"/>
                </a:rPr>
                <a:t>Query Per Second</a:t>
              </a:r>
              <a:r>
                <a:rPr lang="zh-CN" altLang="en-US" sz="1200">
                  <a:solidFill>
                    <a:schemeClr val="bg1"/>
                  </a:solidFill>
                  <a:latin typeface="华康少女文字W5(P)" charset="0"/>
                </a:rPr>
                <a:t>）。对一个特定的查询服务器在规定时间内所处理流量多少的衡量标准。</a:t>
              </a:r>
            </a:p>
          </p:txBody>
        </p:sp>
      </p:grpSp>
    </p:spTree>
    <p:extLst>
      <p:ext uri="{BB962C8B-B14F-4D97-AF65-F5344CB8AC3E}">
        <p14:creationId xmlns:p14="http://schemas.microsoft.com/office/powerpoint/2010/main" val="191566741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48"/>
                                        </p:tgtEl>
                                        <p:attrNameLst>
                                          <p:attrName>style.visibility</p:attrName>
                                        </p:attrNameLst>
                                      </p:cBhvr>
                                      <p:to>
                                        <p:strVal val="visible"/>
                                      </p:to>
                                    </p:set>
                                    <p:anim by="(-#ppt_w*2)" calcmode="lin" valueType="num">
                                      <p:cBhvr rctx="PPT">
                                        <p:cTn id="7" dur="500" autoRev="1" fill="hold">
                                          <p:stCondLst>
                                            <p:cond delay="0"/>
                                          </p:stCondLst>
                                        </p:cTn>
                                        <p:tgtEl>
                                          <p:spTgt spid="48"/>
                                        </p:tgtEl>
                                        <p:attrNameLst>
                                          <p:attrName>ppt_w</p:attrName>
                                        </p:attrNameLst>
                                      </p:cBhvr>
                                    </p:anim>
                                    <p:anim by="(#ppt_w*0.50)" calcmode="lin" valueType="num">
                                      <p:cBhvr>
                                        <p:cTn id="8" dur="500" decel="50000" autoRev="1" fill="hold">
                                          <p:stCondLst>
                                            <p:cond delay="0"/>
                                          </p:stCondLst>
                                        </p:cTn>
                                        <p:tgtEl>
                                          <p:spTgt spid="48"/>
                                        </p:tgtEl>
                                        <p:attrNameLst>
                                          <p:attrName>ppt_x</p:attrName>
                                        </p:attrNameLst>
                                      </p:cBhvr>
                                    </p:anim>
                                    <p:anim from="(-#ppt_h/2)" to="(#ppt_y)" calcmode="lin" valueType="num">
                                      <p:cBhvr>
                                        <p:cTn id="9" dur="1000" fill="hold">
                                          <p:stCondLst>
                                            <p:cond delay="0"/>
                                          </p:stCondLst>
                                        </p:cTn>
                                        <p:tgtEl>
                                          <p:spTgt spid="48"/>
                                        </p:tgtEl>
                                        <p:attrNameLst>
                                          <p:attrName>ppt_y</p:attrName>
                                        </p:attrNameLst>
                                      </p:cBhvr>
                                    </p:anim>
                                    <p:animRot by="21600000">
                                      <p:cBhvr>
                                        <p:cTn id="10" dur="1000" fill="hold">
                                          <p:stCondLst>
                                            <p:cond delay="0"/>
                                          </p:stCondLst>
                                        </p:cTn>
                                        <p:tgtEl>
                                          <p:spTgt spid="48"/>
                                        </p:tgtEl>
                                        <p:attrNameLst>
                                          <p:attrName>r</p:attrName>
                                        </p:attrNameLst>
                                      </p:cBhvr>
                                    </p:animRot>
                                  </p:childTnLst>
                                </p:cTn>
                              </p:par>
                            </p:childTnLst>
                          </p:cTn>
                        </p:par>
                        <p:par>
                          <p:cTn id="11" fill="hold">
                            <p:stCondLst>
                              <p:cond delay="1500"/>
                            </p:stCondLst>
                            <p:childTnLst>
                              <p:par>
                                <p:cTn id="12" presetID="2" presetClass="entr" presetSubtype="4" decel="100000" fill="hold" nodeType="afterEffect">
                                  <p:stCondLst>
                                    <p:cond delay="0"/>
                                  </p:stCondLst>
                                  <p:childTnLst>
                                    <p:set>
                                      <p:cBhvr>
                                        <p:cTn id="13" dur="1" fill="hold">
                                          <p:stCondLst>
                                            <p:cond delay="0"/>
                                          </p:stCondLst>
                                        </p:cTn>
                                        <p:tgtEl>
                                          <p:spTgt spid="49"/>
                                        </p:tgtEl>
                                        <p:attrNameLst>
                                          <p:attrName>style.visibility</p:attrName>
                                        </p:attrNameLst>
                                      </p:cBhvr>
                                      <p:to>
                                        <p:strVal val="visible"/>
                                      </p:to>
                                    </p:set>
                                    <p:anim calcmode="lin" valueType="num">
                                      <p:cBhvr additive="base">
                                        <p:cTn id="14" dur="500" fill="hold"/>
                                        <p:tgtEl>
                                          <p:spTgt spid="49"/>
                                        </p:tgtEl>
                                        <p:attrNameLst>
                                          <p:attrName>ppt_x</p:attrName>
                                        </p:attrNameLst>
                                      </p:cBhvr>
                                      <p:tavLst>
                                        <p:tav tm="0">
                                          <p:val>
                                            <p:strVal val="#ppt_x"/>
                                          </p:val>
                                        </p:tav>
                                        <p:tav tm="100000">
                                          <p:val>
                                            <p:strVal val="#ppt_x"/>
                                          </p:val>
                                        </p:tav>
                                      </p:tavLst>
                                    </p:anim>
                                    <p:anim calcmode="lin" valueType="num">
                                      <p:cBhvr additive="base">
                                        <p:cTn id="15" dur="500" fill="hold"/>
                                        <p:tgtEl>
                                          <p:spTgt spid="49"/>
                                        </p:tgtEl>
                                        <p:attrNameLst>
                                          <p:attrName>ppt_y</p:attrName>
                                        </p:attrNameLst>
                                      </p:cBhvr>
                                      <p:tavLst>
                                        <p:tav tm="0">
                                          <p:val>
                                            <p:strVal val="1+#ppt_h/2"/>
                                          </p:val>
                                        </p:tav>
                                        <p:tav tm="100000">
                                          <p:val>
                                            <p:strVal val="#ppt_y"/>
                                          </p:val>
                                        </p:tav>
                                      </p:tavLst>
                                    </p:anim>
                                  </p:childTnLst>
                                </p:cTn>
                              </p:par>
                              <p:par>
                                <p:cTn id="16" presetID="2" presetClass="entr" presetSubtype="4" decel="100000" fill="hold" nodeType="withEffect">
                                  <p:stCondLst>
                                    <p:cond delay="250"/>
                                  </p:stCondLst>
                                  <p:childTnLst>
                                    <p:set>
                                      <p:cBhvr>
                                        <p:cTn id="17" dur="1" fill="hold">
                                          <p:stCondLst>
                                            <p:cond delay="0"/>
                                          </p:stCondLst>
                                        </p:cTn>
                                        <p:tgtEl>
                                          <p:spTgt spid="56"/>
                                        </p:tgtEl>
                                        <p:attrNameLst>
                                          <p:attrName>style.visibility</p:attrName>
                                        </p:attrNameLst>
                                      </p:cBhvr>
                                      <p:to>
                                        <p:strVal val="visible"/>
                                      </p:to>
                                    </p:set>
                                    <p:anim calcmode="lin" valueType="num">
                                      <p:cBhvr additive="base">
                                        <p:cTn id="18" dur="500" fill="hold"/>
                                        <p:tgtEl>
                                          <p:spTgt spid="56"/>
                                        </p:tgtEl>
                                        <p:attrNameLst>
                                          <p:attrName>ppt_x</p:attrName>
                                        </p:attrNameLst>
                                      </p:cBhvr>
                                      <p:tavLst>
                                        <p:tav tm="0">
                                          <p:val>
                                            <p:strVal val="#ppt_x"/>
                                          </p:val>
                                        </p:tav>
                                        <p:tav tm="100000">
                                          <p:val>
                                            <p:strVal val="#ppt_x"/>
                                          </p:val>
                                        </p:tav>
                                      </p:tavLst>
                                    </p:anim>
                                    <p:anim calcmode="lin" valueType="num">
                                      <p:cBhvr additive="base">
                                        <p:cTn id="19" dur="500" fill="hold"/>
                                        <p:tgtEl>
                                          <p:spTgt spid="56"/>
                                        </p:tgtEl>
                                        <p:attrNameLst>
                                          <p:attrName>ppt_y</p:attrName>
                                        </p:attrNameLst>
                                      </p:cBhvr>
                                      <p:tavLst>
                                        <p:tav tm="0">
                                          <p:val>
                                            <p:strVal val="1+#ppt_h/2"/>
                                          </p:val>
                                        </p:tav>
                                        <p:tav tm="100000">
                                          <p:val>
                                            <p:strVal val="#ppt_y"/>
                                          </p:val>
                                        </p:tav>
                                      </p:tavLst>
                                    </p:anim>
                                  </p:childTnLst>
                                </p:cTn>
                              </p:par>
                              <p:par>
                                <p:cTn id="20" presetID="2" presetClass="entr" presetSubtype="4" decel="100000" fill="hold" nodeType="withEffect">
                                  <p:stCondLst>
                                    <p:cond delay="500"/>
                                  </p:stCondLst>
                                  <p:childTnLst>
                                    <p:set>
                                      <p:cBhvr>
                                        <p:cTn id="21" dur="1" fill="hold">
                                          <p:stCondLst>
                                            <p:cond delay="0"/>
                                          </p:stCondLst>
                                        </p:cTn>
                                        <p:tgtEl>
                                          <p:spTgt spid="62"/>
                                        </p:tgtEl>
                                        <p:attrNameLst>
                                          <p:attrName>style.visibility</p:attrName>
                                        </p:attrNameLst>
                                      </p:cBhvr>
                                      <p:to>
                                        <p:strVal val="visible"/>
                                      </p:to>
                                    </p:set>
                                    <p:anim calcmode="lin" valueType="num">
                                      <p:cBhvr additive="base">
                                        <p:cTn id="22" dur="500" fill="hold"/>
                                        <p:tgtEl>
                                          <p:spTgt spid="62"/>
                                        </p:tgtEl>
                                        <p:attrNameLst>
                                          <p:attrName>ppt_x</p:attrName>
                                        </p:attrNameLst>
                                      </p:cBhvr>
                                      <p:tavLst>
                                        <p:tav tm="0">
                                          <p:val>
                                            <p:strVal val="#ppt_x"/>
                                          </p:val>
                                        </p:tav>
                                        <p:tav tm="100000">
                                          <p:val>
                                            <p:strVal val="#ppt_x"/>
                                          </p:val>
                                        </p:tav>
                                      </p:tavLst>
                                    </p:anim>
                                    <p:anim calcmode="lin" valueType="num">
                                      <p:cBhvr additive="base">
                                        <p:cTn id="23" dur="500" fill="hold"/>
                                        <p:tgtEl>
                                          <p:spTgt spid="62"/>
                                        </p:tgtEl>
                                        <p:attrNameLst>
                                          <p:attrName>ppt_y</p:attrName>
                                        </p:attrNameLst>
                                      </p:cBhvr>
                                      <p:tavLst>
                                        <p:tav tm="0">
                                          <p:val>
                                            <p:strVal val="1+#ppt_h/2"/>
                                          </p:val>
                                        </p:tav>
                                        <p:tav tm="100000">
                                          <p:val>
                                            <p:strVal val="#ppt_y"/>
                                          </p:val>
                                        </p:tav>
                                      </p:tavLst>
                                    </p:anim>
                                  </p:childTnLst>
                                </p:cTn>
                              </p:par>
                              <p:par>
                                <p:cTn id="24" presetID="2" presetClass="entr" presetSubtype="4" decel="100000" fill="hold" nodeType="withEffect">
                                  <p:stCondLst>
                                    <p:cond delay="750"/>
                                  </p:stCondLst>
                                  <p:childTnLst>
                                    <p:set>
                                      <p:cBhvr>
                                        <p:cTn id="25" dur="1" fill="hold">
                                          <p:stCondLst>
                                            <p:cond delay="0"/>
                                          </p:stCondLst>
                                        </p:cTn>
                                        <p:tgtEl>
                                          <p:spTgt spid="68"/>
                                        </p:tgtEl>
                                        <p:attrNameLst>
                                          <p:attrName>style.visibility</p:attrName>
                                        </p:attrNameLst>
                                      </p:cBhvr>
                                      <p:to>
                                        <p:strVal val="visible"/>
                                      </p:to>
                                    </p:set>
                                    <p:anim calcmode="lin" valueType="num">
                                      <p:cBhvr additive="base">
                                        <p:cTn id="26" dur="500" fill="hold"/>
                                        <p:tgtEl>
                                          <p:spTgt spid="68"/>
                                        </p:tgtEl>
                                        <p:attrNameLst>
                                          <p:attrName>ppt_x</p:attrName>
                                        </p:attrNameLst>
                                      </p:cBhvr>
                                      <p:tavLst>
                                        <p:tav tm="0">
                                          <p:val>
                                            <p:strVal val="#ppt_x"/>
                                          </p:val>
                                        </p:tav>
                                        <p:tav tm="100000">
                                          <p:val>
                                            <p:strVal val="#ppt_x"/>
                                          </p:val>
                                        </p:tav>
                                      </p:tavLst>
                                    </p:anim>
                                    <p:anim calcmode="lin" valueType="num">
                                      <p:cBhvr additive="base">
                                        <p:cTn id="27"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3"/>
          <p:cNvGrpSpPr>
            <a:grpSpLocks/>
          </p:cNvGrpSpPr>
          <p:nvPr/>
        </p:nvGrpSpPr>
        <p:grpSpPr bwMode="auto">
          <a:xfrm>
            <a:off x="2348541" y="1034558"/>
            <a:ext cx="4424399" cy="2485157"/>
            <a:chOff x="498850" y="1221460"/>
            <a:chExt cx="5126921" cy="4167794"/>
          </a:xfrm>
        </p:grpSpPr>
        <p:grpSp>
          <p:nvGrpSpPr>
            <p:cNvPr id="44" name="组合 4"/>
            <p:cNvGrpSpPr>
              <a:grpSpLocks/>
            </p:cNvGrpSpPr>
            <p:nvPr/>
          </p:nvGrpSpPr>
          <p:grpSpPr bwMode="auto">
            <a:xfrm rot="-297887">
              <a:off x="2322592" y="1221460"/>
              <a:ext cx="1481404" cy="1276335"/>
              <a:chOff x="3130693" y="1384267"/>
              <a:chExt cx="1734350" cy="1494267"/>
            </a:xfrm>
          </p:grpSpPr>
          <p:cxnSp>
            <p:nvCxnSpPr>
              <p:cNvPr id="49" name="直接连接符 6"/>
              <p:cNvCxnSpPr/>
              <p:nvPr/>
            </p:nvCxnSpPr>
            <p:spPr>
              <a:xfrm rot="297887" flipV="1">
                <a:off x="3130693" y="2229711"/>
                <a:ext cx="810282" cy="569797"/>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cxnSp>
            <p:nvCxnSpPr>
              <p:cNvPr id="51" name="直接连接符 7"/>
              <p:cNvCxnSpPr/>
              <p:nvPr/>
            </p:nvCxnSpPr>
            <p:spPr>
              <a:xfrm rot="297887">
                <a:off x="4141490" y="2296350"/>
                <a:ext cx="723553" cy="582184"/>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sp>
            <p:nvSpPr>
              <p:cNvPr id="52" name="椭圆 51"/>
              <p:cNvSpPr/>
              <p:nvPr/>
            </p:nvSpPr>
            <p:spPr>
              <a:xfrm>
                <a:off x="3907797" y="1384267"/>
                <a:ext cx="303360" cy="1066992"/>
              </a:xfrm>
              <a:prstGeom prst="ellipse">
                <a:avLst/>
              </a:prstGeom>
              <a:noFill/>
              <a:ln w="12700">
                <a:solidFill>
                  <a:schemeClr val="bg1"/>
                </a:solidFill>
              </a:ln>
            </p:spPr>
            <p:txBody>
              <a:bodyPr wrap="square" anchor="ctr">
                <a:spAutoFit/>
              </a:bodyPr>
              <a:lstStyle/>
              <a:p>
                <a:pPr algn="ctr" eaLnBrk="1" fontAlgn="auto" hangingPunct="1">
                  <a:spcBef>
                    <a:spcPts val="0"/>
                  </a:spcBef>
                  <a:spcAft>
                    <a:spcPts val="0"/>
                  </a:spcAft>
                  <a:defRPr/>
                </a:pPr>
                <a:endParaRPr lang="zh-CN" altLang="en-US" sz="3300" dirty="0">
                  <a:solidFill>
                    <a:schemeClr val="bg1"/>
                  </a:solidFill>
                  <a:latin typeface="+mn-ea"/>
                  <a:ea typeface="+mn-ea"/>
                </a:endParaRPr>
              </a:p>
            </p:txBody>
          </p:sp>
        </p:grpSp>
        <p:sp>
          <p:nvSpPr>
            <p:cNvPr id="48" name="矩形 47"/>
            <p:cNvSpPr>
              <a:spLocks noChangeArrowheads="1"/>
            </p:cNvSpPr>
            <p:nvPr/>
          </p:nvSpPr>
          <p:spPr bwMode="auto">
            <a:xfrm>
              <a:off x="498850" y="2463215"/>
              <a:ext cx="5126921" cy="2926039"/>
            </a:xfrm>
            <a:prstGeom prst="rect">
              <a:avLst/>
            </a:prstGeom>
            <a:noFill/>
            <a:ln w="12700">
              <a:solidFill>
                <a:schemeClr val="bg1"/>
              </a:solidFill>
              <a:miter lim="800000"/>
              <a:headEnd/>
              <a:tailEnd/>
            </a:ln>
            <a:effectLst>
              <a:outerShdw blurRad="50800" dist="38100" dir="5400000" algn="t"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zh-CN" altLang="en-US" sz="1350">
                <a:solidFill>
                  <a:schemeClr val="bg1"/>
                </a:solidFill>
                <a:latin typeface="+mn-ea"/>
                <a:ea typeface="+mn-ea"/>
              </a:endParaRPr>
            </a:p>
          </p:txBody>
        </p:sp>
      </p:grpSp>
      <p:sp>
        <p:nvSpPr>
          <p:cNvPr id="53" name="矩形 52"/>
          <p:cNvSpPr>
            <a:spLocks noChangeArrowheads="1"/>
          </p:cNvSpPr>
          <p:nvPr/>
        </p:nvSpPr>
        <p:spPr bwMode="auto">
          <a:xfrm>
            <a:off x="2488019" y="1961857"/>
            <a:ext cx="4146697" cy="1749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30000"/>
              </a:lnSpc>
            </a:pPr>
            <a:r>
              <a:rPr lang="zh-CN" altLang="en-US" sz="1400" dirty="0">
                <a:solidFill>
                  <a:schemeClr val="bg1"/>
                </a:solidFill>
                <a:latin typeface="华康少女文字W5(P)" charset="0"/>
              </a:rPr>
              <a:t>        开发过程中应引入加压开发，数据库中须模拟 </a:t>
            </a:r>
            <a:r>
              <a:rPr lang="en-US" altLang="zh-CN" sz="1400" dirty="0">
                <a:solidFill>
                  <a:schemeClr val="bg1"/>
                </a:solidFill>
                <a:latin typeface="华康少女文字W5(P)" charset="0"/>
              </a:rPr>
              <a:t>3 </a:t>
            </a:r>
            <a:r>
              <a:rPr lang="zh-CN" altLang="en-US" sz="1400" dirty="0">
                <a:solidFill>
                  <a:schemeClr val="bg1"/>
                </a:solidFill>
                <a:latin typeface="华康少女文字W5(P)" charset="0"/>
              </a:rPr>
              <a:t>年业务的数据量。调试功能时应保障基本执行效率，除统计分析类页面外，页面操作的响应时间应在 </a:t>
            </a:r>
            <a:r>
              <a:rPr lang="en-US" altLang="zh-CN" sz="1400" dirty="0">
                <a:solidFill>
                  <a:schemeClr val="bg1"/>
                </a:solidFill>
                <a:latin typeface="华康少女文字W5(P)" charset="0"/>
              </a:rPr>
              <a:t>3s </a:t>
            </a:r>
            <a:r>
              <a:rPr lang="zh-CN" altLang="en-US" sz="1400" dirty="0">
                <a:solidFill>
                  <a:schemeClr val="bg1"/>
                </a:solidFill>
                <a:latin typeface="华康少女文字W5(P)" charset="0"/>
              </a:rPr>
              <a:t>以内；统计分析类页面操作的响应时间不得超过</a:t>
            </a:r>
            <a:r>
              <a:rPr lang="en-US" altLang="zh-CN" sz="1400" dirty="0">
                <a:solidFill>
                  <a:schemeClr val="bg1"/>
                </a:solidFill>
                <a:latin typeface="华康少女文字W5(P)" charset="0"/>
              </a:rPr>
              <a:t>5s</a:t>
            </a:r>
            <a:r>
              <a:rPr lang="zh-CN" altLang="en-US" sz="1400" dirty="0">
                <a:solidFill>
                  <a:schemeClr val="bg1"/>
                </a:solidFill>
                <a:latin typeface="华康少女文字W5(P)" charset="0"/>
              </a:rPr>
              <a:t>。</a:t>
            </a:r>
          </a:p>
          <a:p>
            <a:pPr algn="r">
              <a:lnSpc>
                <a:spcPct val="130000"/>
              </a:lnSpc>
            </a:pPr>
            <a:r>
              <a:rPr lang="zh-CN" altLang="en-US" sz="1400" dirty="0">
                <a:solidFill>
                  <a:schemeClr val="bg1"/>
                </a:solidFill>
                <a:latin typeface="华康少女文字W5(P)" charset="0"/>
              </a:rPr>
              <a:t>         </a:t>
            </a:r>
            <a:r>
              <a:rPr lang="en-US" altLang="zh-CN" sz="1400" dirty="0">
                <a:solidFill>
                  <a:schemeClr val="bg1"/>
                </a:solidFill>
                <a:latin typeface="华康少女文字W5(P)" charset="0"/>
              </a:rPr>
              <a:t>—— 2017</a:t>
            </a:r>
            <a:r>
              <a:rPr lang="zh-CN" altLang="en-US" sz="1400" dirty="0">
                <a:solidFill>
                  <a:schemeClr val="bg1"/>
                </a:solidFill>
                <a:latin typeface="华康少女文字W5(P)" charset="0"/>
              </a:rPr>
              <a:t>版技术标准之</a:t>
            </a:r>
            <a:r>
              <a:rPr lang="en-US" altLang="zh-CN" sz="1400" dirty="0">
                <a:solidFill>
                  <a:schemeClr val="bg1"/>
                </a:solidFill>
                <a:latin typeface="华康少女文字W5(P)" charset="0"/>
              </a:rPr>
              <a:t>4.6.10</a:t>
            </a:r>
            <a:r>
              <a:rPr lang="zh-CN" altLang="en-US" sz="1400" dirty="0">
                <a:solidFill>
                  <a:schemeClr val="bg1"/>
                </a:solidFill>
                <a:latin typeface="华康少女文字W5(P)" charset="0"/>
              </a:rPr>
              <a:t>章节</a:t>
            </a:r>
            <a:endParaRPr lang="en-US" altLang="zh-CN" sz="1400" dirty="0">
              <a:solidFill>
                <a:schemeClr val="bg1"/>
              </a:solidFill>
              <a:latin typeface="华康少女文字W5(P)" charset="0"/>
            </a:endParaRPr>
          </a:p>
        </p:txBody>
      </p:sp>
      <p:pic>
        <p:nvPicPr>
          <p:cNvPr id="13" name="图片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25"/>
          <p:cNvSpPr txBox="1">
            <a:spLocks noChangeArrowheads="1"/>
          </p:cNvSpPr>
          <p:nvPr/>
        </p:nvSpPr>
        <p:spPr bwMode="auto">
          <a:xfrm>
            <a:off x="411163" y="384175"/>
            <a:ext cx="19161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公司的简要性能目标</a:t>
            </a:r>
          </a:p>
        </p:txBody>
      </p:sp>
    </p:spTree>
    <p:extLst>
      <p:ext uri="{BB962C8B-B14F-4D97-AF65-F5344CB8AC3E}">
        <p14:creationId xmlns:p14="http://schemas.microsoft.com/office/powerpoint/2010/main" val="126234614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gtEl>
                                        <p:attrNameLst>
                                          <p:attrName>ppt_y</p:attrName>
                                        </p:attrNameLst>
                                      </p:cBhvr>
                                      <p:tavLst>
                                        <p:tav tm="0">
                                          <p:val>
                                            <p:strVal val="#ppt_y"/>
                                          </p:val>
                                        </p:tav>
                                        <p:tav tm="100000">
                                          <p:val>
                                            <p:strVal val="#ppt_y"/>
                                          </p:val>
                                        </p:tav>
                                      </p:tavLst>
                                    </p:anim>
                                    <p:anim calcmode="lin" valueType="num">
                                      <p:cBhvr>
                                        <p:cTn id="9"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gtEl>
                                      </p:cBhvr>
                                    </p:animEffect>
                                  </p:childTnLst>
                                </p:cTn>
                              </p:par>
                            </p:childTnLst>
                          </p:cTn>
                        </p:par>
                        <p:par>
                          <p:cTn id="12" fill="hold">
                            <p:stCondLst>
                              <p:cond delay="900"/>
                            </p:stCondLst>
                            <p:childTnLst>
                              <p:par>
                                <p:cTn id="13" presetID="53" presetClass="entr" presetSubtype="16" fill="hold" nodeType="after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p:cTn id="15" dur="500" fill="hold"/>
                                        <p:tgtEl>
                                          <p:spTgt spid="43"/>
                                        </p:tgtEl>
                                        <p:attrNameLst>
                                          <p:attrName>ppt_w</p:attrName>
                                        </p:attrNameLst>
                                      </p:cBhvr>
                                      <p:tavLst>
                                        <p:tav tm="0">
                                          <p:val>
                                            <p:fltVal val="0"/>
                                          </p:val>
                                        </p:tav>
                                        <p:tav tm="100000">
                                          <p:val>
                                            <p:strVal val="#ppt_w"/>
                                          </p:val>
                                        </p:tav>
                                      </p:tavLst>
                                    </p:anim>
                                    <p:anim calcmode="lin" valueType="num">
                                      <p:cBhvr>
                                        <p:cTn id="16" dur="500" fill="hold"/>
                                        <p:tgtEl>
                                          <p:spTgt spid="43"/>
                                        </p:tgtEl>
                                        <p:attrNameLst>
                                          <p:attrName>ppt_h</p:attrName>
                                        </p:attrNameLst>
                                      </p:cBhvr>
                                      <p:tavLst>
                                        <p:tav tm="0">
                                          <p:val>
                                            <p:fltVal val="0"/>
                                          </p:val>
                                        </p:tav>
                                        <p:tav tm="100000">
                                          <p:val>
                                            <p:strVal val="#ppt_h"/>
                                          </p:val>
                                        </p:tav>
                                      </p:tavLst>
                                    </p:anim>
                                    <p:animEffect transition="in" filter="fade">
                                      <p:cBhvr>
                                        <p:cTn id="17" dur="500"/>
                                        <p:tgtEl>
                                          <p:spTgt spid="43"/>
                                        </p:tgtEl>
                                      </p:cBhvr>
                                    </p:animEffect>
                                  </p:childTnLst>
                                </p:cTn>
                              </p:par>
                            </p:childTnLst>
                          </p:cTn>
                        </p:par>
                        <p:par>
                          <p:cTn id="18" fill="hold">
                            <p:stCondLst>
                              <p:cond delay="1400"/>
                            </p:stCondLst>
                            <p:childTnLst>
                              <p:par>
                                <p:cTn id="19" presetID="10" presetClass="entr" presetSubtype="0" fill="hold" grpId="0" nodeType="after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13"/>
          <p:cNvGrpSpPr>
            <a:grpSpLocks/>
          </p:cNvGrpSpPr>
          <p:nvPr/>
        </p:nvGrpSpPr>
        <p:grpSpPr bwMode="auto">
          <a:xfrm>
            <a:off x="275038" y="266305"/>
            <a:ext cx="1225150" cy="361265"/>
            <a:chOff x="184527" y="297451"/>
            <a:chExt cx="1675750" cy="480420"/>
          </a:xfrm>
        </p:grpSpPr>
        <p:pic>
          <p:nvPicPr>
            <p:cNvPr id="4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2"/>
            <p:cNvSpPr txBox="1">
              <a:spLocks noChangeArrowheads="1"/>
            </p:cNvSpPr>
            <p:nvPr/>
          </p:nvSpPr>
          <p:spPr bwMode="auto">
            <a:xfrm>
              <a:off x="539990" y="348117"/>
              <a:ext cx="1320287" cy="42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500">
                  <a:solidFill>
                    <a:srgbClr val="F2F2F2"/>
                  </a:solidFill>
                </a:rPr>
                <a:t>目录页</a:t>
              </a:r>
            </a:p>
          </p:txBody>
        </p:sp>
        <p:cxnSp>
          <p:nvCxnSpPr>
            <p:cNvPr id="50" name="直接连接符 4"/>
            <p:cNvCxnSpPr/>
            <p:nvPr/>
          </p:nvCxnSpPr>
          <p:spPr>
            <a:xfrm>
              <a:off x="627934" y="745534"/>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8" name="组合 33"/>
          <p:cNvGrpSpPr>
            <a:grpSpLocks/>
          </p:cNvGrpSpPr>
          <p:nvPr/>
        </p:nvGrpSpPr>
        <p:grpSpPr bwMode="auto">
          <a:xfrm>
            <a:off x="2615514" y="1301956"/>
            <a:ext cx="1087041" cy="1082275"/>
            <a:chOff x="2558424" y="1401428"/>
            <a:chExt cx="1318727" cy="1318727"/>
          </a:xfrm>
        </p:grpSpPr>
        <p:sp>
          <p:nvSpPr>
            <p:cNvPr id="29" name="椭圆 28"/>
            <p:cNvSpPr/>
            <p:nvPr/>
          </p:nvSpPr>
          <p:spPr>
            <a:xfrm>
              <a:off x="2558424" y="1401428"/>
              <a:ext cx="1318727" cy="131872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chemeClr val="bg1"/>
                </a:solidFill>
              </a:endParaRPr>
            </a:p>
          </p:txBody>
        </p:sp>
        <p:sp>
          <p:nvSpPr>
            <p:cNvPr id="30" name="Freeform 11"/>
            <p:cNvSpPr>
              <a:spLocks/>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a:defRPr/>
              </a:pPr>
              <a:endParaRPr lang="zh-CN" altLang="en-US" sz="1013">
                <a:solidFill>
                  <a:schemeClr val="bg1"/>
                </a:solidFill>
              </a:endParaRPr>
            </a:p>
          </p:txBody>
        </p:sp>
      </p:grpSp>
      <p:grpSp>
        <p:nvGrpSpPr>
          <p:cNvPr id="31" name="组合 36"/>
          <p:cNvGrpSpPr>
            <a:grpSpLocks/>
          </p:cNvGrpSpPr>
          <p:nvPr/>
        </p:nvGrpSpPr>
        <p:grpSpPr bwMode="auto">
          <a:xfrm>
            <a:off x="3829455" y="1368550"/>
            <a:ext cx="3772823" cy="1058213"/>
            <a:chOff x="4447677" y="2019402"/>
            <a:chExt cx="4041791" cy="1422192"/>
          </a:xfrm>
        </p:grpSpPr>
        <p:sp>
          <p:nvSpPr>
            <p:cNvPr id="36" name="文本框 37"/>
            <p:cNvSpPr txBox="1">
              <a:spLocks noChangeArrowheads="1"/>
            </p:cNvSpPr>
            <p:nvPr/>
          </p:nvSpPr>
          <p:spPr bwMode="auto">
            <a:xfrm>
              <a:off x="4447677" y="2226858"/>
              <a:ext cx="4041791" cy="1214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3600">
                  <a:solidFill>
                    <a:schemeClr val="bg1"/>
                  </a:solidFill>
                </a:rPr>
                <a:t>影响性能的因素</a:t>
              </a:r>
            </a:p>
          </p:txBody>
        </p:sp>
        <p:sp>
          <p:nvSpPr>
            <p:cNvPr id="37" name="文本框 36"/>
            <p:cNvSpPr txBox="1"/>
            <p:nvPr/>
          </p:nvSpPr>
          <p:spPr>
            <a:xfrm>
              <a:off x="4535059" y="2019402"/>
              <a:ext cx="1286891" cy="280324"/>
            </a:xfrm>
            <a:prstGeom prst="rect">
              <a:avLst/>
            </a:prstGeom>
            <a:noFill/>
          </p:spPr>
          <p:txBody>
            <a:bodyPr>
              <a:spAutoFit/>
            </a:bodyPr>
            <a:lstStyle/>
            <a:p>
              <a:pPr>
                <a:defRPr/>
              </a:pPr>
              <a:r>
                <a:rPr lang="zh-CN" altLang="en-US" sz="1200" dirty="0">
                  <a:solidFill>
                    <a:schemeClr val="bg1"/>
                  </a:solidFill>
                  <a:latin typeface="+mn-ea"/>
                </a:rPr>
                <a:t>第二章</a:t>
              </a:r>
            </a:p>
          </p:txBody>
        </p:sp>
      </p:grpSp>
      <p:grpSp>
        <p:nvGrpSpPr>
          <p:cNvPr id="12" name="组合 67"/>
          <p:cNvGrpSpPr>
            <a:grpSpLocks/>
          </p:cNvGrpSpPr>
          <p:nvPr/>
        </p:nvGrpSpPr>
        <p:grpSpPr bwMode="auto">
          <a:xfrm>
            <a:off x="2307265" y="2718472"/>
            <a:ext cx="1437036" cy="838016"/>
            <a:chOff x="830254" y="1976522"/>
            <a:chExt cx="2395119" cy="1117810"/>
          </a:xfrm>
        </p:grpSpPr>
        <p:sp>
          <p:nvSpPr>
            <p:cNvPr id="13" name="文本框 38"/>
            <p:cNvSpPr txBox="1"/>
            <p:nvPr/>
          </p:nvSpPr>
          <p:spPr>
            <a:xfrm>
              <a:off x="830254" y="2560634"/>
              <a:ext cx="2369407" cy="533698"/>
            </a:xfrm>
            <a:prstGeom prst="rect">
              <a:avLst/>
            </a:prstGeom>
            <a:noFill/>
          </p:spPr>
          <p:txBody>
            <a:bodyPr wrap="square">
              <a:spAutoFit/>
            </a:bodyPr>
            <a:lstStyle/>
            <a:p>
              <a:pPr algn="r">
                <a:defRPr/>
              </a:pPr>
              <a:r>
                <a:rPr lang="zh-CN" altLang="en-US" sz="2000" dirty="0">
                  <a:solidFill>
                    <a:schemeClr val="bg1"/>
                  </a:solidFill>
                  <a:latin typeface="+mn-ea"/>
                </a:rPr>
                <a:t>主要内容</a:t>
              </a:r>
            </a:p>
          </p:txBody>
        </p:sp>
        <p:sp>
          <p:nvSpPr>
            <p:cNvPr id="14" name="文本框 11"/>
            <p:cNvSpPr txBox="1">
              <a:spLocks noChangeArrowheads="1"/>
            </p:cNvSpPr>
            <p:nvPr/>
          </p:nvSpPr>
          <p:spPr bwMode="auto">
            <a:xfrm>
              <a:off x="1891642" y="1976522"/>
              <a:ext cx="1333731" cy="61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2400">
                  <a:solidFill>
                    <a:schemeClr val="bg1"/>
                  </a:solidFill>
                  <a:latin typeface="华康少女文字W5(P)" charset="0"/>
                </a:rPr>
                <a:t>目录</a:t>
              </a:r>
            </a:p>
          </p:txBody>
        </p:sp>
      </p:grpSp>
      <p:sp>
        <p:nvSpPr>
          <p:cNvPr id="15" name="文本框 18"/>
          <p:cNvSpPr txBox="1">
            <a:spLocks noChangeArrowheads="1"/>
          </p:cNvSpPr>
          <p:nvPr/>
        </p:nvSpPr>
        <p:spPr bwMode="auto">
          <a:xfrm>
            <a:off x="4382693" y="2975680"/>
            <a:ext cx="29546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chemeClr val="bg1"/>
                </a:solidFill>
                <a:latin typeface="华康少女文字W5(P)" charset="0"/>
              </a:rPr>
              <a:t>影响性能的主要环节和因素</a:t>
            </a:r>
          </a:p>
        </p:txBody>
      </p:sp>
      <p:grpSp>
        <p:nvGrpSpPr>
          <p:cNvPr id="16" name="组合 71"/>
          <p:cNvGrpSpPr>
            <a:grpSpLocks/>
          </p:cNvGrpSpPr>
          <p:nvPr/>
        </p:nvGrpSpPr>
        <p:grpSpPr bwMode="auto">
          <a:xfrm>
            <a:off x="4015871" y="2920911"/>
            <a:ext cx="360874" cy="415498"/>
            <a:chOff x="3501282" y="2047768"/>
            <a:chExt cx="481805" cy="553304"/>
          </a:xfrm>
        </p:grpSpPr>
        <p:sp>
          <p:nvSpPr>
            <p:cNvPr id="17" name="文本框 16"/>
            <p:cNvSpPr txBox="1"/>
            <p:nvPr/>
          </p:nvSpPr>
          <p:spPr>
            <a:xfrm>
              <a:off x="3501282" y="2047768"/>
              <a:ext cx="426324" cy="553304"/>
            </a:xfrm>
            <a:prstGeom prst="rect">
              <a:avLst/>
            </a:prstGeom>
            <a:noFill/>
          </p:spPr>
          <p:txBody>
            <a:bodyPr wrap="none">
              <a:spAutoFit/>
            </a:bodyPr>
            <a:lstStyle/>
            <a:p>
              <a:pPr algn="ctr">
                <a:defRPr/>
              </a:pPr>
              <a:r>
                <a:rPr lang="en-US" altLang="zh-CN" sz="2100" dirty="0">
                  <a:solidFill>
                    <a:schemeClr val="bg1"/>
                  </a:solidFill>
                  <a:latin typeface="+mn-ea"/>
                </a:rPr>
                <a:t>1</a:t>
              </a:r>
              <a:endParaRPr lang="zh-CN" altLang="en-US" sz="2100" dirty="0">
                <a:solidFill>
                  <a:schemeClr val="bg1"/>
                </a:solidFill>
                <a:latin typeface="+mn-ea"/>
              </a:endParaRPr>
            </a:p>
          </p:txBody>
        </p:sp>
        <p:cxnSp>
          <p:nvCxnSpPr>
            <p:cNvPr id="18" name="直接连接符 73"/>
            <p:cNvCxnSpPr/>
            <p:nvPr/>
          </p:nvCxnSpPr>
          <p:spPr>
            <a:xfrm flipH="1">
              <a:off x="3736698" y="2226931"/>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94"/>
          <p:cNvCxnSpPr/>
          <p:nvPr/>
        </p:nvCxnSpPr>
        <p:spPr>
          <a:xfrm>
            <a:off x="3858261" y="2784288"/>
            <a:ext cx="10933" cy="7934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093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250" fill="hold"/>
                                        <p:tgtEl>
                                          <p:spTgt spid="28"/>
                                        </p:tgtEl>
                                        <p:attrNameLst>
                                          <p:attrName>ppt_w</p:attrName>
                                        </p:attrNameLst>
                                      </p:cBhvr>
                                      <p:tavLst>
                                        <p:tav tm="0">
                                          <p:val>
                                            <p:fltVal val="0"/>
                                          </p:val>
                                        </p:tav>
                                        <p:tav tm="100000">
                                          <p:val>
                                            <p:strVal val="#ppt_w"/>
                                          </p:val>
                                        </p:tav>
                                      </p:tavLst>
                                    </p:anim>
                                    <p:anim calcmode="lin" valueType="num">
                                      <p:cBhvr>
                                        <p:cTn id="13" dur="250" fill="hold"/>
                                        <p:tgtEl>
                                          <p:spTgt spid="28"/>
                                        </p:tgtEl>
                                        <p:attrNameLst>
                                          <p:attrName>ppt_h</p:attrName>
                                        </p:attrNameLst>
                                      </p:cBhvr>
                                      <p:tavLst>
                                        <p:tav tm="0">
                                          <p:val>
                                            <p:fltVal val="0"/>
                                          </p:val>
                                        </p:tav>
                                        <p:tav tm="100000">
                                          <p:val>
                                            <p:strVal val="#ppt_h"/>
                                          </p:val>
                                        </p:tav>
                                      </p:tavLst>
                                    </p:anim>
                                    <p:animEffect transition="in" filter="fade">
                                      <p:cBhvr>
                                        <p:cTn id="14" dur="250"/>
                                        <p:tgtEl>
                                          <p:spTgt spid="28"/>
                                        </p:tgtEl>
                                      </p:cBhvr>
                                    </p:animEffect>
                                  </p:childTnLst>
                                </p:cTn>
                              </p:par>
                              <p:par>
                                <p:cTn id="15" presetID="6" presetClass="emph" presetSubtype="0" decel="100000" fill="hold" nodeType="withEffect">
                                  <p:stCondLst>
                                    <p:cond delay="200"/>
                                  </p:stCondLst>
                                  <p:childTnLst>
                                    <p:animScale>
                                      <p:cBhvr>
                                        <p:cTn id="16" dur="250" fill="hold"/>
                                        <p:tgtEl>
                                          <p:spTgt spid="28"/>
                                        </p:tgtEl>
                                      </p:cBhvr>
                                      <p:by x="110000" y="110000"/>
                                    </p:animScale>
                                  </p:childTnLst>
                                </p:cTn>
                              </p:par>
                              <p:par>
                                <p:cTn id="17" presetID="6" presetClass="emph" presetSubtype="0" decel="100000" fill="hold" nodeType="withEffect">
                                  <p:stCondLst>
                                    <p:cond delay="400"/>
                                  </p:stCondLst>
                                  <p:childTnLst>
                                    <p:animScale>
                                      <p:cBhvr>
                                        <p:cTn id="18" dur="250" fill="hold"/>
                                        <p:tgtEl>
                                          <p:spTgt spid="28"/>
                                        </p:tgtEl>
                                      </p:cBhvr>
                                      <p:by x="91000" y="91000"/>
                                    </p:animScale>
                                  </p:childTnLst>
                                </p:cTn>
                              </p:par>
                            </p:childTnLst>
                          </p:cTn>
                        </p:par>
                        <p:par>
                          <p:cTn id="19" fill="hold">
                            <p:stCondLst>
                              <p:cond delay="1150"/>
                            </p:stCondLst>
                            <p:childTnLst>
                              <p:par>
                                <p:cTn id="20" presetID="2" presetClass="entr" presetSubtype="2" decel="100000"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fill="hold"/>
                                        <p:tgtEl>
                                          <p:spTgt spid="31"/>
                                        </p:tgtEl>
                                        <p:attrNameLst>
                                          <p:attrName>ppt_x</p:attrName>
                                        </p:attrNameLst>
                                      </p:cBhvr>
                                      <p:tavLst>
                                        <p:tav tm="0">
                                          <p:val>
                                            <p:strVal val="1+#ppt_w/2"/>
                                          </p:val>
                                        </p:tav>
                                        <p:tav tm="100000">
                                          <p:val>
                                            <p:strVal val="#ppt_x"/>
                                          </p:val>
                                        </p:tav>
                                      </p:tavLst>
                                    </p:anim>
                                    <p:anim calcmode="lin" valueType="num">
                                      <p:cBhvr additive="base">
                                        <p:cTn id="23" dur="500" fill="hold"/>
                                        <p:tgtEl>
                                          <p:spTgt spid="31"/>
                                        </p:tgtEl>
                                        <p:attrNameLst>
                                          <p:attrName>ppt_y</p:attrName>
                                        </p:attrNameLst>
                                      </p:cBhvr>
                                      <p:tavLst>
                                        <p:tav tm="0">
                                          <p:val>
                                            <p:strVal val="#ppt_y"/>
                                          </p:val>
                                        </p:tav>
                                        <p:tav tm="100000">
                                          <p:val>
                                            <p:strVal val="#ppt_y"/>
                                          </p:val>
                                        </p:tav>
                                      </p:tavLst>
                                    </p:anim>
                                  </p:childTnLst>
                                </p:cTn>
                              </p:par>
                            </p:childTnLst>
                          </p:cTn>
                        </p:par>
                        <p:par>
                          <p:cTn id="24" fill="hold">
                            <p:stCondLst>
                              <p:cond delay="1650"/>
                            </p:stCondLst>
                            <p:childTnLst>
                              <p:par>
                                <p:cTn id="25" presetID="2" presetClass="entr" presetSubtype="8" decel="66667"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150"/>
                            </p:stCondLst>
                            <p:childTnLst>
                              <p:par>
                                <p:cTn id="30" presetID="2" presetClass="entr" presetSubtype="1"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ppt_x"/>
                                          </p:val>
                                        </p:tav>
                                        <p:tav tm="100000">
                                          <p:val>
                                            <p:strVal val="#ppt_x"/>
                                          </p:val>
                                        </p:tav>
                                      </p:tavLst>
                                    </p:anim>
                                    <p:anim calcmode="lin" valueType="num">
                                      <p:cBhvr additive="base">
                                        <p:cTn id="33" dur="500" fill="hold"/>
                                        <p:tgtEl>
                                          <p:spTgt spid="27"/>
                                        </p:tgtEl>
                                        <p:attrNameLst>
                                          <p:attrName>ppt_y</p:attrName>
                                        </p:attrNameLst>
                                      </p:cBhvr>
                                      <p:tavLst>
                                        <p:tav tm="0">
                                          <p:val>
                                            <p:strVal val="0-#ppt_h/2"/>
                                          </p:val>
                                        </p:tav>
                                        <p:tav tm="100000">
                                          <p:val>
                                            <p:strVal val="#ppt_y"/>
                                          </p:val>
                                        </p:tav>
                                      </p:tavLst>
                                    </p:anim>
                                  </p:childTnLst>
                                </p:cTn>
                              </p:par>
                            </p:childTnLst>
                          </p:cTn>
                        </p:par>
                        <p:par>
                          <p:cTn id="34" fill="hold">
                            <p:stCondLst>
                              <p:cond delay="2650"/>
                            </p:stCondLst>
                            <p:childTnLst>
                              <p:par>
                                <p:cTn id="35" presetID="10" presetClass="entr" presetSubtype="0"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childTnLst>
                                </p:cTn>
                              </p:par>
                              <p:par>
                                <p:cTn id="38" presetID="56" presetClass="path" presetSubtype="0" accel="50000" decel="50000" fill="hold" nodeType="withEffect">
                                  <p:stCondLst>
                                    <p:cond delay="0"/>
                                  </p:stCondLst>
                                  <p:childTnLst>
                                    <p:animMotion origin="layout" path="M -0.03732 0.04134 L -4.16667E-6 4.36594E-6 " pathEditMode="relative" rAng="0" ptsTypes="AA">
                                      <p:cBhvr>
                                        <p:cTn id="39" dur="700" fill="hold"/>
                                        <p:tgtEl>
                                          <p:spTgt spid="16"/>
                                        </p:tgtEl>
                                        <p:attrNameLst>
                                          <p:attrName>ppt_x</p:attrName>
                                          <p:attrName>ppt_y</p:attrName>
                                        </p:attrNameLst>
                                      </p:cBhvr>
                                      <p:rCtr x="1858" y="-2067"/>
                                    </p:animMotion>
                                  </p:childTnLst>
                                </p:cTn>
                              </p:par>
                              <p:par>
                                <p:cTn id="40" presetID="22" presetClass="entr" presetSubtype="8" fill="hold" grpId="0" nodeType="with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29"/>
          <p:cNvSpPr txBox="1">
            <a:spLocks noChangeArrowheads="1"/>
          </p:cNvSpPr>
          <p:nvPr/>
        </p:nvSpPr>
        <p:spPr bwMode="auto">
          <a:xfrm>
            <a:off x="676275" y="3060104"/>
            <a:ext cx="189388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lnSpc>
                <a:spcPct val="150000"/>
              </a:lnSpc>
            </a:pPr>
            <a:r>
              <a:rPr lang="en-US" altLang="zh-CN" sz="1000">
                <a:solidFill>
                  <a:schemeClr val="bg1"/>
                </a:solidFill>
                <a:latin typeface="华康少女文字W5(P)" charset="0"/>
              </a:rPr>
              <a:t>CPU</a:t>
            </a:r>
            <a:r>
              <a:rPr lang="zh-CN" altLang="en-US" sz="1000">
                <a:solidFill>
                  <a:schemeClr val="bg1"/>
                </a:solidFill>
                <a:latin typeface="华康少女文字W5(P)" charset="0"/>
              </a:rPr>
              <a:t>、内存、存储系统、带宽等</a:t>
            </a:r>
          </a:p>
        </p:txBody>
      </p:sp>
      <p:sp>
        <p:nvSpPr>
          <p:cNvPr id="12" name="TextBox 30"/>
          <p:cNvSpPr txBox="1">
            <a:spLocks noChangeArrowheads="1"/>
          </p:cNvSpPr>
          <p:nvPr/>
        </p:nvSpPr>
        <p:spPr bwMode="auto">
          <a:xfrm>
            <a:off x="2570163" y="3060104"/>
            <a:ext cx="189388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lnSpc>
                <a:spcPct val="150000"/>
              </a:lnSpc>
            </a:pPr>
            <a:r>
              <a:rPr lang="en-US" altLang="zh-CN" sz="1000">
                <a:solidFill>
                  <a:schemeClr val="bg1"/>
                </a:solidFill>
                <a:latin typeface="华康少女文字W5(P)" charset="0"/>
              </a:rPr>
              <a:t>IO</a:t>
            </a:r>
            <a:r>
              <a:rPr lang="zh-CN" altLang="en-US" sz="1000">
                <a:solidFill>
                  <a:schemeClr val="bg1"/>
                </a:solidFill>
                <a:latin typeface="华康少女文字W5(P)" charset="0"/>
              </a:rPr>
              <a:t>性能、文件系统性能（大文件、小文件、读写优化、网络文件系统）、多线程性能等</a:t>
            </a:r>
          </a:p>
        </p:txBody>
      </p:sp>
      <p:sp>
        <p:nvSpPr>
          <p:cNvPr id="15" name="TextBox 31"/>
          <p:cNvSpPr txBox="1">
            <a:spLocks noChangeArrowheads="1"/>
          </p:cNvSpPr>
          <p:nvPr/>
        </p:nvSpPr>
        <p:spPr bwMode="auto">
          <a:xfrm>
            <a:off x="4530725" y="3060104"/>
            <a:ext cx="189388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lnSpc>
                <a:spcPct val="150000"/>
              </a:lnSpc>
            </a:pPr>
            <a:r>
              <a:rPr lang="zh-CN" altLang="en-US" sz="1000">
                <a:solidFill>
                  <a:schemeClr val="bg1"/>
                </a:solidFill>
                <a:latin typeface="华康少女文字W5(P)" charset="0"/>
              </a:rPr>
              <a:t>数据库、</a:t>
            </a:r>
            <a:r>
              <a:rPr lang="en-US" altLang="zh-CN" sz="1000">
                <a:solidFill>
                  <a:schemeClr val="bg1"/>
                </a:solidFill>
                <a:latin typeface="华康少女文字W5(P)" charset="0"/>
              </a:rPr>
              <a:t>JDK</a:t>
            </a:r>
            <a:r>
              <a:rPr lang="zh-CN" altLang="en-US" sz="1000">
                <a:solidFill>
                  <a:schemeClr val="bg1"/>
                </a:solidFill>
                <a:latin typeface="华康少女文字W5(P)" charset="0"/>
              </a:rPr>
              <a:t>、</a:t>
            </a:r>
            <a:r>
              <a:rPr lang="en-US" altLang="zh-CN" sz="1000">
                <a:solidFill>
                  <a:schemeClr val="bg1"/>
                </a:solidFill>
                <a:latin typeface="华康少女文字W5(P)" charset="0"/>
              </a:rPr>
              <a:t>Servlet</a:t>
            </a:r>
            <a:r>
              <a:rPr lang="zh-CN" altLang="en-US" sz="1000">
                <a:solidFill>
                  <a:schemeClr val="bg1"/>
                </a:solidFill>
                <a:latin typeface="华康少女文字W5(P)" charset="0"/>
              </a:rPr>
              <a:t>容器、</a:t>
            </a:r>
            <a:r>
              <a:rPr lang="en-US" altLang="zh-CN" sz="1000">
                <a:solidFill>
                  <a:schemeClr val="bg1"/>
                </a:solidFill>
                <a:latin typeface="华康少女文字W5(P)" charset="0"/>
              </a:rPr>
              <a:t>Http</a:t>
            </a:r>
            <a:r>
              <a:rPr lang="zh-CN" altLang="en-US" sz="1000">
                <a:solidFill>
                  <a:schemeClr val="bg1"/>
                </a:solidFill>
                <a:latin typeface="华康少女文字W5(P)" charset="0"/>
              </a:rPr>
              <a:t>服务器等</a:t>
            </a:r>
          </a:p>
        </p:txBody>
      </p:sp>
      <p:sp>
        <p:nvSpPr>
          <p:cNvPr id="16" name="TextBox 32"/>
          <p:cNvSpPr txBox="1">
            <a:spLocks noChangeArrowheads="1"/>
          </p:cNvSpPr>
          <p:nvPr/>
        </p:nvSpPr>
        <p:spPr bwMode="auto">
          <a:xfrm>
            <a:off x="6559550" y="3060104"/>
            <a:ext cx="189388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lnSpc>
                <a:spcPct val="150000"/>
              </a:lnSpc>
            </a:pPr>
            <a:r>
              <a:rPr lang="en-US" altLang="zh-CN" sz="1000">
                <a:solidFill>
                  <a:schemeClr val="bg1"/>
                </a:solidFill>
                <a:latin typeface="华康少女文字W5(P)" charset="0"/>
              </a:rPr>
              <a:t>SQL</a:t>
            </a:r>
            <a:r>
              <a:rPr lang="zh-CN" altLang="en-US" sz="1000">
                <a:solidFill>
                  <a:schemeClr val="bg1"/>
                </a:solidFill>
                <a:latin typeface="华康少女文字W5(P)" charset="0"/>
              </a:rPr>
              <a:t>书写、数据结构和算法、表结构设计问题等</a:t>
            </a:r>
          </a:p>
        </p:txBody>
      </p:sp>
      <p:sp>
        <p:nvSpPr>
          <p:cNvPr id="17" name="TextBox 34"/>
          <p:cNvSpPr txBox="1">
            <a:spLocks noChangeArrowheads="1"/>
          </p:cNvSpPr>
          <p:nvPr/>
        </p:nvSpPr>
        <p:spPr bwMode="auto">
          <a:xfrm>
            <a:off x="1625600" y="3967047"/>
            <a:ext cx="599281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50000"/>
              </a:lnSpc>
            </a:pPr>
            <a:r>
              <a:rPr lang="zh-CN" altLang="en-US" sz="1000">
                <a:solidFill>
                  <a:schemeClr val="bg1"/>
                </a:solidFill>
                <a:latin typeface="华康少女文字W5(P)" charset="0"/>
              </a:rPr>
              <a:t>        通常，</a:t>
            </a:r>
            <a:r>
              <a:rPr lang="en-US" altLang="zh-CN" sz="1000">
                <a:solidFill>
                  <a:schemeClr val="bg1"/>
                </a:solidFill>
                <a:latin typeface="华康少女文字W5(P)" charset="0"/>
              </a:rPr>
              <a:t>I/O</a:t>
            </a:r>
            <a:r>
              <a:rPr lang="zh-CN" altLang="en-US" sz="1000">
                <a:solidFill>
                  <a:schemeClr val="bg1"/>
                </a:solidFill>
                <a:latin typeface="华康少女文字W5(P)" charset="0"/>
              </a:rPr>
              <a:t>操作、网络响应、差的数据结构和算法、数据库等都会导致低劣的性能。</a:t>
            </a:r>
          </a:p>
          <a:p>
            <a:pPr>
              <a:lnSpc>
                <a:spcPct val="150000"/>
              </a:lnSpc>
            </a:pPr>
            <a:r>
              <a:rPr lang="zh-CN" altLang="en-US" sz="1000">
                <a:solidFill>
                  <a:schemeClr val="bg1"/>
                </a:solidFill>
                <a:latin typeface="华康少女文字W5(P)" charset="0"/>
              </a:rPr>
              <a:t>        性能最关键的瓶颈在</a:t>
            </a:r>
            <a:r>
              <a:rPr lang="en-US" altLang="zh-CN" sz="1000">
                <a:solidFill>
                  <a:schemeClr val="bg1"/>
                </a:solidFill>
                <a:latin typeface="华康少女文字W5(P)" charset="0"/>
              </a:rPr>
              <a:t>I/O</a:t>
            </a:r>
            <a:r>
              <a:rPr lang="zh-CN" altLang="en-US" sz="1000">
                <a:solidFill>
                  <a:schemeClr val="bg1"/>
                </a:solidFill>
                <a:latin typeface="华康少女文字W5(P)" charset="0"/>
              </a:rPr>
              <a:t>，包括数据库，</a:t>
            </a:r>
            <a:r>
              <a:rPr lang="en-US" altLang="zh-CN" sz="1000">
                <a:solidFill>
                  <a:schemeClr val="bg1"/>
                </a:solidFill>
                <a:latin typeface="华康少女文字W5(P)" charset="0"/>
              </a:rPr>
              <a:t>socket</a:t>
            </a:r>
            <a:r>
              <a:rPr lang="zh-CN" altLang="en-US" sz="1000">
                <a:solidFill>
                  <a:schemeClr val="bg1"/>
                </a:solidFill>
                <a:latin typeface="华康少女文字W5(P)" charset="0"/>
              </a:rPr>
              <a:t>，网络通信，文件等</a:t>
            </a:r>
            <a:r>
              <a:rPr lang="en-US" altLang="zh-CN" sz="1000">
                <a:solidFill>
                  <a:schemeClr val="bg1"/>
                </a:solidFill>
                <a:latin typeface="华康少女文字W5(P)" charset="0"/>
              </a:rPr>
              <a:t>I/O</a:t>
            </a:r>
            <a:r>
              <a:rPr lang="zh-CN" altLang="en-US" sz="1000">
                <a:solidFill>
                  <a:schemeClr val="bg1"/>
                </a:solidFill>
                <a:latin typeface="华康少女文字W5(P)" charset="0"/>
              </a:rPr>
              <a:t>，例如频繁查询数据库并返回大量结果集，这些昂贵的操作会占用大量的</a:t>
            </a:r>
            <a:r>
              <a:rPr lang="en-US" altLang="zh-CN" sz="1000">
                <a:solidFill>
                  <a:schemeClr val="bg1"/>
                </a:solidFill>
                <a:latin typeface="华康少女文字W5(P)" charset="0"/>
              </a:rPr>
              <a:t>CPU</a:t>
            </a:r>
            <a:r>
              <a:rPr lang="zh-CN" altLang="en-US" sz="1000">
                <a:solidFill>
                  <a:schemeClr val="bg1"/>
                </a:solidFill>
                <a:latin typeface="华康少女文字W5(P)" charset="0"/>
              </a:rPr>
              <a:t>时间。所以性能设计时一定要考虑到</a:t>
            </a:r>
            <a:r>
              <a:rPr lang="en-US" altLang="zh-CN" sz="1000">
                <a:solidFill>
                  <a:schemeClr val="bg1"/>
                </a:solidFill>
                <a:latin typeface="华康少女文字W5(P)" charset="0"/>
              </a:rPr>
              <a:t>I/O</a:t>
            </a:r>
            <a:endParaRPr lang="zh-CN" altLang="en-US" sz="1000">
              <a:solidFill>
                <a:schemeClr val="bg1"/>
              </a:solidFill>
              <a:latin typeface="华康少女文字W5(P)" charset="0"/>
            </a:endParaRPr>
          </a:p>
        </p:txBody>
      </p:sp>
      <p:grpSp>
        <p:nvGrpSpPr>
          <p:cNvPr id="18" name="组合 6"/>
          <p:cNvGrpSpPr>
            <a:grpSpLocks/>
          </p:cNvGrpSpPr>
          <p:nvPr/>
        </p:nvGrpSpPr>
        <p:grpSpPr bwMode="auto">
          <a:xfrm>
            <a:off x="744538" y="839192"/>
            <a:ext cx="7642225" cy="2165350"/>
            <a:chOff x="751008" y="967406"/>
            <a:chExt cx="7641986" cy="2164103"/>
          </a:xfrm>
        </p:grpSpPr>
        <p:grpSp>
          <p:nvGrpSpPr>
            <p:cNvPr id="19" name="组合 7"/>
            <p:cNvGrpSpPr>
              <a:grpSpLocks/>
            </p:cNvGrpSpPr>
            <p:nvPr/>
          </p:nvGrpSpPr>
          <p:grpSpPr bwMode="auto">
            <a:xfrm>
              <a:off x="1690779" y="967406"/>
              <a:ext cx="5665610" cy="1623077"/>
              <a:chOff x="1690779" y="967406"/>
              <a:chExt cx="5665610" cy="1623077"/>
            </a:xfrm>
          </p:grpSpPr>
          <p:cxnSp>
            <p:nvCxnSpPr>
              <p:cNvPr id="28" name="直接连接符 16"/>
              <p:cNvCxnSpPr/>
              <p:nvPr/>
            </p:nvCxnSpPr>
            <p:spPr>
              <a:xfrm>
                <a:off x="1690779" y="1981234"/>
                <a:ext cx="56656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箭头连接符 17"/>
              <p:cNvCxnSpPr/>
              <p:nvPr/>
            </p:nvCxnSpPr>
            <p:spPr>
              <a:xfrm>
                <a:off x="1690779" y="1981234"/>
                <a:ext cx="0" cy="60924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18"/>
              <p:cNvCxnSpPr/>
              <p:nvPr/>
            </p:nvCxnSpPr>
            <p:spPr>
              <a:xfrm>
                <a:off x="3598894" y="1981234"/>
                <a:ext cx="0" cy="60924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19"/>
              <p:cNvCxnSpPr/>
              <p:nvPr/>
            </p:nvCxnSpPr>
            <p:spPr>
              <a:xfrm>
                <a:off x="5583207" y="1981234"/>
                <a:ext cx="0" cy="60924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20"/>
              <p:cNvCxnSpPr/>
              <p:nvPr/>
            </p:nvCxnSpPr>
            <p:spPr>
              <a:xfrm>
                <a:off x="7354802" y="1981234"/>
                <a:ext cx="0" cy="60924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连接符 21"/>
              <p:cNvCxnSpPr/>
              <p:nvPr/>
            </p:nvCxnSpPr>
            <p:spPr>
              <a:xfrm flipH="1">
                <a:off x="4583114" y="1508431"/>
                <a:ext cx="0" cy="4728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3483010" y="967406"/>
                <a:ext cx="2177982" cy="5410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35" name="TextBox 35"/>
              <p:cNvSpPr txBox="1">
                <a:spLocks noChangeArrowheads="1"/>
              </p:cNvSpPr>
              <p:nvPr/>
            </p:nvSpPr>
            <p:spPr bwMode="auto">
              <a:xfrm>
                <a:off x="3650228" y="1087987"/>
                <a:ext cx="1826084" cy="338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600" b="1">
                    <a:solidFill>
                      <a:schemeClr val="bg1"/>
                    </a:solidFill>
                    <a:latin typeface="华康少女文字W5(P)" charset="0"/>
                  </a:rPr>
                  <a:t>性能涉及到的环节</a:t>
                </a:r>
              </a:p>
            </p:txBody>
          </p:sp>
        </p:grpSp>
        <p:sp>
          <p:nvSpPr>
            <p:cNvPr id="20" name="矩形 19"/>
            <p:cNvSpPr/>
            <p:nvPr/>
          </p:nvSpPr>
          <p:spPr>
            <a:xfrm>
              <a:off x="751008" y="2590483"/>
              <a:ext cx="1789056" cy="5410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21" name="TextBox 36"/>
            <p:cNvSpPr txBox="1">
              <a:spLocks noChangeArrowheads="1"/>
            </p:cNvSpPr>
            <p:nvPr/>
          </p:nvSpPr>
          <p:spPr bwMode="auto">
            <a:xfrm>
              <a:off x="1244646" y="2722170"/>
              <a:ext cx="800194" cy="27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200">
                  <a:solidFill>
                    <a:schemeClr val="bg1"/>
                  </a:solidFill>
                  <a:latin typeface="华康少女文字W5(P)" charset="0"/>
                </a:rPr>
                <a:t>硬件资源</a:t>
              </a:r>
            </a:p>
          </p:txBody>
        </p:sp>
        <p:sp>
          <p:nvSpPr>
            <p:cNvPr id="22" name="矩形 21"/>
            <p:cNvSpPr/>
            <p:nvPr/>
          </p:nvSpPr>
          <p:spPr>
            <a:xfrm>
              <a:off x="2682935" y="2590483"/>
              <a:ext cx="1787469" cy="5410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23" name="TextBox 37"/>
            <p:cNvSpPr txBox="1">
              <a:spLocks noChangeArrowheads="1"/>
            </p:cNvSpPr>
            <p:nvPr/>
          </p:nvSpPr>
          <p:spPr bwMode="auto">
            <a:xfrm>
              <a:off x="3176572" y="2722170"/>
              <a:ext cx="800194" cy="27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200">
                  <a:solidFill>
                    <a:schemeClr val="bg1"/>
                  </a:solidFill>
                  <a:latin typeface="华康少女文字W5(P)" charset="0"/>
                </a:rPr>
                <a:t>操作系统</a:t>
              </a:r>
            </a:p>
          </p:txBody>
        </p:sp>
        <p:sp>
          <p:nvSpPr>
            <p:cNvPr id="24" name="矩形 23"/>
            <p:cNvSpPr/>
            <p:nvPr/>
          </p:nvSpPr>
          <p:spPr>
            <a:xfrm>
              <a:off x="4643436" y="2590483"/>
              <a:ext cx="1789056" cy="5410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25" name="TextBox 38"/>
            <p:cNvSpPr txBox="1">
              <a:spLocks noChangeArrowheads="1"/>
            </p:cNvSpPr>
            <p:nvPr/>
          </p:nvSpPr>
          <p:spPr bwMode="auto">
            <a:xfrm>
              <a:off x="4829307" y="2722170"/>
              <a:ext cx="1415728" cy="27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200">
                  <a:solidFill>
                    <a:schemeClr val="bg1"/>
                  </a:solidFill>
                  <a:latin typeface="华康少女文字W5(P)" charset="0"/>
                </a:rPr>
                <a:t>服务器、中间件等</a:t>
              </a:r>
            </a:p>
          </p:txBody>
        </p:sp>
        <p:sp>
          <p:nvSpPr>
            <p:cNvPr id="26" name="矩形 25"/>
            <p:cNvSpPr/>
            <p:nvPr/>
          </p:nvSpPr>
          <p:spPr>
            <a:xfrm>
              <a:off x="6603937" y="2590483"/>
              <a:ext cx="1789057" cy="5410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27" name="TextBox 39"/>
            <p:cNvSpPr txBox="1">
              <a:spLocks noChangeArrowheads="1"/>
            </p:cNvSpPr>
            <p:nvPr/>
          </p:nvSpPr>
          <p:spPr bwMode="auto">
            <a:xfrm>
              <a:off x="6944477" y="2722170"/>
              <a:ext cx="1109564" cy="27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200">
                  <a:solidFill>
                    <a:schemeClr val="bg1"/>
                  </a:solidFill>
                  <a:latin typeface="华康少女文字W5(P)" charset="0"/>
                </a:rPr>
                <a:t>应用程序本身</a:t>
              </a:r>
            </a:p>
          </p:txBody>
        </p:sp>
      </p:grpSp>
      <p:pic>
        <p:nvPicPr>
          <p:cNvPr id="36" name="图片 3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文本框 36"/>
          <p:cNvSpPr txBox="1"/>
          <p:nvPr/>
        </p:nvSpPr>
        <p:spPr>
          <a:xfrm>
            <a:off x="411163" y="384175"/>
            <a:ext cx="2363935" cy="307777"/>
          </a:xfrm>
          <a:prstGeom prst="rect">
            <a:avLst/>
          </a:prstGeom>
          <a:noFill/>
        </p:spPr>
        <p:txBody>
          <a:bodyPr wrap="square">
            <a:spAutoFit/>
          </a:bodyPr>
          <a:lstStyle/>
          <a:p>
            <a:pPr>
              <a:defRPr/>
            </a:pPr>
            <a:r>
              <a:rPr lang="zh-CN" altLang="en-US" sz="1400" dirty="0">
                <a:solidFill>
                  <a:schemeClr val="bg1">
                    <a:lumMod val="95000"/>
                  </a:schemeClr>
                </a:solidFill>
                <a:latin typeface="华康少女文字W5(P)" panose="040F0500000000000000" pitchFamily="82" charset="-122"/>
                <a:ea typeface="华康少女文字W5(P)" pitchFamily="82" charset="-122"/>
              </a:rPr>
              <a:t>影响性能的主要环节和因素</a:t>
            </a:r>
          </a:p>
        </p:txBody>
      </p:sp>
    </p:spTree>
    <p:extLst>
      <p:ext uri="{BB962C8B-B14F-4D97-AF65-F5344CB8AC3E}">
        <p14:creationId xmlns:p14="http://schemas.microsoft.com/office/powerpoint/2010/main" val="2602178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7"/>
                                        </p:tgtEl>
                                        <p:attrNameLst>
                                          <p:attrName>ppt_y</p:attrName>
                                        </p:attrNameLst>
                                      </p:cBhvr>
                                      <p:tavLst>
                                        <p:tav tm="0">
                                          <p:val>
                                            <p:strVal val="#ppt_y"/>
                                          </p:val>
                                        </p:tav>
                                        <p:tav tm="100000">
                                          <p:val>
                                            <p:strVal val="#ppt_y"/>
                                          </p:val>
                                        </p:tav>
                                      </p:tavLst>
                                    </p:anim>
                                    <p:anim calcmode="lin" valueType="num">
                                      <p:cBhvr>
                                        <p:cTn id="9"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7"/>
                                        </p:tgtEl>
                                      </p:cBhvr>
                                    </p:animEffect>
                                  </p:childTnLst>
                                </p:cTn>
                              </p:par>
                            </p:childTnLst>
                          </p:cTn>
                        </p:par>
                        <p:par>
                          <p:cTn id="12" fill="hold">
                            <p:stCondLst>
                              <p:cond delay="1050"/>
                            </p:stCondLst>
                            <p:childTnLst>
                              <p:par>
                                <p:cTn id="13" presetID="22" presetClass="entr" presetSubtype="1"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1000"/>
                                        <p:tgtEl>
                                          <p:spTgt spid="18"/>
                                        </p:tgtEl>
                                      </p:cBhvr>
                                    </p:animEffect>
                                  </p:childTnLst>
                                </p:cTn>
                              </p:par>
                            </p:childTnLst>
                          </p:cTn>
                        </p:par>
                        <p:par>
                          <p:cTn id="16" fill="hold">
                            <p:stCondLst>
                              <p:cond delay="2050"/>
                            </p:stCondLst>
                            <p:childTnLst>
                              <p:par>
                                <p:cTn id="17" presetID="2" presetClass="entr" presetSubtype="4" decel="10000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00" fill="hold"/>
                                        <p:tgtEl>
                                          <p:spTgt spid="11"/>
                                        </p:tgtEl>
                                        <p:attrNameLst>
                                          <p:attrName>ppt_x</p:attrName>
                                        </p:attrNameLst>
                                      </p:cBhvr>
                                      <p:tavLst>
                                        <p:tav tm="0">
                                          <p:val>
                                            <p:strVal val="#ppt_x"/>
                                          </p:val>
                                        </p:tav>
                                        <p:tav tm="100000">
                                          <p:val>
                                            <p:strVal val="#ppt_x"/>
                                          </p:val>
                                        </p:tav>
                                      </p:tavLst>
                                    </p:anim>
                                    <p:anim calcmode="lin" valueType="num">
                                      <p:cBhvr additive="base">
                                        <p:cTn id="20" dur="12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5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400" fill="hold"/>
                                        <p:tgtEl>
                                          <p:spTgt spid="12"/>
                                        </p:tgtEl>
                                        <p:attrNameLst>
                                          <p:attrName>ppt_x</p:attrName>
                                        </p:attrNameLst>
                                      </p:cBhvr>
                                      <p:tavLst>
                                        <p:tav tm="0">
                                          <p:val>
                                            <p:strVal val="#ppt_x"/>
                                          </p:val>
                                        </p:tav>
                                        <p:tav tm="100000">
                                          <p:val>
                                            <p:strVal val="#ppt_x"/>
                                          </p:val>
                                        </p:tav>
                                      </p:tavLst>
                                    </p:anim>
                                    <p:anim calcmode="lin" valueType="num">
                                      <p:cBhvr additive="base">
                                        <p:cTn id="24" dur="4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3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400" fill="hold"/>
                                        <p:tgtEl>
                                          <p:spTgt spid="15"/>
                                        </p:tgtEl>
                                        <p:attrNameLst>
                                          <p:attrName>ppt_x</p:attrName>
                                        </p:attrNameLst>
                                      </p:cBhvr>
                                      <p:tavLst>
                                        <p:tav tm="0">
                                          <p:val>
                                            <p:strVal val="#ppt_x"/>
                                          </p:val>
                                        </p:tav>
                                        <p:tav tm="100000">
                                          <p:val>
                                            <p:strVal val="#ppt_x"/>
                                          </p:val>
                                        </p:tav>
                                      </p:tavLst>
                                    </p:anim>
                                    <p:anim calcmode="lin" valueType="num">
                                      <p:cBhvr additive="base">
                                        <p:cTn id="28" dur="4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45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400" fill="hold"/>
                                        <p:tgtEl>
                                          <p:spTgt spid="16"/>
                                        </p:tgtEl>
                                        <p:attrNameLst>
                                          <p:attrName>ppt_x</p:attrName>
                                        </p:attrNameLst>
                                      </p:cBhvr>
                                      <p:tavLst>
                                        <p:tav tm="0">
                                          <p:val>
                                            <p:strVal val="#ppt_x"/>
                                          </p:val>
                                        </p:tav>
                                        <p:tav tm="100000">
                                          <p:val>
                                            <p:strVal val="#ppt_x"/>
                                          </p:val>
                                        </p:tav>
                                      </p:tavLst>
                                    </p:anim>
                                    <p:anim calcmode="lin" valueType="num">
                                      <p:cBhvr additive="base">
                                        <p:cTn id="32" dur="400" fill="hold"/>
                                        <p:tgtEl>
                                          <p:spTgt spid="16"/>
                                        </p:tgtEl>
                                        <p:attrNameLst>
                                          <p:attrName>ppt_y</p:attrName>
                                        </p:attrNameLst>
                                      </p:cBhvr>
                                      <p:tavLst>
                                        <p:tav tm="0">
                                          <p:val>
                                            <p:strVal val="1+#ppt_h/2"/>
                                          </p:val>
                                        </p:tav>
                                        <p:tav tm="100000">
                                          <p:val>
                                            <p:strVal val="#ppt_y"/>
                                          </p:val>
                                        </p:tav>
                                      </p:tavLst>
                                    </p:anim>
                                  </p:childTnLst>
                                </p:cTn>
                              </p:par>
                            </p:childTnLst>
                          </p:cTn>
                        </p:par>
                        <p:par>
                          <p:cTn id="33" fill="hold">
                            <p:stCondLst>
                              <p:cond delay="3250"/>
                            </p:stCondLst>
                            <p:childTnLst>
                              <p:par>
                                <p:cTn id="34" presetID="22" presetClass="entr" presetSubtype="8"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6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P spid="16" grpId="0"/>
      <p:bldP spid="17"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13"/>
          <p:cNvGrpSpPr>
            <a:grpSpLocks/>
          </p:cNvGrpSpPr>
          <p:nvPr/>
        </p:nvGrpSpPr>
        <p:grpSpPr bwMode="auto">
          <a:xfrm>
            <a:off x="275038" y="266305"/>
            <a:ext cx="1225150" cy="361265"/>
            <a:chOff x="184527" y="297451"/>
            <a:chExt cx="1675750" cy="480420"/>
          </a:xfrm>
        </p:grpSpPr>
        <p:pic>
          <p:nvPicPr>
            <p:cNvPr id="4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2"/>
            <p:cNvSpPr txBox="1">
              <a:spLocks noChangeArrowheads="1"/>
            </p:cNvSpPr>
            <p:nvPr/>
          </p:nvSpPr>
          <p:spPr bwMode="auto">
            <a:xfrm>
              <a:off x="539990" y="348117"/>
              <a:ext cx="1320287" cy="42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500">
                  <a:solidFill>
                    <a:srgbClr val="F2F2F2"/>
                  </a:solidFill>
                </a:rPr>
                <a:t>目录页</a:t>
              </a:r>
            </a:p>
          </p:txBody>
        </p:sp>
        <p:cxnSp>
          <p:nvCxnSpPr>
            <p:cNvPr id="50" name="直接连接符 4"/>
            <p:cNvCxnSpPr/>
            <p:nvPr/>
          </p:nvCxnSpPr>
          <p:spPr>
            <a:xfrm>
              <a:off x="627934" y="745534"/>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8" name="组合 33"/>
          <p:cNvGrpSpPr>
            <a:grpSpLocks/>
          </p:cNvGrpSpPr>
          <p:nvPr/>
        </p:nvGrpSpPr>
        <p:grpSpPr bwMode="auto">
          <a:xfrm>
            <a:off x="1158927" y="818705"/>
            <a:ext cx="1318439" cy="1321393"/>
            <a:chOff x="2558424" y="1401428"/>
            <a:chExt cx="1318727" cy="1318727"/>
          </a:xfrm>
        </p:grpSpPr>
        <p:sp>
          <p:nvSpPr>
            <p:cNvPr id="29" name="椭圆 28"/>
            <p:cNvSpPr/>
            <p:nvPr/>
          </p:nvSpPr>
          <p:spPr>
            <a:xfrm>
              <a:off x="2558424" y="1401428"/>
              <a:ext cx="1318727" cy="131872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chemeClr val="bg1"/>
                </a:solidFill>
              </a:endParaRPr>
            </a:p>
          </p:txBody>
        </p:sp>
        <p:sp>
          <p:nvSpPr>
            <p:cNvPr id="30" name="Freeform 11"/>
            <p:cNvSpPr>
              <a:spLocks/>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a:defRPr/>
              </a:pPr>
              <a:endParaRPr lang="zh-CN" altLang="en-US" sz="1013">
                <a:solidFill>
                  <a:schemeClr val="bg1"/>
                </a:solidFill>
              </a:endParaRPr>
            </a:p>
          </p:txBody>
        </p:sp>
      </p:grpSp>
      <p:grpSp>
        <p:nvGrpSpPr>
          <p:cNvPr id="31" name="组合 36"/>
          <p:cNvGrpSpPr>
            <a:grpSpLocks/>
          </p:cNvGrpSpPr>
          <p:nvPr/>
        </p:nvGrpSpPr>
        <p:grpSpPr bwMode="auto">
          <a:xfrm>
            <a:off x="2744910" y="1060203"/>
            <a:ext cx="5229491" cy="941553"/>
            <a:chOff x="4447677" y="1969530"/>
            <a:chExt cx="4041791" cy="1472064"/>
          </a:xfrm>
        </p:grpSpPr>
        <p:sp>
          <p:nvSpPr>
            <p:cNvPr id="36" name="文本框 37"/>
            <p:cNvSpPr txBox="1">
              <a:spLocks noChangeArrowheads="1"/>
            </p:cNvSpPr>
            <p:nvPr/>
          </p:nvSpPr>
          <p:spPr bwMode="auto">
            <a:xfrm>
              <a:off x="4447677" y="2226858"/>
              <a:ext cx="4041791" cy="1214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3600">
                  <a:solidFill>
                    <a:schemeClr val="bg1"/>
                  </a:solidFill>
                </a:rPr>
                <a:t>常见性能设计和优化策略</a:t>
              </a:r>
            </a:p>
          </p:txBody>
        </p:sp>
        <p:sp>
          <p:nvSpPr>
            <p:cNvPr id="37" name="文本框 36"/>
            <p:cNvSpPr txBox="1"/>
            <p:nvPr/>
          </p:nvSpPr>
          <p:spPr>
            <a:xfrm>
              <a:off x="4535059" y="1969530"/>
              <a:ext cx="1286891" cy="280324"/>
            </a:xfrm>
            <a:prstGeom prst="rect">
              <a:avLst/>
            </a:prstGeom>
            <a:noFill/>
          </p:spPr>
          <p:txBody>
            <a:bodyPr>
              <a:spAutoFit/>
            </a:bodyPr>
            <a:lstStyle/>
            <a:p>
              <a:pPr>
                <a:defRPr/>
              </a:pPr>
              <a:r>
                <a:rPr lang="zh-CN" altLang="en-US" sz="1200" dirty="0">
                  <a:solidFill>
                    <a:schemeClr val="bg1"/>
                  </a:solidFill>
                  <a:latin typeface="+mn-ea"/>
                </a:rPr>
                <a:t>第三章</a:t>
              </a:r>
            </a:p>
          </p:txBody>
        </p:sp>
      </p:grpSp>
      <p:grpSp>
        <p:nvGrpSpPr>
          <p:cNvPr id="12" name="组合 67"/>
          <p:cNvGrpSpPr>
            <a:grpSpLocks/>
          </p:cNvGrpSpPr>
          <p:nvPr/>
        </p:nvGrpSpPr>
        <p:grpSpPr bwMode="auto">
          <a:xfrm>
            <a:off x="1095143" y="2548350"/>
            <a:ext cx="1437036" cy="838016"/>
            <a:chOff x="830254" y="1976522"/>
            <a:chExt cx="2395119" cy="1117810"/>
          </a:xfrm>
        </p:grpSpPr>
        <p:sp>
          <p:nvSpPr>
            <p:cNvPr id="13" name="文本框 38"/>
            <p:cNvSpPr txBox="1"/>
            <p:nvPr/>
          </p:nvSpPr>
          <p:spPr>
            <a:xfrm>
              <a:off x="830254" y="2560634"/>
              <a:ext cx="2369407" cy="533698"/>
            </a:xfrm>
            <a:prstGeom prst="rect">
              <a:avLst/>
            </a:prstGeom>
            <a:noFill/>
          </p:spPr>
          <p:txBody>
            <a:bodyPr wrap="square">
              <a:spAutoFit/>
            </a:bodyPr>
            <a:lstStyle/>
            <a:p>
              <a:pPr algn="r">
                <a:defRPr/>
              </a:pPr>
              <a:r>
                <a:rPr lang="zh-CN" altLang="en-US" sz="2000" dirty="0">
                  <a:solidFill>
                    <a:schemeClr val="bg1"/>
                  </a:solidFill>
                  <a:latin typeface="+mn-ea"/>
                </a:rPr>
                <a:t>主要内容</a:t>
              </a:r>
            </a:p>
          </p:txBody>
        </p:sp>
        <p:sp>
          <p:nvSpPr>
            <p:cNvPr id="14" name="文本框 11"/>
            <p:cNvSpPr txBox="1">
              <a:spLocks noChangeArrowheads="1"/>
            </p:cNvSpPr>
            <p:nvPr/>
          </p:nvSpPr>
          <p:spPr bwMode="auto">
            <a:xfrm>
              <a:off x="1891642" y="1976522"/>
              <a:ext cx="1333731" cy="61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2400">
                  <a:solidFill>
                    <a:schemeClr val="bg1"/>
                  </a:solidFill>
                  <a:latin typeface="华康少女文字W5(P)" charset="0"/>
                </a:rPr>
                <a:t>目录</a:t>
              </a:r>
            </a:p>
          </p:txBody>
        </p:sp>
      </p:grpSp>
      <p:sp>
        <p:nvSpPr>
          <p:cNvPr id="15" name="文本框 18"/>
          <p:cNvSpPr txBox="1">
            <a:spLocks noChangeArrowheads="1"/>
          </p:cNvSpPr>
          <p:nvPr/>
        </p:nvSpPr>
        <p:spPr bwMode="auto">
          <a:xfrm>
            <a:off x="3170571" y="2656698"/>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chemeClr val="bg1"/>
                </a:solidFill>
                <a:latin typeface="华康少女文字W5(P)" charset="0"/>
              </a:rPr>
              <a:t>调整或升级硬件</a:t>
            </a:r>
          </a:p>
        </p:txBody>
      </p:sp>
      <p:grpSp>
        <p:nvGrpSpPr>
          <p:cNvPr id="16" name="组合 71"/>
          <p:cNvGrpSpPr>
            <a:grpSpLocks/>
          </p:cNvGrpSpPr>
          <p:nvPr/>
        </p:nvGrpSpPr>
        <p:grpSpPr bwMode="auto">
          <a:xfrm>
            <a:off x="2803749" y="2601929"/>
            <a:ext cx="360874" cy="415498"/>
            <a:chOff x="3501282" y="2047768"/>
            <a:chExt cx="481805" cy="553304"/>
          </a:xfrm>
        </p:grpSpPr>
        <p:sp>
          <p:nvSpPr>
            <p:cNvPr id="17" name="文本框 16"/>
            <p:cNvSpPr txBox="1"/>
            <p:nvPr/>
          </p:nvSpPr>
          <p:spPr>
            <a:xfrm>
              <a:off x="3501282" y="2047768"/>
              <a:ext cx="426324" cy="553304"/>
            </a:xfrm>
            <a:prstGeom prst="rect">
              <a:avLst/>
            </a:prstGeom>
            <a:noFill/>
          </p:spPr>
          <p:txBody>
            <a:bodyPr wrap="none">
              <a:spAutoFit/>
            </a:bodyPr>
            <a:lstStyle/>
            <a:p>
              <a:pPr algn="ctr">
                <a:defRPr/>
              </a:pPr>
              <a:r>
                <a:rPr lang="en-US" altLang="zh-CN" sz="2100" dirty="0">
                  <a:solidFill>
                    <a:schemeClr val="bg1"/>
                  </a:solidFill>
                  <a:latin typeface="+mn-ea"/>
                </a:rPr>
                <a:t>1</a:t>
              </a:r>
              <a:endParaRPr lang="zh-CN" altLang="en-US" sz="2100" dirty="0">
                <a:solidFill>
                  <a:schemeClr val="bg1"/>
                </a:solidFill>
                <a:latin typeface="+mn-ea"/>
              </a:endParaRPr>
            </a:p>
          </p:txBody>
        </p:sp>
        <p:cxnSp>
          <p:nvCxnSpPr>
            <p:cNvPr id="18" name="直接连接符 73"/>
            <p:cNvCxnSpPr/>
            <p:nvPr/>
          </p:nvCxnSpPr>
          <p:spPr>
            <a:xfrm flipH="1">
              <a:off x="3736698" y="2226931"/>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19" name="文本框 24"/>
          <p:cNvSpPr txBox="1">
            <a:spLocks noChangeArrowheads="1"/>
          </p:cNvSpPr>
          <p:nvPr/>
        </p:nvSpPr>
        <p:spPr bwMode="auto">
          <a:xfrm>
            <a:off x="3170570" y="3091276"/>
            <a:ext cx="24929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rgbClr val="F2F2F2"/>
                </a:solidFill>
                <a:latin typeface="华康少女文字W5(P)" charset="0"/>
              </a:rPr>
              <a:t>数据库性能设计和优化</a:t>
            </a:r>
          </a:p>
        </p:txBody>
      </p:sp>
      <p:grpSp>
        <p:nvGrpSpPr>
          <p:cNvPr id="20" name="组合 79"/>
          <p:cNvGrpSpPr>
            <a:grpSpLocks/>
          </p:cNvGrpSpPr>
          <p:nvPr/>
        </p:nvGrpSpPr>
        <p:grpSpPr bwMode="auto">
          <a:xfrm>
            <a:off x="2803749" y="3036506"/>
            <a:ext cx="360874" cy="415498"/>
            <a:chOff x="3501282" y="2627150"/>
            <a:chExt cx="481805" cy="553304"/>
          </a:xfrm>
        </p:grpSpPr>
        <p:sp>
          <p:nvSpPr>
            <p:cNvPr id="21" name="文本框 23"/>
            <p:cNvSpPr txBox="1"/>
            <p:nvPr/>
          </p:nvSpPr>
          <p:spPr>
            <a:xfrm>
              <a:off x="3501282" y="2627150"/>
              <a:ext cx="426324" cy="553304"/>
            </a:xfrm>
            <a:prstGeom prst="rect">
              <a:avLst/>
            </a:prstGeom>
            <a:noFill/>
          </p:spPr>
          <p:txBody>
            <a:bodyPr wrap="none">
              <a:spAutoFit/>
            </a:bodyPr>
            <a:lstStyle/>
            <a:p>
              <a:pPr algn="ctr">
                <a:defRPr/>
              </a:pPr>
              <a:r>
                <a:rPr lang="en-US" altLang="zh-CN" sz="2100" dirty="0">
                  <a:solidFill>
                    <a:schemeClr val="bg1"/>
                  </a:solidFill>
                  <a:latin typeface="+mn-ea"/>
                </a:rPr>
                <a:t>2</a:t>
              </a:r>
              <a:endParaRPr lang="zh-CN" altLang="en-US" sz="2100" dirty="0">
                <a:solidFill>
                  <a:schemeClr val="bg1"/>
                </a:solidFill>
                <a:latin typeface="+mn-ea"/>
              </a:endParaRPr>
            </a:p>
          </p:txBody>
        </p:sp>
        <p:cxnSp>
          <p:nvCxnSpPr>
            <p:cNvPr id="22" name="直接连接符 81"/>
            <p:cNvCxnSpPr/>
            <p:nvPr/>
          </p:nvCxnSpPr>
          <p:spPr>
            <a:xfrm flipH="1">
              <a:off x="3736698" y="2806314"/>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23" name="文本框 30"/>
          <p:cNvSpPr txBox="1">
            <a:spLocks noChangeArrowheads="1"/>
          </p:cNvSpPr>
          <p:nvPr/>
        </p:nvSpPr>
        <p:spPr bwMode="auto">
          <a:xfrm>
            <a:off x="3170571" y="3521092"/>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rgbClr val="F2F2F2"/>
                </a:solidFill>
                <a:latin typeface="华康少女文字W5(P)" charset="0"/>
              </a:rPr>
              <a:t>缓存及缓存层</a:t>
            </a:r>
          </a:p>
        </p:txBody>
      </p:sp>
      <p:grpSp>
        <p:nvGrpSpPr>
          <p:cNvPr id="24" name="组合 87"/>
          <p:cNvGrpSpPr>
            <a:grpSpLocks/>
          </p:cNvGrpSpPr>
          <p:nvPr/>
        </p:nvGrpSpPr>
        <p:grpSpPr bwMode="auto">
          <a:xfrm>
            <a:off x="2803749" y="3466325"/>
            <a:ext cx="360874" cy="415498"/>
            <a:chOff x="3501282" y="3200893"/>
            <a:chExt cx="481805" cy="553304"/>
          </a:xfrm>
        </p:grpSpPr>
        <p:sp>
          <p:nvSpPr>
            <p:cNvPr id="25" name="文本框 29"/>
            <p:cNvSpPr txBox="1"/>
            <p:nvPr/>
          </p:nvSpPr>
          <p:spPr>
            <a:xfrm>
              <a:off x="3501282" y="3200893"/>
              <a:ext cx="426324" cy="553304"/>
            </a:xfrm>
            <a:prstGeom prst="rect">
              <a:avLst/>
            </a:prstGeom>
            <a:noFill/>
          </p:spPr>
          <p:txBody>
            <a:bodyPr wrap="none">
              <a:spAutoFit/>
            </a:bodyPr>
            <a:lstStyle/>
            <a:p>
              <a:pPr algn="ctr">
                <a:defRPr/>
              </a:pPr>
              <a:r>
                <a:rPr lang="en-US" altLang="zh-CN" sz="2100" dirty="0">
                  <a:solidFill>
                    <a:schemeClr val="bg1"/>
                  </a:solidFill>
                  <a:latin typeface="+mn-ea"/>
                </a:rPr>
                <a:t>3</a:t>
              </a:r>
              <a:endParaRPr lang="zh-CN" altLang="en-US" sz="2100" dirty="0">
                <a:solidFill>
                  <a:schemeClr val="bg1"/>
                </a:solidFill>
                <a:latin typeface="+mn-ea"/>
              </a:endParaRPr>
            </a:p>
          </p:txBody>
        </p:sp>
        <p:cxnSp>
          <p:nvCxnSpPr>
            <p:cNvPr id="26" name="直接连接符 89"/>
            <p:cNvCxnSpPr/>
            <p:nvPr/>
          </p:nvCxnSpPr>
          <p:spPr>
            <a:xfrm flipH="1">
              <a:off x="3736698" y="3380056"/>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94"/>
          <p:cNvCxnSpPr/>
          <p:nvPr/>
        </p:nvCxnSpPr>
        <p:spPr>
          <a:xfrm>
            <a:off x="2645082" y="2571634"/>
            <a:ext cx="2415" cy="17983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文本框 18"/>
          <p:cNvSpPr txBox="1">
            <a:spLocks noChangeArrowheads="1"/>
          </p:cNvSpPr>
          <p:nvPr/>
        </p:nvSpPr>
        <p:spPr bwMode="auto">
          <a:xfrm>
            <a:off x="3163480" y="394679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rgbClr val="F2F2F2"/>
                </a:solidFill>
                <a:latin typeface="华康少女文字W5(P)" charset="0"/>
              </a:rPr>
              <a:t>负载均衡</a:t>
            </a:r>
          </a:p>
        </p:txBody>
      </p:sp>
      <p:grpSp>
        <p:nvGrpSpPr>
          <p:cNvPr id="33" name="组合 71"/>
          <p:cNvGrpSpPr>
            <a:grpSpLocks/>
          </p:cNvGrpSpPr>
          <p:nvPr/>
        </p:nvGrpSpPr>
        <p:grpSpPr bwMode="auto">
          <a:xfrm>
            <a:off x="2796658" y="3892021"/>
            <a:ext cx="360874" cy="415498"/>
            <a:chOff x="3501282" y="2047768"/>
            <a:chExt cx="481805" cy="553304"/>
          </a:xfrm>
        </p:grpSpPr>
        <p:sp>
          <p:nvSpPr>
            <p:cNvPr id="34" name="文本框 33"/>
            <p:cNvSpPr txBox="1"/>
            <p:nvPr/>
          </p:nvSpPr>
          <p:spPr>
            <a:xfrm>
              <a:off x="3501282" y="2047768"/>
              <a:ext cx="426324" cy="553304"/>
            </a:xfrm>
            <a:prstGeom prst="rect">
              <a:avLst/>
            </a:prstGeom>
            <a:noFill/>
          </p:spPr>
          <p:txBody>
            <a:bodyPr wrap="none">
              <a:spAutoFit/>
            </a:bodyPr>
            <a:lstStyle/>
            <a:p>
              <a:pPr algn="ctr">
                <a:defRPr/>
              </a:pPr>
              <a:r>
                <a:rPr lang="en-US" altLang="zh-CN" sz="2100" dirty="0">
                  <a:solidFill>
                    <a:schemeClr val="bg1"/>
                  </a:solidFill>
                  <a:latin typeface="+mn-ea"/>
                </a:rPr>
                <a:t>4</a:t>
              </a:r>
              <a:endParaRPr lang="zh-CN" altLang="en-US" sz="2100" dirty="0">
                <a:solidFill>
                  <a:schemeClr val="bg1"/>
                </a:solidFill>
                <a:latin typeface="+mn-ea"/>
              </a:endParaRPr>
            </a:p>
          </p:txBody>
        </p:sp>
        <p:cxnSp>
          <p:nvCxnSpPr>
            <p:cNvPr id="35" name="直接连接符 73"/>
            <p:cNvCxnSpPr/>
            <p:nvPr/>
          </p:nvCxnSpPr>
          <p:spPr>
            <a:xfrm flipH="1">
              <a:off x="3736698" y="2226931"/>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49" name="文本框 24"/>
          <p:cNvSpPr txBox="1">
            <a:spLocks noChangeArrowheads="1"/>
          </p:cNvSpPr>
          <p:nvPr/>
        </p:nvSpPr>
        <p:spPr bwMode="auto">
          <a:xfrm>
            <a:off x="6101616" y="2662429"/>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rgbClr val="F2F2F2"/>
                </a:solidFill>
                <a:latin typeface="华康少女文字W5(P)" charset="0"/>
              </a:rPr>
              <a:t>程序性能设计</a:t>
            </a:r>
          </a:p>
        </p:txBody>
      </p:sp>
      <p:grpSp>
        <p:nvGrpSpPr>
          <p:cNvPr id="51" name="组合 79"/>
          <p:cNvGrpSpPr>
            <a:grpSpLocks/>
          </p:cNvGrpSpPr>
          <p:nvPr/>
        </p:nvGrpSpPr>
        <p:grpSpPr bwMode="auto">
          <a:xfrm>
            <a:off x="5734795" y="2607659"/>
            <a:ext cx="360874" cy="415498"/>
            <a:chOff x="3501282" y="2627150"/>
            <a:chExt cx="481805" cy="553304"/>
          </a:xfrm>
        </p:grpSpPr>
        <p:sp>
          <p:nvSpPr>
            <p:cNvPr id="52" name="文本框 23"/>
            <p:cNvSpPr txBox="1"/>
            <p:nvPr/>
          </p:nvSpPr>
          <p:spPr>
            <a:xfrm>
              <a:off x="3501282" y="2627150"/>
              <a:ext cx="426324" cy="553304"/>
            </a:xfrm>
            <a:prstGeom prst="rect">
              <a:avLst/>
            </a:prstGeom>
            <a:noFill/>
          </p:spPr>
          <p:txBody>
            <a:bodyPr wrap="none">
              <a:spAutoFit/>
            </a:bodyPr>
            <a:lstStyle/>
            <a:p>
              <a:pPr algn="ctr">
                <a:defRPr/>
              </a:pPr>
              <a:r>
                <a:rPr lang="en-US" altLang="zh-CN" sz="2100" dirty="0">
                  <a:solidFill>
                    <a:schemeClr val="bg1"/>
                  </a:solidFill>
                  <a:latin typeface="+mn-ea"/>
                </a:rPr>
                <a:t>5</a:t>
              </a:r>
              <a:endParaRPr lang="zh-CN" altLang="en-US" sz="2100" dirty="0">
                <a:solidFill>
                  <a:schemeClr val="bg1"/>
                </a:solidFill>
                <a:latin typeface="+mn-ea"/>
              </a:endParaRPr>
            </a:p>
          </p:txBody>
        </p:sp>
        <p:cxnSp>
          <p:nvCxnSpPr>
            <p:cNvPr id="53" name="直接连接符 81"/>
            <p:cNvCxnSpPr/>
            <p:nvPr/>
          </p:nvCxnSpPr>
          <p:spPr>
            <a:xfrm flipH="1">
              <a:off x="3736698" y="2806314"/>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54" name="文本框 30"/>
          <p:cNvSpPr txBox="1">
            <a:spLocks noChangeArrowheads="1"/>
          </p:cNvSpPr>
          <p:nvPr/>
        </p:nvSpPr>
        <p:spPr bwMode="auto">
          <a:xfrm>
            <a:off x="6101617" y="3092245"/>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rgbClr val="F2F2F2"/>
                </a:solidFill>
                <a:latin typeface="华康少女文字W5(P)" charset="0"/>
              </a:rPr>
              <a:t>文件操作性能设计</a:t>
            </a:r>
          </a:p>
        </p:txBody>
      </p:sp>
      <p:grpSp>
        <p:nvGrpSpPr>
          <p:cNvPr id="55" name="组合 87"/>
          <p:cNvGrpSpPr>
            <a:grpSpLocks/>
          </p:cNvGrpSpPr>
          <p:nvPr/>
        </p:nvGrpSpPr>
        <p:grpSpPr bwMode="auto">
          <a:xfrm>
            <a:off x="5734795" y="3037478"/>
            <a:ext cx="360874" cy="415498"/>
            <a:chOff x="3501282" y="3200893"/>
            <a:chExt cx="481805" cy="553304"/>
          </a:xfrm>
        </p:grpSpPr>
        <p:sp>
          <p:nvSpPr>
            <p:cNvPr id="56" name="文本框 29"/>
            <p:cNvSpPr txBox="1"/>
            <p:nvPr/>
          </p:nvSpPr>
          <p:spPr>
            <a:xfrm>
              <a:off x="3501282" y="3200893"/>
              <a:ext cx="426324" cy="553304"/>
            </a:xfrm>
            <a:prstGeom prst="rect">
              <a:avLst/>
            </a:prstGeom>
            <a:noFill/>
          </p:spPr>
          <p:txBody>
            <a:bodyPr wrap="none">
              <a:spAutoFit/>
            </a:bodyPr>
            <a:lstStyle/>
            <a:p>
              <a:pPr algn="ctr">
                <a:defRPr/>
              </a:pPr>
              <a:r>
                <a:rPr lang="en-US" altLang="zh-CN" sz="2100" dirty="0">
                  <a:solidFill>
                    <a:schemeClr val="bg1"/>
                  </a:solidFill>
                  <a:latin typeface="+mn-ea"/>
                </a:rPr>
                <a:t>6</a:t>
              </a:r>
              <a:endParaRPr lang="zh-CN" altLang="en-US" sz="2100" dirty="0">
                <a:solidFill>
                  <a:schemeClr val="bg1"/>
                </a:solidFill>
                <a:latin typeface="+mn-ea"/>
              </a:endParaRPr>
            </a:p>
          </p:txBody>
        </p:sp>
        <p:cxnSp>
          <p:nvCxnSpPr>
            <p:cNvPr id="57" name="直接连接符 89"/>
            <p:cNvCxnSpPr/>
            <p:nvPr/>
          </p:nvCxnSpPr>
          <p:spPr>
            <a:xfrm flipH="1">
              <a:off x="3736698" y="3380056"/>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58" name="文本框 30"/>
          <p:cNvSpPr txBox="1">
            <a:spLocks noChangeArrowheads="1"/>
          </p:cNvSpPr>
          <p:nvPr/>
        </p:nvSpPr>
        <p:spPr bwMode="auto">
          <a:xfrm>
            <a:off x="6105155" y="3531725"/>
            <a:ext cx="24929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rgbClr val="F2F2F2"/>
                </a:solidFill>
                <a:latin typeface="华康少女文字W5(P)" charset="0"/>
              </a:rPr>
              <a:t>应用层功能设计和改造</a:t>
            </a:r>
          </a:p>
        </p:txBody>
      </p:sp>
      <p:grpSp>
        <p:nvGrpSpPr>
          <p:cNvPr id="59" name="组合 87"/>
          <p:cNvGrpSpPr>
            <a:grpSpLocks/>
          </p:cNvGrpSpPr>
          <p:nvPr/>
        </p:nvGrpSpPr>
        <p:grpSpPr bwMode="auto">
          <a:xfrm>
            <a:off x="5738333" y="3476958"/>
            <a:ext cx="360874" cy="415498"/>
            <a:chOff x="3501282" y="3200893"/>
            <a:chExt cx="481805" cy="553304"/>
          </a:xfrm>
        </p:grpSpPr>
        <p:sp>
          <p:nvSpPr>
            <p:cNvPr id="60" name="文本框 29"/>
            <p:cNvSpPr txBox="1"/>
            <p:nvPr/>
          </p:nvSpPr>
          <p:spPr>
            <a:xfrm>
              <a:off x="3501282" y="3200893"/>
              <a:ext cx="426324" cy="553304"/>
            </a:xfrm>
            <a:prstGeom prst="rect">
              <a:avLst/>
            </a:prstGeom>
            <a:noFill/>
          </p:spPr>
          <p:txBody>
            <a:bodyPr wrap="none">
              <a:spAutoFit/>
            </a:bodyPr>
            <a:lstStyle/>
            <a:p>
              <a:pPr algn="ctr">
                <a:defRPr/>
              </a:pPr>
              <a:r>
                <a:rPr lang="en-US" altLang="zh-CN" sz="2100" dirty="0">
                  <a:solidFill>
                    <a:schemeClr val="bg1"/>
                  </a:solidFill>
                  <a:latin typeface="+mn-ea"/>
                </a:rPr>
                <a:t>7</a:t>
              </a:r>
              <a:endParaRPr lang="zh-CN" altLang="en-US" sz="2100" dirty="0">
                <a:solidFill>
                  <a:schemeClr val="bg1"/>
                </a:solidFill>
                <a:latin typeface="+mn-ea"/>
              </a:endParaRPr>
            </a:p>
          </p:txBody>
        </p:sp>
        <p:cxnSp>
          <p:nvCxnSpPr>
            <p:cNvPr id="61" name="直接连接符 89"/>
            <p:cNvCxnSpPr/>
            <p:nvPr/>
          </p:nvCxnSpPr>
          <p:spPr>
            <a:xfrm flipH="1">
              <a:off x="3736698" y="3380056"/>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6560892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250" fill="hold"/>
                                        <p:tgtEl>
                                          <p:spTgt spid="28"/>
                                        </p:tgtEl>
                                        <p:attrNameLst>
                                          <p:attrName>ppt_w</p:attrName>
                                        </p:attrNameLst>
                                      </p:cBhvr>
                                      <p:tavLst>
                                        <p:tav tm="0">
                                          <p:val>
                                            <p:fltVal val="0"/>
                                          </p:val>
                                        </p:tav>
                                        <p:tav tm="100000">
                                          <p:val>
                                            <p:strVal val="#ppt_w"/>
                                          </p:val>
                                        </p:tav>
                                      </p:tavLst>
                                    </p:anim>
                                    <p:anim calcmode="lin" valueType="num">
                                      <p:cBhvr>
                                        <p:cTn id="13" dur="250" fill="hold"/>
                                        <p:tgtEl>
                                          <p:spTgt spid="28"/>
                                        </p:tgtEl>
                                        <p:attrNameLst>
                                          <p:attrName>ppt_h</p:attrName>
                                        </p:attrNameLst>
                                      </p:cBhvr>
                                      <p:tavLst>
                                        <p:tav tm="0">
                                          <p:val>
                                            <p:fltVal val="0"/>
                                          </p:val>
                                        </p:tav>
                                        <p:tav tm="100000">
                                          <p:val>
                                            <p:strVal val="#ppt_h"/>
                                          </p:val>
                                        </p:tav>
                                      </p:tavLst>
                                    </p:anim>
                                    <p:animEffect transition="in" filter="fade">
                                      <p:cBhvr>
                                        <p:cTn id="14" dur="250"/>
                                        <p:tgtEl>
                                          <p:spTgt spid="28"/>
                                        </p:tgtEl>
                                      </p:cBhvr>
                                    </p:animEffect>
                                  </p:childTnLst>
                                </p:cTn>
                              </p:par>
                              <p:par>
                                <p:cTn id="15" presetID="6" presetClass="emph" presetSubtype="0" decel="100000" fill="hold" nodeType="withEffect">
                                  <p:stCondLst>
                                    <p:cond delay="200"/>
                                  </p:stCondLst>
                                  <p:childTnLst>
                                    <p:animScale>
                                      <p:cBhvr>
                                        <p:cTn id="16" dur="250" fill="hold"/>
                                        <p:tgtEl>
                                          <p:spTgt spid="28"/>
                                        </p:tgtEl>
                                      </p:cBhvr>
                                      <p:by x="110000" y="110000"/>
                                    </p:animScale>
                                  </p:childTnLst>
                                </p:cTn>
                              </p:par>
                              <p:par>
                                <p:cTn id="17" presetID="6" presetClass="emph" presetSubtype="0" decel="100000" fill="hold" nodeType="withEffect">
                                  <p:stCondLst>
                                    <p:cond delay="400"/>
                                  </p:stCondLst>
                                  <p:childTnLst>
                                    <p:animScale>
                                      <p:cBhvr>
                                        <p:cTn id="18" dur="250" fill="hold"/>
                                        <p:tgtEl>
                                          <p:spTgt spid="28"/>
                                        </p:tgtEl>
                                      </p:cBhvr>
                                      <p:by x="91000" y="91000"/>
                                    </p:animScale>
                                  </p:childTnLst>
                                </p:cTn>
                              </p:par>
                            </p:childTnLst>
                          </p:cTn>
                        </p:par>
                        <p:par>
                          <p:cTn id="19" fill="hold">
                            <p:stCondLst>
                              <p:cond delay="1150"/>
                            </p:stCondLst>
                            <p:childTnLst>
                              <p:par>
                                <p:cTn id="20" presetID="2" presetClass="entr" presetSubtype="2" decel="100000"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fill="hold"/>
                                        <p:tgtEl>
                                          <p:spTgt spid="31"/>
                                        </p:tgtEl>
                                        <p:attrNameLst>
                                          <p:attrName>ppt_x</p:attrName>
                                        </p:attrNameLst>
                                      </p:cBhvr>
                                      <p:tavLst>
                                        <p:tav tm="0">
                                          <p:val>
                                            <p:strVal val="1+#ppt_w/2"/>
                                          </p:val>
                                        </p:tav>
                                        <p:tav tm="100000">
                                          <p:val>
                                            <p:strVal val="#ppt_x"/>
                                          </p:val>
                                        </p:tav>
                                      </p:tavLst>
                                    </p:anim>
                                    <p:anim calcmode="lin" valueType="num">
                                      <p:cBhvr additive="base">
                                        <p:cTn id="23" dur="500" fill="hold"/>
                                        <p:tgtEl>
                                          <p:spTgt spid="31"/>
                                        </p:tgtEl>
                                        <p:attrNameLst>
                                          <p:attrName>ppt_y</p:attrName>
                                        </p:attrNameLst>
                                      </p:cBhvr>
                                      <p:tavLst>
                                        <p:tav tm="0">
                                          <p:val>
                                            <p:strVal val="#ppt_y"/>
                                          </p:val>
                                        </p:tav>
                                        <p:tav tm="100000">
                                          <p:val>
                                            <p:strVal val="#ppt_y"/>
                                          </p:val>
                                        </p:tav>
                                      </p:tavLst>
                                    </p:anim>
                                  </p:childTnLst>
                                </p:cTn>
                              </p:par>
                            </p:childTnLst>
                          </p:cTn>
                        </p:par>
                        <p:par>
                          <p:cTn id="24" fill="hold">
                            <p:stCondLst>
                              <p:cond delay="1650"/>
                            </p:stCondLst>
                            <p:childTnLst>
                              <p:par>
                                <p:cTn id="25" presetID="2" presetClass="entr" presetSubtype="8" decel="66667"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150"/>
                            </p:stCondLst>
                            <p:childTnLst>
                              <p:par>
                                <p:cTn id="30" presetID="2" presetClass="entr" presetSubtype="1"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ppt_x"/>
                                          </p:val>
                                        </p:tav>
                                        <p:tav tm="100000">
                                          <p:val>
                                            <p:strVal val="#ppt_x"/>
                                          </p:val>
                                        </p:tav>
                                      </p:tavLst>
                                    </p:anim>
                                    <p:anim calcmode="lin" valueType="num">
                                      <p:cBhvr additive="base">
                                        <p:cTn id="33" dur="500" fill="hold"/>
                                        <p:tgtEl>
                                          <p:spTgt spid="27"/>
                                        </p:tgtEl>
                                        <p:attrNameLst>
                                          <p:attrName>ppt_y</p:attrName>
                                        </p:attrNameLst>
                                      </p:cBhvr>
                                      <p:tavLst>
                                        <p:tav tm="0">
                                          <p:val>
                                            <p:strVal val="0-#ppt_h/2"/>
                                          </p:val>
                                        </p:tav>
                                        <p:tav tm="100000">
                                          <p:val>
                                            <p:strVal val="#ppt_y"/>
                                          </p:val>
                                        </p:tav>
                                      </p:tavLst>
                                    </p:anim>
                                  </p:childTnLst>
                                </p:cTn>
                              </p:par>
                            </p:childTnLst>
                          </p:cTn>
                        </p:par>
                        <p:par>
                          <p:cTn id="34" fill="hold">
                            <p:stCondLst>
                              <p:cond delay="2650"/>
                            </p:stCondLst>
                            <p:childTnLst>
                              <p:par>
                                <p:cTn id="35" presetID="10" presetClass="entr" presetSubtype="0"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childTnLst>
                                </p:cTn>
                              </p:par>
                              <p:par>
                                <p:cTn id="38" presetID="56" presetClass="path" presetSubtype="0" accel="50000" decel="50000" fill="hold" nodeType="withEffect">
                                  <p:stCondLst>
                                    <p:cond delay="0"/>
                                  </p:stCondLst>
                                  <p:childTnLst>
                                    <p:animMotion origin="layout" path="M -0.03733 0.04134 L 4.72222E-6 2.26165E-6 " pathEditMode="relative" rAng="0" ptsTypes="AA">
                                      <p:cBhvr>
                                        <p:cTn id="39" dur="700" fill="hold"/>
                                        <p:tgtEl>
                                          <p:spTgt spid="16"/>
                                        </p:tgtEl>
                                        <p:attrNameLst>
                                          <p:attrName>ppt_x</p:attrName>
                                          <p:attrName>ppt_y</p:attrName>
                                        </p:attrNameLst>
                                      </p:cBhvr>
                                      <p:rCtr x="1858" y="-2067"/>
                                    </p:animMotion>
                                  </p:childTnLst>
                                </p:cTn>
                              </p:par>
                              <p:par>
                                <p:cTn id="40" presetID="22" presetClass="entr" presetSubtype="8" fill="hold" grpId="0" nodeType="with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par>
                                <p:cTn id="43" presetID="10" presetClass="entr" presetSubtype="0" fill="hold" nodeType="withEffect">
                                  <p:stCondLst>
                                    <p:cond delay="25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1000"/>
                                        <p:tgtEl>
                                          <p:spTgt spid="20"/>
                                        </p:tgtEl>
                                      </p:cBhvr>
                                    </p:animEffect>
                                  </p:childTnLst>
                                </p:cTn>
                              </p:par>
                              <p:par>
                                <p:cTn id="46" presetID="56" presetClass="path" presetSubtype="0" accel="50000" decel="50000" fill="hold" nodeType="withEffect">
                                  <p:stCondLst>
                                    <p:cond delay="250"/>
                                  </p:stCondLst>
                                  <p:childTnLst>
                                    <p:animMotion origin="layout" path="M -0.03733 0.04104 L 4.72222E-6 -9.99691E-7 " pathEditMode="relative" rAng="0" ptsTypes="AA">
                                      <p:cBhvr>
                                        <p:cTn id="47" dur="700" fill="hold"/>
                                        <p:tgtEl>
                                          <p:spTgt spid="20"/>
                                        </p:tgtEl>
                                        <p:attrNameLst>
                                          <p:attrName>ppt_x</p:attrName>
                                          <p:attrName>ppt_y</p:attrName>
                                        </p:attrNameLst>
                                      </p:cBhvr>
                                      <p:rCtr x="1858" y="-2067"/>
                                    </p:animMotion>
                                  </p:childTnLst>
                                </p:cTn>
                              </p:par>
                              <p:par>
                                <p:cTn id="48" presetID="22" presetClass="entr" presetSubtype="8" fill="hold" grpId="0" nodeType="withEffect">
                                  <p:stCondLst>
                                    <p:cond delay="50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10" presetClass="entr" presetSubtype="0" fill="hold" nodeType="withEffect">
                                  <p:stCondLst>
                                    <p:cond delay="5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1000"/>
                                        <p:tgtEl>
                                          <p:spTgt spid="24"/>
                                        </p:tgtEl>
                                      </p:cBhvr>
                                    </p:animEffect>
                                  </p:childTnLst>
                                </p:cTn>
                              </p:par>
                              <p:par>
                                <p:cTn id="54" presetID="56" presetClass="path" presetSubtype="0" accel="50000" decel="50000" fill="hold" nodeType="withEffect">
                                  <p:stCondLst>
                                    <p:cond delay="500"/>
                                  </p:stCondLst>
                                  <p:childTnLst>
                                    <p:animMotion origin="layout" path="M -0.03733 0.04103 L 4.72222E-6 2.83246E-6 " pathEditMode="relative" rAng="0" ptsTypes="AA">
                                      <p:cBhvr>
                                        <p:cTn id="55" dur="700" fill="hold"/>
                                        <p:tgtEl>
                                          <p:spTgt spid="24"/>
                                        </p:tgtEl>
                                        <p:attrNameLst>
                                          <p:attrName>ppt_x</p:attrName>
                                          <p:attrName>ppt_y</p:attrName>
                                        </p:attrNameLst>
                                      </p:cBhvr>
                                      <p:rCtr x="1858" y="-2067"/>
                                    </p:animMotion>
                                  </p:childTnLst>
                                </p:cTn>
                              </p:par>
                              <p:par>
                                <p:cTn id="56" presetID="22" presetClass="entr" presetSubtype="8" fill="hold" grpId="0" nodeType="withEffect">
                                  <p:stCondLst>
                                    <p:cond delay="75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childTnLst>
                          </p:cTn>
                        </p:par>
                        <p:par>
                          <p:cTn id="59" fill="hold">
                            <p:stCondLst>
                              <p:cond delay="4150"/>
                            </p:stCondLst>
                            <p:childTnLst>
                              <p:par>
                                <p:cTn id="60" presetID="10" presetClass="entr" presetSubtype="0" fill="hold" nodeType="after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1000"/>
                                        <p:tgtEl>
                                          <p:spTgt spid="33"/>
                                        </p:tgtEl>
                                      </p:cBhvr>
                                    </p:animEffect>
                                  </p:childTnLst>
                                </p:cTn>
                              </p:par>
                              <p:par>
                                <p:cTn id="63" presetID="56" presetClass="path" presetSubtype="0" accel="50000" decel="50000" fill="hold" nodeType="withEffect">
                                  <p:stCondLst>
                                    <p:cond delay="0"/>
                                  </p:stCondLst>
                                  <p:childTnLst>
                                    <p:animMotion origin="layout" path="M -0.03733 0.04134 L -8.33333E-7 2.30484E-6 " pathEditMode="relative" rAng="0" ptsTypes="AA">
                                      <p:cBhvr>
                                        <p:cTn id="64" dur="700" fill="hold"/>
                                        <p:tgtEl>
                                          <p:spTgt spid="33"/>
                                        </p:tgtEl>
                                        <p:attrNameLst>
                                          <p:attrName>ppt_x</p:attrName>
                                          <p:attrName>ppt_y</p:attrName>
                                        </p:attrNameLst>
                                      </p:cBhvr>
                                      <p:rCtr x="1858" y="-2067"/>
                                    </p:animMotion>
                                  </p:childTnLst>
                                </p:cTn>
                              </p:par>
                              <p:par>
                                <p:cTn id="65" presetID="22" presetClass="entr" presetSubtype="8" fill="hold" grpId="0" nodeType="withEffect">
                                  <p:stCondLst>
                                    <p:cond delay="250"/>
                                  </p:stCondLst>
                                  <p:childTnLst>
                                    <p:set>
                                      <p:cBhvr>
                                        <p:cTn id="66" dur="1" fill="hold">
                                          <p:stCondLst>
                                            <p:cond delay="0"/>
                                          </p:stCondLst>
                                        </p:cTn>
                                        <p:tgtEl>
                                          <p:spTgt spid="32"/>
                                        </p:tgtEl>
                                        <p:attrNameLst>
                                          <p:attrName>style.visibility</p:attrName>
                                        </p:attrNameLst>
                                      </p:cBhvr>
                                      <p:to>
                                        <p:strVal val="visible"/>
                                      </p:to>
                                    </p:set>
                                    <p:animEffect transition="in" filter="wipe(left)">
                                      <p:cBhvr>
                                        <p:cTn id="67" dur="500"/>
                                        <p:tgtEl>
                                          <p:spTgt spid="32"/>
                                        </p:tgtEl>
                                      </p:cBhvr>
                                    </p:animEffect>
                                  </p:childTnLst>
                                </p:cTn>
                              </p:par>
                              <p:par>
                                <p:cTn id="68" presetID="10" presetClass="entr" presetSubtype="0" fill="hold" nodeType="withEffect">
                                  <p:stCondLst>
                                    <p:cond delay="250"/>
                                  </p:stCondLst>
                                  <p:childTnLst>
                                    <p:set>
                                      <p:cBhvr>
                                        <p:cTn id="69" dur="1" fill="hold">
                                          <p:stCondLst>
                                            <p:cond delay="0"/>
                                          </p:stCondLst>
                                        </p:cTn>
                                        <p:tgtEl>
                                          <p:spTgt spid="51"/>
                                        </p:tgtEl>
                                        <p:attrNameLst>
                                          <p:attrName>style.visibility</p:attrName>
                                        </p:attrNameLst>
                                      </p:cBhvr>
                                      <p:to>
                                        <p:strVal val="visible"/>
                                      </p:to>
                                    </p:set>
                                    <p:animEffect transition="in" filter="fade">
                                      <p:cBhvr>
                                        <p:cTn id="70" dur="1000"/>
                                        <p:tgtEl>
                                          <p:spTgt spid="51"/>
                                        </p:tgtEl>
                                      </p:cBhvr>
                                    </p:animEffect>
                                  </p:childTnLst>
                                </p:cTn>
                              </p:par>
                              <p:par>
                                <p:cTn id="71" presetID="56" presetClass="path" presetSubtype="0" accel="50000" decel="50000" fill="hold" nodeType="withEffect">
                                  <p:stCondLst>
                                    <p:cond delay="250"/>
                                  </p:stCondLst>
                                  <p:childTnLst>
                                    <p:animMotion origin="layout" path="M -0.03732 0.04104 L 5E-6 -3.37859E-6 " pathEditMode="relative" rAng="0" ptsTypes="AA">
                                      <p:cBhvr>
                                        <p:cTn id="72" dur="700" fill="hold"/>
                                        <p:tgtEl>
                                          <p:spTgt spid="51"/>
                                        </p:tgtEl>
                                        <p:attrNameLst>
                                          <p:attrName>ppt_x</p:attrName>
                                          <p:attrName>ppt_y</p:attrName>
                                        </p:attrNameLst>
                                      </p:cBhvr>
                                      <p:rCtr x="1858" y="-2067"/>
                                    </p:animMotion>
                                  </p:childTnLst>
                                </p:cTn>
                              </p:par>
                              <p:par>
                                <p:cTn id="73" presetID="22" presetClass="entr" presetSubtype="8" fill="hold" grpId="0" nodeType="withEffect">
                                  <p:stCondLst>
                                    <p:cond delay="500"/>
                                  </p:stCondLst>
                                  <p:childTnLst>
                                    <p:set>
                                      <p:cBhvr>
                                        <p:cTn id="74" dur="1" fill="hold">
                                          <p:stCondLst>
                                            <p:cond delay="0"/>
                                          </p:stCondLst>
                                        </p:cTn>
                                        <p:tgtEl>
                                          <p:spTgt spid="49"/>
                                        </p:tgtEl>
                                        <p:attrNameLst>
                                          <p:attrName>style.visibility</p:attrName>
                                        </p:attrNameLst>
                                      </p:cBhvr>
                                      <p:to>
                                        <p:strVal val="visible"/>
                                      </p:to>
                                    </p:set>
                                    <p:animEffect transition="in" filter="wipe(left)">
                                      <p:cBhvr>
                                        <p:cTn id="75" dur="500"/>
                                        <p:tgtEl>
                                          <p:spTgt spid="49"/>
                                        </p:tgtEl>
                                      </p:cBhvr>
                                    </p:animEffect>
                                  </p:childTnLst>
                                </p:cTn>
                              </p:par>
                              <p:par>
                                <p:cTn id="76" presetID="10" presetClass="entr" presetSubtype="0" fill="hold" nodeType="withEffect">
                                  <p:stCondLst>
                                    <p:cond delay="500"/>
                                  </p:stCondLst>
                                  <p:childTnLst>
                                    <p:set>
                                      <p:cBhvr>
                                        <p:cTn id="77" dur="1" fill="hold">
                                          <p:stCondLst>
                                            <p:cond delay="0"/>
                                          </p:stCondLst>
                                        </p:cTn>
                                        <p:tgtEl>
                                          <p:spTgt spid="55"/>
                                        </p:tgtEl>
                                        <p:attrNameLst>
                                          <p:attrName>style.visibility</p:attrName>
                                        </p:attrNameLst>
                                      </p:cBhvr>
                                      <p:to>
                                        <p:strVal val="visible"/>
                                      </p:to>
                                    </p:set>
                                    <p:animEffect transition="in" filter="fade">
                                      <p:cBhvr>
                                        <p:cTn id="78" dur="1000"/>
                                        <p:tgtEl>
                                          <p:spTgt spid="55"/>
                                        </p:tgtEl>
                                      </p:cBhvr>
                                    </p:animEffect>
                                  </p:childTnLst>
                                </p:cTn>
                              </p:par>
                              <p:par>
                                <p:cTn id="79" presetID="56" presetClass="path" presetSubtype="0" accel="50000" decel="50000" fill="hold" nodeType="withEffect">
                                  <p:stCondLst>
                                    <p:cond delay="500"/>
                                  </p:stCondLst>
                                  <p:childTnLst>
                                    <p:animMotion origin="layout" path="M -0.03732 0.04104 L 5E-6 4.53564E-7 " pathEditMode="relative" rAng="0" ptsTypes="AA">
                                      <p:cBhvr>
                                        <p:cTn id="80" dur="700" fill="hold"/>
                                        <p:tgtEl>
                                          <p:spTgt spid="55"/>
                                        </p:tgtEl>
                                        <p:attrNameLst>
                                          <p:attrName>ppt_x</p:attrName>
                                          <p:attrName>ppt_y</p:attrName>
                                        </p:attrNameLst>
                                      </p:cBhvr>
                                      <p:rCtr x="1858" y="-2067"/>
                                    </p:animMotion>
                                  </p:childTnLst>
                                </p:cTn>
                              </p:par>
                              <p:par>
                                <p:cTn id="81" presetID="22" presetClass="entr" presetSubtype="8" fill="hold" grpId="0" nodeType="withEffect">
                                  <p:stCondLst>
                                    <p:cond delay="750"/>
                                  </p:stCondLst>
                                  <p:childTnLst>
                                    <p:set>
                                      <p:cBhvr>
                                        <p:cTn id="82" dur="1" fill="hold">
                                          <p:stCondLst>
                                            <p:cond delay="0"/>
                                          </p:stCondLst>
                                        </p:cTn>
                                        <p:tgtEl>
                                          <p:spTgt spid="54"/>
                                        </p:tgtEl>
                                        <p:attrNameLst>
                                          <p:attrName>style.visibility</p:attrName>
                                        </p:attrNameLst>
                                      </p:cBhvr>
                                      <p:to>
                                        <p:strVal val="visible"/>
                                      </p:to>
                                    </p:set>
                                    <p:animEffect transition="in" filter="wipe(left)">
                                      <p:cBhvr>
                                        <p:cTn id="83" dur="500"/>
                                        <p:tgtEl>
                                          <p:spTgt spid="54"/>
                                        </p:tgtEl>
                                      </p:cBhvr>
                                    </p:animEffect>
                                  </p:childTnLst>
                                </p:cTn>
                              </p:par>
                              <p:par>
                                <p:cTn id="84" presetID="10" presetClass="entr" presetSubtype="0" fill="hold" nodeType="withEffect">
                                  <p:stCondLst>
                                    <p:cond delay="500"/>
                                  </p:stCondLst>
                                  <p:childTnLst>
                                    <p:set>
                                      <p:cBhvr>
                                        <p:cTn id="85" dur="1" fill="hold">
                                          <p:stCondLst>
                                            <p:cond delay="0"/>
                                          </p:stCondLst>
                                        </p:cTn>
                                        <p:tgtEl>
                                          <p:spTgt spid="59"/>
                                        </p:tgtEl>
                                        <p:attrNameLst>
                                          <p:attrName>style.visibility</p:attrName>
                                        </p:attrNameLst>
                                      </p:cBhvr>
                                      <p:to>
                                        <p:strVal val="visible"/>
                                      </p:to>
                                    </p:set>
                                    <p:animEffect transition="in" filter="fade">
                                      <p:cBhvr>
                                        <p:cTn id="86" dur="1000"/>
                                        <p:tgtEl>
                                          <p:spTgt spid="59"/>
                                        </p:tgtEl>
                                      </p:cBhvr>
                                    </p:animEffect>
                                  </p:childTnLst>
                                </p:cTn>
                              </p:par>
                              <p:par>
                                <p:cTn id="87" presetID="56" presetClass="path" presetSubtype="0" accel="50000" decel="50000" fill="hold" nodeType="withEffect">
                                  <p:stCondLst>
                                    <p:cond delay="500"/>
                                  </p:stCondLst>
                                  <p:childTnLst>
                                    <p:animMotion origin="layout" path="M -0.03732 0.04103 L -2.22222E-6 3.00525E-6 " pathEditMode="relative" rAng="0" ptsTypes="AA">
                                      <p:cBhvr>
                                        <p:cTn id="88" dur="700" fill="hold"/>
                                        <p:tgtEl>
                                          <p:spTgt spid="59"/>
                                        </p:tgtEl>
                                        <p:attrNameLst>
                                          <p:attrName>ppt_x</p:attrName>
                                          <p:attrName>ppt_y</p:attrName>
                                        </p:attrNameLst>
                                      </p:cBhvr>
                                      <p:rCtr x="1858" y="-2067"/>
                                    </p:animMotion>
                                  </p:childTnLst>
                                </p:cTn>
                              </p:par>
                              <p:par>
                                <p:cTn id="89" presetID="22" presetClass="entr" presetSubtype="8" fill="hold" grpId="0" nodeType="withEffect">
                                  <p:stCondLst>
                                    <p:cond delay="750"/>
                                  </p:stCondLst>
                                  <p:childTnLst>
                                    <p:set>
                                      <p:cBhvr>
                                        <p:cTn id="90" dur="1" fill="hold">
                                          <p:stCondLst>
                                            <p:cond delay="0"/>
                                          </p:stCondLst>
                                        </p:cTn>
                                        <p:tgtEl>
                                          <p:spTgt spid="58"/>
                                        </p:tgtEl>
                                        <p:attrNameLst>
                                          <p:attrName>style.visibility</p:attrName>
                                        </p:attrNameLst>
                                      </p:cBhvr>
                                      <p:to>
                                        <p:strVal val="visible"/>
                                      </p:to>
                                    </p:set>
                                    <p:animEffect transition="in" filter="wipe(left)">
                                      <p:cBhvr>
                                        <p:cTn id="9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3" grpId="0"/>
      <p:bldP spid="32" grpId="0"/>
      <p:bldP spid="49" grpId="0"/>
      <p:bldP spid="54" grpId="0"/>
      <p:bldP spid="58"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908</TotalTime>
  <Words>3091</Words>
  <Application>Microsoft Office PowerPoint</Application>
  <PresentationFormat>自定义</PresentationFormat>
  <Paragraphs>279</Paragraphs>
  <Slides>27</Slides>
  <Notes>17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Gill Sans</vt:lpstr>
      <vt:lpstr>Nexa Light</vt:lpstr>
      <vt:lpstr>Raleway Light</vt:lpstr>
      <vt:lpstr>方正兰亭黑简体</vt:lpstr>
      <vt:lpstr>华康少女文字W5(P)</vt:lpstr>
      <vt:lpstr>宋体</vt:lpstr>
      <vt:lpstr>微软雅黑</vt:lpstr>
      <vt:lpstr>Agency FB</vt:lpstr>
      <vt:lpstr>Arial</vt:lpstr>
      <vt:lpstr>Calibri</vt:lpstr>
      <vt:lpstr>Calibri Light</vt:lpstr>
      <vt:lpstr>Mangal</vt:lpstr>
      <vt:lpstr>Raleway</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陈家银</dc:creator>
  <cp:lastModifiedBy>陈家银</cp:lastModifiedBy>
  <cp:revision>552</cp:revision>
  <dcterms:created xsi:type="dcterms:W3CDTF">2017-10-03T08:10:21Z</dcterms:created>
  <dcterms:modified xsi:type="dcterms:W3CDTF">2017-10-09T02:24:13Z</dcterms:modified>
</cp:coreProperties>
</file>