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4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Date Placeholder 2"/>
          <p:cNvSpPr>
            <a:spLocks noGrp="1"/>
          </p:cNvSpPr>
          <p:nvPr>
            <p:ph type="dt" sz="half" idx="10"/>
          </p:nvPr>
        </p:nvSpPr>
        <p:spPr/>
        <p:txBody>
          <a:bodyPr/>
          <a:lstStyle/>
          <a:p>
            <a:fld id="{ECBF2EEC-35D9-4299-9E74-3239A05EA468}" type="datetimeFigureOut">
              <a:rPr lang="es-MX" smtClean="0"/>
              <a:t>05/12/2022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96093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90724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40848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302480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69907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150711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581028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08698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81318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68153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CBF2EEC-35D9-4299-9E74-3239A05EA468}" type="datetimeFigureOut">
              <a:rPr lang="es-MX" smtClean="0"/>
              <a:t>05/12/2022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72182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CBF2EEC-35D9-4299-9E74-3239A05EA468}" type="datetimeFigureOut">
              <a:rPr lang="es-MX" smtClean="0"/>
              <a:t>05/12/2022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27458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CBF2EEC-35D9-4299-9E74-3239A05EA468}" type="datetimeFigureOut">
              <a:rPr lang="es-MX" smtClean="0"/>
              <a:t>05/12/2022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58806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F2EEC-35D9-4299-9E74-3239A05EA468}" type="datetimeFigureOut">
              <a:rPr lang="es-MX" smtClean="0"/>
              <a:t>05/12/2022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13045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CBF2EEC-35D9-4299-9E74-3239A05EA468}" type="datetimeFigureOut">
              <a:rPr lang="es-MX" smtClean="0"/>
              <a:t>05/12/2022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71903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CBF2EEC-35D9-4299-9E74-3239A05EA468}" type="datetimeFigureOut">
              <a:rPr lang="es-MX" smtClean="0"/>
              <a:t>05/12/2022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6151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CBF2EEC-35D9-4299-9E74-3239A05EA468}" type="datetimeFigureOut">
              <a:rPr lang="es-MX" smtClean="0"/>
              <a:t>05/12/2022</a:t>
            </a:fld>
            <a:endParaRPr lang="es-MX"/>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MX"/>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0025965-F922-4E7F-A18E-938FD7DDE794}" type="slidenum">
              <a:rPr lang="es-MX" smtClean="0"/>
              <a:t>‹Nº›</a:t>
            </a:fld>
            <a:endParaRPr lang="es-MX"/>
          </a:p>
        </p:txBody>
      </p:sp>
    </p:spTree>
    <p:extLst>
      <p:ext uri="{BB962C8B-B14F-4D97-AF65-F5344CB8AC3E}">
        <p14:creationId xmlns:p14="http://schemas.microsoft.com/office/powerpoint/2010/main" val="728135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E4A783FA-9F9E-4E6F-AA08-5D1F4D4C8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6A58F0AC-159C-466D-AA48-D3BB26D03B76}"/>
              </a:ext>
            </a:extLst>
          </p:cNvPr>
          <p:cNvSpPr>
            <a:spLocks noGrp="1"/>
          </p:cNvSpPr>
          <p:nvPr>
            <p:ph type="ctrTitle"/>
          </p:nvPr>
        </p:nvSpPr>
        <p:spPr>
          <a:xfrm>
            <a:off x="2262103" y="738807"/>
            <a:ext cx="8001000" cy="2971801"/>
          </a:xfrm>
        </p:spPr>
        <p:txBody>
          <a:bodyPr/>
          <a:lstStyle/>
          <a:p>
            <a:r>
              <a:rPr lang="es-MX" dirty="0">
                <a:solidFill>
                  <a:schemeClr val="bg1"/>
                </a:solidFill>
              </a:rPr>
              <a:t>Juan Jesús Ávila Mota</a:t>
            </a:r>
          </a:p>
        </p:txBody>
      </p:sp>
      <p:sp>
        <p:nvSpPr>
          <p:cNvPr id="3" name="Subtítulo 2">
            <a:extLst>
              <a:ext uri="{FF2B5EF4-FFF2-40B4-BE49-F238E27FC236}">
                <a16:creationId xmlns:a16="http://schemas.microsoft.com/office/drawing/2014/main" id="{97DCA4E2-673D-42F5-8805-580C3639DF7D}"/>
              </a:ext>
            </a:extLst>
          </p:cNvPr>
          <p:cNvSpPr>
            <a:spLocks noGrp="1"/>
          </p:cNvSpPr>
          <p:nvPr>
            <p:ph type="subTitle" idx="1"/>
          </p:nvPr>
        </p:nvSpPr>
        <p:spPr>
          <a:xfrm>
            <a:off x="2895600" y="3988827"/>
            <a:ext cx="6400800" cy="1947333"/>
          </a:xfrm>
        </p:spPr>
        <p:txBody>
          <a:bodyPr/>
          <a:lstStyle/>
          <a:p>
            <a:pPr algn="ctr"/>
            <a:r>
              <a:rPr lang="es-MX" dirty="0">
                <a:solidFill>
                  <a:schemeClr val="bg1"/>
                </a:solidFill>
              </a:rPr>
              <a:t>Academia Java Xideral</a:t>
            </a:r>
          </a:p>
          <a:p>
            <a:pPr algn="ctr"/>
            <a:r>
              <a:rPr lang="es-MX" dirty="0">
                <a:solidFill>
                  <a:schemeClr val="bg1"/>
                </a:solidFill>
              </a:rPr>
              <a:t>Examen Semana03</a:t>
            </a:r>
          </a:p>
        </p:txBody>
      </p:sp>
      <p:pic>
        <p:nvPicPr>
          <p:cNvPr id="9" name="Imagen 8">
            <a:extLst>
              <a:ext uri="{FF2B5EF4-FFF2-40B4-BE49-F238E27FC236}">
                <a16:creationId xmlns:a16="http://schemas.microsoft.com/office/drawing/2014/main" id="{B5D4B36D-5A96-4247-8BE0-CF3358959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867" y="288234"/>
            <a:ext cx="1686786" cy="1686786"/>
          </a:xfrm>
          <a:prstGeom prst="rect">
            <a:avLst/>
          </a:prstGeom>
        </p:spPr>
      </p:pic>
      <p:pic>
        <p:nvPicPr>
          <p:cNvPr id="13" name="Imagen 12">
            <a:extLst>
              <a:ext uri="{FF2B5EF4-FFF2-40B4-BE49-F238E27FC236}">
                <a16:creationId xmlns:a16="http://schemas.microsoft.com/office/drawing/2014/main" id="{8696D8BC-3C50-4474-8F33-B0851F192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212" y="288234"/>
            <a:ext cx="1330118" cy="1229139"/>
          </a:xfrm>
          <a:prstGeom prst="rect">
            <a:avLst/>
          </a:prstGeom>
        </p:spPr>
      </p:pic>
    </p:spTree>
    <p:extLst>
      <p:ext uri="{BB962C8B-B14F-4D97-AF65-F5344CB8AC3E}">
        <p14:creationId xmlns:p14="http://schemas.microsoft.com/office/powerpoint/2010/main" val="351797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D8BA6FC-4316-406A-9707-CAD84C9A5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A8CBCB9-775F-40A0-90C3-988C89A8EFE8}"/>
              </a:ext>
            </a:extLst>
          </p:cNvPr>
          <p:cNvSpPr>
            <a:spLocks noGrp="1"/>
          </p:cNvSpPr>
          <p:nvPr>
            <p:ph type="title"/>
          </p:nvPr>
        </p:nvSpPr>
        <p:spPr>
          <a:xfrm>
            <a:off x="3374404" y="2675466"/>
            <a:ext cx="5146744" cy="1507067"/>
          </a:xfrm>
        </p:spPr>
        <p:txBody>
          <a:bodyPr/>
          <a:lstStyle/>
          <a:p>
            <a:r>
              <a:rPr lang="es-MX" dirty="0">
                <a:solidFill>
                  <a:schemeClr val="bg1"/>
                </a:solidFill>
              </a:rPr>
              <a:t>PROGRAM WITH </a:t>
            </a:r>
            <a:r>
              <a:rPr lang="es-MX" dirty="0" err="1">
                <a:solidFill>
                  <a:schemeClr val="bg1"/>
                </a:solidFill>
              </a:rPr>
              <a:t>JUnit</a:t>
            </a:r>
            <a:endParaRPr lang="es-MX" dirty="0">
              <a:solidFill>
                <a:schemeClr val="bg1"/>
              </a:solidFill>
            </a:endParaRPr>
          </a:p>
        </p:txBody>
      </p:sp>
    </p:spTree>
    <p:extLst>
      <p:ext uri="{BB962C8B-B14F-4D97-AF65-F5344CB8AC3E}">
        <p14:creationId xmlns:p14="http://schemas.microsoft.com/office/powerpoint/2010/main" val="428670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34224-C928-47F3-9484-3D423FADB02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0B72DA-F947-41C6-8C0D-7EB9990CA899}"/>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FB7F2C69-6B7A-419F-A3CB-323EFA299A6A}"/>
              </a:ext>
            </a:extLst>
          </p:cNvPr>
          <p:cNvPicPr>
            <a:picLocks noChangeAspect="1"/>
          </p:cNvPicPr>
          <p:nvPr/>
        </p:nvPicPr>
        <p:blipFill>
          <a:blip r:embed="rId2"/>
          <a:stretch>
            <a:fillRect/>
          </a:stretch>
        </p:blipFill>
        <p:spPr>
          <a:xfrm>
            <a:off x="0" y="1674"/>
            <a:ext cx="12192000" cy="6856326"/>
          </a:xfrm>
          <a:prstGeom prst="rect">
            <a:avLst/>
          </a:prstGeom>
        </p:spPr>
      </p:pic>
    </p:spTree>
    <p:extLst>
      <p:ext uri="{BB962C8B-B14F-4D97-AF65-F5344CB8AC3E}">
        <p14:creationId xmlns:p14="http://schemas.microsoft.com/office/powerpoint/2010/main" val="266368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9AF85DD-226B-4757-AD22-69ACB8285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Marcador de contenido 2">
            <a:extLst>
              <a:ext uri="{FF2B5EF4-FFF2-40B4-BE49-F238E27FC236}">
                <a16:creationId xmlns:a16="http://schemas.microsoft.com/office/drawing/2014/main" id="{08634F42-7518-4778-AB03-17CE4C041BED}"/>
              </a:ext>
            </a:extLst>
          </p:cNvPr>
          <p:cNvSpPr>
            <a:spLocks noGrp="1"/>
          </p:cNvSpPr>
          <p:nvPr>
            <p:ph idx="1"/>
          </p:nvPr>
        </p:nvSpPr>
        <p:spPr>
          <a:xfrm>
            <a:off x="1828800" y="1388165"/>
            <a:ext cx="8534400" cy="3615267"/>
          </a:xfrm>
        </p:spPr>
        <p:txBody>
          <a:bodyPr/>
          <a:lstStyle/>
          <a:p>
            <a:pPr marL="0" indent="0" algn="ctr">
              <a:buNone/>
            </a:pPr>
            <a:r>
              <a:rPr lang="en-US" b="1" dirty="0">
                <a:solidFill>
                  <a:schemeClr val="bg1"/>
                </a:solidFill>
              </a:rPr>
              <a:t>TDD was used in this program, that is, the JUnit tests were programmed first and later the class was created with its attributes and methods, where it is validated if the employee worked overtime and what was the payment for these hours which are paid to the double</a:t>
            </a:r>
            <a:endParaRPr lang="es-MX" b="1" dirty="0">
              <a:solidFill>
                <a:schemeClr val="bg1"/>
              </a:solidFill>
            </a:endParaRPr>
          </a:p>
        </p:txBody>
      </p:sp>
    </p:spTree>
    <p:extLst>
      <p:ext uri="{BB962C8B-B14F-4D97-AF65-F5344CB8AC3E}">
        <p14:creationId xmlns:p14="http://schemas.microsoft.com/office/powerpoint/2010/main" val="387570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A6CE7A7-ABFE-4FD9-A92C-24C224CA3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8CA7F2-9915-412C-A7BE-5F092E07E196}"/>
              </a:ext>
            </a:extLst>
          </p:cNvPr>
          <p:cNvSpPr>
            <a:spLocks noGrp="1"/>
          </p:cNvSpPr>
          <p:nvPr>
            <p:ph type="title"/>
          </p:nvPr>
        </p:nvSpPr>
        <p:spPr>
          <a:xfrm>
            <a:off x="5112888" y="2675466"/>
            <a:ext cx="1966223" cy="1507067"/>
          </a:xfrm>
        </p:spPr>
        <p:txBody>
          <a:bodyPr/>
          <a:lstStyle/>
          <a:p>
            <a:r>
              <a:rPr lang="es-MX" dirty="0">
                <a:solidFill>
                  <a:schemeClr val="bg1"/>
                </a:solidFill>
              </a:rPr>
              <a:t>SCRUM</a:t>
            </a:r>
          </a:p>
        </p:txBody>
      </p:sp>
    </p:spTree>
    <p:extLst>
      <p:ext uri="{BB962C8B-B14F-4D97-AF65-F5344CB8AC3E}">
        <p14:creationId xmlns:p14="http://schemas.microsoft.com/office/powerpoint/2010/main" val="322137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20893CB-C4BF-4A66-A398-775B02E04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Marcador de contenido 2">
            <a:extLst>
              <a:ext uri="{FF2B5EF4-FFF2-40B4-BE49-F238E27FC236}">
                <a16:creationId xmlns:a16="http://schemas.microsoft.com/office/drawing/2014/main" id="{CCD71444-EDF0-4123-995E-C3F2C3524609}"/>
              </a:ext>
            </a:extLst>
          </p:cNvPr>
          <p:cNvSpPr>
            <a:spLocks noGrp="1"/>
          </p:cNvSpPr>
          <p:nvPr>
            <p:ph idx="1"/>
          </p:nvPr>
        </p:nvSpPr>
        <p:spPr>
          <a:xfrm>
            <a:off x="1828800" y="1471239"/>
            <a:ext cx="8534400" cy="3615267"/>
          </a:xfrm>
        </p:spPr>
        <p:txBody>
          <a:bodyPr/>
          <a:lstStyle/>
          <a:p>
            <a:pPr marL="0" indent="0" algn="ctr">
              <a:buNone/>
            </a:pPr>
            <a:r>
              <a:rPr lang="en-US" b="1" dirty="0">
                <a:solidFill>
                  <a:schemeClr val="bg1"/>
                </a:solidFill>
              </a:rPr>
              <a:t>11 important points have been established to implement SCRUM, this methodology is not a recipe that must be followed specifically, it is implemented according to the purpose and better adaptability of the project and the team</a:t>
            </a:r>
            <a:endParaRPr lang="es-MX" b="1" dirty="0">
              <a:solidFill>
                <a:schemeClr val="bg1"/>
              </a:solidFill>
            </a:endParaRPr>
          </a:p>
        </p:txBody>
      </p:sp>
    </p:spTree>
    <p:extLst>
      <p:ext uri="{BB962C8B-B14F-4D97-AF65-F5344CB8AC3E}">
        <p14:creationId xmlns:p14="http://schemas.microsoft.com/office/powerpoint/2010/main" val="356161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5F3C9E93-08E9-4E00-82A1-198A813BB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uadroTexto 1">
            <a:extLst>
              <a:ext uri="{FF2B5EF4-FFF2-40B4-BE49-F238E27FC236}">
                <a16:creationId xmlns:a16="http://schemas.microsoft.com/office/drawing/2014/main" id="{82883A8C-2131-4A2C-AB97-1E73C96DDD19}"/>
              </a:ext>
            </a:extLst>
          </p:cNvPr>
          <p:cNvSpPr txBox="1"/>
          <p:nvPr/>
        </p:nvSpPr>
        <p:spPr>
          <a:xfrm flipH="1">
            <a:off x="385967" y="1370456"/>
            <a:ext cx="3036075" cy="2862322"/>
          </a:xfrm>
          <a:prstGeom prst="rect">
            <a:avLst/>
          </a:prstGeom>
          <a:noFill/>
        </p:spPr>
        <p:txBody>
          <a:bodyPr wrap="square" rtlCol="0">
            <a:spAutoFit/>
          </a:bodyPr>
          <a:lstStyle/>
          <a:p>
            <a:pPr algn="ctr"/>
            <a:r>
              <a:rPr lang="es-MX" b="1" dirty="0">
                <a:solidFill>
                  <a:schemeClr val="bg1"/>
                </a:solidFill>
              </a:rPr>
              <a:t>1.- </a:t>
            </a:r>
            <a:r>
              <a:rPr lang="es-MX" b="1" dirty="0" err="1">
                <a:solidFill>
                  <a:schemeClr val="bg1"/>
                </a:solidFill>
              </a:rPr>
              <a:t>It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necessary</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establish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person</a:t>
            </a:r>
            <a:r>
              <a:rPr lang="es-MX" b="1" dirty="0">
                <a:solidFill>
                  <a:schemeClr val="bg1"/>
                </a:solidFill>
              </a:rPr>
              <a:t> </a:t>
            </a:r>
            <a:r>
              <a:rPr lang="es-MX" b="1" dirty="0" err="1">
                <a:solidFill>
                  <a:schemeClr val="bg1"/>
                </a:solidFill>
              </a:rPr>
              <a:t>responsible</a:t>
            </a:r>
            <a:r>
              <a:rPr lang="es-MX" b="1" dirty="0">
                <a:solidFill>
                  <a:schemeClr val="bg1"/>
                </a:solidFill>
              </a:rPr>
              <a:t> </a:t>
            </a:r>
            <a:r>
              <a:rPr lang="es-MX" b="1" dirty="0" err="1">
                <a:solidFill>
                  <a:schemeClr val="bg1"/>
                </a:solidFill>
              </a:rPr>
              <a:t>for</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Owner</a:t>
            </a:r>
            <a:r>
              <a:rPr lang="es-MX" b="1" dirty="0">
                <a:solidFill>
                  <a:schemeClr val="bg1"/>
                </a:solidFill>
              </a:rPr>
              <a:t>.</a:t>
            </a:r>
          </a:p>
          <a:p>
            <a:pPr algn="ctr"/>
            <a:r>
              <a:rPr lang="es-MX" b="1" dirty="0" err="1">
                <a:solidFill>
                  <a:schemeClr val="bg1"/>
                </a:solidFill>
              </a:rPr>
              <a:t>It</a:t>
            </a:r>
            <a:r>
              <a:rPr lang="es-MX" b="1" dirty="0">
                <a:solidFill>
                  <a:schemeClr val="bg1"/>
                </a:solidFill>
              </a:rPr>
              <a:t> has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going</a:t>
            </a:r>
            <a:r>
              <a:rPr lang="es-MX" b="1" dirty="0">
                <a:solidFill>
                  <a:schemeClr val="bg1"/>
                </a:solidFill>
              </a:rPr>
              <a:t> </a:t>
            </a:r>
            <a:r>
              <a:rPr lang="es-MX" b="1" dirty="0" err="1">
                <a:solidFill>
                  <a:schemeClr val="bg1"/>
                </a:solidFill>
              </a:rPr>
              <a:t>to</a:t>
            </a:r>
            <a:r>
              <a:rPr lang="es-MX" b="1" dirty="0">
                <a:solidFill>
                  <a:schemeClr val="bg1"/>
                </a:solidFill>
              </a:rPr>
              <a:t> be done, </a:t>
            </a:r>
            <a:r>
              <a:rPr lang="es-MX" b="1" dirty="0" err="1">
                <a:solidFill>
                  <a:schemeClr val="bg1"/>
                </a:solidFill>
              </a:rPr>
              <a:t>produced</a:t>
            </a:r>
            <a:r>
              <a:rPr lang="es-MX" b="1" dirty="0">
                <a:solidFill>
                  <a:schemeClr val="bg1"/>
                </a:solidFill>
              </a:rPr>
              <a:t>, </a:t>
            </a:r>
            <a:r>
              <a:rPr lang="es-MX" b="1" dirty="0" err="1">
                <a:solidFill>
                  <a:schemeClr val="bg1"/>
                </a:solidFill>
              </a:rPr>
              <a:t>achieved</a:t>
            </a:r>
            <a:r>
              <a:rPr lang="es-MX" b="1" dirty="0">
                <a:solidFill>
                  <a:schemeClr val="bg1"/>
                </a:solidFill>
              </a:rPr>
              <a:t> and </a:t>
            </a:r>
            <a:r>
              <a:rPr lang="es-MX" b="1" dirty="0" err="1">
                <a:solidFill>
                  <a:schemeClr val="bg1"/>
                </a:solidFill>
              </a:rPr>
              <a:t>the</a:t>
            </a:r>
            <a:r>
              <a:rPr lang="es-MX" b="1" dirty="0">
                <a:solidFill>
                  <a:schemeClr val="bg1"/>
                </a:solidFill>
              </a:rPr>
              <a:t> </a:t>
            </a:r>
            <a:r>
              <a:rPr lang="es-MX" b="1" dirty="0" err="1">
                <a:solidFill>
                  <a:schemeClr val="bg1"/>
                </a:solidFill>
              </a:rPr>
              <a:t>rewards</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project</a:t>
            </a:r>
            <a:r>
              <a:rPr lang="es-MX" b="1" dirty="0">
                <a:solidFill>
                  <a:schemeClr val="bg1"/>
                </a:solidFill>
              </a:rPr>
              <a:t>.</a:t>
            </a:r>
          </a:p>
          <a:p>
            <a:endParaRPr lang="es-MX" dirty="0">
              <a:solidFill>
                <a:schemeClr val="bg1"/>
              </a:solidFill>
            </a:endParaRPr>
          </a:p>
        </p:txBody>
      </p:sp>
      <p:sp>
        <p:nvSpPr>
          <p:cNvPr id="3" name="CuadroTexto 2">
            <a:extLst>
              <a:ext uri="{FF2B5EF4-FFF2-40B4-BE49-F238E27FC236}">
                <a16:creationId xmlns:a16="http://schemas.microsoft.com/office/drawing/2014/main" id="{89E1F448-473C-44D6-8BDB-AF5ADEF2FBD1}"/>
              </a:ext>
            </a:extLst>
          </p:cNvPr>
          <p:cNvSpPr txBox="1"/>
          <p:nvPr/>
        </p:nvSpPr>
        <p:spPr>
          <a:xfrm>
            <a:off x="4512366" y="1230659"/>
            <a:ext cx="3246782" cy="2585323"/>
          </a:xfrm>
          <a:prstGeom prst="rect">
            <a:avLst/>
          </a:prstGeom>
          <a:noFill/>
        </p:spPr>
        <p:txBody>
          <a:bodyPr wrap="square" rtlCol="0">
            <a:spAutoFit/>
          </a:bodyPr>
          <a:lstStyle/>
          <a:p>
            <a:pPr algn="ctr"/>
            <a:r>
              <a:rPr lang="es-MX" b="1" dirty="0">
                <a:solidFill>
                  <a:schemeClr val="bg1"/>
                </a:solidFill>
              </a:rPr>
              <a:t>2.- </a:t>
            </a:r>
            <a:r>
              <a:rPr lang="es-MX" b="1" dirty="0" err="1">
                <a:solidFill>
                  <a:schemeClr val="bg1"/>
                </a:solidFill>
              </a:rPr>
              <a:t>Select</a:t>
            </a:r>
            <a:r>
              <a:rPr lang="es-MX" b="1" dirty="0">
                <a:solidFill>
                  <a:schemeClr val="bg1"/>
                </a:solidFill>
              </a:rPr>
              <a:t> a </a:t>
            </a:r>
            <a:r>
              <a:rPr lang="es-MX" b="1" dirty="0" err="1">
                <a:solidFill>
                  <a:schemeClr val="bg1"/>
                </a:solidFill>
              </a:rPr>
              <a:t>good</a:t>
            </a:r>
            <a:r>
              <a:rPr lang="es-MX" b="1" dirty="0">
                <a:solidFill>
                  <a:schemeClr val="bg1"/>
                </a:solidFill>
              </a:rPr>
              <a:t> </a:t>
            </a:r>
            <a:r>
              <a:rPr lang="es-MX" b="1" dirty="0" err="1">
                <a:solidFill>
                  <a:schemeClr val="bg1"/>
                </a:solidFill>
              </a:rPr>
              <a:t>work</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people</a:t>
            </a:r>
            <a:r>
              <a:rPr lang="es-MX" b="1" dirty="0">
                <a:solidFill>
                  <a:schemeClr val="bg1"/>
                </a:solidFill>
              </a:rPr>
              <a:t> </a:t>
            </a:r>
            <a:r>
              <a:rPr lang="es-MX" b="1" dirty="0" err="1">
                <a:solidFill>
                  <a:schemeClr val="bg1"/>
                </a:solidFill>
              </a:rPr>
              <a:t>who</a:t>
            </a:r>
            <a:r>
              <a:rPr lang="es-MX" b="1" dirty="0">
                <a:solidFill>
                  <a:schemeClr val="bg1"/>
                </a:solidFill>
              </a:rPr>
              <a:t> are </a:t>
            </a:r>
            <a:r>
              <a:rPr lang="es-MX" b="1" dirty="0" err="1">
                <a:solidFill>
                  <a:schemeClr val="bg1"/>
                </a:solidFill>
              </a:rPr>
              <a:t>part</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are </a:t>
            </a:r>
            <a:r>
              <a:rPr lang="es-MX" b="1" dirty="0" err="1">
                <a:solidFill>
                  <a:schemeClr val="bg1"/>
                </a:solidFill>
              </a:rPr>
              <a:t>capable</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understanding</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owner</a:t>
            </a:r>
            <a:r>
              <a:rPr lang="es-MX" b="1" dirty="0">
                <a:solidFill>
                  <a:schemeClr val="bg1"/>
                </a:solidFill>
              </a:rPr>
              <a:t> and </a:t>
            </a:r>
            <a:r>
              <a:rPr lang="es-MX" b="1" dirty="0" err="1">
                <a:solidFill>
                  <a:schemeClr val="bg1"/>
                </a:solidFill>
              </a:rPr>
              <a:t>turning</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reality</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to</a:t>
            </a:r>
            <a:r>
              <a:rPr lang="es-MX" b="1" dirty="0">
                <a:solidFill>
                  <a:schemeClr val="bg1"/>
                </a:solidFill>
              </a:rPr>
              <a:t> be a </a:t>
            </a:r>
            <a:r>
              <a:rPr lang="es-MX" b="1" dirty="0" err="1">
                <a:solidFill>
                  <a:schemeClr val="bg1"/>
                </a:solidFill>
              </a:rPr>
              <a:t>small</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of</a:t>
            </a:r>
            <a:r>
              <a:rPr lang="es-MX" b="1" dirty="0">
                <a:solidFill>
                  <a:schemeClr val="bg1"/>
                </a:solidFill>
              </a:rPr>
              <a:t> 3 </a:t>
            </a:r>
            <a:r>
              <a:rPr lang="es-MX" b="1" dirty="0" err="1">
                <a:solidFill>
                  <a:schemeClr val="bg1"/>
                </a:solidFill>
              </a:rPr>
              <a:t>to</a:t>
            </a:r>
            <a:r>
              <a:rPr lang="es-MX" b="1" dirty="0">
                <a:solidFill>
                  <a:schemeClr val="bg1"/>
                </a:solidFill>
              </a:rPr>
              <a:t> 9 </a:t>
            </a:r>
            <a:r>
              <a:rPr lang="es-MX" b="1" dirty="0" err="1">
                <a:solidFill>
                  <a:schemeClr val="bg1"/>
                </a:solidFill>
              </a:rPr>
              <a:t>people</a:t>
            </a:r>
            <a:r>
              <a:rPr lang="es-MX" b="1" dirty="0">
                <a:solidFill>
                  <a:schemeClr val="bg1"/>
                </a:solidFill>
              </a:rPr>
              <a:t>.</a:t>
            </a:r>
          </a:p>
        </p:txBody>
      </p:sp>
      <p:sp>
        <p:nvSpPr>
          <p:cNvPr id="4" name="CuadroTexto 3">
            <a:extLst>
              <a:ext uri="{FF2B5EF4-FFF2-40B4-BE49-F238E27FC236}">
                <a16:creationId xmlns:a16="http://schemas.microsoft.com/office/drawing/2014/main" id="{465ACE52-D800-4A41-AC2F-CFB0F1BBFBDE}"/>
              </a:ext>
            </a:extLst>
          </p:cNvPr>
          <p:cNvSpPr txBox="1"/>
          <p:nvPr/>
        </p:nvSpPr>
        <p:spPr>
          <a:xfrm>
            <a:off x="8858416" y="1478192"/>
            <a:ext cx="2809460" cy="2308324"/>
          </a:xfrm>
          <a:prstGeom prst="rect">
            <a:avLst/>
          </a:prstGeom>
          <a:noFill/>
        </p:spPr>
        <p:txBody>
          <a:bodyPr wrap="square" rtlCol="0">
            <a:spAutoFit/>
          </a:bodyPr>
          <a:lstStyle/>
          <a:p>
            <a:pPr algn="ctr"/>
            <a:r>
              <a:rPr lang="es-MX" b="1" dirty="0">
                <a:solidFill>
                  <a:schemeClr val="bg1"/>
                </a:solidFill>
              </a:rPr>
              <a:t>3.- </a:t>
            </a:r>
            <a:r>
              <a:rPr lang="es-MX" b="1" dirty="0" err="1">
                <a:solidFill>
                  <a:schemeClr val="bg1"/>
                </a:solidFill>
              </a:rPr>
              <a:t>Select</a:t>
            </a:r>
            <a:r>
              <a:rPr lang="es-MX" b="1" dirty="0">
                <a:solidFill>
                  <a:schemeClr val="bg1"/>
                </a:solidFill>
              </a:rPr>
              <a:t> </a:t>
            </a:r>
            <a:r>
              <a:rPr lang="es-MX" b="1" dirty="0" err="1">
                <a:solidFill>
                  <a:schemeClr val="bg1"/>
                </a:solidFill>
              </a:rPr>
              <a:t>the</a:t>
            </a:r>
            <a:r>
              <a:rPr lang="es-MX" b="1" dirty="0">
                <a:solidFill>
                  <a:schemeClr val="bg1"/>
                </a:solidFill>
              </a:rPr>
              <a:t> Scrum Master, </a:t>
            </a:r>
            <a:r>
              <a:rPr lang="es-MX" b="1" dirty="0" err="1">
                <a:solidFill>
                  <a:schemeClr val="bg1"/>
                </a:solidFill>
              </a:rPr>
              <a:t>who</a:t>
            </a:r>
            <a:r>
              <a:rPr lang="es-MX" b="1" dirty="0">
                <a:solidFill>
                  <a:schemeClr val="bg1"/>
                </a:solidFill>
              </a:rPr>
              <a:t> </a:t>
            </a:r>
            <a:r>
              <a:rPr lang="es-MX" b="1" dirty="0" err="1">
                <a:solidFill>
                  <a:schemeClr val="bg1"/>
                </a:solidFill>
              </a:rPr>
              <a:t>will</a:t>
            </a:r>
            <a:r>
              <a:rPr lang="es-MX" b="1" dirty="0">
                <a:solidFill>
                  <a:schemeClr val="bg1"/>
                </a:solidFill>
              </a:rPr>
              <a:t> be in </a:t>
            </a:r>
            <a:r>
              <a:rPr lang="es-MX" b="1" dirty="0" err="1">
                <a:solidFill>
                  <a:schemeClr val="bg1"/>
                </a:solidFill>
              </a:rPr>
              <a:t>charge</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integrating</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the</a:t>
            </a:r>
            <a:r>
              <a:rPr lang="es-MX" b="1" dirty="0">
                <a:solidFill>
                  <a:schemeClr val="bg1"/>
                </a:solidFill>
              </a:rPr>
              <a:t> SCRUM </a:t>
            </a:r>
            <a:r>
              <a:rPr lang="es-MX" b="1" dirty="0" err="1">
                <a:solidFill>
                  <a:schemeClr val="bg1"/>
                </a:solidFill>
              </a:rPr>
              <a:t>methodology</a:t>
            </a:r>
            <a:r>
              <a:rPr lang="es-MX" b="1" dirty="0">
                <a:solidFill>
                  <a:schemeClr val="bg1"/>
                </a:solidFill>
              </a:rPr>
              <a:t> and </a:t>
            </a:r>
            <a:r>
              <a:rPr lang="es-MX" b="1" dirty="0" err="1">
                <a:solidFill>
                  <a:schemeClr val="bg1"/>
                </a:solidFill>
              </a:rPr>
              <a:t>eliminating</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harms</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a:t>
            </a:r>
          </a:p>
          <a:p>
            <a:endParaRPr lang="es-MX" dirty="0"/>
          </a:p>
        </p:txBody>
      </p:sp>
      <p:sp>
        <p:nvSpPr>
          <p:cNvPr id="5" name="CuadroTexto 4">
            <a:extLst>
              <a:ext uri="{FF2B5EF4-FFF2-40B4-BE49-F238E27FC236}">
                <a16:creationId xmlns:a16="http://schemas.microsoft.com/office/drawing/2014/main" id="{A4F38BF3-8D77-4888-89E4-17D8B6C6A8C0}"/>
              </a:ext>
            </a:extLst>
          </p:cNvPr>
          <p:cNvSpPr txBox="1"/>
          <p:nvPr/>
        </p:nvSpPr>
        <p:spPr>
          <a:xfrm>
            <a:off x="410817" y="4253948"/>
            <a:ext cx="2750490" cy="2031325"/>
          </a:xfrm>
          <a:prstGeom prst="rect">
            <a:avLst/>
          </a:prstGeom>
          <a:noFill/>
        </p:spPr>
        <p:txBody>
          <a:bodyPr wrap="square" rtlCol="0">
            <a:spAutoFit/>
          </a:bodyPr>
          <a:lstStyle/>
          <a:p>
            <a:pPr algn="ctr"/>
            <a:r>
              <a:rPr lang="es-MX" b="1" dirty="0">
                <a:solidFill>
                  <a:schemeClr val="bg1"/>
                </a:solidFill>
              </a:rPr>
              <a:t>4.- </a:t>
            </a:r>
            <a:r>
              <a:rPr lang="es-MX" b="1" dirty="0" err="1">
                <a:solidFill>
                  <a:schemeClr val="bg1"/>
                </a:solidFill>
              </a:rPr>
              <a:t>Create</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log, a </a:t>
            </a:r>
            <a:r>
              <a:rPr lang="es-MX" b="1" dirty="0" err="1">
                <a:solidFill>
                  <a:schemeClr val="bg1"/>
                </a:solidFill>
              </a:rPr>
              <a:t>list</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what</a:t>
            </a:r>
            <a:r>
              <a:rPr lang="es-MX" b="1" dirty="0">
                <a:solidFill>
                  <a:schemeClr val="bg1"/>
                </a:solidFill>
              </a:rPr>
              <a:t> has </a:t>
            </a:r>
            <a:r>
              <a:rPr lang="es-MX" b="1" dirty="0" err="1">
                <a:solidFill>
                  <a:schemeClr val="bg1"/>
                </a:solidFill>
              </a:rPr>
              <a:t>to</a:t>
            </a:r>
            <a:r>
              <a:rPr lang="es-MX" b="1" dirty="0">
                <a:solidFill>
                  <a:schemeClr val="bg1"/>
                </a:solidFill>
              </a:rPr>
              <a:t> be done in </a:t>
            </a:r>
            <a:r>
              <a:rPr lang="es-MX" b="1" dirty="0" err="1">
                <a:solidFill>
                  <a:schemeClr val="bg1"/>
                </a:solidFill>
              </a:rPr>
              <a:t>order</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turn</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reality</a:t>
            </a:r>
            <a:r>
              <a:rPr lang="es-MX" b="1" dirty="0">
                <a:solidFill>
                  <a:schemeClr val="bg1"/>
                </a:solidFill>
              </a:rPr>
              <a:t>, </a:t>
            </a:r>
            <a:r>
              <a:rPr lang="es-MX" b="1" dirty="0" err="1">
                <a:solidFill>
                  <a:schemeClr val="bg1"/>
                </a:solidFill>
              </a:rPr>
              <a:t>applying</a:t>
            </a:r>
            <a:r>
              <a:rPr lang="es-MX" b="1" dirty="0">
                <a:solidFill>
                  <a:schemeClr val="bg1"/>
                </a:solidFill>
              </a:rPr>
              <a:t> </a:t>
            </a:r>
            <a:r>
              <a:rPr lang="es-MX" b="1" dirty="0" err="1">
                <a:solidFill>
                  <a:schemeClr val="bg1"/>
                </a:solidFill>
              </a:rPr>
              <a:t>emphasis</a:t>
            </a:r>
            <a:r>
              <a:rPr lang="es-MX" b="1" dirty="0">
                <a:solidFill>
                  <a:schemeClr val="bg1"/>
                </a:solidFill>
              </a:rPr>
              <a:t> </a:t>
            </a:r>
            <a:r>
              <a:rPr lang="es-MX" b="1" dirty="0" err="1">
                <a:solidFill>
                  <a:schemeClr val="bg1"/>
                </a:solidFill>
              </a:rPr>
              <a:t>on</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is</a:t>
            </a:r>
            <a:r>
              <a:rPr lang="es-MX" b="1" dirty="0">
                <a:solidFill>
                  <a:schemeClr val="bg1"/>
                </a:solidFill>
              </a:rPr>
              <a:t> a </a:t>
            </a:r>
            <a:r>
              <a:rPr lang="es-MX" b="1" dirty="0" err="1">
                <a:solidFill>
                  <a:schemeClr val="bg1"/>
                </a:solidFill>
              </a:rPr>
              <a:t>priority</a:t>
            </a:r>
            <a:r>
              <a:rPr lang="es-MX" b="1" dirty="0">
                <a:solidFill>
                  <a:schemeClr val="bg1"/>
                </a:solidFill>
              </a:rPr>
              <a:t>.</a:t>
            </a:r>
          </a:p>
        </p:txBody>
      </p:sp>
      <p:sp>
        <p:nvSpPr>
          <p:cNvPr id="6" name="CuadroTexto 5">
            <a:extLst>
              <a:ext uri="{FF2B5EF4-FFF2-40B4-BE49-F238E27FC236}">
                <a16:creationId xmlns:a16="http://schemas.microsoft.com/office/drawing/2014/main" id="{F011ACDD-3AD8-4DB4-9F86-2A66A6F0E591}"/>
              </a:ext>
            </a:extLst>
          </p:cNvPr>
          <p:cNvSpPr txBox="1"/>
          <p:nvPr/>
        </p:nvSpPr>
        <p:spPr>
          <a:xfrm>
            <a:off x="4346714" y="4115448"/>
            <a:ext cx="3246782" cy="2308324"/>
          </a:xfrm>
          <a:prstGeom prst="rect">
            <a:avLst/>
          </a:prstGeom>
          <a:noFill/>
        </p:spPr>
        <p:txBody>
          <a:bodyPr wrap="square" rtlCol="0">
            <a:spAutoFit/>
          </a:bodyPr>
          <a:lstStyle/>
          <a:p>
            <a:pPr algn="ctr"/>
            <a:r>
              <a:rPr lang="es-MX" b="1" dirty="0">
                <a:solidFill>
                  <a:schemeClr val="bg1"/>
                </a:solidFill>
              </a:rPr>
              <a:t>5.- Refine </a:t>
            </a:r>
            <a:r>
              <a:rPr lang="es-MX" b="1" dirty="0" err="1">
                <a:solidFill>
                  <a:schemeClr val="bg1"/>
                </a:solidFill>
              </a:rPr>
              <a:t>the</a:t>
            </a:r>
            <a:r>
              <a:rPr lang="es-MX" b="1" dirty="0">
                <a:solidFill>
                  <a:schemeClr val="bg1"/>
                </a:solidFill>
              </a:rPr>
              <a:t> log, </a:t>
            </a:r>
            <a:r>
              <a:rPr lang="es-MX" b="1" dirty="0" err="1">
                <a:solidFill>
                  <a:schemeClr val="bg1"/>
                </a:solidFill>
              </a:rPr>
              <a:t>together</a:t>
            </a:r>
            <a:r>
              <a:rPr lang="es-MX" b="1" dirty="0">
                <a:solidFill>
                  <a:schemeClr val="bg1"/>
                </a:solidFill>
              </a:rPr>
              <a:t> </a:t>
            </a:r>
            <a:r>
              <a:rPr lang="es-MX" b="1" dirty="0" err="1">
                <a:solidFill>
                  <a:schemeClr val="bg1"/>
                </a:solidFill>
              </a:rPr>
              <a:t>with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work</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estimate</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effort</a:t>
            </a:r>
            <a:r>
              <a:rPr lang="es-MX" b="1" dirty="0">
                <a:solidFill>
                  <a:schemeClr val="bg1"/>
                </a:solidFill>
              </a:rPr>
              <a:t> </a:t>
            </a:r>
            <a:r>
              <a:rPr lang="es-MX" b="1" dirty="0" err="1">
                <a:solidFill>
                  <a:schemeClr val="bg1"/>
                </a:solidFill>
              </a:rPr>
              <a:t>that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carried</a:t>
            </a:r>
            <a:r>
              <a:rPr lang="es-MX" b="1" dirty="0">
                <a:solidFill>
                  <a:schemeClr val="bg1"/>
                </a:solidFill>
              </a:rPr>
              <a:t> </a:t>
            </a:r>
            <a:r>
              <a:rPr lang="es-MX" b="1" dirty="0" err="1">
                <a:solidFill>
                  <a:schemeClr val="bg1"/>
                </a:solidFill>
              </a:rPr>
              <a:t>out</a:t>
            </a:r>
            <a:r>
              <a:rPr lang="es-MX" b="1" dirty="0">
                <a:solidFill>
                  <a:schemeClr val="bg1"/>
                </a:solidFill>
              </a:rPr>
              <a:t> in </a:t>
            </a:r>
            <a:r>
              <a:rPr lang="es-MX" b="1" dirty="0" err="1">
                <a:solidFill>
                  <a:schemeClr val="bg1"/>
                </a:solidFill>
              </a:rPr>
              <a:t>each</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listed</a:t>
            </a:r>
            <a:r>
              <a:rPr lang="es-MX" b="1" dirty="0">
                <a:solidFill>
                  <a:schemeClr val="bg1"/>
                </a:solidFill>
              </a:rPr>
              <a:t> </a:t>
            </a:r>
            <a:r>
              <a:rPr lang="es-MX" b="1" dirty="0" err="1">
                <a:solidFill>
                  <a:schemeClr val="bg1"/>
                </a:solidFill>
              </a:rPr>
              <a:t>activities</a:t>
            </a:r>
            <a:r>
              <a:rPr lang="es-MX" b="1" dirty="0">
                <a:solidFill>
                  <a:schemeClr val="bg1"/>
                </a:solidFill>
              </a:rPr>
              <a:t> and </a:t>
            </a:r>
            <a:r>
              <a:rPr lang="es-MX" b="1" dirty="0" err="1">
                <a:solidFill>
                  <a:schemeClr val="bg1"/>
                </a:solidFill>
              </a:rPr>
              <a:t>verify</a:t>
            </a:r>
            <a:r>
              <a:rPr lang="es-MX" b="1" dirty="0">
                <a:solidFill>
                  <a:schemeClr val="bg1"/>
                </a:solidFill>
              </a:rPr>
              <a:t> </a:t>
            </a:r>
            <a:r>
              <a:rPr lang="es-MX" b="1" dirty="0" err="1">
                <a:solidFill>
                  <a:schemeClr val="bg1"/>
                </a:solidFill>
              </a:rPr>
              <a:t>if</a:t>
            </a:r>
            <a:r>
              <a:rPr lang="es-MX" b="1" dirty="0">
                <a:solidFill>
                  <a:schemeClr val="bg1"/>
                </a:solidFill>
              </a:rPr>
              <a:t> </a:t>
            </a:r>
            <a:r>
              <a:rPr lang="es-MX" b="1" dirty="0" err="1">
                <a:solidFill>
                  <a:schemeClr val="bg1"/>
                </a:solidFill>
              </a:rPr>
              <a:t>they</a:t>
            </a:r>
            <a:r>
              <a:rPr lang="es-MX" b="1" dirty="0">
                <a:solidFill>
                  <a:schemeClr val="bg1"/>
                </a:solidFill>
              </a:rPr>
              <a:t> can be </a:t>
            </a:r>
            <a:r>
              <a:rPr lang="es-MX" b="1" dirty="0" err="1">
                <a:solidFill>
                  <a:schemeClr val="bg1"/>
                </a:solidFill>
              </a:rPr>
              <a:t>carried</a:t>
            </a:r>
            <a:r>
              <a:rPr lang="es-MX" b="1" dirty="0">
                <a:solidFill>
                  <a:schemeClr val="bg1"/>
                </a:solidFill>
              </a:rPr>
              <a:t> </a:t>
            </a:r>
            <a:r>
              <a:rPr lang="es-MX" b="1" dirty="0" err="1">
                <a:solidFill>
                  <a:schemeClr val="bg1"/>
                </a:solidFill>
              </a:rPr>
              <a:t>out</a:t>
            </a:r>
            <a:r>
              <a:rPr lang="es-MX" b="1" dirty="0">
                <a:solidFill>
                  <a:schemeClr val="bg1"/>
                </a:solidFill>
              </a:rPr>
              <a:t> </a:t>
            </a:r>
            <a:r>
              <a:rPr lang="es-MX" b="1" dirty="0" err="1">
                <a:solidFill>
                  <a:schemeClr val="bg1"/>
                </a:solidFill>
              </a:rPr>
              <a:t>correctly</a:t>
            </a:r>
            <a:r>
              <a:rPr lang="es-MX" b="1" dirty="0">
                <a:solidFill>
                  <a:schemeClr val="bg1"/>
                </a:solidFill>
              </a:rPr>
              <a:t> </a:t>
            </a:r>
            <a:r>
              <a:rPr lang="es-MX" b="1" dirty="0" err="1">
                <a:solidFill>
                  <a:schemeClr val="bg1"/>
                </a:solidFill>
              </a:rPr>
              <a:t>with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resource</a:t>
            </a:r>
            <a:r>
              <a:rPr lang="es-MX" b="1" dirty="0">
                <a:solidFill>
                  <a:schemeClr val="bg1"/>
                </a:solidFill>
              </a:rPr>
              <a:t> </a:t>
            </a:r>
            <a:r>
              <a:rPr lang="es-MX" b="1" dirty="0" err="1">
                <a:solidFill>
                  <a:schemeClr val="bg1"/>
                </a:solidFill>
              </a:rPr>
              <a:t>that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available</a:t>
            </a:r>
            <a:r>
              <a:rPr lang="es-MX" b="1" dirty="0">
                <a:solidFill>
                  <a:schemeClr val="bg1"/>
                </a:solidFill>
              </a:rPr>
              <a:t>.</a:t>
            </a:r>
          </a:p>
        </p:txBody>
      </p:sp>
      <p:sp>
        <p:nvSpPr>
          <p:cNvPr id="7" name="CuadroTexto 6">
            <a:extLst>
              <a:ext uri="{FF2B5EF4-FFF2-40B4-BE49-F238E27FC236}">
                <a16:creationId xmlns:a16="http://schemas.microsoft.com/office/drawing/2014/main" id="{11989955-64FF-4E44-839B-B234907EB28B}"/>
              </a:ext>
            </a:extLst>
          </p:cNvPr>
          <p:cNvSpPr txBox="1"/>
          <p:nvPr/>
        </p:nvSpPr>
        <p:spPr>
          <a:xfrm>
            <a:off x="8778903" y="3902769"/>
            <a:ext cx="2968487" cy="3139321"/>
          </a:xfrm>
          <a:prstGeom prst="rect">
            <a:avLst/>
          </a:prstGeom>
          <a:noFill/>
        </p:spPr>
        <p:txBody>
          <a:bodyPr wrap="square" rtlCol="0">
            <a:spAutoFit/>
          </a:bodyPr>
          <a:lstStyle/>
          <a:p>
            <a:pPr algn="ctr"/>
            <a:r>
              <a:rPr lang="es-MX" b="1" dirty="0">
                <a:solidFill>
                  <a:schemeClr val="bg1"/>
                </a:solidFill>
              </a:rPr>
              <a:t>6.- Plan </a:t>
            </a:r>
            <a:r>
              <a:rPr lang="es-MX" b="1" dirty="0" err="1">
                <a:solidFill>
                  <a:schemeClr val="bg1"/>
                </a:solidFill>
              </a:rPr>
              <a:t>the</a:t>
            </a:r>
            <a:r>
              <a:rPr lang="es-MX" b="1" dirty="0">
                <a:solidFill>
                  <a:schemeClr val="bg1"/>
                </a:solidFill>
              </a:rPr>
              <a:t> Sprint, </a:t>
            </a:r>
            <a:r>
              <a:rPr lang="es-MX" b="1" dirty="0" err="1">
                <a:solidFill>
                  <a:schemeClr val="bg1"/>
                </a:solidFill>
              </a:rPr>
              <a:t>this</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first</a:t>
            </a:r>
            <a:r>
              <a:rPr lang="es-MX" b="1" dirty="0">
                <a:solidFill>
                  <a:schemeClr val="bg1"/>
                </a:solidFill>
              </a:rPr>
              <a:t> meeting,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owner</a:t>
            </a:r>
            <a:r>
              <a:rPr lang="es-MX" b="1" dirty="0">
                <a:solidFill>
                  <a:schemeClr val="bg1"/>
                </a:solidFill>
              </a:rPr>
              <a:t>, Spring Master and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sprints</a:t>
            </a:r>
            <a:r>
              <a:rPr lang="es-MX" b="1" dirty="0">
                <a:solidFill>
                  <a:schemeClr val="bg1"/>
                </a:solidFill>
              </a:rPr>
              <a:t> </a:t>
            </a:r>
            <a:r>
              <a:rPr lang="es-MX" b="1" dirty="0" err="1">
                <a:solidFill>
                  <a:schemeClr val="bg1"/>
                </a:solidFill>
              </a:rPr>
              <a:t>have</a:t>
            </a:r>
            <a:r>
              <a:rPr lang="es-MX" b="1" dirty="0">
                <a:solidFill>
                  <a:schemeClr val="bg1"/>
                </a:solidFill>
              </a:rPr>
              <a:t> a </a:t>
            </a:r>
            <a:r>
              <a:rPr lang="es-MX" b="1" dirty="0" err="1">
                <a:solidFill>
                  <a:schemeClr val="bg1"/>
                </a:solidFill>
              </a:rPr>
              <a:t>fixed</a:t>
            </a:r>
            <a:r>
              <a:rPr lang="es-MX" b="1" dirty="0">
                <a:solidFill>
                  <a:schemeClr val="bg1"/>
                </a:solidFill>
              </a:rPr>
              <a:t> </a:t>
            </a:r>
            <a:r>
              <a:rPr lang="es-MX" b="1" dirty="0" err="1">
                <a:solidFill>
                  <a:schemeClr val="bg1"/>
                </a:solidFill>
              </a:rPr>
              <a:t>duration</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less</a:t>
            </a:r>
            <a:r>
              <a:rPr lang="es-MX" b="1" dirty="0">
                <a:solidFill>
                  <a:schemeClr val="bg1"/>
                </a:solidFill>
              </a:rPr>
              <a:t> </a:t>
            </a:r>
            <a:r>
              <a:rPr lang="es-MX" b="1" dirty="0" err="1">
                <a:solidFill>
                  <a:schemeClr val="bg1"/>
                </a:solidFill>
              </a:rPr>
              <a:t>than</a:t>
            </a:r>
            <a:r>
              <a:rPr lang="es-MX" b="1" dirty="0">
                <a:solidFill>
                  <a:schemeClr val="bg1"/>
                </a:solidFill>
              </a:rPr>
              <a:t> </a:t>
            </a:r>
            <a:r>
              <a:rPr lang="es-MX" b="1" dirty="0" err="1">
                <a:solidFill>
                  <a:schemeClr val="bg1"/>
                </a:solidFill>
              </a:rPr>
              <a:t>one</a:t>
            </a:r>
            <a:r>
              <a:rPr lang="es-MX" b="1" dirty="0">
                <a:solidFill>
                  <a:schemeClr val="bg1"/>
                </a:solidFill>
              </a:rPr>
              <a:t> </a:t>
            </a:r>
            <a:r>
              <a:rPr lang="es-MX" b="1" dirty="0" err="1">
                <a:solidFill>
                  <a:schemeClr val="bg1"/>
                </a:solidFill>
              </a:rPr>
              <a:t>month</a:t>
            </a:r>
            <a:r>
              <a:rPr lang="es-MX" b="1" dirty="0">
                <a:solidFill>
                  <a:schemeClr val="bg1"/>
                </a:solidFill>
              </a:rPr>
              <a:t>, </a:t>
            </a:r>
            <a:r>
              <a:rPr lang="es-MX" b="1" dirty="0" err="1">
                <a:solidFill>
                  <a:schemeClr val="bg1"/>
                </a:solidFill>
              </a:rPr>
              <a:t>based</a:t>
            </a:r>
            <a:r>
              <a:rPr lang="es-MX" b="1" dirty="0">
                <a:solidFill>
                  <a:schemeClr val="bg1"/>
                </a:solidFill>
              </a:rPr>
              <a:t> </a:t>
            </a:r>
            <a:r>
              <a:rPr lang="es-MX" b="1" dirty="0" err="1">
                <a:solidFill>
                  <a:schemeClr val="bg1"/>
                </a:solidFill>
              </a:rPr>
              <a:t>on</a:t>
            </a:r>
            <a:r>
              <a:rPr lang="es-MX" b="1" dirty="0">
                <a:solidFill>
                  <a:schemeClr val="bg1"/>
                </a:solidFill>
              </a:rPr>
              <a:t> </a:t>
            </a:r>
            <a:r>
              <a:rPr lang="es-MX" b="1" dirty="0" err="1">
                <a:solidFill>
                  <a:schemeClr val="bg1"/>
                </a:solidFill>
              </a:rPr>
              <a:t>the</a:t>
            </a:r>
            <a:r>
              <a:rPr lang="es-MX" b="1" dirty="0">
                <a:solidFill>
                  <a:schemeClr val="bg1"/>
                </a:solidFill>
              </a:rPr>
              <a:t> log </a:t>
            </a:r>
            <a:r>
              <a:rPr lang="es-MX" b="1" dirty="0" err="1">
                <a:solidFill>
                  <a:schemeClr val="bg1"/>
                </a:solidFill>
              </a:rPr>
              <a:t>it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planned</a:t>
            </a:r>
            <a:r>
              <a:rPr lang="es-MX" b="1" dirty="0">
                <a:solidFill>
                  <a:schemeClr val="bg1"/>
                </a:solidFill>
              </a:rPr>
              <a:t> </a:t>
            </a:r>
            <a:r>
              <a:rPr lang="es-MX" b="1" dirty="0" err="1">
                <a:solidFill>
                  <a:schemeClr val="bg1"/>
                </a:solidFill>
              </a:rPr>
              <a:t>how</a:t>
            </a:r>
            <a:r>
              <a:rPr lang="es-MX" b="1" dirty="0">
                <a:solidFill>
                  <a:schemeClr val="bg1"/>
                </a:solidFill>
              </a:rPr>
              <a:t> </a:t>
            </a:r>
            <a:r>
              <a:rPr lang="es-MX" b="1" dirty="0" err="1">
                <a:solidFill>
                  <a:schemeClr val="bg1"/>
                </a:solidFill>
              </a:rPr>
              <a:t>long</a:t>
            </a:r>
            <a:r>
              <a:rPr lang="es-MX" b="1" dirty="0">
                <a:solidFill>
                  <a:schemeClr val="bg1"/>
                </a:solidFill>
              </a:rPr>
              <a:t> </a:t>
            </a:r>
            <a:r>
              <a:rPr lang="es-MX" b="1" dirty="0" err="1">
                <a:solidFill>
                  <a:schemeClr val="bg1"/>
                </a:solidFill>
              </a:rPr>
              <a:t>the</a:t>
            </a:r>
            <a:r>
              <a:rPr lang="es-MX" b="1" dirty="0">
                <a:solidFill>
                  <a:schemeClr val="bg1"/>
                </a:solidFill>
              </a:rPr>
              <a:t> sprint can </a:t>
            </a:r>
            <a:r>
              <a:rPr lang="es-MX" b="1" dirty="0" err="1">
                <a:solidFill>
                  <a:schemeClr val="bg1"/>
                </a:solidFill>
              </a:rPr>
              <a:t>take</a:t>
            </a:r>
            <a:r>
              <a:rPr lang="es-MX" b="1" dirty="0">
                <a:solidFill>
                  <a:schemeClr val="bg1"/>
                </a:solidFill>
              </a:rPr>
              <a:t>, </a:t>
            </a:r>
            <a:r>
              <a:rPr lang="es-MX" b="1" dirty="0" err="1">
                <a:solidFill>
                  <a:schemeClr val="bg1"/>
                </a:solidFill>
              </a:rPr>
              <a:t>not</a:t>
            </a:r>
            <a:r>
              <a:rPr lang="es-MX" b="1" dirty="0">
                <a:solidFill>
                  <a:schemeClr val="bg1"/>
                </a:solidFill>
              </a:rPr>
              <a:t> </a:t>
            </a:r>
            <a:r>
              <a:rPr lang="es-MX" b="1" dirty="0" err="1">
                <a:solidFill>
                  <a:schemeClr val="bg1"/>
                </a:solidFill>
              </a:rPr>
              <a:t>this</a:t>
            </a:r>
            <a:r>
              <a:rPr lang="es-MX" b="1" dirty="0">
                <a:solidFill>
                  <a:schemeClr val="bg1"/>
                </a:solidFill>
              </a:rPr>
              <a:t> </a:t>
            </a:r>
            <a:r>
              <a:rPr lang="es-MX" b="1" dirty="0" err="1">
                <a:solidFill>
                  <a:schemeClr val="bg1"/>
                </a:solidFill>
              </a:rPr>
              <a:t>subject</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change</a:t>
            </a:r>
            <a:r>
              <a:rPr lang="es-MX" b="1" dirty="0">
                <a:solidFill>
                  <a:schemeClr val="bg1"/>
                </a:solidFill>
              </a:rPr>
              <a:t>.</a:t>
            </a:r>
          </a:p>
          <a:p>
            <a:endParaRPr lang="es-MX" dirty="0"/>
          </a:p>
        </p:txBody>
      </p:sp>
    </p:spTree>
    <p:extLst>
      <p:ext uri="{BB962C8B-B14F-4D97-AF65-F5344CB8AC3E}">
        <p14:creationId xmlns:p14="http://schemas.microsoft.com/office/powerpoint/2010/main" val="94707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FE121A3-7669-4B64-9EE7-2C817F864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uadroTexto 1">
            <a:extLst>
              <a:ext uri="{FF2B5EF4-FFF2-40B4-BE49-F238E27FC236}">
                <a16:creationId xmlns:a16="http://schemas.microsoft.com/office/drawing/2014/main" id="{6B8F4725-BCB5-47D5-8813-69FE66213F96}"/>
              </a:ext>
            </a:extLst>
          </p:cNvPr>
          <p:cNvSpPr txBox="1"/>
          <p:nvPr/>
        </p:nvSpPr>
        <p:spPr>
          <a:xfrm>
            <a:off x="1292085" y="502367"/>
            <a:ext cx="3167270" cy="2862322"/>
          </a:xfrm>
          <a:prstGeom prst="rect">
            <a:avLst/>
          </a:prstGeom>
          <a:noFill/>
        </p:spPr>
        <p:txBody>
          <a:bodyPr wrap="square" rtlCol="0">
            <a:spAutoFit/>
          </a:bodyPr>
          <a:lstStyle/>
          <a:p>
            <a:pPr algn="ctr"/>
            <a:r>
              <a:rPr lang="es-MX" b="1" dirty="0">
                <a:solidFill>
                  <a:schemeClr val="bg1"/>
                </a:solidFill>
              </a:rPr>
              <a:t>7.- </a:t>
            </a:r>
            <a:r>
              <a:rPr lang="es-MX" b="1" dirty="0" err="1">
                <a:solidFill>
                  <a:schemeClr val="bg1"/>
                </a:solidFill>
              </a:rPr>
              <a:t>Make</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work</a:t>
            </a:r>
            <a:r>
              <a:rPr lang="es-MX" b="1" dirty="0">
                <a:solidFill>
                  <a:schemeClr val="bg1"/>
                </a:solidFill>
              </a:rPr>
              <a:t> visible, </a:t>
            </a:r>
            <a:r>
              <a:rPr lang="es-MX" b="1" dirty="0" err="1">
                <a:solidFill>
                  <a:schemeClr val="bg1"/>
                </a:solidFill>
              </a:rPr>
              <a:t>create</a:t>
            </a:r>
            <a:r>
              <a:rPr lang="es-MX" b="1" dirty="0">
                <a:solidFill>
                  <a:schemeClr val="bg1"/>
                </a:solidFill>
              </a:rPr>
              <a:t> a Scrum table </a:t>
            </a:r>
            <a:r>
              <a:rPr lang="es-MX" b="1" dirty="0" err="1">
                <a:solidFill>
                  <a:schemeClr val="bg1"/>
                </a:solidFill>
              </a:rPr>
              <a:t>with</a:t>
            </a:r>
            <a:r>
              <a:rPr lang="es-MX" b="1" dirty="0">
                <a:solidFill>
                  <a:schemeClr val="bg1"/>
                </a:solidFill>
              </a:rPr>
              <a:t> </a:t>
            </a:r>
            <a:r>
              <a:rPr lang="es-MX" b="1" dirty="0" err="1">
                <a:solidFill>
                  <a:schemeClr val="bg1"/>
                </a:solidFill>
              </a:rPr>
              <a:t>three</a:t>
            </a:r>
            <a:r>
              <a:rPr lang="es-MX" b="1" dirty="0">
                <a:solidFill>
                  <a:schemeClr val="bg1"/>
                </a:solidFill>
              </a:rPr>
              <a:t> </a:t>
            </a:r>
            <a:r>
              <a:rPr lang="es-MX" b="1" dirty="0" err="1">
                <a:solidFill>
                  <a:schemeClr val="bg1"/>
                </a:solidFill>
              </a:rPr>
              <a:t>columns</a:t>
            </a:r>
            <a:r>
              <a:rPr lang="es-MX" b="1" dirty="0">
                <a:solidFill>
                  <a:schemeClr val="bg1"/>
                </a:solidFill>
              </a:rPr>
              <a:t>, </a:t>
            </a:r>
            <a:r>
              <a:rPr lang="es-MX" b="1" dirty="0" err="1">
                <a:solidFill>
                  <a:schemeClr val="bg1"/>
                </a:solidFill>
              </a:rPr>
              <a:t>pending</a:t>
            </a:r>
            <a:r>
              <a:rPr lang="es-MX" b="1" dirty="0">
                <a:solidFill>
                  <a:schemeClr val="bg1"/>
                </a:solidFill>
              </a:rPr>
              <a:t>, in </a:t>
            </a:r>
            <a:r>
              <a:rPr lang="es-MX" b="1" dirty="0" err="1">
                <a:solidFill>
                  <a:schemeClr val="bg1"/>
                </a:solidFill>
              </a:rPr>
              <a:t>process</a:t>
            </a:r>
            <a:r>
              <a:rPr lang="es-MX" b="1" dirty="0">
                <a:solidFill>
                  <a:schemeClr val="bg1"/>
                </a:solidFill>
              </a:rPr>
              <a:t>, </a:t>
            </a:r>
            <a:r>
              <a:rPr lang="es-MX" b="1" dirty="0" err="1">
                <a:solidFill>
                  <a:schemeClr val="bg1"/>
                </a:solidFill>
              </a:rPr>
              <a:t>finished</a:t>
            </a:r>
            <a:r>
              <a:rPr lang="es-MX" b="1" dirty="0">
                <a:solidFill>
                  <a:schemeClr val="bg1"/>
                </a:solidFill>
              </a:rPr>
              <a:t>, </a:t>
            </a:r>
            <a:r>
              <a:rPr lang="es-MX" b="1" dirty="0" err="1">
                <a:solidFill>
                  <a:schemeClr val="bg1"/>
                </a:solidFill>
              </a:rPr>
              <a:t>posticks</a:t>
            </a:r>
            <a:r>
              <a:rPr lang="es-MX" b="1" dirty="0">
                <a:solidFill>
                  <a:schemeClr val="bg1"/>
                </a:solidFill>
              </a:rPr>
              <a:t> </a:t>
            </a:r>
            <a:r>
              <a:rPr lang="es-MX" b="1" dirty="0" err="1">
                <a:solidFill>
                  <a:schemeClr val="bg1"/>
                </a:solidFill>
              </a:rPr>
              <a:t>represent</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processes</a:t>
            </a:r>
            <a:r>
              <a:rPr lang="es-MX" b="1" dirty="0">
                <a:solidFill>
                  <a:schemeClr val="bg1"/>
                </a:solidFill>
              </a:rPr>
              <a:t> </a:t>
            </a:r>
            <a:r>
              <a:rPr lang="es-MX" b="1" dirty="0" err="1">
                <a:solidFill>
                  <a:schemeClr val="bg1"/>
                </a:solidFill>
              </a:rPr>
              <a:t>that</a:t>
            </a:r>
            <a:r>
              <a:rPr lang="es-MX" b="1" dirty="0">
                <a:solidFill>
                  <a:schemeClr val="bg1"/>
                </a:solidFill>
              </a:rPr>
              <a:t> are </a:t>
            </a:r>
            <a:r>
              <a:rPr lang="es-MX" b="1" dirty="0" err="1">
                <a:solidFill>
                  <a:schemeClr val="bg1"/>
                </a:solidFill>
              </a:rPr>
              <a:t>carried</a:t>
            </a:r>
            <a:r>
              <a:rPr lang="es-MX" b="1" dirty="0">
                <a:solidFill>
                  <a:schemeClr val="bg1"/>
                </a:solidFill>
              </a:rPr>
              <a:t> </a:t>
            </a:r>
            <a:r>
              <a:rPr lang="es-MX" b="1" dirty="0" err="1">
                <a:solidFill>
                  <a:schemeClr val="bg1"/>
                </a:solidFill>
              </a:rPr>
              <a:t>out</a:t>
            </a:r>
            <a:r>
              <a:rPr lang="es-MX" b="1" dirty="0">
                <a:solidFill>
                  <a:schemeClr val="bg1"/>
                </a:solidFill>
              </a:rPr>
              <a:t> and </a:t>
            </a:r>
            <a:r>
              <a:rPr lang="es-MX" b="1" dirty="0" err="1">
                <a:solidFill>
                  <a:schemeClr val="bg1"/>
                </a:solidFill>
              </a:rPr>
              <a:t>change</a:t>
            </a:r>
            <a:r>
              <a:rPr lang="es-MX" b="1" dirty="0">
                <a:solidFill>
                  <a:schemeClr val="bg1"/>
                </a:solidFill>
              </a:rPr>
              <a:t> </a:t>
            </a:r>
            <a:r>
              <a:rPr lang="es-MX" b="1" dirty="0" err="1">
                <a:solidFill>
                  <a:schemeClr val="bg1"/>
                </a:solidFill>
              </a:rPr>
              <a:t>columns</a:t>
            </a:r>
            <a:r>
              <a:rPr lang="es-MX" b="1" dirty="0">
                <a:solidFill>
                  <a:schemeClr val="bg1"/>
                </a:solidFill>
              </a:rPr>
              <a:t> </a:t>
            </a:r>
            <a:r>
              <a:rPr lang="es-MX" b="1" dirty="0" err="1">
                <a:solidFill>
                  <a:schemeClr val="bg1"/>
                </a:solidFill>
              </a:rPr>
              <a:t>depending</a:t>
            </a:r>
            <a:r>
              <a:rPr lang="es-MX" b="1" dirty="0">
                <a:solidFill>
                  <a:schemeClr val="bg1"/>
                </a:solidFill>
              </a:rPr>
              <a:t> </a:t>
            </a:r>
            <a:r>
              <a:rPr lang="es-MX" b="1" dirty="0" err="1">
                <a:solidFill>
                  <a:schemeClr val="bg1"/>
                </a:solidFill>
              </a:rPr>
              <a:t>on</a:t>
            </a:r>
            <a:r>
              <a:rPr lang="es-MX" b="1" dirty="0">
                <a:solidFill>
                  <a:schemeClr val="bg1"/>
                </a:solidFill>
              </a:rPr>
              <a:t> </a:t>
            </a:r>
            <a:r>
              <a:rPr lang="es-MX" b="1" dirty="0" err="1">
                <a:solidFill>
                  <a:schemeClr val="bg1"/>
                </a:solidFill>
              </a:rPr>
              <a:t>the</a:t>
            </a:r>
            <a:r>
              <a:rPr lang="es-MX" b="1" dirty="0">
                <a:solidFill>
                  <a:schemeClr val="bg1"/>
                </a:solidFill>
              </a:rPr>
              <a:t> status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element</a:t>
            </a:r>
            <a:r>
              <a:rPr lang="es-MX" b="1" dirty="0">
                <a:solidFill>
                  <a:schemeClr val="bg1"/>
                </a:solidFill>
              </a:rPr>
              <a:t>.</a:t>
            </a:r>
          </a:p>
          <a:p>
            <a:endParaRPr lang="es-MX" dirty="0"/>
          </a:p>
        </p:txBody>
      </p:sp>
      <p:sp>
        <p:nvSpPr>
          <p:cNvPr id="3" name="CuadroTexto 2">
            <a:extLst>
              <a:ext uri="{FF2B5EF4-FFF2-40B4-BE49-F238E27FC236}">
                <a16:creationId xmlns:a16="http://schemas.microsoft.com/office/drawing/2014/main" id="{DB80F7F5-813B-4FEB-9237-B3834EB390CE}"/>
              </a:ext>
            </a:extLst>
          </p:cNvPr>
          <p:cNvSpPr txBox="1"/>
          <p:nvPr/>
        </p:nvSpPr>
        <p:spPr>
          <a:xfrm>
            <a:off x="6407427" y="463826"/>
            <a:ext cx="4625010" cy="2862322"/>
          </a:xfrm>
          <a:prstGeom prst="rect">
            <a:avLst/>
          </a:prstGeom>
          <a:noFill/>
        </p:spPr>
        <p:txBody>
          <a:bodyPr wrap="square" rtlCol="0">
            <a:spAutoFit/>
          </a:bodyPr>
          <a:lstStyle/>
          <a:p>
            <a:pPr algn="ctr"/>
            <a:r>
              <a:rPr lang="es-MX" b="1" dirty="0">
                <a:solidFill>
                  <a:schemeClr val="bg1"/>
                </a:solidFill>
              </a:rPr>
              <a:t>8.- </a:t>
            </a:r>
            <a:r>
              <a:rPr lang="es-MX" b="1" dirty="0" err="1">
                <a:solidFill>
                  <a:schemeClr val="bg1"/>
                </a:solidFill>
              </a:rPr>
              <a:t>Daily</a:t>
            </a:r>
            <a:r>
              <a:rPr lang="es-MX" b="1" dirty="0">
                <a:solidFill>
                  <a:schemeClr val="bg1"/>
                </a:solidFill>
              </a:rPr>
              <a:t> Scrum, meeting no </a:t>
            </a:r>
            <a:r>
              <a:rPr lang="es-MX" b="1" dirty="0" err="1">
                <a:solidFill>
                  <a:schemeClr val="bg1"/>
                </a:solidFill>
              </a:rPr>
              <a:t>longer</a:t>
            </a:r>
            <a:r>
              <a:rPr lang="es-MX" b="1" dirty="0">
                <a:solidFill>
                  <a:schemeClr val="bg1"/>
                </a:solidFill>
              </a:rPr>
              <a:t> </a:t>
            </a:r>
            <a:r>
              <a:rPr lang="es-MX" b="1" dirty="0" err="1">
                <a:solidFill>
                  <a:schemeClr val="bg1"/>
                </a:solidFill>
              </a:rPr>
              <a:t>than</a:t>
            </a:r>
            <a:r>
              <a:rPr lang="es-MX" b="1" dirty="0">
                <a:solidFill>
                  <a:schemeClr val="bg1"/>
                </a:solidFill>
              </a:rPr>
              <a:t> 15 minutes,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answers</a:t>
            </a:r>
            <a:r>
              <a:rPr lang="es-MX" b="1" dirty="0">
                <a:solidFill>
                  <a:schemeClr val="bg1"/>
                </a:solidFill>
              </a:rPr>
              <a:t> </a:t>
            </a:r>
            <a:r>
              <a:rPr lang="es-MX" b="1" dirty="0" err="1">
                <a:solidFill>
                  <a:schemeClr val="bg1"/>
                </a:solidFill>
              </a:rPr>
              <a:t>three</a:t>
            </a:r>
            <a:r>
              <a:rPr lang="es-MX" b="1" dirty="0">
                <a:solidFill>
                  <a:schemeClr val="bg1"/>
                </a:solidFill>
              </a:rPr>
              <a:t> fundamental </a:t>
            </a:r>
            <a:r>
              <a:rPr lang="es-MX" b="1" dirty="0" err="1">
                <a:solidFill>
                  <a:schemeClr val="bg1"/>
                </a:solidFill>
              </a:rPr>
              <a:t>questions</a:t>
            </a:r>
            <a:r>
              <a:rPr lang="es-MX" b="1" dirty="0">
                <a:solidFill>
                  <a:schemeClr val="bg1"/>
                </a:solidFill>
              </a:rPr>
              <a:t>:</a:t>
            </a:r>
          </a:p>
          <a:p>
            <a:pPr algn="ctr"/>
            <a:r>
              <a:rPr lang="es-MX" b="1" dirty="0" err="1">
                <a:solidFill>
                  <a:schemeClr val="bg1"/>
                </a:solidFill>
              </a:rPr>
              <a:t>What</a:t>
            </a:r>
            <a:r>
              <a:rPr lang="es-MX" b="1" dirty="0">
                <a:solidFill>
                  <a:schemeClr val="bg1"/>
                </a:solidFill>
              </a:rPr>
              <a:t> </a:t>
            </a:r>
            <a:r>
              <a:rPr lang="es-MX" b="1" dirty="0" err="1">
                <a:solidFill>
                  <a:schemeClr val="bg1"/>
                </a:solidFill>
              </a:rPr>
              <a:t>did</a:t>
            </a:r>
            <a:r>
              <a:rPr lang="es-MX" b="1" dirty="0">
                <a:solidFill>
                  <a:schemeClr val="bg1"/>
                </a:solidFill>
              </a:rPr>
              <a:t> </a:t>
            </a:r>
            <a:r>
              <a:rPr lang="es-MX" b="1" dirty="0" err="1">
                <a:solidFill>
                  <a:schemeClr val="bg1"/>
                </a:solidFill>
              </a:rPr>
              <a:t>you</a:t>
            </a:r>
            <a:r>
              <a:rPr lang="es-MX" b="1" dirty="0">
                <a:solidFill>
                  <a:schemeClr val="bg1"/>
                </a:solidFill>
              </a:rPr>
              <a:t> do </a:t>
            </a:r>
            <a:r>
              <a:rPr lang="es-MX" b="1" dirty="0" err="1">
                <a:solidFill>
                  <a:schemeClr val="bg1"/>
                </a:solidFill>
              </a:rPr>
              <a:t>yesterday</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help</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finish</a:t>
            </a:r>
            <a:r>
              <a:rPr lang="es-MX" b="1" dirty="0">
                <a:solidFill>
                  <a:schemeClr val="bg1"/>
                </a:solidFill>
              </a:rPr>
              <a:t> </a:t>
            </a:r>
            <a:r>
              <a:rPr lang="es-MX" b="1" dirty="0" err="1">
                <a:solidFill>
                  <a:schemeClr val="bg1"/>
                </a:solidFill>
              </a:rPr>
              <a:t>the</a:t>
            </a:r>
            <a:r>
              <a:rPr lang="es-MX" b="1" dirty="0">
                <a:solidFill>
                  <a:schemeClr val="bg1"/>
                </a:solidFill>
              </a:rPr>
              <a:t> sprint?</a:t>
            </a:r>
            <a:br>
              <a:rPr lang="es-MX" b="1" dirty="0">
                <a:solidFill>
                  <a:schemeClr val="bg1"/>
                </a:solidFill>
              </a:rPr>
            </a:br>
            <a:r>
              <a:rPr lang="es-MX" b="1" dirty="0" err="1">
                <a:solidFill>
                  <a:schemeClr val="bg1"/>
                </a:solidFill>
              </a:rPr>
              <a:t>What</a:t>
            </a:r>
            <a:r>
              <a:rPr lang="es-MX" b="1" dirty="0">
                <a:solidFill>
                  <a:schemeClr val="bg1"/>
                </a:solidFill>
              </a:rPr>
              <a:t> </a:t>
            </a:r>
            <a:r>
              <a:rPr lang="es-MX" b="1" dirty="0" err="1">
                <a:solidFill>
                  <a:schemeClr val="bg1"/>
                </a:solidFill>
              </a:rPr>
              <a:t>will</a:t>
            </a:r>
            <a:r>
              <a:rPr lang="es-MX" b="1" dirty="0">
                <a:solidFill>
                  <a:schemeClr val="bg1"/>
                </a:solidFill>
              </a:rPr>
              <a:t> </a:t>
            </a:r>
            <a:r>
              <a:rPr lang="es-MX" b="1" dirty="0" err="1">
                <a:solidFill>
                  <a:schemeClr val="bg1"/>
                </a:solidFill>
              </a:rPr>
              <a:t>you</a:t>
            </a:r>
            <a:r>
              <a:rPr lang="es-MX" b="1" dirty="0">
                <a:solidFill>
                  <a:schemeClr val="bg1"/>
                </a:solidFill>
              </a:rPr>
              <a:t> do </a:t>
            </a:r>
            <a:r>
              <a:rPr lang="es-MX" b="1" dirty="0" err="1">
                <a:solidFill>
                  <a:schemeClr val="bg1"/>
                </a:solidFill>
              </a:rPr>
              <a:t>today</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help</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finish</a:t>
            </a:r>
            <a:r>
              <a:rPr lang="es-MX" b="1" dirty="0">
                <a:solidFill>
                  <a:schemeClr val="bg1"/>
                </a:solidFill>
              </a:rPr>
              <a:t> </a:t>
            </a:r>
            <a:r>
              <a:rPr lang="es-MX" b="1" dirty="0" err="1">
                <a:solidFill>
                  <a:schemeClr val="bg1"/>
                </a:solidFill>
              </a:rPr>
              <a:t>the</a:t>
            </a:r>
            <a:r>
              <a:rPr lang="es-MX" b="1" dirty="0">
                <a:solidFill>
                  <a:schemeClr val="bg1"/>
                </a:solidFill>
              </a:rPr>
              <a:t> sprint?</a:t>
            </a:r>
            <a:br>
              <a:rPr lang="es-MX" b="1" dirty="0">
                <a:solidFill>
                  <a:schemeClr val="bg1"/>
                </a:solidFill>
              </a:rPr>
            </a:br>
            <a:r>
              <a:rPr lang="es-MX" b="1" dirty="0">
                <a:solidFill>
                  <a:schemeClr val="bg1"/>
                </a:solidFill>
              </a:rPr>
              <a:t>Are </a:t>
            </a:r>
            <a:r>
              <a:rPr lang="es-MX" b="1" dirty="0" err="1">
                <a:solidFill>
                  <a:schemeClr val="bg1"/>
                </a:solidFill>
              </a:rPr>
              <a:t>any</a:t>
            </a:r>
            <a:r>
              <a:rPr lang="es-MX" b="1" dirty="0">
                <a:solidFill>
                  <a:schemeClr val="bg1"/>
                </a:solidFill>
              </a:rPr>
              <a:t> </a:t>
            </a:r>
            <a:r>
              <a:rPr lang="es-MX" b="1" dirty="0" err="1">
                <a:solidFill>
                  <a:schemeClr val="bg1"/>
                </a:solidFill>
              </a:rPr>
              <a:t>obstacles</a:t>
            </a:r>
            <a:r>
              <a:rPr lang="es-MX" b="1" dirty="0">
                <a:solidFill>
                  <a:schemeClr val="bg1"/>
                </a:solidFill>
              </a:rPr>
              <a:t> </a:t>
            </a:r>
            <a:r>
              <a:rPr lang="es-MX" b="1" dirty="0" err="1">
                <a:solidFill>
                  <a:schemeClr val="bg1"/>
                </a:solidFill>
              </a:rPr>
              <a:t>preventing</a:t>
            </a:r>
            <a:r>
              <a:rPr lang="es-MX" b="1" dirty="0">
                <a:solidFill>
                  <a:schemeClr val="bg1"/>
                </a:solidFill>
              </a:rPr>
              <a:t> </a:t>
            </a:r>
            <a:r>
              <a:rPr lang="es-MX" b="1" dirty="0" err="1">
                <a:solidFill>
                  <a:schemeClr val="bg1"/>
                </a:solidFill>
              </a:rPr>
              <a:t>you</a:t>
            </a:r>
            <a:r>
              <a:rPr lang="es-MX" b="1" dirty="0">
                <a:solidFill>
                  <a:schemeClr val="bg1"/>
                </a:solidFill>
              </a:rPr>
              <a:t> </a:t>
            </a:r>
            <a:r>
              <a:rPr lang="es-MX" b="1" dirty="0" err="1">
                <a:solidFill>
                  <a:schemeClr val="bg1"/>
                </a:solidFill>
              </a:rPr>
              <a:t>or</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from</a:t>
            </a:r>
            <a:r>
              <a:rPr lang="es-MX" b="1" dirty="0">
                <a:solidFill>
                  <a:schemeClr val="bg1"/>
                </a:solidFill>
              </a:rPr>
              <a:t> meeting </a:t>
            </a:r>
            <a:r>
              <a:rPr lang="es-MX" b="1" dirty="0" err="1">
                <a:solidFill>
                  <a:schemeClr val="bg1"/>
                </a:solidFill>
              </a:rPr>
              <a:t>the</a:t>
            </a:r>
            <a:r>
              <a:rPr lang="es-MX" b="1" dirty="0">
                <a:solidFill>
                  <a:schemeClr val="bg1"/>
                </a:solidFill>
              </a:rPr>
              <a:t> sprint </a:t>
            </a:r>
            <a:r>
              <a:rPr lang="es-MX" b="1" dirty="0" err="1">
                <a:solidFill>
                  <a:schemeClr val="bg1"/>
                </a:solidFill>
              </a:rPr>
              <a:t>goal</a:t>
            </a:r>
            <a:r>
              <a:rPr lang="es-MX" b="1" dirty="0">
                <a:solidFill>
                  <a:schemeClr val="bg1"/>
                </a:solidFill>
              </a:rPr>
              <a:t>?</a:t>
            </a:r>
          </a:p>
          <a:p>
            <a:endParaRPr lang="es-MX" dirty="0"/>
          </a:p>
        </p:txBody>
      </p:sp>
      <p:sp>
        <p:nvSpPr>
          <p:cNvPr id="4" name="CuadroTexto 3">
            <a:extLst>
              <a:ext uri="{FF2B5EF4-FFF2-40B4-BE49-F238E27FC236}">
                <a16:creationId xmlns:a16="http://schemas.microsoft.com/office/drawing/2014/main" id="{71A380B9-52C4-4716-8F07-DABF1619D257}"/>
              </a:ext>
            </a:extLst>
          </p:cNvPr>
          <p:cNvSpPr txBox="1"/>
          <p:nvPr/>
        </p:nvSpPr>
        <p:spPr>
          <a:xfrm>
            <a:off x="457198" y="3518601"/>
            <a:ext cx="4572000" cy="1754326"/>
          </a:xfrm>
          <a:prstGeom prst="rect">
            <a:avLst/>
          </a:prstGeom>
          <a:noFill/>
        </p:spPr>
        <p:txBody>
          <a:bodyPr wrap="square" rtlCol="0">
            <a:spAutoFit/>
          </a:bodyPr>
          <a:lstStyle/>
          <a:p>
            <a:pPr algn="ctr"/>
            <a:r>
              <a:rPr lang="es-MX" b="1" dirty="0">
                <a:solidFill>
                  <a:schemeClr val="bg1"/>
                </a:solidFill>
              </a:rPr>
              <a:t>9.- </a:t>
            </a:r>
            <a:r>
              <a:rPr lang="es-MX" b="1" dirty="0" err="1">
                <a:solidFill>
                  <a:schemeClr val="bg1"/>
                </a:solidFill>
              </a:rPr>
              <a:t>Review</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what</a:t>
            </a:r>
            <a:r>
              <a:rPr lang="es-MX" b="1" dirty="0">
                <a:solidFill>
                  <a:schemeClr val="bg1"/>
                </a:solidFill>
              </a:rPr>
              <a:t> </a:t>
            </a:r>
            <a:r>
              <a:rPr lang="es-MX" b="1" dirty="0" err="1">
                <a:solidFill>
                  <a:schemeClr val="bg1"/>
                </a:solidFill>
              </a:rPr>
              <a:t>was</a:t>
            </a:r>
            <a:r>
              <a:rPr lang="es-MX" b="1" dirty="0">
                <a:solidFill>
                  <a:schemeClr val="bg1"/>
                </a:solidFill>
              </a:rPr>
              <a:t> done </a:t>
            </a:r>
            <a:r>
              <a:rPr lang="es-MX" b="1" dirty="0" err="1">
                <a:solidFill>
                  <a:schemeClr val="bg1"/>
                </a:solidFill>
              </a:rPr>
              <a:t>during</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is</a:t>
            </a:r>
            <a:r>
              <a:rPr lang="es-MX" b="1" dirty="0">
                <a:solidFill>
                  <a:schemeClr val="bg1"/>
                </a:solidFill>
              </a:rPr>
              <a:t> </a:t>
            </a:r>
            <a:r>
              <a:rPr lang="es-MX" b="1" dirty="0" err="1">
                <a:solidFill>
                  <a:schemeClr val="bg1"/>
                </a:solidFill>
              </a:rPr>
              <a:t>shown</a:t>
            </a:r>
            <a:r>
              <a:rPr lang="es-MX" b="1" dirty="0">
                <a:solidFill>
                  <a:schemeClr val="bg1"/>
                </a:solidFill>
              </a:rPr>
              <a:t>, </a:t>
            </a:r>
            <a:r>
              <a:rPr lang="es-MX" b="1" dirty="0" err="1">
                <a:solidFill>
                  <a:schemeClr val="bg1"/>
                </a:solidFill>
              </a:rPr>
              <a:t>everyone</a:t>
            </a:r>
            <a:r>
              <a:rPr lang="es-MX" b="1" dirty="0">
                <a:solidFill>
                  <a:schemeClr val="bg1"/>
                </a:solidFill>
              </a:rPr>
              <a:t> </a:t>
            </a:r>
            <a:r>
              <a:rPr lang="es-MX" b="1" dirty="0" err="1">
                <a:solidFill>
                  <a:schemeClr val="bg1"/>
                </a:solidFill>
              </a:rPr>
              <a:t>involved</a:t>
            </a:r>
            <a:r>
              <a:rPr lang="es-MX" b="1" dirty="0">
                <a:solidFill>
                  <a:schemeClr val="bg1"/>
                </a:solidFill>
              </a:rPr>
              <a:t> can </a:t>
            </a:r>
            <a:r>
              <a:rPr lang="es-MX" b="1" dirty="0" err="1">
                <a:solidFill>
                  <a:schemeClr val="bg1"/>
                </a:solidFill>
              </a:rPr>
              <a:t>attend</a:t>
            </a:r>
            <a:r>
              <a:rPr lang="es-MX" b="1" dirty="0">
                <a:solidFill>
                  <a:schemeClr val="bg1"/>
                </a:solidFill>
              </a:rPr>
              <a:t>, </a:t>
            </a:r>
            <a:r>
              <a:rPr lang="es-MX" b="1" dirty="0" err="1">
                <a:solidFill>
                  <a:schemeClr val="bg1"/>
                </a:solidFill>
              </a:rPr>
              <a:t>from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client</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entire</a:t>
            </a:r>
            <a:r>
              <a:rPr lang="es-MX" b="1" dirty="0">
                <a:solidFill>
                  <a:schemeClr val="bg1"/>
                </a:solidFill>
              </a:rPr>
              <a:t> Scrum </a:t>
            </a:r>
            <a:r>
              <a:rPr lang="es-MX" b="1" dirty="0" err="1">
                <a:solidFill>
                  <a:schemeClr val="bg1"/>
                </a:solidFill>
              </a:rPr>
              <a:t>team</a:t>
            </a:r>
            <a:r>
              <a:rPr lang="es-MX" b="1" dirty="0">
                <a:solidFill>
                  <a:schemeClr val="bg1"/>
                </a:solidFill>
              </a:rPr>
              <a:t>, </a:t>
            </a:r>
            <a:r>
              <a:rPr lang="es-MX" b="1" dirty="0" err="1">
                <a:solidFill>
                  <a:schemeClr val="bg1"/>
                </a:solidFill>
              </a:rPr>
              <a:t>which</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demonstrates</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considered</a:t>
            </a:r>
            <a:r>
              <a:rPr lang="es-MX" b="1" dirty="0">
                <a:solidFill>
                  <a:schemeClr val="bg1"/>
                </a:solidFill>
              </a:rPr>
              <a:t> 100% </a:t>
            </a:r>
            <a:r>
              <a:rPr lang="es-MX" b="1" dirty="0" err="1">
                <a:solidFill>
                  <a:schemeClr val="bg1"/>
                </a:solidFill>
              </a:rPr>
              <a:t>finished</a:t>
            </a:r>
            <a:endParaRPr lang="es-MX" b="1" dirty="0">
              <a:solidFill>
                <a:schemeClr val="bg1"/>
              </a:solidFill>
            </a:endParaRPr>
          </a:p>
        </p:txBody>
      </p:sp>
      <p:sp>
        <p:nvSpPr>
          <p:cNvPr id="5" name="CuadroTexto 4">
            <a:extLst>
              <a:ext uri="{FF2B5EF4-FFF2-40B4-BE49-F238E27FC236}">
                <a16:creationId xmlns:a16="http://schemas.microsoft.com/office/drawing/2014/main" id="{5B6A7B84-19D5-4467-A6DE-592F4429B53C}"/>
              </a:ext>
            </a:extLst>
          </p:cNvPr>
          <p:cNvSpPr txBox="1"/>
          <p:nvPr/>
        </p:nvSpPr>
        <p:spPr>
          <a:xfrm>
            <a:off x="6407427" y="3429000"/>
            <a:ext cx="5062330" cy="1754326"/>
          </a:xfrm>
          <a:prstGeom prst="rect">
            <a:avLst/>
          </a:prstGeom>
          <a:noFill/>
        </p:spPr>
        <p:txBody>
          <a:bodyPr wrap="square" rtlCol="0">
            <a:spAutoFit/>
          </a:bodyPr>
          <a:lstStyle/>
          <a:p>
            <a:pPr algn="ctr"/>
            <a:r>
              <a:rPr lang="es-MX" b="1" dirty="0">
                <a:solidFill>
                  <a:schemeClr val="bg1"/>
                </a:solidFill>
              </a:rPr>
              <a:t>10.-Feedback </a:t>
            </a:r>
            <a:r>
              <a:rPr lang="es-MX" b="1" dirty="0" err="1">
                <a:solidFill>
                  <a:schemeClr val="bg1"/>
                </a:solidFill>
              </a:rPr>
              <a:t>from</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where</a:t>
            </a:r>
            <a:r>
              <a:rPr lang="es-MX" b="1" dirty="0">
                <a:solidFill>
                  <a:schemeClr val="bg1"/>
                </a:solidFill>
              </a:rPr>
              <a:t> </a:t>
            </a:r>
            <a:r>
              <a:rPr lang="es-MX" b="1" dirty="0" err="1">
                <a:solidFill>
                  <a:schemeClr val="bg1"/>
                </a:solidFill>
              </a:rPr>
              <a:t>you</a:t>
            </a:r>
            <a:r>
              <a:rPr lang="es-MX" b="1" dirty="0">
                <a:solidFill>
                  <a:schemeClr val="bg1"/>
                </a:solidFill>
              </a:rPr>
              <a:t> </a:t>
            </a:r>
            <a:r>
              <a:rPr lang="es-MX" b="1" dirty="0" err="1">
                <a:solidFill>
                  <a:schemeClr val="bg1"/>
                </a:solidFill>
              </a:rPr>
              <a:t>have</a:t>
            </a:r>
            <a:r>
              <a:rPr lang="es-MX" b="1" dirty="0">
                <a:solidFill>
                  <a:schemeClr val="bg1"/>
                </a:solidFill>
              </a:rPr>
              <a:t> </a:t>
            </a:r>
            <a:r>
              <a:rPr lang="es-MX" b="1" dirty="0" err="1">
                <a:solidFill>
                  <a:schemeClr val="bg1"/>
                </a:solidFill>
              </a:rPr>
              <a:t>an</a:t>
            </a:r>
            <a:r>
              <a:rPr lang="es-MX" b="1" dirty="0">
                <a:solidFill>
                  <a:schemeClr val="bg1"/>
                </a:solidFill>
              </a:rPr>
              <a:t> </a:t>
            </a:r>
            <a:r>
              <a:rPr lang="es-MX" b="1" dirty="0" err="1">
                <a:solidFill>
                  <a:schemeClr val="bg1"/>
                </a:solidFill>
              </a:rPr>
              <a:t>item</a:t>
            </a:r>
            <a:r>
              <a:rPr lang="es-MX" b="1" dirty="0">
                <a:solidFill>
                  <a:schemeClr val="bg1"/>
                </a:solidFill>
              </a:rPr>
              <a:t> </a:t>
            </a:r>
            <a:r>
              <a:rPr lang="es-MX" b="1" dirty="0" err="1">
                <a:solidFill>
                  <a:schemeClr val="bg1"/>
                </a:solidFill>
              </a:rPr>
              <a:t>from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finished</a:t>
            </a:r>
            <a:r>
              <a:rPr lang="es-MX" b="1" dirty="0">
                <a:solidFill>
                  <a:schemeClr val="bg1"/>
                </a:solidFill>
              </a:rPr>
              <a:t> log and </a:t>
            </a:r>
            <a:r>
              <a:rPr lang="es-MX" b="1" dirty="0" err="1">
                <a:solidFill>
                  <a:schemeClr val="bg1"/>
                </a:solidFill>
              </a:rPr>
              <a:t>ask</a:t>
            </a:r>
            <a:r>
              <a:rPr lang="es-MX" b="1" dirty="0">
                <a:solidFill>
                  <a:schemeClr val="bg1"/>
                </a:solidFill>
              </a:rPr>
              <a:t> </a:t>
            </a:r>
            <a:r>
              <a:rPr lang="es-MX" b="1" dirty="0" err="1">
                <a:solidFill>
                  <a:schemeClr val="bg1"/>
                </a:solidFill>
              </a:rPr>
              <a:t>what</a:t>
            </a:r>
            <a:r>
              <a:rPr lang="es-MX" b="1" dirty="0">
                <a:solidFill>
                  <a:schemeClr val="bg1"/>
                </a:solidFill>
              </a:rPr>
              <a:t> can be done </a:t>
            </a:r>
            <a:r>
              <a:rPr lang="es-MX" b="1" dirty="0" err="1">
                <a:solidFill>
                  <a:schemeClr val="bg1"/>
                </a:solidFill>
              </a:rPr>
              <a:t>to</a:t>
            </a:r>
            <a:r>
              <a:rPr lang="es-MX" b="1" dirty="0">
                <a:solidFill>
                  <a:schemeClr val="bg1"/>
                </a:solidFill>
              </a:rPr>
              <a:t> </a:t>
            </a:r>
            <a:r>
              <a:rPr lang="es-MX" b="1" dirty="0" err="1">
                <a:solidFill>
                  <a:schemeClr val="bg1"/>
                </a:solidFill>
              </a:rPr>
              <a:t>improve</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was</a:t>
            </a:r>
            <a:r>
              <a:rPr lang="es-MX" b="1" dirty="0">
                <a:solidFill>
                  <a:schemeClr val="bg1"/>
                </a:solidFill>
              </a:rPr>
              <a:t> done </a:t>
            </a:r>
            <a:r>
              <a:rPr lang="es-MX" b="1" dirty="0" err="1">
                <a:solidFill>
                  <a:schemeClr val="bg1"/>
                </a:solidFill>
              </a:rPr>
              <a:t>well</a:t>
            </a:r>
            <a:r>
              <a:rPr lang="es-MX" b="1" dirty="0">
                <a:solidFill>
                  <a:schemeClr val="bg1"/>
                </a:solidFill>
              </a:rPr>
              <a:t>? </a:t>
            </a:r>
            <a:r>
              <a:rPr lang="es-MX" b="1" dirty="0" err="1">
                <a:solidFill>
                  <a:schemeClr val="bg1"/>
                </a:solidFill>
              </a:rPr>
              <a:t>What</a:t>
            </a:r>
            <a:r>
              <a:rPr lang="es-MX" b="1" dirty="0">
                <a:solidFill>
                  <a:schemeClr val="bg1"/>
                </a:solidFill>
              </a:rPr>
              <a:t> can be done </a:t>
            </a:r>
            <a:r>
              <a:rPr lang="es-MX" b="1" dirty="0" err="1">
                <a:solidFill>
                  <a:schemeClr val="bg1"/>
                </a:solidFill>
              </a:rPr>
              <a:t>faster</a:t>
            </a:r>
            <a:r>
              <a:rPr lang="es-MX" b="1" dirty="0">
                <a:solidFill>
                  <a:schemeClr val="bg1"/>
                </a:solidFill>
              </a:rPr>
              <a:t>? </a:t>
            </a:r>
            <a:r>
              <a:rPr lang="es-MX" b="1" dirty="0" err="1">
                <a:solidFill>
                  <a:schemeClr val="bg1"/>
                </a:solidFill>
              </a:rPr>
              <a:t>Taking</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account</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maturity</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and </a:t>
            </a:r>
            <a:r>
              <a:rPr lang="es-MX" b="1" dirty="0" err="1">
                <a:solidFill>
                  <a:schemeClr val="bg1"/>
                </a:solidFill>
              </a:rPr>
              <a:t>the</a:t>
            </a:r>
            <a:r>
              <a:rPr lang="es-MX" b="1" dirty="0">
                <a:solidFill>
                  <a:schemeClr val="bg1"/>
                </a:solidFill>
              </a:rPr>
              <a:t> trust </a:t>
            </a:r>
            <a:r>
              <a:rPr lang="es-MX" b="1" dirty="0" err="1">
                <a:solidFill>
                  <a:schemeClr val="bg1"/>
                </a:solidFill>
              </a:rPr>
              <a:t>that</a:t>
            </a:r>
            <a:r>
              <a:rPr lang="es-MX" b="1" dirty="0">
                <a:solidFill>
                  <a:schemeClr val="bg1"/>
                </a:solidFill>
              </a:rPr>
              <a:t> </a:t>
            </a:r>
            <a:r>
              <a:rPr lang="es-MX" b="1" dirty="0" err="1">
                <a:solidFill>
                  <a:schemeClr val="bg1"/>
                </a:solidFill>
              </a:rPr>
              <a:t>exists</a:t>
            </a:r>
            <a:r>
              <a:rPr lang="es-MX" b="1" dirty="0">
                <a:solidFill>
                  <a:schemeClr val="bg1"/>
                </a:solidFill>
              </a:rPr>
              <a:t> </a:t>
            </a:r>
            <a:r>
              <a:rPr lang="es-MX" b="1" dirty="0" err="1">
                <a:solidFill>
                  <a:schemeClr val="bg1"/>
                </a:solidFill>
              </a:rPr>
              <a:t>between</a:t>
            </a:r>
            <a:r>
              <a:rPr lang="es-MX" b="1" dirty="0">
                <a:solidFill>
                  <a:schemeClr val="bg1"/>
                </a:solidFill>
              </a:rPr>
              <a:t> </a:t>
            </a:r>
            <a:r>
              <a:rPr lang="es-MX" b="1" dirty="0" err="1">
                <a:solidFill>
                  <a:schemeClr val="bg1"/>
                </a:solidFill>
              </a:rPr>
              <a:t>them</a:t>
            </a:r>
            <a:endParaRPr lang="es-MX" b="1" dirty="0">
              <a:solidFill>
                <a:schemeClr val="bg1"/>
              </a:solidFill>
            </a:endParaRPr>
          </a:p>
        </p:txBody>
      </p:sp>
      <p:sp>
        <p:nvSpPr>
          <p:cNvPr id="6" name="CuadroTexto 5">
            <a:extLst>
              <a:ext uri="{FF2B5EF4-FFF2-40B4-BE49-F238E27FC236}">
                <a16:creationId xmlns:a16="http://schemas.microsoft.com/office/drawing/2014/main" id="{CFE99797-54DE-41AB-93ED-531DC9B85670}"/>
              </a:ext>
            </a:extLst>
          </p:cNvPr>
          <p:cNvSpPr txBox="1"/>
          <p:nvPr/>
        </p:nvSpPr>
        <p:spPr>
          <a:xfrm>
            <a:off x="3246782" y="5764695"/>
            <a:ext cx="5698435" cy="923330"/>
          </a:xfrm>
          <a:prstGeom prst="rect">
            <a:avLst/>
          </a:prstGeom>
          <a:noFill/>
        </p:spPr>
        <p:txBody>
          <a:bodyPr wrap="square" rtlCol="0">
            <a:spAutoFit/>
          </a:bodyPr>
          <a:lstStyle/>
          <a:p>
            <a:pPr algn="ctr"/>
            <a:r>
              <a:rPr lang="es-MX" b="1" dirty="0">
                <a:solidFill>
                  <a:schemeClr val="bg1"/>
                </a:solidFill>
              </a:rPr>
              <a:t>11.- </a:t>
            </a:r>
            <a:r>
              <a:rPr lang="es-MX" b="1" dirty="0" err="1">
                <a:solidFill>
                  <a:schemeClr val="bg1"/>
                </a:solidFill>
              </a:rPr>
              <a:t>Start</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again</a:t>
            </a:r>
            <a:r>
              <a:rPr lang="es-MX" b="1" dirty="0">
                <a:solidFill>
                  <a:schemeClr val="bg1"/>
                </a:solidFill>
              </a:rPr>
              <a:t>, </a:t>
            </a:r>
            <a:r>
              <a:rPr lang="es-MX" b="1" dirty="0" err="1">
                <a:solidFill>
                  <a:schemeClr val="bg1"/>
                </a:solidFill>
              </a:rPr>
              <a:t>with</a:t>
            </a:r>
            <a:r>
              <a:rPr lang="es-MX" b="1" dirty="0">
                <a:solidFill>
                  <a:schemeClr val="bg1"/>
                </a:solidFill>
              </a:rPr>
              <a:t> </a:t>
            </a:r>
            <a:r>
              <a:rPr lang="es-MX" b="1" dirty="0" err="1">
                <a:solidFill>
                  <a:schemeClr val="bg1"/>
                </a:solidFill>
              </a:rPr>
              <a:t>possible</a:t>
            </a:r>
            <a:r>
              <a:rPr lang="es-MX" b="1" dirty="0">
                <a:solidFill>
                  <a:schemeClr val="bg1"/>
                </a:solidFill>
              </a:rPr>
              <a:t> </a:t>
            </a:r>
            <a:r>
              <a:rPr lang="es-MX" b="1" dirty="0" err="1">
                <a:solidFill>
                  <a:schemeClr val="bg1"/>
                </a:solidFill>
              </a:rPr>
              <a:t>improvements</a:t>
            </a:r>
            <a:r>
              <a:rPr lang="es-MX" b="1" dirty="0">
                <a:solidFill>
                  <a:schemeClr val="bg1"/>
                </a:solidFill>
              </a:rPr>
              <a:t>, </a:t>
            </a:r>
            <a:r>
              <a:rPr lang="es-MX" b="1" dirty="0" err="1">
                <a:solidFill>
                  <a:schemeClr val="bg1"/>
                </a:solidFill>
              </a:rPr>
              <a:t>due</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experience</a:t>
            </a:r>
            <a:r>
              <a:rPr lang="es-MX" b="1" dirty="0">
                <a:solidFill>
                  <a:schemeClr val="bg1"/>
                </a:solidFill>
              </a:rPr>
              <a:t> </a:t>
            </a:r>
            <a:r>
              <a:rPr lang="es-MX" b="1" dirty="0" err="1">
                <a:solidFill>
                  <a:schemeClr val="bg1"/>
                </a:solidFill>
              </a:rPr>
              <a:t>acquired</a:t>
            </a:r>
            <a:r>
              <a:rPr lang="es-MX" b="1" dirty="0">
                <a:solidFill>
                  <a:schemeClr val="bg1"/>
                </a:solidFill>
              </a:rPr>
              <a:t> </a:t>
            </a:r>
            <a:r>
              <a:rPr lang="es-MX" b="1" dirty="0" err="1">
                <a:solidFill>
                  <a:schemeClr val="bg1"/>
                </a:solidFill>
              </a:rPr>
              <a:t>by</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endParaRPr lang="es-MX" b="1" dirty="0">
              <a:solidFill>
                <a:schemeClr val="bg1"/>
              </a:solidFill>
            </a:endParaRPr>
          </a:p>
        </p:txBody>
      </p:sp>
    </p:spTree>
    <p:extLst>
      <p:ext uri="{BB962C8B-B14F-4D97-AF65-F5344CB8AC3E}">
        <p14:creationId xmlns:p14="http://schemas.microsoft.com/office/powerpoint/2010/main" val="37734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595E2AC-6901-44E8-B25D-A71CEB9BA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78239578"/>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82</TotalTime>
  <Words>523</Words>
  <Application>Microsoft Office PowerPoint</Application>
  <PresentationFormat>Panorámica</PresentationFormat>
  <Paragraphs>20</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Century Gothic</vt:lpstr>
      <vt:lpstr>Wingdings 3</vt:lpstr>
      <vt:lpstr>Sector</vt:lpstr>
      <vt:lpstr>Juan Jesús Ávila Mota</vt:lpstr>
      <vt:lpstr>PROGRAM WITH JUnit</vt:lpstr>
      <vt:lpstr>Presentación de PowerPoint</vt:lpstr>
      <vt:lpstr>Presentación de PowerPoint</vt:lpstr>
      <vt:lpstr>SCRUM</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Juan Jesús Ávila Mota</dc:title>
  <dc:creator>User</dc:creator>
  <cp:lastModifiedBy>User</cp:lastModifiedBy>
  <cp:revision>8</cp:revision>
  <dcterms:created xsi:type="dcterms:W3CDTF">2022-12-06T02:03:32Z</dcterms:created>
  <dcterms:modified xsi:type="dcterms:W3CDTF">2022-12-06T03:25:50Z</dcterms:modified>
</cp:coreProperties>
</file>