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8" r:id="rId14"/>
    <p:sldId id="267" r:id="rId15"/>
    <p:sldId id="273"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4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ECBF2EEC-35D9-4299-9E74-3239A05EA468}" type="datetimeFigureOut">
              <a:rPr lang="es-MX" smtClean="0"/>
              <a:t>09/12/2022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6093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0724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084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302480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990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50711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58102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0869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81318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8153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BF2EEC-35D9-4299-9E74-3239A05EA468}" type="datetimeFigureOut">
              <a:rPr lang="es-MX" smtClean="0"/>
              <a:t>09/12/2022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72182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BF2EEC-35D9-4299-9E74-3239A05EA468}" type="datetimeFigureOut">
              <a:rPr lang="es-MX" smtClean="0"/>
              <a:t>09/12/2022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27458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BF2EEC-35D9-4299-9E74-3239A05EA468}" type="datetimeFigureOut">
              <a:rPr lang="es-MX" smtClean="0"/>
              <a:t>09/12/2022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58806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F2EEC-35D9-4299-9E74-3239A05EA468}" type="datetimeFigureOut">
              <a:rPr lang="es-MX" smtClean="0"/>
              <a:t>09/12/2022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3045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09/12/2022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71903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09/12/2022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151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CBF2EEC-35D9-4299-9E74-3239A05EA468}" type="datetimeFigureOut">
              <a:rPr lang="es-MX" smtClean="0"/>
              <a:t>09/12/2022</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0025965-F922-4E7F-A18E-938FD7DDE794}" type="slidenum">
              <a:rPr lang="es-MX" smtClean="0"/>
              <a:t>‹Nº›</a:t>
            </a:fld>
            <a:endParaRPr lang="es-MX"/>
          </a:p>
        </p:txBody>
      </p:sp>
    </p:spTree>
    <p:extLst>
      <p:ext uri="{BB962C8B-B14F-4D97-AF65-F5344CB8AC3E}">
        <p14:creationId xmlns:p14="http://schemas.microsoft.com/office/powerpoint/2010/main" val="728135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E4A783FA-9F9E-4E6F-AA08-5D1F4D4C8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A58F0AC-159C-466D-AA48-D3BB26D03B76}"/>
              </a:ext>
            </a:extLst>
          </p:cNvPr>
          <p:cNvSpPr>
            <a:spLocks noGrp="1"/>
          </p:cNvSpPr>
          <p:nvPr>
            <p:ph type="ctrTitle"/>
          </p:nvPr>
        </p:nvSpPr>
        <p:spPr>
          <a:xfrm>
            <a:off x="2262103" y="738807"/>
            <a:ext cx="8001000" cy="2971801"/>
          </a:xfrm>
        </p:spPr>
        <p:txBody>
          <a:bodyPr/>
          <a:lstStyle/>
          <a:p>
            <a:r>
              <a:rPr lang="es-MX" dirty="0">
                <a:solidFill>
                  <a:schemeClr val="bg1"/>
                </a:solidFill>
              </a:rPr>
              <a:t>Juan Jesús Ávila Mota</a:t>
            </a:r>
          </a:p>
        </p:txBody>
      </p:sp>
      <p:sp>
        <p:nvSpPr>
          <p:cNvPr id="3" name="Subtítulo 2">
            <a:extLst>
              <a:ext uri="{FF2B5EF4-FFF2-40B4-BE49-F238E27FC236}">
                <a16:creationId xmlns:a16="http://schemas.microsoft.com/office/drawing/2014/main" id="{97DCA4E2-673D-42F5-8805-580C3639DF7D}"/>
              </a:ext>
            </a:extLst>
          </p:cNvPr>
          <p:cNvSpPr>
            <a:spLocks noGrp="1"/>
          </p:cNvSpPr>
          <p:nvPr>
            <p:ph type="subTitle" idx="1"/>
          </p:nvPr>
        </p:nvSpPr>
        <p:spPr>
          <a:xfrm>
            <a:off x="2895600" y="3988827"/>
            <a:ext cx="6400800" cy="1947333"/>
          </a:xfrm>
        </p:spPr>
        <p:txBody>
          <a:bodyPr/>
          <a:lstStyle/>
          <a:p>
            <a:pPr algn="ctr"/>
            <a:r>
              <a:rPr lang="es-MX" dirty="0">
                <a:solidFill>
                  <a:schemeClr val="bg1"/>
                </a:solidFill>
              </a:rPr>
              <a:t>Academia Java Xideral</a:t>
            </a:r>
          </a:p>
          <a:p>
            <a:pPr algn="ctr"/>
            <a:r>
              <a:rPr lang="es-MX" dirty="0">
                <a:solidFill>
                  <a:schemeClr val="bg1"/>
                </a:solidFill>
              </a:rPr>
              <a:t>Examen Semana03</a:t>
            </a:r>
          </a:p>
        </p:txBody>
      </p:sp>
      <p:pic>
        <p:nvPicPr>
          <p:cNvPr id="9" name="Imagen 8">
            <a:extLst>
              <a:ext uri="{FF2B5EF4-FFF2-40B4-BE49-F238E27FC236}">
                <a16:creationId xmlns:a16="http://schemas.microsoft.com/office/drawing/2014/main" id="{B5D4B36D-5A96-4247-8BE0-CF3358959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867" y="288234"/>
            <a:ext cx="1686786" cy="1686786"/>
          </a:xfrm>
          <a:prstGeom prst="rect">
            <a:avLst/>
          </a:prstGeom>
        </p:spPr>
      </p:pic>
      <p:pic>
        <p:nvPicPr>
          <p:cNvPr id="13" name="Imagen 12">
            <a:extLst>
              <a:ext uri="{FF2B5EF4-FFF2-40B4-BE49-F238E27FC236}">
                <a16:creationId xmlns:a16="http://schemas.microsoft.com/office/drawing/2014/main" id="{8696D8BC-3C50-4474-8F33-B0851F192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288234"/>
            <a:ext cx="1330118" cy="1229139"/>
          </a:xfrm>
          <a:prstGeom prst="rect">
            <a:avLst/>
          </a:prstGeom>
        </p:spPr>
      </p:pic>
    </p:spTree>
    <p:extLst>
      <p:ext uri="{BB962C8B-B14F-4D97-AF65-F5344CB8AC3E}">
        <p14:creationId xmlns:p14="http://schemas.microsoft.com/office/powerpoint/2010/main" val="351797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6C5B6D-1EB1-4FB2-B1A5-6904933A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C813C55C-F53E-43C0-A1B0-7E7E8D5338D4}"/>
              </a:ext>
            </a:extLst>
          </p:cNvPr>
          <p:cNvSpPr txBox="1">
            <a:spLocks/>
          </p:cNvSpPr>
          <p:nvPr/>
        </p:nvSpPr>
        <p:spPr>
          <a:xfrm>
            <a:off x="4900853" y="2675466"/>
            <a:ext cx="2825164"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err="1">
                <a:solidFill>
                  <a:schemeClr val="bg1"/>
                </a:solidFill>
              </a:rPr>
              <a:t>Crud</a:t>
            </a:r>
            <a:r>
              <a:rPr lang="es-MX" dirty="0">
                <a:solidFill>
                  <a:schemeClr val="bg1"/>
                </a:solidFill>
              </a:rPr>
              <a:t> web </a:t>
            </a:r>
            <a:r>
              <a:rPr lang="es-MX" dirty="0" err="1">
                <a:solidFill>
                  <a:schemeClr val="bg1"/>
                </a:solidFill>
              </a:rPr>
              <a:t>Servlets</a:t>
            </a:r>
            <a:endParaRPr lang="es-MX" dirty="0">
              <a:solidFill>
                <a:schemeClr val="bg1"/>
              </a:solidFill>
            </a:endParaRPr>
          </a:p>
        </p:txBody>
      </p:sp>
    </p:spTree>
    <p:extLst>
      <p:ext uri="{BB962C8B-B14F-4D97-AF65-F5344CB8AC3E}">
        <p14:creationId xmlns:p14="http://schemas.microsoft.com/office/powerpoint/2010/main" val="183780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10BF80C-2734-4D29-999A-94A0639C8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Imagen 1">
            <a:extLst>
              <a:ext uri="{FF2B5EF4-FFF2-40B4-BE49-F238E27FC236}">
                <a16:creationId xmlns:a16="http://schemas.microsoft.com/office/drawing/2014/main" id="{F51A37B5-5779-46F2-A5F8-F1AC2008899B}"/>
              </a:ext>
            </a:extLst>
          </p:cNvPr>
          <p:cNvPicPr>
            <a:picLocks noChangeAspect="1"/>
          </p:cNvPicPr>
          <p:nvPr/>
        </p:nvPicPr>
        <p:blipFill>
          <a:blip r:embed="rId3"/>
          <a:stretch>
            <a:fillRect/>
          </a:stretch>
        </p:blipFill>
        <p:spPr>
          <a:xfrm>
            <a:off x="320842" y="0"/>
            <a:ext cx="11550316" cy="6858000"/>
          </a:xfrm>
          <a:prstGeom prst="rect">
            <a:avLst/>
          </a:prstGeom>
        </p:spPr>
      </p:pic>
    </p:spTree>
    <p:extLst>
      <p:ext uri="{BB962C8B-B14F-4D97-AF65-F5344CB8AC3E}">
        <p14:creationId xmlns:p14="http://schemas.microsoft.com/office/powerpoint/2010/main" val="16808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84EBB12-A474-43F7-8509-A69F2936F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0005C74B-A4F7-44D0-A9C8-E018126C8BE8}"/>
              </a:ext>
            </a:extLst>
          </p:cNvPr>
          <p:cNvSpPr/>
          <p:nvPr/>
        </p:nvSpPr>
        <p:spPr>
          <a:xfrm>
            <a:off x="3048000" y="2413338"/>
            <a:ext cx="6096000" cy="2031325"/>
          </a:xfrm>
          <a:prstGeom prst="rect">
            <a:avLst/>
          </a:prstGeom>
        </p:spPr>
        <p:txBody>
          <a:bodyPr>
            <a:spAutoFit/>
          </a:bodyPr>
          <a:lstStyle/>
          <a:p>
            <a:pPr algn="ctr"/>
            <a:r>
              <a:rPr lang="es-MX" b="1" dirty="0" err="1">
                <a:solidFill>
                  <a:schemeClr val="bg1"/>
                </a:solidFill>
              </a:rPr>
              <a:t>The</a:t>
            </a:r>
            <a:r>
              <a:rPr lang="es-MX" b="1" dirty="0">
                <a:solidFill>
                  <a:schemeClr val="bg1"/>
                </a:solidFill>
              </a:rPr>
              <a:t> </a:t>
            </a:r>
            <a:r>
              <a:rPr lang="es-MX" b="1" dirty="0" err="1">
                <a:solidFill>
                  <a:schemeClr val="bg1"/>
                </a:solidFill>
              </a:rPr>
              <a:t>program</a:t>
            </a:r>
            <a:r>
              <a:rPr lang="es-MX" b="1" dirty="0">
                <a:solidFill>
                  <a:schemeClr val="bg1"/>
                </a:solidFill>
              </a:rPr>
              <a:t> </a:t>
            </a:r>
            <a:r>
              <a:rPr lang="es-MX" b="1" dirty="0" err="1">
                <a:solidFill>
                  <a:schemeClr val="bg1"/>
                </a:solidFill>
              </a:rPr>
              <a:t>shown</a:t>
            </a:r>
            <a:r>
              <a:rPr lang="es-MX" b="1" dirty="0">
                <a:solidFill>
                  <a:schemeClr val="bg1"/>
                </a:solidFill>
              </a:rPr>
              <a:t> </a:t>
            </a:r>
            <a:r>
              <a:rPr lang="es-MX" b="1" dirty="0" err="1">
                <a:solidFill>
                  <a:schemeClr val="bg1"/>
                </a:solidFill>
              </a:rPr>
              <a:t>is</a:t>
            </a:r>
            <a:r>
              <a:rPr lang="es-MX" b="1" dirty="0">
                <a:solidFill>
                  <a:schemeClr val="bg1"/>
                </a:solidFill>
              </a:rPr>
              <a:t> a CRUD </a:t>
            </a:r>
            <a:r>
              <a:rPr lang="es-MX" b="1" dirty="0" err="1">
                <a:solidFill>
                  <a:schemeClr val="bg1"/>
                </a:solidFill>
              </a:rPr>
              <a:t>which</a:t>
            </a:r>
            <a:r>
              <a:rPr lang="es-MX" b="1" dirty="0">
                <a:solidFill>
                  <a:schemeClr val="bg1"/>
                </a:solidFill>
              </a:rPr>
              <a:t> uses </a:t>
            </a:r>
            <a:r>
              <a:rPr lang="es-MX" b="1" dirty="0" err="1">
                <a:solidFill>
                  <a:schemeClr val="bg1"/>
                </a:solidFill>
              </a:rPr>
              <a:t>servlets</a:t>
            </a:r>
            <a:r>
              <a:rPr lang="es-MX" b="1" dirty="0">
                <a:solidFill>
                  <a:schemeClr val="bg1"/>
                </a:solidFill>
              </a:rPr>
              <a:t> and </a:t>
            </a:r>
            <a:r>
              <a:rPr lang="es-MX" b="1" dirty="0" err="1">
                <a:solidFill>
                  <a:schemeClr val="bg1"/>
                </a:solidFill>
              </a:rPr>
              <a:t>jsp</a:t>
            </a:r>
            <a:r>
              <a:rPr lang="es-MX" b="1" dirty="0">
                <a:solidFill>
                  <a:schemeClr val="bg1"/>
                </a:solidFill>
              </a:rPr>
              <a:t>, as </a:t>
            </a:r>
            <a:r>
              <a:rPr lang="es-MX" b="1" dirty="0" err="1">
                <a:solidFill>
                  <a:schemeClr val="bg1"/>
                </a:solidFill>
              </a:rPr>
              <a:t>well</a:t>
            </a:r>
            <a:r>
              <a:rPr lang="es-MX" b="1" dirty="0">
                <a:solidFill>
                  <a:schemeClr val="bg1"/>
                </a:solidFill>
              </a:rPr>
              <a:t> as MVC </a:t>
            </a:r>
            <a:r>
              <a:rPr lang="es-MX" b="1" dirty="0" err="1">
                <a:solidFill>
                  <a:schemeClr val="bg1"/>
                </a:solidFill>
              </a:rPr>
              <a:t>with</a:t>
            </a:r>
            <a:r>
              <a:rPr lang="es-MX" b="1" dirty="0">
                <a:solidFill>
                  <a:schemeClr val="bg1"/>
                </a:solidFill>
              </a:rPr>
              <a:t> </a:t>
            </a:r>
            <a:r>
              <a:rPr lang="es-MX" b="1" dirty="0" err="1">
                <a:solidFill>
                  <a:schemeClr val="bg1"/>
                </a:solidFill>
              </a:rPr>
              <a:t>an</a:t>
            </a:r>
            <a:r>
              <a:rPr lang="es-MX" b="1" dirty="0">
                <a:solidFill>
                  <a:schemeClr val="bg1"/>
                </a:solidFill>
              </a:rPr>
              <a:t> </a:t>
            </a:r>
            <a:r>
              <a:rPr lang="es-MX" b="1" dirty="0" err="1">
                <a:solidFill>
                  <a:schemeClr val="bg1"/>
                </a:solidFill>
              </a:rPr>
              <a:t>architecture</a:t>
            </a:r>
            <a:r>
              <a:rPr lang="es-MX" b="1" dirty="0">
                <a:solidFill>
                  <a:schemeClr val="bg1"/>
                </a:solidFill>
              </a:rPr>
              <a:t> in </a:t>
            </a:r>
            <a:r>
              <a:rPr lang="es-MX" b="1" dirty="0" err="1">
                <a:solidFill>
                  <a:schemeClr val="bg1"/>
                </a:solidFill>
              </a:rPr>
              <a:t>which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model</a:t>
            </a:r>
            <a:r>
              <a:rPr lang="es-MX" b="1" dirty="0">
                <a:solidFill>
                  <a:schemeClr val="bg1"/>
                </a:solidFill>
              </a:rPr>
              <a:t> </a:t>
            </a:r>
            <a:r>
              <a:rPr lang="es-MX" b="1" dirty="0" err="1">
                <a:solidFill>
                  <a:schemeClr val="bg1"/>
                </a:solidFill>
              </a:rPr>
              <a:t>takes</a:t>
            </a:r>
            <a:r>
              <a:rPr lang="es-MX" b="1" dirty="0">
                <a:solidFill>
                  <a:schemeClr val="bg1"/>
                </a:solidFill>
              </a:rPr>
              <a:t> </a:t>
            </a:r>
            <a:r>
              <a:rPr lang="es-MX" b="1" dirty="0" err="1">
                <a:solidFill>
                  <a:schemeClr val="bg1"/>
                </a:solidFill>
              </a:rPr>
              <a:t>the</a:t>
            </a:r>
            <a:r>
              <a:rPr lang="es-MX" b="1" dirty="0">
                <a:solidFill>
                  <a:schemeClr val="bg1"/>
                </a:solidFill>
              </a:rPr>
              <a:t> role of </a:t>
            </a:r>
            <a:r>
              <a:rPr lang="es-MX" b="1" dirty="0" err="1">
                <a:solidFill>
                  <a:schemeClr val="bg1"/>
                </a:solidFill>
              </a:rPr>
              <a:t>interacting</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database</a:t>
            </a:r>
            <a:r>
              <a:rPr lang="es-MX" b="1" dirty="0">
                <a:solidFill>
                  <a:schemeClr val="bg1"/>
                </a:solidFill>
              </a:rPr>
              <a:t> </a:t>
            </a:r>
            <a:r>
              <a:rPr lang="es-MX" b="1" dirty="0" err="1">
                <a:solidFill>
                  <a:schemeClr val="bg1"/>
                </a:solidFill>
              </a:rPr>
              <a:t>through</a:t>
            </a:r>
            <a:r>
              <a:rPr lang="es-MX" b="1" dirty="0">
                <a:solidFill>
                  <a:schemeClr val="bg1"/>
                </a:solidFill>
              </a:rPr>
              <a:t> JDBC.</a:t>
            </a:r>
          </a:p>
          <a:p>
            <a:pPr algn="ctr"/>
            <a:r>
              <a:rPr lang="es-MX" b="1" dirty="0" err="1">
                <a:solidFill>
                  <a:schemeClr val="bg1"/>
                </a:solidFill>
              </a:rPr>
              <a:t>The</a:t>
            </a:r>
            <a:r>
              <a:rPr lang="es-MX" b="1" dirty="0">
                <a:solidFill>
                  <a:schemeClr val="bg1"/>
                </a:solidFill>
              </a:rPr>
              <a:t> </a:t>
            </a:r>
            <a:r>
              <a:rPr lang="es-MX" b="1" dirty="0" err="1">
                <a:solidFill>
                  <a:schemeClr val="bg1"/>
                </a:solidFill>
              </a:rPr>
              <a:t>database</a:t>
            </a:r>
            <a:r>
              <a:rPr lang="es-MX" b="1" dirty="0">
                <a:solidFill>
                  <a:schemeClr val="bg1"/>
                </a:solidFill>
              </a:rPr>
              <a:t> </a:t>
            </a:r>
            <a:r>
              <a:rPr lang="es-MX" b="1" dirty="0" err="1">
                <a:solidFill>
                  <a:schemeClr val="bg1"/>
                </a:solidFill>
              </a:rPr>
              <a:t>was</a:t>
            </a:r>
            <a:r>
              <a:rPr lang="es-MX" b="1" dirty="0">
                <a:solidFill>
                  <a:schemeClr val="bg1"/>
                </a:solidFill>
              </a:rPr>
              <a:t> </a:t>
            </a:r>
            <a:r>
              <a:rPr lang="es-MX" b="1" dirty="0" err="1">
                <a:solidFill>
                  <a:schemeClr val="bg1"/>
                </a:solidFill>
              </a:rPr>
              <a:t>created</a:t>
            </a:r>
            <a:r>
              <a:rPr lang="es-MX" b="1" dirty="0">
                <a:solidFill>
                  <a:schemeClr val="bg1"/>
                </a:solidFill>
              </a:rPr>
              <a:t> in MYSQL, </a:t>
            </a:r>
            <a:r>
              <a:rPr lang="es-MX" b="1" dirty="0" err="1">
                <a:solidFill>
                  <a:schemeClr val="bg1"/>
                </a:solidFill>
              </a:rPr>
              <a:t>where</a:t>
            </a:r>
            <a:r>
              <a:rPr lang="es-MX" b="1" dirty="0">
                <a:solidFill>
                  <a:schemeClr val="bg1"/>
                </a:solidFill>
              </a:rPr>
              <a:t> </a:t>
            </a:r>
            <a:r>
              <a:rPr lang="es-MX" b="1" dirty="0" err="1">
                <a:solidFill>
                  <a:schemeClr val="bg1"/>
                </a:solidFill>
              </a:rPr>
              <a:t>athlete</a:t>
            </a:r>
            <a:r>
              <a:rPr lang="es-MX" b="1" dirty="0">
                <a:solidFill>
                  <a:schemeClr val="bg1"/>
                </a:solidFill>
              </a:rPr>
              <a:t> data </a:t>
            </a:r>
            <a:r>
              <a:rPr lang="es-MX" b="1" dirty="0" err="1">
                <a:solidFill>
                  <a:schemeClr val="bg1"/>
                </a:solidFill>
              </a:rPr>
              <a:t>is</a:t>
            </a:r>
            <a:r>
              <a:rPr lang="es-MX" b="1" dirty="0">
                <a:solidFill>
                  <a:schemeClr val="bg1"/>
                </a:solidFill>
              </a:rPr>
              <a:t> </a:t>
            </a:r>
            <a:r>
              <a:rPr lang="es-MX" b="1" dirty="0" err="1">
                <a:solidFill>
                  <a:schemeClr val="bg1"/>
                </a:solidFill>
              </a:rPr>
              <a:t>stored</a:t>
            </a:r>
            <a:r>
              <a:rPr lang="es-MX" b="1" dirty="0">
                <a:solidFill>
                  <a:schemeClr val="bg1"/>
                </a:solidFill>
              </a:rPr>
              <a:t>.</a:t>
            </a:r>
          </a:p>
          <a:p>
            <a:pPr algn="ctr"/>
            <a:r>
              <a:rPr lang="es-MX" b="1" dirty="0" err="1">
                <a:solidFill>
                  <a:schemeClr val="bg1"/>
                </a:solidFill>
              </a:rPr>
              <a:t>Dependencies</a:t>
            </a:r>
            <a:r>
              <a:rPr lang="es-MX" b="1" dirty="0">
                <a:solidFill>
                  <a:schemeClr val="bg1"/>
                </a:solidFill>
              </a:rPr>
              <a:t> </a:t>
            </a:r>
            <a:r>
              <a:rPr lang="es-MX" b="1" dirty="0" err="1">
                <a:solidFill>
                  <a:schemeClr val="bg1"/>
                </a:solidFill>
              </a:rPr>
              <a:t>were</a:t>
            </a:r>
            <a:r>
              <a:rPr lang="es-MX" b="1" dirty="0">
                <a:solidFill>
                  <a:schemeClr val="bg1"/>
                </a:solidFill>
              </a:rPr>
              <a:t> </a:t>
            </a:r>
            <a:r>
              <a:rPr lang="es-MX" b="1" dirty="0" err="1">
                <a:solidFill>
                  <a:schemeClr val="bg1"/>
                </a:solidFill>
              </a:rPr>
              <a:t>pulled</a:t>
            </a:r>
            <a:r>
              <a:rPr lang="es-MX" b="1" dirty="0">
                <a:solidFill>
                  <a:schemeClr val="bg1"/>
                </a:solidFill>
              </a:rPr>
              <a:t> in </a:t>
            </a:r>
            <a:r>
              <a:rPr lang="es-MX" b="1" dirty="0" err="1">
                <a:solidFill>
                  <a:schemeClr val="bg1"/>
                </a:solidFill>
              </a:rPr>
              <a:t>using</a:t>
            </a:r>
            <a:r>
              <a:rPr lang="es-MX" b="1" dirty="0">
                <a:solidFill>
                  <a:schemeClr val="bg1"/>
                </a:solidFill>
              </a:rPr>
              <a:t> Maven</a:t>
            </a:r>
          </a:p>
        </p:txBody>
      </p:sp>
    </p:spTree>
    <p:extLst>
      <p:ext uri="{BB962C8B-B14F-4D97-AF65-F5344CB8AC3E}">
        <p14:creationId xmlns:p14="http://schemas.microsoft.com/office/powerpoint/2010/main" val="122918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6C5B6D-1EB1-4FB2-B1A5-6904933A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C813C55C-F53E-43C0-A1B0-7E7E8D5338D4}"/>
              </a:ext>
            </a:extLst>
          </p:cNvPr>
          <p:cNvSpPr txBox="1">
            <a:spLocks/>
          </p:cNvSpPr>
          <p:nvPr/>
        </p:nvSpPr>
        <p:spPr>
          <a:xfrm>
            <a:off x="4967113" y="2675466"/>
            <a:ext cx="3620295"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err="1">
                <a:solidFill>
                  <a:schemeClr val="bg1"/>
                </a:solidFill>
              </a:rPr>
              <a:t>Crud</a:t>
            </a:r>
            <a:r>
              <a:rPr lang="es-MX" dirty="0">
                <a:solidFill>
                  <a:schemeClr val="bg1"/>
                </a:solidFill>
              </a:rPr>
              <a:t> web Spring and </a:t>
            </a:r>
            <a:r>
              <a:rPr lang="es-MX" dirty="0" err="1">
                <a:solidFill>
                  <a:schemeClr val="bg1"/>
                </a:solidFill>
              </a:rPr>
              <a:t>hibernate</a:t>
            </a:r>
            <a:endParaRPr lang="es-MX" dirty="0">
              <a:solidFill>
                <a:schemeClr val="bg1"/>
              </a:solidFill>
            </a:endParaRPr>
          </a:p>
        </p:txBody>
      </p:sp>
    </p:spTree>
    <p:extLst>
      <p:ext uri="{BB962C8B-B14F-4D97-AF65-F5344CB8AC3E}">
        <p14:creationId xmlns:p14="http://schemas.microsoft.com/office/powerpoint/2010/main" val="54722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CBDDB41-4E07-4B9B-9BCE-E42AF74E5C14}"/>
              </a:ext>
            </a:extLst>
          </p:cNvPr>
          <p:cNvPicPr>
            <a:picLocks noChangeAspect="1"/>
          </p:cNvPicPr>
          <p:nvPr/>
        </p:nvPicPr>
        <p:blipFill>
          <a:blip r:embed="rId2"/>
          <a:stretch>
            <a:fillRect/>
          </a:stretch>
        </p:blipFill>
        <p:spPr>
          <a:xfrm>
            <a:off x="0" y="-11579"/>
            <a:ext cx="12192000" cy="6854653"/>
          </a:xfrm>
          <a:prstGeom prst="rect">
            <a:avLst/>
          </a:prstGeom>
        </p:spPr>
      </p:pic>
    </p:spTree>
    <p:extLst>
      <p:ext uri="{BB962C8B-B14F-4D97-AF65-F5344CB8AC3E}">
        <p14:creationId xmlns:p14="http://schemas.microsoft.com/office/powerpoint/2010/main" val="378285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84EBB12-A474-43F7-8509-A69F2936F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0005C74B-A4F7-44D0-A9C8-E018126C8BE8}"/>
              </a:ext>
            </a:extLst>
          </p:cNvPr>
          <p:cNvSpPr/>
          <p:nvPr/>
        </p:nvSpPr>
        <p:spPr>
          <a:xfrm>
            <a:off x="3048000" y="2413338"/>
            <a:ext cx="6096000" cy="369332"/>
          </a:xfrm>
          <a:prstGeom prst="rect">
            <a:avLst/>
          </a:prstGeom>
        </p:spPr>
        <p:txBody>
          <a:bodyPr>
            <a:spAutoFit/>
          </a:bodyPr>
          <a:lstStyle/>
          <a:p>
            <a:pPr algn="ctr"/>
            <a:endParaRPr lang="es-MX" b="1" dirty="0">
              <a:solidFill>
                <a:schemeClr val="bg1"/>
              </a:solidFill>
            </a:endParaRPr>
          </a:p>
        </p:txBody>
      </p:sp>
      <p:sp>
        <p:nvSpPr>
          <p:cNvPr id="4" name="CuadroTexto 3">
            <a:extLst>
              <a:ext uri="{FF2B5EF4-FFF2-40B4-BE49-F238E27FC236}">
                <a16:creationId xmlns:a16="http://schemas.microsoft.com/office/drawing/2014/main" id="{90F1A1B2-555C-4CE4-BCC5-62D1571BC317}"/>
              </a:ext>
            </a:extLst>
          </p:cNvPr>
          <p:cNvSpPr txBox="1"/>
          <p:nvPr/>
        </p:nvSpPr>
        <p:spPr>
          <a:xfrm>
            <a:off x="3783495" y="1895061"/>
            <a:ext cx="4625009" cy="3416320"/>
          </a:xfrm>
          <a:prstGeom prst="rect">
            <a:avLst/>
          </a:prstGeom>
          <a:noFill/>
        </p:spPr>
        <p:txBody>
          <a:bodyPr wrap="square" rtlCol="0">
            <a:spAutoFit/>
          </a:bodyPr>
          <a:lstStyle/>
          <a:p>
            <a:pPr algn="ctr"/>
            <a:r>
              <a:rPr lang="en-US" b="1" dirty="0">
                <a:solidFill>
                  <a:schemeClr val="bg1"/>
                </a:solidFill>
              </a:rPr>
              <a:t>The program is a crud using Spring and Hibernate, these frameworks, minimize the lines of code obtained in the previous exercise, seeing the fundamental purpose of any framework.</a:t>
            </a:r>
          </a:p>
          <a:p>
            <a:pPr algn="ctr"/>
            <a:r>
              <a:rPr lang="en-US" b="1" dirty="0">
                <a:solidFill>
                  <a:schemeClr val="bg1"/>
                </a:solidFill>
              </a:rPr>
              <a:t>Being Hibernate capable of mapping the data extracted from the database and sharing this information through the Java files that make up the project.</a:t>
            </a:r>
          </a:p>
          <a:p>
            <a:pPr algn="ctr"/>
            <a:r>
              <a:rPr lang="en-US" b="1" dirty="0">
                <a:solidFill>
                  <a:schemeClr val="bg1"/>
                </a:solidFill>
              </a:rPr>
              <a:t>The dependencies were pulled in via Maven.</a:t>
            </a:r>
            <a:endParaRPr lang="es-MX" b="1" dirty="0">
              <a:solidFill>
                <a:schemeClr val="bg1"/>
              </a:solidFill>
            </a:endParaRPr>
          </a:p>
        </p:txBody>
      </p:sp>
    </p:spTree>
    <p:extLst>
      <p:ext uri="{BB962C8B-B14F-4D97-AF65-F5344CB8AC3E}">
        <p14:creationId xmlns:p14="http://schemas.microsoft.com/office/powerpoint/2010/main" val="334463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6C5B6D-1EB1-4FB2-B1A5-6904933A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C813C55C-F53E-43C0-A1B0-7E7E8D5338D4}"/>
              </a:ext>
            </a:extLst>
          </p:cNvPr>
          <p:cNvSpPr txBox="1">
            <a:spLocks/>
          </p:cNvSpPr>
          <p:nvPr/>
        </p:nvSpPr>
        <p:spPr>
          <a:xfrm>
            <a:off x="4900853" y="2675466"/>
            <a:ext cx="2825164"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solidFill>
                  <a:schemeClr val="bg1"/>
                </a:solidFill>
              </a:rPr>
              <a:t>Spring </a:t>
            </a:r>
            <a:r>
              <a:rPr lang="es-MX" dirty="0" err="1">
                <a:solidFill>
                  <a:schemeClr val="bg1"/>
                </a:solidFill>
              </a:rPr>
              <a:t>batch</a:t>
            </a:r>
            <a:endParaRPr lang="es-MX" dirty="0">
              <a:solidFill>
                <a:schemeClr val="bg1"/>
              </a:solidFill>
            </a:endParaRPr>
          </a:p>
        </p:txBody>
      </p:sp>
    </p:spTree>
    <p:extLst>
      <p:ext uri="{BB962C8B-B14F-4D97-AF65-F5344CB8AC3E}">
        <p14:creationId xmlns:p14="http://schemas.microsoft.com/office/powerpoint/2010/main" val="215253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D766A4-1BC4-44D8-9FD2-79AC0FBEA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0" y="0"/>
            <a:ext cx="12175300" cy="6858000"/>
          </a:xfrm>
          <a:prstGeom prst="rect">
            <a:avLst/>
          </a:prstGeom>
        </p:spPr>
      </p:pic>
    </p:spTree>
    <p:extLst>
      <p:ext uri="{BB962C8B-B14F-4D97-AF65-F5344CB8AC3E}">
        <p14:creationId xmlns:p14="http://schemas.microsoft.com/office/powerpoint/2010/main" val="126583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D49508-CDDF-4BC7-B2E9-4D9623E29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C3CA6B3A-5D37-496E-91FE-649822022AA7}"/>
              </a:ext>
            </a:extLst>
          </p:cNvPr>
          <p:cNvSpPr/>
          <p:nvPr/>
        </p:nvSpPr>
        <p:spPr>
          <a:xfrm>
            <a:off x="0" y="1204436"/>
            <a:ext cx="6096000" cy="1200329"/>
          </a:xfrm>
          <a:prstGeom prst="rect">
            <a:avLst/>
          </a:prstGeom>
        </p:spPr>
        <p:txBody>
          <a:bodyPr>
            <a:spAutoFit/>
          </a:bodyPr>
          <a:lstStyle/>
          <a:p>
            <a:r>
              <a:rPr lang="es-MX" b="1" dirty="0">
                <a:solidFill>
                  <a:schemeClr val="bg1"/>
                </a:solidFill>
              </a:rPr>
              <a:t>Spring </a:t>
            </a:r>
            <a:r>
              <a:rPr lang="es-MX" b="1" dirty="0" err="1">
                <a:solidFill>
                  <a:schemeClr val="bg1"/>
                </a:solidFill>
              </a:rPr>
              <a:t>batch</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thinking</a:t>
            </a:r>
            <a:r>
              <a:rPr lang="es-MX" b="1" dirty="0">
                <a:solidFill>
                  <a:schemeClr val="bg1"/>
                </a:solidFill>
              </a:rPr>
              <a:t> </a:t>
            </a:r>
            <a:r>
              <a:rPr lang="es-MX" b="1" dirty="0" err="1">
                <a:solidFill>
                  <a:schemeClr val="bg1"/>
                </a:solidFill>
              </a:rPr>
              <a:t>about</a:t>
            </a:r>
            <a:r>
              <a:rPr lang="es-MX" b="1" dirty="0">
                <a:solidFill>
                  <a:schemeClr val="bg1"/>
                </a:solidFill>
              </a:rPr>
              <a:t> </a:t>
            </a:r>
            <a:r>
              <a:rPr lang="es-MX" b="1" dirty="0" err="1">
                <a:solidFill>
                  <a:schemeClr val="bg1"/>
                </a:solidFill>
              </a:rPr>
              <a:t>memory</a:t>
            </a:r>
            <a:r>
              <a:rPr lang="es-MX" b="1" dirty="0">
                <a:solidFill>
                  <a:schemeClr val="bg1"/>
                </a:solidFill>
              </a:rPr>
              <a:t> </a:t>
            </a:r>
            <a:r>
              <a:rPr lang="es-MX" b="1" dirty="0" err="1">
                <a:solidFill>
                  <a:schemeClr val="bg1"/>
                </a:solidFill>
              </a:rPr>
              <a:t>processing</a:t>
            </a:r>
            <a:r>
              <a:rPr lang="es-MX" b="1" dirty="0">
                <a:solidFill>
                  <a:schemeClr val="bg1"/>
                </a:solidFill>
              </a:rPr>
              <a:t>. </a:t>
            </a:r>
            <a:r>
              <a:rPr lang="es-MX" b="1" dirty="0" err="1">
                <a:solidFill>
                  <a:schemeClr val="bg1"/>
                </a:solidFill>
              </a:rPr>
              <a:t>This</a:t>
            </a:r>
            <a:r>
              <a:rPr lang="es-MX" b="1" dirty="0">
                <a:solidFill>
                  <a:schemeClr val="bg1"/>
                </a:solidFill>
              </a:rPr>
              <a:t> </a:t>
            </a:r>
            <a:r>
              <a:rPr lang="es-MX" b="1" dirty="0" err="1">
                <a:solidFill>
                  <a:schemeClr val="bg1"/>
                </a:solidFill>
              </a:rPr>
              <a:t>repository</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used</a:t>
            </a:r>
            <a:r>
              <a:rPr lang="es-MX" b="1" dirty="0">
                <a:solidFill>
                  <a:schemeClr val="bg1"/>
                </a:solidFill>
              </a:rPr>
              <a:t> </a:t>
            </a:r>
            <a:r>
              <a:rPr lang="es-MX" b="1" dirty="0" err="1">
                <a:solidFill>
                  <a:schemeClr val="bg1"/>
                </a:solidFill>
              </a:rPr>
              <a:t>mainly</a:t>
            </a:r>
            <a:r>
              <a:rPr lang="es-MX" b="1" dirty="0">
                <a:solidFill>
                  <a:schemeClr val="bg1"/>
                </a:solidFill>
              </a:rPr>
              <a:t> </a:t>
            </a:r>
            <a:r>
              <a:rPr lang="es-MX" b="1" dirty="0" err="1">
                <a:solidFill>
                  <a:schemeClr val="bg1"/>
                </a:solidFill>
              </a:rPr>
              <a:t>for</a:t>
            </a:r>
            <a:r>
              <a:rPr lang="es-MX" b="1" dirty="0">
                <a:solidFill>
                  <a:schemeClr val="bg1"/>
                </a:solidFill>
              </a:rPr>
              <a:t> </a:t>
            </a:r>
            <a:r>
              <a:rPr lang="es-MX" b="1" dirty="0" err="1">
                <a:solidFill>
                  <a:schemeClr val="bg1"/>
                </a:solidFill>
              </a:rPr>
              <a:t>writing</a:t>
            </a:r>
            <a:r>
              <a:rPr lang="es-MX" b="1" dirty="0">
                <a:solidFill>
                  <a:schemeClr val="bg1"/>
                </a:solidFill>
              </a:rPr>
              <a:t>, </a:t>
            </a:r>
            <a:r>
              <a:rPr lang="es-MX" b="1" dirty="0" err="1">
                <a:solidFill>
                  <a:schemeClr val="bg1"/>
                </a:solidFill>
              </a:rPr>
              <a:t>although</a:t>
            </a:r>
            <a:r>
              <a:rPr lang="es-MX" b="1" dirty="0">
                <a:solidFill>
                  <a:schemeClr val="bg1"/>
                </a:solidFill>
              </a:rPr>
              <a:t>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also</a:t>
            </a:r>
            <a:r>
              <a:rPr lang="es-MX" b="1" dirty="0">
                <a:solidFill>
                  <a:schemeClr val="bg1"/>
                </a:solidFill>
              </a:rPr>
              <a:t> </a:t>
            </a:r>
            <a:r>
              <a:rPr lang="es-MX" b="1" dirty="0" err="1">
                <a:solidFill>
                  <a:schemeClr val="bg1"/>
                </a:solidFill>
              </a:rPr>
              <a:t>consulted</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check</a:t>
            </a:r>
            <a:r>
              <a:rPr lang="es-MX" b="1" dirty="0">
                <a:solidFill>
                  <a:schemeClr val="bg1"/>
                </a:solidFill>
              </a:rPr>
              <a:t> </a:t>
            </a:r>
            <a:r>
              <a:rPr lang="es-MX" b="1" dirty="0" err="1">
                <a:solidFill>
                  <a:schemeClr val="bg1"/>
                </a:solidFill>
              </a:rPr>
              <a:t>if</a:t>
            </a:r>
            <a:r>
              <a:rPr lang="es-MX" b="1" dirty="0">
                <a:solidFill>
                  <a:schemeClr val="bg1"/>
                </a:solidFill>
              </a:rPr>
              <a:t> a file has </a:t>
            </a:r>
            <a:r>
              <a:rPr lang="es-MX" b="1" dirty="0" err="1">
                <a:solidFill>
                  <a:schemeClr val="bg1"/>
                </a:solidFill>
              </a:rPr>
              <a:t>already</a:t>
            </a:r>
            <a:r>
              <a:rPr lang="es-MX" b="1" dirty="0">
                <a:solidFill>
                  <a:schemeClr val="bg1"/>
                </a:solidFill>
              </a:rPr>
              <a:t> </a:t>
            </a:r>
            <a:r>
              <a:rPr lang="es-MX" b="1" dirty="0" err="1">
                <a:solidFill>
                  <a:schemeClr val="bg1"/>
                </a:solidFill>
              </a:rPr>
              <a:t>been</a:t>
            </a:r>
            <a:r>
              <a:rPr lang="es-MX" b="1" dirty="0">
                <a:solidFill>
                  <a:schemeClr val="bg1"/>
                </a:solidFill>
              </a:rPr>
              <a:t> </a:t>
            </a:r>
            <a:r>
              <a:rPr lang="es-MX" b="1" dirty="0" err="1">
                <a:solidFill>
                  <a:schemeClr val="bg1"/>
                </a:solidFill>
              </a:rPr>
              <a:t>processed</a:t>
            </a:r>
            <a:r>
              <a:rPr lang="es-MX" b="1" dirty="0">
                <a:solidFill>
                  <a:schemeClr val="bg1"/>
                </a:solidFill>
              </a:rPr>
              <a:t> </a:t>
            </a:r>
            <a:r>
              <a:rPr lang="es-MX" b="1" dirty="0" err="1">
                <a:solidFill>
                  <a:schemeClr val="bg1"/>
                </a:solidFill>
              </a:rPr>
              <a:t>previously</a:t>
            </a:r>
            <a:r>
              <a:rPr lang="es-MX" b="1" dirty="0">
                <a:solidFill>
                  <a:schemeClr val="bg1"/>
                </a:solidFill>
              </a:rPr>
              <a:t>.</a:t>
            </a:r>
          </a:p>
        </p:txBody>
      </p:sp>
      <p:sp>
        <p:nvSpPr>
          <p:cNvPr id="3" name="Rectángulo 2">
            <a:extLst>
              <a:ext uri="{FF2B5EF4-FFF2-40B4-BE49-F238E27FC236}">
                <a16:creationId xmlns:a16="http://schemas.microsoft.com/office/drawing/2014/main" id="{DE397D3D-6878-41F6-AAB7-955EEE0B947F}"/>
              </a:ext>
            </a:extLst>
          </p:cNvPr>
          <p:cNvSpPr/>
          <p:nvPr/>
        </p:nvSpPr>
        <p:spPr>
          <a:xfrm>
            <a:off x="6096000" y="1914436"/>
            <a:ext cx="6096000" cy="1200329"/>
          </a:xfrm>
          <a:prstGeom prst="rect">
            <a:avLst/>
          </a:prstGeom>
        </p:spPr>
        <p:txBody>
          <a:bodyPr>
            <a:spAutoFit/>
          </a:bodyPr>
          <a:lstStyle/>
          <a:p>
            <a:r>
              <a:rPr lang="es-MX" b="1" dirty="0" err="1">
                <a:solidFill>
                  <a:schemeClr val="bg1"/>
                </a:solidFill>
              </a:rPr>
              <a:t>ItemReader</a:t>
            </a:r>
            <a:r>
              <a:rPr lang="es-MX" b="1" dirty="0">
                <a:solidFill>
                  <a:schemeClr val="bg1"/>
                </a:solidFill>
              </a:rPr>
              <a:t>: </a:t>
            </a:r>
            <a:r>
              <a:rPr lang="es-MX" b="1" dirty="0" err="1">
                <a:solidFill>
                  <a:schemeClr val="bg1"/>
                </a:solidFill>
              </a:rPr>
              <a:t>Handles</a:t>
            </a:r>
            <a:r>
              <a:rPr lang="es-MX" b="1" dirty="0">
                <a:solidFill>
                  <a:schemeClr val="bg1"/>
                </a:solidFill>
              </a:rPr>
              <a:t> </a:t>
            </a:r>
            <a:r>
              <a:rPr lang="es-MX" b="1" dirty="0" err="1">
                <a:solidFill>
                  <a:schemeClr val="bg1"/>
                </a:solidFill>
              </a:rPr>
              <a:t>reading</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batch</a:t>
            </a:r>
            <a:r>
              <a:rPr lang="es-MX" b="1" dirty="0">
                <a:solidFill>
                  <a:schemeClr val="bg1"/>
                </a:solidFill>
              </a:rPr>
              <a:t> </a:t>
            </a:r>
            <a:r>
              <a:rPr lang="es-MX" b="1" dirty="0" err="1">
                <a:solidFill>
                  <a:schemeClr val="bg1"/>
                </a:solidFill>
              </a:rPr>
              <a:t>processing</a:t>
            </a:r>
            <a:r>
              <a:rPr lang="es-MX" b="1" dirty="0">
                <a:solidFill>
                  <a:schemeClr val="bg1"/>
                </a:solidFill>
              </a:rPr>
              <a:t>. </a:t>
            </a:r>
            <a:r>
              <a:rPr lang="es-MX" b="1" dirty="0" err="1">
                <a:solidFill>
                  <a:schemeClr val="bg1"/>
                </a:solidFill>
              </a:rPr>
              <a:t>This</a:t>
            </a:r>
            <a:r>
              <a:rPr lang="es-MX" b="1" dirty="0">
                <a:solidFill>
                  <a:schemeClr val="bg1"/>
                </a:solidFill>
              </a:rPr>
              <a:t> </a:t>
            </a:r>
            <a:r>
              <a:rPr lang="es-MX" b="1" dirty="0" err="1">
                <a:solidFill>
                  <a:schemeClr val="bg1"/>
                </a:solidFill>
              </a:rPr>
              <a:t>reading</a:t>
            </a:r>
            <a:r>
              <a:rPr lang="es-MX" b="1" dirty="0">
                <a:solidFill>
                  <a:schemeClr val="bg1"/>
                </a:solidFill>
              </a:rPr>
              <a:t> can be, </a:t>
            </a:r>
            <a:r>
              <a:rPr lang="es-MX" b="1" dirty="0" err="1">
                <a:solidFill>
                  <a:schemeClr val="bg1"/>
                </a:solidFill>
              </a:rPr>
              <a:t>for</a:t>
            </a:r>
            <a:r>
              <a:rPr lang="es-MX" b="1" dirty="0">
                <a:solidFill>
                  <a:schemeClr val="bg1"/>
                </a:solidFill>
              </a:rPr>
              <a:t> </a:t>
            </a:r>
            <a:r>
              <a:rPr lang="es-MX" b="1" dirty="0" err="1">
                <a:solidFill>
                  <a:schemeClr val="bg1"/>
                </a:solidFill>
              </a:rPr>
              <a:t>example</a:t>
            </a:r>
            <a:r>
              <a:rPr lang="es-MX" b="1" dirty="0">
                <a:solidFill>
                  <a:schemeClr val="bg1"/>
                </a:solidFill>
              </a:rPr>
              <a:t>, </a:t>
            </a:r>
            <a:r>
              <a:rPr lang="es-MX" b="1" dirty="0" err="1">
                <a:solidFill>
                  <a:schemeClr val="bg1"/>
                </a:solidFill>
              </a:rPr>
              <a:t>from</a:t>
            </a:r>
            <a:r>
              <a:rPr lang="es-MX" b="1" dirty="0">
                <a:solidFill>
                  <a:schemeClr val="bg1"/>
                </a:solidFill>
              </a:rPr>
              <a:t> a </a:t>
            </a:r>
            <a:r>
              <a:rPr lang="es-MX" b="1" dirty="0" err="1">
                <a:solidFill>
                  <a:schemeClr val="bg1"/>
                </a:solidFill>
              </a:rPr>
              <a:t>database</a:t>
            </a:r>
            <a:r>
              <a:rPr lang="es-MX" b="1" dirty="0">
                <a:solidFill>
                  <a:schemeClr val="bg1"/>
                </a:solidFill>
              </a:rPr>
              <a:t>; </a:t>
            </a:r>
            <a:r>
              <a:rPr lang="es-MX" b="1" dirty="0" err="1">
                <a:solidFill>
                  <a:schemeClr val="bg1"/>
                </a:solidFill>
              </a:rPr>
              <a:t>Or</a:t>
            </a:r>
            <a:r>
              <a:rPr lang="es-MX" b="1" dirty="0">
                <a:solidFill>
                  <a:schemeClr val="bg1"/>
                </a:solidFill>
              </a:rPr>
              <a:t> </a:t>
            </a:r>
            <a:r>
              <a:rPr lang="es-MX" b="1" dirty="0" err="1">
                <a:solidFill>
                  <a:schemeClr val="bg1"/>
                </a:solidFill>
              </a:rPr>
              <a:t>it</a:t>
            </a:r>
            <a:r>
              <a:rPr lang="es-MX" b="1" dirty="0">
                <a:solidFill>
                  <a:schemeClr val="bg1"/>
                </a:solidFill>
              </a:rPr>
              <a:t> </a:t>
            </a:r>
            <a:r>
              <a:rPr lang="es-MX" b="1" dirty="0" err="1">
                <a:solidFill>
                  <a:schemeClr val="bg1"/>
                </a:solidFill>
              </a:rPr>
              <a:t>could</a:t>
            </a:r>
            <a:r>
              <a:rPr lang="es-MX" b="1" dirty="0">
                <a:solidFill>
                  <a:schemeClr val="bg1"/>
                </a:solidFill>
              </a:rPr>
              <a:t> </a:t>
            </a:r>
            <a:r>
              <a:rPr lang="es-MX" b="1" dirty="0" err="1">
                <a:solidFill>
                  <a:schemeClr val="bg1"/>
                </a:solidFill>
              </a:rPr>
              <a:t>also</a:t>
            </a:r>
            <a:r>
              <a:rPr lang="es-MX" b="1" dirty="0">
                <a:solidFill>
                  <a:schemeClr val="bg1"/>
                </a:solidFill>
              </a:rPr>
              <a:t> be </a:t>
            </a:r>
            <a:r>
              <a:rPr lang="es-MX" b="1" dirty="0" err="1">
                <a:solidFill>
                  <a:schemeClr val="bg1"/>
                </a:solidFill>
              </a:rPr>
              <a:t>from</a:t>
            </a:r>
            <a:r>
              <a:rPr lang="es-MX" b="1" dirty="0">
                <a:solidFill>
                  <a:schemeClr val="bg1"/>
                </a:solidFill>
              </a:rPr>
              <a:t> a </a:t>
            </a:r>
            <a:r>
              <a:rPr lang="es-MX" b="1" dirty="0" err="1">
                <a:solidFill>
                  <a:schemeClr val="bg1"/>
                </a:solidFill>
              </a:rPr>
              <a:t>message</a:t>
            </a:r>
            <a:r>
              <a:rPr lang="es-MX" b="1" dirty="0">
                <a:solidFill>
                  <a:schemeClr val="bg1"/>
                </a:solidFill>
              </a:rPr>
              <a:t> </a:t>
            </a:r>
            <a:r>
              <a:rPr lang="es-MX" b="1" dirty="0" err="1">
                <a:solidFill>
                  <a:schemeClr val="bg1"/>
                </a:solidFill>
              </a:rPr>
              <a:t>broker</a:t>
            </a:r>
            <a:r>
              <a:rPr lang="es-MX" b="1" dirty="0">
                <a:solidFill>
                  <a:schemeClr val="bg1"/>
                </a:solidFill>
              </a:rPr>
              <a:t> </a:t>
            </a:r>
            <a:r>
              <a:rPr lang="es-MX" b="1" dirty="0" err="1">
                <a:solidFill>
                  <a:schemeClr val="bg1"/>
                </a:solidFill>
              </a:rPr>
              <a:t>or</a:t>
            </a:r>
            <a:r>
              <a:rPr lang="es-MX" b="1" dirty="0">
                <a:solidFill>
                  <a:schemeClr val="bg1"/>
                </a:solidFill>
              </a:rPr>
              <a:t> a </a:t>
            </a:r>
            <a:r>
              <a:rPr lang="es-MX" b="1" dirty="0" err="1">
                <a:solidFill>
                  <a:schemeClr val="bg1"/>
                </a:solidFill>
              </a:rPr>
              <a:t>csv</a:t>
            </a:r>
            <a:r>
              <a:rPr lang="es-MX" b="1" dirty="0">
                <a:solidFill>
                  <a:schemeClr val="bg1"/>
                </a:solidFill>
              </a:rPr>
              <a:t>, </a:t>
            </a:r>
            <a:r>
              <a:rPr lang="es-MX" b="1" dirty="0" err="1">
                <a:solidFill>
                  <a:schemeClr val="bg1"/>
                </a:solidFill>
              </a:rPr>
              <a:t>xml</a:t>
            </a:r>
            <a:r>
              <a:rPr lang="es-MX" b="1" dirty="0">
                <a:solidFill>
                  <a:schemeClr val="bg1"/>
                </a:solidFill>
              </a:rPr>
              <a:t>, </a:t>
            </a:r>
            <a:r>
              <a:rPr lang="es-MX" b="1" dirty="0" err="1">
                <a:solidFill>
                  <a:schemeClr val="bg1"/>
                </a:solidFill>
              </a:rPr>
              <a:t>json</a:t>
            </a:r>
            <a:r>
              <a:rPr lang="es-MX" b="1" dirty="0">
                <a:solidFill>
                  <a:schemeClr val="bg1"/>
                </a:solidFill>
              </a:rPr>
              <a:t>, etc. file.</a:t>
            </a:r>
          </a:p>
        </p:txBody>
      </p:sp>
      <p:sp>
        <p:nvSpPr>
          <p:cNvPr id="6" name="Rectángulo 5">
            <a:extLst>
              <a:ext uri="{FF2B5EF4-FFF2-40B4-BE49-F238E27FC236}">
                <a16:creationId xmlns:a16="http://schemas.microsoft.com/office/drawing/2014/main" id="{F51F5437-7E87-48BC-83ED-5C308CBF7225}"/>
              </a:ext>
            </a:extLst>
          </p:cNvPr>
          <p:cNvSpPr/>
          <p:nvPr/>
        </p:nvSpPr>
        <p:spPr>
          <a:xfrm>
            <a:off x="6096000" y="3418305"/>
            <a:ext cx="6096000" cy="1200329"/>
          </a:xfrm>
          <a:prstGeom prst="rect">
            <a:avLst/>
          </a:prstGeom>
        </p:spPr>
        <p:txBody>
          <a:bodyPr>
            <a:spAutoFit/>
          </a:bodyPr>
          <a:lstStyle/>
          <a:p>
            <a:r>
              <a:rPr lang="en-US" b="1" dirty="0" err="1">
                <a:solidFill>
                  <a:schemeClr val="bg1"/>
                </a:solidFill>
              </a:rPr>
              <a:t>ItemProccessor</a:t>
            </a:r>
            <a:r>
              <a:rPr lang="en-US" b="1" dirty="0">
                <a:solidFill>
                  <a:schemeClr val="bg1"/>
                </a:solidFill>
              </a:rPr>
              <a:t>: is in charge of transforming previously read items. This transformation, in addition to including changes in the format, can include data filtering or business logic.</a:t>
            </a:r>
            <a:endParaRPr lang="es-MX" b="1" dirty="0">
              <a:solidFill>
                <a:schemeClr val="bg1"/>
              </a:solidFill>
            </a:endParaRPr>
          </a:p>
        </p:txBody>
      </p:sp>
      <p:sp>
        <p:nvSpPr>
          <p:cNvPr id="7" name="Rectángulo 6">
            <a:extLst>
              <a:ext uri="{FF2B5EF4-FFF2-40B4-BE49-F238E27FC236}">
                <a16:creationId xmlns:a16="http://schemas.microsoft.com/office/drawing/2014/main" id="{98C9B5F5-891A-49FA-86E5-4A1CE7FBC5F5}"/>
              </a:ext>
            </a:extLst>
          </p:cNvPr>
          <p:cNvSpPr/>
          <p:nvPr/>
        </p:nvSpPr>
        <p:spPr>
          <a:xfrm>
            <a:off x="6096000" y="5029201"/>
            <a:ext cx="6096000" cy="1200329"/>
          </a:xfrm>
          <a:prstGeom prst="rect">
            <a:avLst/>
          </a:prstGeom>
        </p:spPr>
        <p:txBody>
          <a:bodyPr>
            <a:spAutoFit/>
          </a:bodyPr>
          <a:lstStyle/>
          <a:p>
            <a:r>
              <a:rPr lang="es-MX" b="1" dirty="0" err="1">
                <a:solidFill>
                  <a:schemeClr val="bg1"/>
                </a:solidFill>
              </a:rPr>
              <a:t>ItemWriter</a:t>
            </a:r>
            <a:r>
              <a:rPr lang="es-MX" b="1" dirty="0">
                <a:solidFill>
                  <a:schemeClr val="bg1"/>
                </a:solidFill>
              </a:rPr>
              <a:t>: este elemento es lo opuesto al </a:t>
            </a:r>
            <a:r>
              <a:rPr lang="es-MX" b="1" dirty="0" err="1">
                <a:solidFill>
                  <a:schemeClr val="bg1"/>
                </a:solidFill>
              </a:rPr>
              <a:t>itemReader</a:t>
            </a:r>
            <a:r>
              <a:rPr lang="es-MX" b="1" dirty="0">
                <a:solidFill>
                  <a:schemeClr val="bg1"/>
                </a:solidFill>
              </a:rPr>
              <a:t>. Se encarga de la escritura de los ítems. Esta puede ser inserciones en una base de datos, en un fichero </a:t>
            </a:r>
            <a:r>
              <a:rPr lang="es-MX" b="1" dirty="0" err="1">
                <a:solidFill>
                  <a:schemeClr val="bg1"/>
                </a:solidFill>
              </a:rPr>
              <a:t>csv</a:t>
            </a:r>
            <a:r>
              <a:rPr lang="es-MX" b="1" dirty="0">
                <a:solidFill>
                  <a:schemeClr val="bg1"/>
                </a:solidFill>
              </a:rPr>
              <a:t>, en un </a:t>
            </a:r>
            <a:r>
              <a:rPr lang="es-MX" b="1" dirty="0" err="1">
                <a:solidFill>
                  <a:schemeClr val="bg1"/>
                </a:solidFill>
              </a:rPr>
              <a:t>broker</a:t>
            </a:r>
            <a:r>
              <a:rPr lang="es-MX" b="1" dirty="0">
                <a:solidFill>
                  <a:schemeClr val="bg1"/>
                </a:solidFill>
              </a:rPr>
              <a:t> de mensajes, etc.</a:t>
            </a:r>
          </a:p>
        </p:txBody>
      </p:sp>
      <p:sp>
        <p:nvSpPr>
          <p:cNvPr id="8" name="Rectangle 1">
            <a:extLst>
              <a:ext uri="{FF2B5EF4-FFF2-40B4-BE49-F238E27FC236}">
                <a16:creationId xmlns:a16="http://schemas.microsoft.com/office/drawing/2014/main" id="{6744B7C3-F496-43FA-ABDB-3D78A00702BF}"/>
              </a:ext>
            </a:extLst>
          </p:cNvPr>
          <p:cNvSpPr>
            <a:spLocks noChangeArrowheads="1"/>
          </p:cNvSpPr>
          <p:nvPr/>
        </p:nvSpPr>
        <p:spPr bwMode="auto">
          <a:xfrm>
            <a:off x="0" y="3609201"/>
            <a:ext cx="48370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a:ln>
                  <a:noFill/>
                </a:ln>
                <a:solidFill>
                  <a:schemeClr val="bg1"/>
                </a:solidFill>
                <a:effectLst/>
                <a:latin typeface="Arial Unicode MS"/>
              </a:rPr>
              <a:t>A </a:t>
            </a:r>
            <a:r>
              <a:rPr kumimoji="0" lang="es-MX" altLang="es-MX" b="1" i="0" u="none" strike="noStrike" cap="none" normalizeH="0" baseline="0" dirty="0" err="1">
                <a:ln>
                  <a:noFill/>
                </a:ln>
                <a:solidFill>
                  <a:schemeClr val="bg1"/>
                </a:solidFill>
                <a:effectLst/>
                <a:latin typeface="Arial Unicode MS"/>
              </a:rPr>
              <a:t>job</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is</a:t>
            </a:r>
            <a:r>
              <a:rPr kumimoji="0" lang="es-MX" altLang="es-MX" b="1" i="0" u="none" strike="noStrike" cap="none" normalizeH="0" baseline="0" dirty="0">
                <a:ln>
                  <a:noFill/>
                </a:ln>
                <a:solidFill>
                  <a:schemeClr val="bg1"/>
                </a:solidFill>
                <a:effectLst/>
                <a:latin typeface="Arial Unicode MS"/>
              </a:rPr>
              <a:t> a block of </a:t>
            </a:r>
            <a:r>
              <a:rPr kumimoji="0" lang="es-MX" altLang="es-MX" b="1" i="0" u="none" strike="noStrike" cap="none" normalizeH="0" baseline="0" dirty="0" err="1">
                <a:ln>
                  <a:noFill/>
                </a:ln>
                <a:solidFill>
                  <a:schemeClr val="bg1"/>
                </a:solidFill>
                <a:effectLst/>
                <a:latin typeface="Arial Unicode MS"/>
              </a:rPr>
              <a:t>work</a:t>
            </a:r>
            <a:r>
              <a:rPr kumimoji="0" lang="es-MX" altLang="es-MX" b="1" i="0" u="none" strike="noStrike" cap="none" normalizeH="0" baseline="0" dirty="0">
                <a:ln>
                  <a:noFill/>
                </a:ln>
                <a:solidFill>
                  <a:schemeClr val="bg1"/>
                </a:solidFill>
                <a:effectLst/>
                <a:latin typeface="Arial Unicode MS"/>
              </a:rPr>
              <a:t> and </a:t>
            </a:r>
            <a:r>
              <a:rPr kumimoji="0" lang="es-MX" altLang="es-MX" b="1" i="0" u="none" strike="noStrike" cap="none" normalizeH="0" baseline="0" dirty="0" err="1">
                <a:ln>
                  <a:noFill/>
                </a:ln>
                <a:solidFill>
                  <a:schemeClr val="bg1"/>
                </a:solidFill>
                <a:effectLst/>
                <a:latin typeface="Arial Unicode MS"/>
              </a:rPr>
              <a:t>is</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made</a:t>
            </a:r>
            <a:r>
              <a:rPr kumimoji="0" lang="es-MX" altLang="es-MX" b="1" i="0" u="none" strike="noStrike" cap="none" normalizeH="0" baseline="0" dirty="0">
                <a:ln>
                  <a:noFill/>
                </a:ln>
                <a:solidFill>
                  <a:schemeClr val="bg1"/>
                </a:solidFill>
                <a:effectLst/>
                <a:latin typeface="Arial Unicode MS"/>
              </a:rPr>
              <a:t> up of </a:t>
            </a:r>
            <a:r>
              <a:rPr kumimoji="0" lang="es-MX" altLang="es-MX" b="1" i="0" u="none" strike="noStrike" cap="none" normalizeH="0" baseline="0" dirty="0" err="1">
                <a:ln>
                  <a:noFill/>
                </a:ln>
                <a:solidFill>
                  <a:schemeClr val="bg1"/>
                </a:solidFill>
                <a:effectLst/>
                <a:latin typeface="Arial Unicode MS"/>
              </a:rPr>
              <a:t>one</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or</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several</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steps</a:t>
            </a:r>
            <a:r>
              <a:rPr kumimoji="0" lang="es-MX" altLang="es-MX" b="1" i="0" u="none" strike="noStrike" cap="none" normalizeH="0" baseline="0" dirty="0">
                <a:ln>
                  <a:noFill/>
                </a:ln>
                <a:solidFill>
                  <a:schemeClr val="bg1"/>
                </a:solidFill>
                <a:effectLst/>
                <a:latin typeface="Arial Unicode MS"/>
              </a:rPr>
              <a:t>. Once </a:t>
            </a:r>
            <a:r>
              <a:rPr kumimoji="0" lang="es-MX" altLang="es-MX" b="1" i="0" u="none" strike="noStrike" cap="none" normalizeH="0" baseline="0" dirty="0" err="1">
                <a:ln>
                  <a:noFill/>
                </a:ln>
                <a:solidFill>
                  <a:schemeClr val="bg1"/>
                </a:solidFill>
                <a:effectLst/>
                <a:latin typeface="Arial Unicode MS"/>
              </a:rPr>
              <a:t>all</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these</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steps</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have</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been</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carried</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out</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the</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job</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is</a:t>
            </a:r>
            <a:r>
              <a:rPr kumimoji="0" lang="es-MX" altLang="es-MX" b="1" i="0" u="none" strike="noStrike" cap="none" normalizeH="0" baseline="0" dirty="0">
                <a:ln>
                  <a:noFill/>
                </a:ln>
                <a:solidFill>
                  <a:schemeClr val="bg1"/>
                </a:solidFill>
                <a:effectLst/>
                <a:latin typeface="Arial Unicode MS"/>
              </a:rPr>
              <a:t> </a:t>
            </a:r>
            <a:r>
              <a:rPr kumimoji="0" lang="es-MX" altLang="es-MX" b="1" i="0" u="none" strike="noStrike" cap="none" normalizeH="0" baseline="0" dirty="0" err="1">
                <a:ln>
                  <a:noFill/>
                </a:ln>
                <a:solidFill>
                  <a:schemeClr val="bg1"/>
                </a:solidFill>
                <a:effectLst/>
                <a:latin typeface="Arial Unicode MS"/>
              </a:rPr>
              <a:t>considered</a:t>
            </a:r>
            <a:r>
              <a:rPr kumimoji="0" lang="es-MX" altLang="es-MX" b="1" i="0" u="none" strike="noStrike" cap="none" normalizeH="0" baseline="0" dirty="0">
                <a:ln>
                  <a:noFill/>
                </a:ln>
                <a:solidFill>
                  <a:schemeClr val="bg1"/>
                </a:solidFill>
                <a:effectLst/>
                <a:latin typeface="Arial Unicode MS"/>
              </a:rPr>
              <a:t> complete.</a:t>
            </a:r>
            <a:endParaRPr kumimoji="0" lang="es-MX" altLang="es-MX" sz="4000" b="1" i="0" u="none" strike="noStrike" cap="none" normalizeH="0" baseline="0" dirty="0">
              <a:ln>
                <a:noFill/>
              </a:ln>
              <a:solidFill>
                <a:schemeClr val="bg1"/>
              </a:solidFill>
              <a:effectLst/>
              <a:latin typeface="Arial" panose="020B0604020202020204" pitchFamily="34" charset="0"/>
            </a:endParaRPr>
          </a:p>
        </p:txBody>
      </p:sp>
      <p:sp>
        <p:nvSpPr>
          <p:cNvPr id="9" name="Flecha: a la derecha 8">
            <a:extLst>
              <a:ext uri="{FF2B5EF4-FFF2-40B4-BE49-F238E27FC236}">
                <a16:creationId xmlns:a16="http://schemas.microsoft.com/office/drawing/2014/main" id="{C2F89352-BE86-4E08-BC41-5C024BB6F50F}"/>
              </a:ext>
            </a:extLst>
          </p:cNvPr>
          <p:cNvSpPr/>
          <p:nvPr/>
        </p:nvSpPr>
        <p:spPr>
          <a:xfrm rot="20051416">
            <a:off x="4704521" y="2727288"/>
            <a:ext cx="1139687" cy="7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Flecha: a la derecha 9">
            <a:extLst>
              <a:ext uri="{FF2B5EF4-FFF2-40B4-BE49-F238E27FC236}">
                <a16:creationId xmlns:a16="http://schemas.microsoft.com/office/drawing/2014/main" id="{B4D5B869-40DF-4BF4-8A7C-860040DE312F}"/>
              </a:ext>
            </a:extLst>
          </p:cNvPr>
          <p:cNvSpPr/>
          <p:nvPr/>
        </p:nvSpPr>
        <p:spPr>
          <a:xfrm>
            <a:off x="4879275" y="3618647"/>
            <a:ext cx="1139687" cy="7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lecha: a la derecha 10">
            <a:extLst>
              <a:ext uri="{FF2B5EF4-FFF2-40B4-BE49-F238E27FC236}">
                <a16:creationId xmlns:a16="http://schemas.microsoft.com/office/drawing/2014/main" id="{B543631C-24AB-4868-84AC-B0D771C01268}"/>
              </a:ext>
            </a:extLst>
          </p:cNvPr>
          <p:cNvSpPr/>
          <p:nvPr/>
        </p:nvSpPr>
        <p:spPr>
          <a:xfrm rot="2123493">
            <a:off x="4778971" y="4508858"/>
            <a:ext cx="1139687" cy="7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9031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D8BA6FC-4316-406A-9707-CAD84C9A5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A8CBCB9-775F-40A0-90C3-988C89A8EFE8}"/>
              </a:ext>
            </a:extLst>
          </p:cNvPr>
          <p:cNvSpPr>
            <a:spLocks noGrp="1"/>
          </p:cNvSpPr>
          <p:nvPr>
            <p:ph type="title"/>
          </p:nvPr>
        </p:nvSpPr>
        <p:spPr>
          <a:xfrm>
            <a:off x="3374404" y="2675466"/>
            <a:ext cx="5146744" cy="1507067"/>
          </a:xfrm>
        </p:spPr>
        <p:txBody>
          <a:bodyPr/>
          <a:lstStyle/>
          <a:p>
            <a:r>
              <a:rPr lang="es-MX" dirty="0">
                <a:solidFill>
                  <a:schemeClr val="bg1"/>
                </a:solidFill>
              </a:rPr>
              <a:t>PROGRAM WITH </a:t>
            </a:r>
            <a:r>
              <a:rPr lang="es-MX" dirty="0" err="1">
                <a:solidFill>
                  <a:schemeClr val="bg1"/>
                </a:solidFill>
              </a:rPr>
              <a:t>JUnit</a:t>
            </a:r>
            <a:endParaRPr lang="es-MX" dirty="0">
              <a:solidFill>
                <a:schemeClr val="bg1"/>
              </a:solidFill>
            </a:endParaRPr>
          </a:p>
        </p:txBody>
      </p:sp>
    </p:spTree>
    <p:extLst>
      <p:ext uri="{BB962C8B-B14F-4D97-AF65-F5344CB8AC3E}">
        <p14:creationId xmlns:p14="http://schemas.microsoft.com/office/powerpoint/2010/main" val="428670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34224-C928-47F3-9484-3D423FADB02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0B72DA-F947-41C6-8C0D-7EB9990CA899}"/>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FB7F2C69-6B7A-419F-A3CB-323EFA299A6A}"/>
              </a:ext>
            </a:extLst>
          </p:cNvPr>
          <p:cNvPicPr>
            <a:picLocks noChangeAspect="1"/>
          </p:cNvPicPr>
          <p:nvPr/>
        </p:nvPicPr>
        <p:blipFill>
          <a:blip r:embed="rId2"/>
          <a:stretch>
            <a:fillRect/>
          </a:stretch>
        </p:blipFill>
        <p:spPr>
          <a:xfrm>
            <a:off x="0" y="1674"/>
            <a:ext cx="12192000" cy="6856326"/>
          </a:xfrm>
          <a:prstGeom prst="rect">
            <a:avLst/>
          </a:prstGeom>
        </p:spPr>
      </p:pic>
    </p:spTree>
    <p:extLst>
      <p:ext uri="{BB962C8B-B14F-4D97-AF65-F5344CB8AC3E}">
        <p14:creationId xmlns:p14="http://schemas.microsoft.com/office/powerpoint/2010/main" val="26636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9AF85DD-226B-4757-AD22-69ACB8285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08634F42-7518-4778-AB03-17CE4C041BED}"/>
              </a:ext>
            </a:extLst>
          </p:cNvPr>
          <p:cNvSpPr>
            <a:spLocks noGrp="1"/>
          </p:cNvSpPr>
          <p:nvPr>
            <p:ph idx="1"/>
          </p:nvPr>
        </p:nvSpPr>
        <p:spPr>
          <a:xfrm>
            <a:off x="1828800" y="1388165"/>
            <a:ext cx="8534400" cy="3615267"/>
          </a:xfrm>
        </p:spPr>
        <p:txBody>
          <a:bodyPr/>
          <a:lstStyle/>
          <a:p>
            <a:pPr marL="0" indent="0" algn="ctr">
              <a:buNone/>
            </a:pPr>
            <a:r>
              <a:rPr lang="en-US" b="1" dirty="0">
                <a:solidFill>
                  <a:schemeClr val="bg1"/>
                </a:solidFill>
              </a:rPr>
              <a:t>TDD was used in this program, that is, the JUnit tests were programmed first and later the class was created with its attributes and methods, where it is validated if the employee worked overtime and what was the payment for these hours which are paid to the double</a:t>
            </a:r>
            <a:endParaRPr lang="es-MX" b="1" dirty="0">
              <a:solidFill>
                <a:schemeClr val="bg1"/>
              </a:solidFill>
            </a:endParaRPr>
          </a:p>
        </p:txBody>
      </p:sp>
    </p:spTree>
    <p:extLst>
      <p:ext uri="{BB962C8B-B14F-4D97-AF65-F5344CB8AC3E}">
        <p14:creationId xmlns:p14="http://schemas.microsoft.com/office/powerpoint/2010/main" val="387570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A6CE7A7-ABFE-4FD9-A92C-24C224CA3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8CA7F2-9915-412C-A7BE-5F092E07E196}"/>
              </a:ext>
            </a:extLst>
          </p:cNvPr>
          <p:cNvSpPr>
            <a:spLocks noGrp="1"/>
          </p:cNvSpPr>
          <p:nvPr>
            <p:ph type="title"/>
          </p:nvPr>
        </p:nvSpPr>
        <p:spPr>
          <a:xfrm>
            <a:off x="5112888" y="2675466"/>
            <a:ext cx="1966223" cy="1507067"/>
          </a:xfrm>
        </p:spPr>
        <p:txBody>
          <a:bodyPr/>
          <a:lstStyle/>
          <a:p>
            <a:r>
              <a:rPr lang="es-MX" dirty="0">
                <a:solidFill>
                  <a:schemeClr val="bg1"/>
                </a:solidFill>
              </a:rPr>
              <a:t>SCRUM</a:t>
            </a:r>
          </a:p>
        </p:txBody>
      </p:sp>
    </p:spTree>
    <p:extLst>
      <p:ext uri="{BB962C8B-B14F-4D97-AF65-F5344CB8AC3E}">
        <p14:creationId xmlns:p14="http://schemas.microsoft.com/office/powerpoint/2010/main" val="32213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20893CB-C4BF-4A66-A398-775B02E0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CCD71444-EDF0-4123-995E-C3F2C3524609}"/>
              </a:ext>
            </a:extLst>
          </p:cNvPr>
          <p:cNvSpPr>
            <a:spLocks noGrp="1"/>
          </p:cNvSpPr>
          <p:nvPr>
            <p:ph idx="1"/>
          </p:nvPr>
        </p:nvSpPr>
        <p:spPr>
          <a:xfrm>
            <a:off x="1828800" y="1471239"/>
            <a:ext cx="8534400" cy="3615267"/>
          </a:xfrm>
        </p:spPr>
        <p:txBody>
          <a:bodyPr/>
          <a:lstStyle/>
          <a:p>
            <a:pPr marL="0" indent="0" algn="ctr">
              <a:buNone/>
            </a:pPr>
            <a:r>
              <a:rPr lang="en-US" b="1" dirty="0">
                <a:solidFill>
                  <a:schemeClr val="bg1"/>
                </a:solidFill>
              </a:rPr>
              <a:t>11 important points have been established to implement SCRUM, this methodology is not a recipe that must be followed specifically, it is implemented according to the purpose and better adaptability of the project and the team</a:t>
            </a:r>
            <a:endParaRPr lang="es-MX" b="1" dirty="0">
              <a:solidFill>
                <a:schemeClr val="bg1"/>
              </a:solidFill>
            </a:endParaRPr>
          </a:p>
        </p:txBody>
      </p:sp>
    </p:spTree>
    <p:extLst>
      <p:ext uri="{BB962C8B-B14F-4D97-AF65-F5344CB8AC3E}">
        <p14:creationId xmlns:p14="http://schemas.microsoft.com/office/powerpoint/2010/main" val="356161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F3C9E93-08E9-4E00-82A1-198A813BB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82883A8C-2131-4A2C-AB97-1E73C96DDD19}"/>
              </a:ext>
            </a:extLst>
          </p:cNvPr>
          <p:cNvSpPr txBox="1"/>
          <p:nvPr/>
        </p:nvSpPr>
        <p:spPr>
          <a:xfrm flipH="1">
            <a:off x="385967" y="1370456"/>
            <a:ext cx="3036075" cy="2862322"/>
          </a:xfrm>
          <a:prstGeom prst="rect">
            <a:avLst/>
          </a:prstGeom>
          <a:noFill/>
        </p:spPr>
        <p:txBody>
          <a:bodyPr wrap="square" rtlCol="0">
            <a:spAutoFit/>
          </a:bodyPr>
          <a:lstStyle/>
          <a:p>
            <a:pPr algn="ctr"/>
            <a:r>
              <a:rPr lang="es-MX" b="1" dirty="0">
                <a:solidFill>
                  <a:schemeClr val="bg1"/>
                </a:solidFill>
              </a:rPr>
              <a:t>1.-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necessary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establish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person</a:t>
            </a:r>
            <a:r>
              <a:rPr lang="es-MX" b="1" dirty="0">
                <a:solidFill>
                  <a:schemeClr val="bg1"/>
                </a:solidFill>
              </a:rPr>
              <a:t> </a:t>
            </a:r>
            <a:r>
              <a:rPr lang="es-MX" b="1" dirty="0" err="1">
                <a:solidFill>
                  <a:schemeClr val="bg1"/>
                </a:solidFill>
              </a:rPr>
              <a:t>responsible</a:t>
            </a:r>
            <a:r>
              <a:rPr lang="es-MX" b="1" dirty="0">
                <a:solidFill>
                  <a:schemeClr val="bg1"/>
                </a:solidFill>
              </a:rPr>
              <a:t> </a:t>
            </a:r>
            <a:r>
              <a:rPr lang="es-MX" b="1" dirty="0" err="1">
                <a:solidFill>
                  <a:schemeClr val="bg1"/>
                </a:solidFill>
              </a:rPr>
              <a:t>for</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a:t>
            </a:r>
          </a:p>
          <a:p>
            <a:pPr algn="ctr"/>
            <a:r>
              <a:rPr lang="es-MX" b="1" dirty="0" err="1">
                <a:solidFill>
                  <a:schemeClr val="bg1"/>
                </a:solidFill>
              </a:rPr>
              <a:t>It</a:t>
            </a:r>
            <a:r>
              <a:rPr lang="es-MX" b="1" dirty="0">
                <a:solidFill>
                  <a:schemeClr val="bg1"/>
                </a:solidFill>
              </a:rPr>
              <a:t> has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going</a:t>
            </a:r>
            <a:r>
              <a:rPr lang="es-MX" b="1" dirty="0">
                <a:solidFill>
                  <a:schemeClr val="bg1"/>
                </a:solidFill>
              </a:rPr>
              <a:t> </a:t>
            </a:r>
            <a:r>
              <a:rPr lang="es-MX" b="1" dirty="0" err="1">
                <a:solidFill>
                  <a:schemeClr val="bg1"/>
                </a:solidFill>
              </a:rPr>
              <a:t>to</a:t>
            </a:r>
            <a:r>
              <a:rPr lang="es-MX" b="1" dirty="0">
                <a:solidFill>
                  <a:schemeClr val="bg1"/>
                </a:solidFill>
              </a:rPr>
              <a:t> be done, </a:t>
            </a:r>
            <a:r>
              <a:rPr lang="es-MX" b="1" dirty="0" err="1">
                <a:solidFill>
                  <a:schemeClr val="bg1"/>
                </a:solidFill>
              </a:rPr>
              <a:t>produced</a:t>
            </a:r>
            <a:r>
              <a:rPr lang="es-MX" b="1" dirty="0">
                <a:solidFill>
                  <a:schemeClr val="bg1"/>
                </a:solidFill>
              </a:rPr>
              <a:t>, </a:t>
            </a:r>
            <a:r>
              <a:rPr lang="es-MX" b="1" dirty="0" err="1">
                <a:solidFill>
                  <a:schemeClr val="bg1"/>
                </a:solidFill>
              </a:rPr>
              <a:t>achieved</a:t>
            </a:r>
            <a:r>
              <a:rPr lang="es-MX" b="1" dirty="0">
                <a:solidFill>
                  <a:schemeClr val="bg1"/>
                </a:solidFill>
              </a:rPr>
              <a:t> and </a:t>
            </a:r>
            <a:r>
              <a:rPr lang="es-MX" b="1" dirty="0" err="1">
                <a:solidFill>
                  <a:schemeClr val="bg1"/>
                </a:solidFill>
              </a:rPr>
              <a:t>the</a:t>
            </a:r>
            <a:r>
              <a:rPr lang="es-MX" b="1" dirty="0">
                <a:solidFill>
                  <a:schemeClr val="bg1"/>
                </a:solidFill>
              </a:rPr>
              <a:t> </a:t>
            </a:r>
            <a:r>
              <a:rPr lang="es-MX" b="1" dirty="0" err="1">
                <a:solidFill>
                  <a:schemeClr val="bg1"/>
                </a:solidFill>
              </a:rPr>
              <a:t>rewards</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project</a:t>
            </a:r>
            <a:r>
              <a:rPr lang="es-MX" b="1" dirty="0">
                <a:solidFill>
                  <a:schemeClr val="bg1"/>
                </a:solidFill>
              </a:rPr>
              <a:t>.</a:t>
            </a:r>
          </a:p>
          <a:p>
            <a:endParaRPr lang="es-MX" dirty="0">
              <a:solidFill>
                <a:schemeClr val="bg1"/>
              </a:solidFill>
            </a:endParaRPr>
          </a:p>
        </p:txBody>
      </p:sp>
      <p:sp>
        <p:nvSpPr>
          <p:cNvPr id="3" name="CuadroTexto 2">
            <a:extLst>
              <a:ext uri="{FF2B5EF4-FFF2-40B4-BE49-F238E27FC236}">
                <a16:creationId xmlns:a16="http://schemas.microsoft.com/office/drawing/2014/main" id="{89E1F448-473C-44D6-8BDB-AF5ADEF2FBD1}"/>
              </a:ext>
            </a:extLst>
          </p:cNvPr>
          <p:cNvSpPr txBox="1"/>
          <p:nvPr/>
        </p:nvSpPr>
        <p:spPr>
          <a:xfrm>
            <a:off x="4512366" y="1230659"/>
            <a:ext cx="3246782" cy="2585323"/>
          </a:xfrm>
          <a:prstGeom prst="rect">
            <a:avLst/>
          </a:prstGeom>
          <a:noFill/>
        </p:spPr>
        <p:txBody>
          <a:bodyPr wrap="square" rtlCol="0">
            <a:spAutoFit/>
          </a:bodyPr>
          <a:lstStyle/>
          <a:p>
            <a:pPr algn="ctr"/>
            <a:r>
              <a:rPr lang="es-MX" b="1" dirty="0">
                <a:solidFill>
                  <a:schemeClr val="bg1"/>
                </a:solidFill>
              </a:rPr>
              <a:t>2.- </a:t>
            </a:r>
            <a:r>
              <a:rPr lang="es-MX" b="1" dirty="0" err="1">
                <a:solidFill>
                  <a:schemeClr val="bg1"/>
                </a:solidFill>
              </a:rPr>
              <a:t>Select</a:t>
            </a:r>
            <a:r>
              <a:rPr lang="es-MX" b="1" dirty="0">
                <a:solidFill>
                  <a:schemeClr val="bg1"/>
                </a:solidFill>
              </a:rPr>
              <a:t> a </a:t>
            </a:r>
            <a:r>
              <a:rPr lang="es-MX" b="1" dirty="0" err="1">
                <a:solidFill>
                  <a:schemeClr val="bg1"/>
                </a:solidFill>
              </a:rPr>
              <a:t>good</a:t>
            </a:r>
            <a:r>
              <a:rPr lang="es-MX" b="1" dirty="0">
                <a:solidFill>
                  <a:schemeClr val="bg1"/>
                </a:solidFill>
              </a:rPr>
              <a:t> </a:t>
            </a:r>
            <a:r>
              <a:rPr lang="es-MX" b="1" dirty="0" err="1">
                <a:solidFill>
                  <a:schemeClr val="bg1"/>
                </a:solidFill>
              </a:rPr>
              <a:t>work</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people</a:t>
            </a:r>
            <a:r>
              <a:rPr lang="es-MX" b="1" dirty="0">
                <a:solidFill>
                  <a:schemeClr val="bg1"/>
                </a:solidFill>
              </a:rPr>
              <a:t> </a:t>
            </a:r>
            <a:r>
              <a:rPr lang="es-MX" b="1" dirty="0" err="1">
                <a:solidFill>
                  <a:schemeClr val="bg1"/>
                </a:solidFill>
              </a:rPr>
              <a:t>who</a:t>
            </a:r>
            <a:r>
              <a:rPr lang="es-MX" b="1" dirty="0">
                <a:solidFill>
                  <a:schemeClr val="bg1"/>
                </a:solidFill>
              </a:rPr>
              <a:t> are </a:t>
            </a:r>
            <a:r>
              <a:rPr lang="es-MX" b="1" dirty="0" err="1">
                <a:solidFill>
                  <a:schemeClr val="bg1"/>
                </a:solidFill>
              </a:rPr>
              <a:t>part</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are </a:t>
            </a:r>
            <a:r>
              <a:rPr lang="es-MX" b="1" dirty="0" err="1">
                <a:solidFill>
                  <a:schemeClr val="bg1"/>
                </a:solidFill>
              </a:rPr>
              <a:t>capable</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understanding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 and </a:t>
            </a:r>
            <a:r>
              <a:rPr lang="es-MX" b="1" dirty="0" err="1">
                <a:solidFill>
                  <a:schemeClr val="bg1"/>
                </a:solidFill>
              </a:rPr>
              <a:t>turning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reality</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to</a:t>
            </a:r>
            <a:r>
              <a:rPr lang="es-MX" b="1" dirty="0">
                <a:solidFill>
                  <a:schemeClr val="bg1"/>
                </a:solidFill>
              </a:rPr>
              <a:t> be a </a:t>
            </a:r>
            <a:r>
              <a:rPr lang="es-MX" b="1" dirty="0" err="1">
                <a:solidFill>
                  <a:schemeClr val="bg1"/>
                </a:solidFill>
              </a:rPr>
              <a:t>small</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of</a:t>
            </a:r>
            <a:r>
              <a:rPr lang="es-MX" b="1" dirty="0">
                <a:solidFill>
                  <a:schemeClr val="bg1"/>
                </a:solidFill>
              </a:rPr>
              <a:t> 3 </a:t>
            </a:r>
            <a:r>
              <a:rPr lang="es-MX" b="1" dirty="0" err="1">
                <a:solidFill>
                  <a:schemeClr val="bg1"/>
                </a:solidFill>
              </a:rPr>
              <a:t>to</a:t>
            </a:r>
            <a:r>
              <a:rPr lang="es-MX" b="1" dirty="0">
                <a:solidFill>
                  <a:schemeClr val="bg1"/>
                </a:solidFill>
              </a:rPr>
              <a:t> 9 </a:t>
            </a:r>
            <a:r>
              <a:rPr lang="es-MX" b="1" dirty="0" err="1">
                <a:solidFill>
                  <a:schemeClr val="bg1"/>
                </a:solidFill>
              </a:rPr>
              <a:t>people</a:t>
            </a:r>
            <a:r>
              <a:rPr lang="es-MX" b="1" dirty="0">
                <a:solidFill>
                  <a:schemeClr val="bg1"/>
                </a:solidFill>
              </a:rPr>
              <a:t>.</a:t>
            </a:r>
          </a:p>
        </p:txBody>
      </p:sp>
      <p:sp>
        <p:nvSpPr>
          <p:cNvPr id="4" name="CuadroTexto 3">
            <a:extLst>
              <a:ext uri="{FF2B5EF4-FFF2-40B4-BE49-F238E27FC236}">
                <a16:creationId xmlns:a16="http://schemas.microsoft.com/office/drawing/2014/main" id="{465ACE52-D800-4A41-AC2F-CFB0F1BBFBDE}"/>
              </a:ext>
            </a:extLst>
          </p:cNvPr>
          <p:cNvSpPr txBox="1"/>
          <p:nvPr/>
        </p:nvSpPr>
        <p:spPr>
          <a:xfrm>
            <a:off x="8858416" y="1478192"/>
            <a:ext cx="2809460" cy="2308324"/>
          </a:xfrm>
          <a:prstGeom prst="rect">
            <a:avLst/>
          </a:prstGeom>
          <a:noFill/>
        </p:spPr>
        <p:txBody>
          <a:bodyPr wrap="square" rtlCol="0">
            <a:spAutoFit/>
          </a:bodyPr>
          <a:lstStyle/>
          <a:p>
            <a:pPr algn="ctr"/>
            <a:r>
              <a:rPr lang="es-MX" b="1" dirty="0">
                <a:solidFill>
                  <a:schemeClr val="bg1"/>
                </a:solidFill>
              </a:rPr>
              <a:t>3.- </a:t>
            </a:r>
            <a:r>
              <a:rPr lang="es-MX" b="1" dirty="0" err="1">
                <a:solidFill>
                  <a:schemeClr val="bg1"/>
                </a:solidFill>
              </a:rPr>
              <a:t>Select</a:t>
            </a:r>
            <a:r>
              <a:rPr lang="es-MX" b="1" dirty="0">
                <a:solidFill>
                  <a:schemeClr val="bg1"/>
                </a:solidFill>
              </a:rPr>
              <a:t> </a:t>
            </a:r>
            <a:r>
              <a:rPr lang="es-MX" b="1" dirty="0" err="1">
                <a:solidFill>
                  <a:schemeClr val="bg1"/>
                </a:solidFill>
              </a:rPr>
              <a:t>the</a:t>
            </a:r>
            <a:r>
              <a:rPr lang="es-MX" b="1" dirty="0">
                <a:solidFill>
                  <a:schemeClr val="bg1"/>
                </a:solidFill>
              </a:rPr>
              <a:t> Scrum Master, </a:t>
            </a:r>
            <a:r>
              <a:rPr lang="es-MX" b="1" dirty="0" err="1">
                <a:solidFill>
                  <a:schemeClr val="bg1"/>
                </a:solidFill>
              </a:rPr>
              <a:t>who</a:t>
            </a:r>
            <a:r>
              <a:rPr lang="es-MX" b="1" dirty="0">
                <a:solidFill>
                  <a:schemeClr val="bg1"/>
                </a:solidFill>
              </a:rPr>
              <a:t> </a:t>
            </a:r>
            <a:r>
              <a:rPr lang="es-MX" b="1" dirty="0" err="1">
                <a:solidFill>
                  <a:schemeClr val="bg1"/>
                </a:solidFill>
              </a:rPr>
              <a:t>will</a:t>
            </a:r>
            <a:r>
              <a:rPr lang="es-MX" b="1" dirty="0">
                <a:solidFill>
                  <a:schemeClr val="bg1"/>
                </a:solidFill>
              </a:rPr>
              <a:t> be in </a:t>
            </a:r>
            <a:r>
              <a:rPr lang="es-MX" b="1" dirty="0" err="1">
                <a:solidFill>
                  <a:schemeClr val="bg1"/>
                </a:solidFill>
              </a:rPr>
              <a:t>charge</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integrating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the</a:t>
            </a:r>
            <a:r>
              <a:rPr lang="es-MX" b="1" dirty="0">
                <a:solidFill>
                  <a:schemeClr val="bg1"/>
                </a:solidFill>
              </a:rPr>
              <a:t> SCRUM </a:t>
            </a:r>
            <a:r>
              <a:rPr lang="es-MX" b="1" dirty="0" err="1">
                <a:solidFill>
                  <a:schemeClr val="bg1"/>
                </a:solidFill>
              </a:rPr>
              <a:t>methodology</a:t>
            </a:r>
            <a:r>
              <a:rPr lang="es-MX" b="1" dirty="0">
                <a:solidFill>
                  <a:schemeClr val="bg1"/>
                </a:solidFill>
              </a:rPr>
              <a:t> and </a:t>
            </a:r>
            <a:r>
              <a:rPr lang="es-MX" b="1" dirty="0" err="1">
                <a:solidFill>
                  <a:schemeClr val="bg1"/>
                </a:solidFill>
              </a:rPr>
              <a:t>eliminating</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harms</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a:t>
            </a:r>
          </a:p>
          <a:p>
            <a:endParaRPr lang="es-MX" dirty="0"/>
          </a:p>
        </p:txBody>
      </p:sp>
      <p:sp>
        <p:nvSpPr>
          <p:cNvPr id="5" name="CuadroTexto 4">
            <a:extLst>
              <a:ext uri="{FF2B5EF4-FFF2-40B4-BE49-F238E27FC236}">
                <a16:creationId xmlns:a16="http://schemas.microsoft.com/office/drawing/2014/main" id="{A4F38BF3-8D77-4888-89E4-17D8B6C6A8C0}"/>
              </a:ext>
            </a:extLst>
          </p:cNvPr>
          <p:cNvSpPr txBox="1"/>
          <p:nvPr/>
        </p:nvSpPr>
        <p:spPr>
          <a:xfrm>
            <a:off x="410817" y="4253948"/>
            <a:ext cx="2750490" cy="2031325"/>
          </a:xfrm>
          <a:prstGeom prst="rect">
            <a:avLst/>
          </a:prstGeom>
          <a:noFill/>
        </p:spPr>
        <p:txBody>
          <a:bodyPr wrap="square" rtlCol="0">
            <a:spAutoFit/>
          </a:bodyPr>
          <a:lstStyle/>
          <a:p>
            <a:pPr algn="ctr"/>
            <a:r>
              <a:rPr lang="es-MX" b="1" dirty="0">
                <a:solidFill>
                  <a:schemeClr val="bg1"/>
                </a:solidFill>
              </a:rPr>
              <a:t>4.- </a:t>
            </a:r>
            <a:r>
              <a:rPr lang="es-MX" b="1" dirty="0" err="1">
                <a:solidFill>
                  <a:schemeClr val="bg1"/>
                </a:solidFill>
              </a:rPr>
              <a:t>Create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log, a </a:t>
            </a:r>
            <a:r>
              <a:rPr lang="es-MX" b="1" dirty="0" err="1">
                <a:solidFill>
                  <a:schemeClr val="bg1"/>
                </a:solidFill>
              </a:rPr>
              <a:t>list</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what</a:t>
            </a:r>
            <a:r>
              <a:rPr lang="es-MX" b="1" dirty="0">
                <a:solidFill>
                  <a:schemeClr val="bg1"/>
                </a:solidFill>
              </a:rPr>
              <a:t> has </a:t>
            </a:r>
            <a:r>
              <a:rPr lang="es-MX" b="1" dirty="0" err="1">
                <a:solidFill>
                  <a:schemeClr val="bg1"/>
                </a:solidFill>
              </a:rPr>
              <a:t>to</a:t>
            </a:r>
            <a:r>
              <a:rPr lang="es-MX" b="1" dirty="0">
                <a:solidFill>
                  <a:schemeClr val="bg1"/>
                </a:solidFill>
              </a:rPr>
              <a:t> be done in </a:t>
            </a:r>
            <a:r>
              <a:rPr lang="es-MX" b="1" dirty="0" err="1">
                <a:solidFill>
                  <a:schemeClr val="bg1"/>
                </a:solidFill>
              </a:rPr>
              <a:t>order</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turn</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reality</a:t>
            </a:r>
            <a:r>
              <a:rPr lang="es-MX" b="1" dirty="0">
                <a:solidFill>
                  <a:schemeClr val="bg1"/>
                </a:solidFill>
              </a:rPr>
              <a:t>, </a:t>
            </a:r>
            <a:r>
              <a:rPr lang="es-MX" b="1" dirty="0" err="1">
                <a:solidFill>
                  <a:schemeClr val="bg1"/>
                </a:solidFill>
              </a:rPr>
              <a:t>applying</a:t>
            </a:r>
            <a:r>
              <a:rPr lang="es-MX" b="1" dirty="0">
                <a:solidFill>
                  <a:schemeClr val="bg1"/>
                </a:solidFill>
              </a:rPr>
              <a:t> </a:t>
            </a:r>
            <a:r>
              <a:rPr lang="es-MX" b="1" dirty="0" err="1">
                <a:solidFill>
                  <a:schemeClr val="bg1"/>
                </a:solidFill>
              </a:rPr>
              <a:t>emphasis</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 </a:t>
            </a:r>
            <a:r>
              <a:rPr lang="es-MX" b="1" dirty="0" err="1">
                <a:solidFill>
                  <a:schemeClr val="bg1"/>
                </a:solidFill>
              </a:rPr>
              <a:t>priority</a:t>
            </a:r>
            <a:r>
              <a:rPr lang="es-MX" b="1" dirty="0">
                <a:solidFill>
                  <a:schemeClr val="bg1"/>
                </a:solidFill>
              </a:rPr>
              <a:t>.</a:t>
            </a:r>
          </a:p>
        </p:txBody>
      </p:sp>
      <p:sp>
        <p:nvSpPr>
          <p:cNvPr id="6" name="CuadroTexto 5">
            <a:extLst>
              <a:ext uri="{FF2B5EF4-FFF2-40B4-BE49-F238E27FC236}">
                <a16:creationId xmlns:a16="http://schemas.microsoft.com/office/drawing/2014/main" id="{F011ACDD-3AD8-4DB4-9F86-2A66A6F0E591}"/>
              </a:ext>
            </a:extLst>
          </p:cNvPr>
          <p:cNvSpPr txBox="1"/>
          <p:nvPr/>
        </p:nvSpPr>
        <p:spPr>
          <a:xfrm>
            <a:off x="4346714" y="4115448"/>
            <a:ext cx="3246782" cy="2308324"/>
          </a:xfrm>
          <a:prstGeom prst="rect">
            <a:avLst/>
          </a:prstGeom>
          <a:noFill/>
        </p:spPr>
        <p:txBody>
          <a:bodyPr wrap="square" rtlCol="0">
            <a:spAutoFit/>
          </a:bodyPr>
          <a:lstStyle/>
          <a:p>
            <a:pPr algn="ctr"/>
            <a:r>
              <a:rPr lang="es-MX" b="1" dirty="0">
                <a:solidFill>
                  <a:schemeClr val="bg1"/>
                </a:solidFill>
              </a:rPr>
              <a:t>5.- Refine </a:t>
            </a:r>
            <a:r>
              <a:rPr lang="es-MX" b="1" dirty="0" err="1">
                <a:solidFill>
                  <a:schemeClr val="bg1"/>
                </a:solidFill>
              </a:rPr>
              <a:t>the</a:t>
            </a:r>
            <a:r>
              <a:rPr lang="es-MX" b="1" dirty="0">
                <a:solidFill>
                  <a:schemeClr val="bg1"/>
                </a:solidFill>
              </a:rPr>
              <a:t> log, </a:t>
            </a:r>
            <a:r>
              <a:rPr lang="es-MX" b="1" dirty="0" err="1">
                <a:solidFill>
                  <a:schemeClr val="bg1"/>
                </a:solidFill>
              </a:rPr>
              <a:t>together</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work</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estimate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effort</a:t>
            </a:r>
            <a:r>
              <a:rPr lang="es-MX" b="1" dirty="0">
                <a:solidFill>
                  <a:schemeClr val="bg1"/>
                </a:solidFill>
              </a:rPr>
              <a:t> </a:t>
            </a:r>
            <a:r>
              <a:rPr lang="es-MX" b="1" dirty="0" err="1">
                <a:solidFill>
                  <a:schemeClr val="bg1"/>
                </a:solidFill>
              </a:rPr>
              <a:t>that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in </a:t>
            </a:r>
            <a:r>
              <a:rPr lang="es-MX" b="1" dirty="0" err="1">
                <a:solidFill>
                  <a:schemeClr val="bg1"/>
                </a:solidFill>
              </a:rPr>
              <a:t>each</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listed</a:t>
            </a:r>
            <a:r>
              <a:rPr lang="es-MX" b="1" dirty="0">
                <a:solidFill>
                  <a:schemeClr val="bg1"/>
                </a:solidFill>
              </a:rPr>
              <a:t> </a:t>
            </a:r>
            <a:r>
              <a:rPr lang="es-MX" b="1" dirty="0" err="1">
                <a:solidFill>
                  <a:schemeClr val="bg1"/>
                </a:solidFill>
              </a:rPr>
              <a:t>activities</a:t>
            </a:r>
            <a:r>
              <a:rPr lang="es-MX" b="1" dirty="0">
                <a:solidFill>
                  <a:schemeClr val="bg1"/>
                </a:solidFill>
              </a:rPr>
              <a:t> and </a:t>
            </a:r>
            <a:r>
              <a:rPr lang="es-MX" b="1" dirty="0" err="1">
                <a:solidFill>
                  <a:schemeClr val="bg1"/>
                </a:solidFill>
              </a:rPr>
              <a:t>verify</a:t>
            </a:r>
            <a:r>
              <a:rPr lang="es-MX" b="1" dirty="0">
                <a:solidFill>
                  <a:schemeClr val="bg1"/>
                </a:solidFill>
              </a:rPr>
              <a:t> </a:t>
            </a:r>
            <a:r>
              <a:rPr lang="es-MX" b="1" dirty="0" err="1">
                <a:solidFill>
                  <a:schemeClr val="bg1"/>
                </a:solidFill>
              </a:rPr>
              <a:t>if</a:t>
            </a:r>
            <a:r>
              <a:rPr lang="es-MX" b="1" dirty="0">
                <a:solidFill>
                  <a:schemeClr val="bg1"/>
                </a:solidFill>
              </a:rPr>
              <a:t> </a:t>
            </a:r>
            <a:r>
              <a:rPr lang="es-MX" b="1" dirty="0" err="1">
                <a:solidFill>
                  <a:schemeClr val="bg1"/>
                </a:solidFill>
              </a:rPr>
              <a:t>they</a:t>
            </a:r>
            <a:r>
              <a:rPr lang="es-MX" b="1" dirty="0">
                <a:solidFill>
                  <a:schemeClr val="bg1"/>
                </a:solidFill>
              </a:rPr>
              <a:t> can be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a:t>
            </a:r>
            <a:r>
              <a:rPr lang="es-MX" b="1" dirty="0" err="1">
                <a:solidFill>
                  <a:schemeClr val="bg1"/>
                </a:solidFill>
              </a:rPr>
              <a:t>correctly</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resource</a:t>
            </a:r>
            <a:r>
              <a:rPr lang="es-MX" b="1" dirty="0">
                <a:solidFill>
                  <a:schemeClr val="bg1"/>
                </a:solidFill>
              </a:rPr>
              <a:t> </a:t>
            </a:r>
            <a:r>
              <a:rPr lang="es-MX" b="1" dirty="0" err="1">
                <a:solidFill>
                  <a:schemeClr val="bg1"/>
                </a:solidFill>
              </a:rPr>
              <a:t>that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available</a:t>
            </a:r>
            <a:r>
              <a:rPr lang="es-MX" b="1" dirty="0">
                <a:solidFill>
                  <a:schemeClr val="bg1"/>
                </a:solidFill>
              </a:rPr>
              <a:t>.</a:t>
            </a:r>
          </a:p>
        </p:txBody>
      </p:sp>
      <p:sp>
        <p:nvSpPr>
          <p:cNvPr id="7" name="CuadroTexto 6">
            <a:extLst>
              <a:ext uri="{FF2B5EF4-FFF2-40B4-BE49-F238E27FC236}">
                <a16:creationId xmlns:a16="http://schemas.microsoft.com/office/drawing/2014/main" id="{11989955-64FF-4E44-839B-B234907EB28B}"/>
              </a:ext>
            </a:extLst>
          </p:cNvPr>
          <p:cNvSpPr txBox="1"/>
          <p:nvPr/>
        </p:nvSpPr>
        <p:spPr>
          <a:xfrm>
            <a:off x="8778903" y="3902769"/>
            <a:ext cx="2968487" cy="3139321"/>
          </a:xfrm>
          <a:prstGeom prst="rect">
            <a:avLst/>
          </a:prstGeom>
          <a:noFill/>
        </p:spPr>
        <p:txBody>
          <a:bodyPr wrap="square" rtlCol="0">
            <a:spAutoFit/>
          </a:bodyPr>
          <a:lstStyle/>
          <a:p>
            <a:pPr algn="ctr"/>
            <a:r>
              <a:rPr lang="es-MX" b="1" dirty="0">
                <a:solidFill>
                  <a:schemeClr val="bg1"/>
                </a:solidFill>
              </a:rPr>
              <a:t>6.- Plan </a:t>
            </a:r>
            <a:r>
              <a:rPr lang="es-MX" b="1" dirty="0" err="1">
                <a:solidFill>
                  <a:schemeClr val="bg1"/>
                </a:solidFill>
              </a:rPr>
              <a:t>the</a:t>
            </a:r>
            <a:r>
              <a:rPr lang="es-MX" b="1" dirty="0">
                <a:solidFill>
                  <a:schemeClr val="bg1"/>
                </a:solidFill>
              </a:rPr>
              <a:t> Sprint, </a:t>
            </a:r>
            <a:r>
              <a:rPr lang="es-MX" b="1" dirty="0" err="1">
                <a:solidFill>
                  <a:schemeClr val="bg1"/>
                </a:solidFill>
              </a:rPr>
              <a:t>this</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first</a:t>
            </a:r>
            <a:r>
              <a:rPr lang="es-MX" b="1" dirty="0">
                <a:solidFill>
                  <a:schemeClr val="bg1"/>
                </a:solidFill>
              </a:rPr>
              <a:t> meeting,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 Spring Master and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sprints</a:t>
            </a:r>
            <a:r>
              <a:rPr lang="es-MX" b="1" dirty="0">
                <a:solidFill>
                  <a:schemeClr val="bg1"/>
                </a:solidFill>
              </a:rPr>
              <a:t> </a:t>
            </a:r>
            <a:r>
              <a:rPr lang="es-MX" b="1" dirty="0" err="1">
                <a:solidFill>
                  <a:schemeClr val="bg1"/>
                </a:solidFill>
              </a:rPr>
              <a:t>have</a:t>
            </a:r>
            <a:r>
              <a:rPr lang="es-MX" b="1" dirty="0">
                <a:solidFill>
                  <a:schemeClr val="bg1"/>
                </a:solidFill>
              </a:rPr>
              <a:t> a </a:t>
            </a:r>
            <a:r>
              <a:rPr lang="es-MX" b="1" dirty="0" err="1">
                <a:solidFill>
                  <a:schemeClr val="bg1"/>
                </a:solidFill>
              </a:rPr>
              <a:t>fixed</a:t>
            </a:r>
            <a:r>
              <a:rPr lang="es-MX" b="1" dirty="0">
                <a:solidFill>
                  <a:schemeClr val="bg1"/>
                </a:solidFill>
              </a:rPr>
              <a:t> </a:t>
            </a:r>
            <a:r>
              <a:rPr lang="es-MX" b="1" dirty="0" err="1">
                <a:solidFill>
                  <a:schemeClr val="bg1"/>
                </a:solidFill>
              </a:rPr>
              <a:t>duration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less</a:t>
            </a:r>
            <a:r>
              <a:rPr lang="es-MX" b="1" dirty="0">
                <a:solidFill>
                  <a:schemeClr val="bg1"/>
                </a:solidFill>
              </a:rPr>
              <a:t> </a:t>
            </a:r>
            <a:r>
              <a:rPr lang="es-MX" b="1" dirty="0" err="1">
                <a:solidFill>
                  <a:schemeClr val="bg1"/>
                </a:solidFill>
              </a:rPr>
              <a:t>than</a:t>
            </a:r>
            <a:r>
              <a:rPr lang="es-MX" b="1" dirty="0">
                <a:solidFill>
                  <a:schemeClr val="bg1"/>
                </a:solidFill>
              </a:rPr>
              <a:t> </a:t>
            </a:r>
            <a:r>
              <a:rPr lang="es-MX" b="1" dirty="0" err="1">
                <a:solidFill>
                  <a:schemeClr val="bg1"/>
                </a:solidFill>
              </a:rPr>
              <a:t>one</a:t>
            </a:r>
            <a:r>
              <a:rPr lang="es-MX" b="1" dirty="0">
                <a:solidFill>
                  <a:schemeClr val="bg1"/>
                </a:solidFill>
              </a:rPr>
              <a:t> </a:t>
            </a:r>
            <a:r>
              <a:rPr lang="es-MX" b="1" dirty="0" err="1">
                <a:solidFill>
                  <a:schemeClr val="bg1"/>
                </a:solidFill>
              </a:rPr>
              <a:t>month</a:t>
            </a:r>
            <a:r>
              <a:rPr lang="es-MX" b="1" dirty="0">
                <a:solidFill>
                  <a:schemeClr val="bg1"/>
                </a:solidFill>
              </a:rPr>
              <a:t>, </a:t>
            </a:r>
            <a:r>
              <a:rPr lang="es-MX" b="1" dirty="0" err="1">
                <a:solidFill>
                  <a:schemeClr val="bg1"/>
                </a:solidFill>
              </a:rPr>
              <a:t>based</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the</a:t>
            </a:r>
            <a:r>
              <a:rPr lang="es-MX" b="1" dirty="0">
                <a:solidFill>
                  <a:schemeClr val="bg1"/>
                </a:solidFill>
              </a:rPr>
              <a:t> log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planned</a:t>
            </a:r>
            <a:r>
              <a:rPr lang="es-MX" b="1" dirty="0">
                <a:solidFill>
                  <a:schemeClr val="bg1"/>
                </a:solidFill>
              </a:rPr>
              <a:t> </a:t>
            </a:r>
            <a:r>
              <a:rPr lang="es-MX" b="1" dirty="0" err="1">
                <a:solidFill>
                  <a:schemeClr val="bg1"/>
                </a:solidFill>
              </a:rPr>
              <a:t>how</a:t>
            </a:r>
            <a:r>
              <a:rPr lang="es-MX" b="1" dirty="0">
                <a:solidFill>
                  <a:schemeClr val="bg1"/>
                </a:solidFill>
              </a:rPr>
              <a:t> </a:t>
            </a:r>
            <a:r>
              <a:rPr lang="es-MX" b="1" dirty="0" err="1">
                <a:solidFill>
                  <a:schemeClr val="bg1"/>
                </a:solidFill>
              </a:rPr>
              <a:t>long</a:t>
            </a:r>
            <a:r>
              <a:rPr lang="es-MX" b="1" dirty="0">
                <a:solidFill>
                  <a:schemeClr val="bg1"/>
                </a:solidFill>
              </a:rPr>
              <a:t> </a:t>
            </a:r>
            <a:r>
              <a:rPr lang="es-MX" b="1" dirty="0" err="1">
                <a:solidFill>
                  <a:schemeClr val="bg1"/>
                </a:solidFill>
              </a:rPr>
              <a:t>the</a:t>
            </a:r>
            <a:r>
              <a:rPr lang="es-MX" b="1" dirty="0">
                <a:solidFill>
                  <a:schemeClr val="bg1"/>
                </a:solidFill>
              </a:rPr>
              <a:t> sprint can </a:t>
            </a:r>
            <a:r>
              <a:rPr lang="es-MX" b="1" dirty="0" err="1">
                <a:solidFill>
                  <a:schemeClr val="bg1"/>
                </a:solidFill>
              </a:rPr>
              <a:t>take</a:t>
            </a:r>
            <a:r>
              <a:rPr lang="es-MX" b="1" dirty="0">
                <a:solidFill>
                  <a:schemeClr val="bg1"/>
                </a:solidFill>
              </a:rPr>
              <a:t>, </a:t>
            </a:r>
            <a:r>
              <a:rPr lang="es-MX" b="1" dirty="0" err="1">
                <a:solidFill>
                  <a:schemeClr val="bg1"/>
                </a:solidFill>
              </a:rPr>
              <a:t>not</a:t>
            </a:r>
            <a:r>
              <a:rPr lang="es-MX" b="1" dirty="0">
                <a:solidFill>
                  <a:schemeClr val="bg1"/>
                </a:solidFill>
              </a:rPr>
              <a:t> </a:t>
            </a:r>
            <a:r>
              <a:rPr lang="es-MX" b="1" dirty="0" err="1">
                <a:solidFill>
                  <a:schemeClr val="bg1"/>
                </a:solidFill>
              </a:rPr>
              <a:t>this</a:t>
            </a:r>
            <a:r>
              <a:rPr lang="es-MX" b="1" dirty="0">
                <a:solidFill>
                  <a:schemeClr val="bg1"/>
                </a:solidFill>
              </a:rPr>
              <a:t> </a:t>
            </a:r>
            <a:r>
              <a:rPr lang="es-MX" b="1" dirty="0" err="1">
                <a:solidFill>
                  <a:schemeClr val="bg1"/>
                </a:solidFill>
              </a:rPr>
              <a:t>subject</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change</a:t>
            </a:r>
            <a:r>
              <a:rPr lang="es-MX" b="1" dirty="0">
                <a:solidFill>
                  <a:schemeClr val="bg1"/>
                </a:solidFill>
              </a:rPr>
              <a:t>.</a:t>
            </a:r>
          </a:p>
          <a:p>
            <a:endParaRPr lang="es-MX" dirty="0"/>
          </a:p>
        </p:txBody>
      </p:sp>
    </p:spTree>
    <p:extLst>
      <p:ext uri="{BB962C8B-B14F-4D97-AF65-F5344CB8AC3E}">
        <p14:creationId xmlns:p14="http://schemas.microsoft.com/office/powerpoint/2010/main" val="9470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FE121A3-7669-4B64-9EE7-2C817F864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6B8F4725-BCB5-47D5-8813-69FE66213F96}"/>
              </a:ext>
            </a:extLst>
          </p:cNvPr>
          <p:cNvSpPr txBox="1"/>
          <p:nvPr/>
        </p:nvSpPr>
        <p:spPr>
          <a:xfrm>
            <a:off x="1292085" y="502367"/>
            <a:ext cx="3167270" cy="2862322"/>
          </a:xfrm>
          <a:prstGeom prst="rect">
            <a:avLst/>
          </a:prstGeom>
          <a:noFill/>
        </p:spPr>
        <p:txBody>
          <a:bodyPr wrap="square" rtlCol="0">
            <a:spAutoFit/>
          </a:bodyPr>
          <a:lstStyle/>
          <a:p>
            <a:pPr algn="ctr"/>
            <a:r>
              <a:rPr lang="es-MX" b="1" dirty="0">
                <a:solidFill>
                  <a:schemeClr val="bg1"/>
                </a:solidFill>
              </a:rPr>
              <a:t>7.- </a:t>
            </a:r>
            <a:r>
              <a:rPr lang="es-MX" b="1" dirty="0" err="1">
                <a:solidFill>
                  <a:schemeClr val="bg1"/>
                </a:solidFill>
              </a:rPr>
              <a:t>Make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work</a:t>
            </a:r>
            <a:r>
              <a:rPr lang="es-MX" b="1" dirty="0">
                <a:solidFill>
                  <a:schemeClr val="bg1"/>
                </a:solidFill>
              </a:rPr>
              <a:t> visible, </a:t>
            </a:r>
            <a:r>
              <a:rPr lang="es-MX" b="1" dirty="0" err="1">
                <a:solidFill>
                  <a:schemeClr val="bg1"/>
                </a:solidFill>
              </a:rPr>
              <a:t>create</a:t>
            </a:r>
            <a:r>
              <a:rPr lang="es-MX" b="1" dirty="0">
                <a:solidFill>
                  <a:schemeClr val="bg1"/>
                </a:solidFill>
              </a:rPr>
              <a:t> a Scrum table </a:t>
            </a:r>
            <a:r>
              <a:rPr lang="es-MX" b="1" dirty="0" err="1">
                <a:solidFill>
                  <a:schemeClr val="bg1"/>
                </a:solidFill>
              </a:rPr>
              <a:t>with</a:t>
            </a:r>
            <a:r>
              <a:rPr lang="es-MX" b="1" dirty="0">
                <a:solidFill>
                  <a:schemeClr val="bg1"/>
                </a:solidFill>
              </a:rPr>
              <a:t> </a:t>
            </a:r>
            <a:r>
              <a:rPr lang="es-MX" b="1" dirty="0" err="1">
                <a:solidFill>
                  <a:schemeClr val="bg1"/>
                </a:solidFill>
              </a:rPr>
              <a:t>three</a:t>
            </a:r>
            <a:r>
              <a:rPr lang="es-MX" b="1" dirty="0">
                <a:solidFill>
                  <a:schemeClr val="bg1"/>
                </a:solidFill>
              </a:rPr>
              <a:t> </a:t>
            </a:r>
            <a:r>
              <a:rPr lang="es-MX" b="1" dirty="0" err="1">
                <a:solidFill>
                  <a:schemeClr val="bg1"/>
                </a:solidFill>
              </a:rPr>
              <a:t>columns</a:t>
            </a:r>
            <a:r>
              <a:rPr lang="es-MX" b="1" dirty="0">
                <a:solidFill>
                  <a:schemeClr val="bg1"/>
                </a:solidFill>
              </a:rPr>
              <a:t>, </a:t>
            </a:r>
            <a:r>
              <a:rPr lang="es-MX" b="1" dirty="0" err="1">
                <a:solidFill>
                  <a:schemeClr val="bg1"/>
                </a:solidFill>
              </a:rPr>
              <a:t>pending</a:t>
            </a:r>
            <a:r>
              <a:rPr lang="es-MX" b="1" dirty="0">
                <a:solidFill>
                  <a:schemeClr val="bg1"/>
                </a:solidFill>
              </a:rPr>
              <a:t>, in </a:t>
            </a:r>
            <a:r>
              <a:rPr lang="es-MX" b="1" dirty="0" err="1">
                <a:solidFill>
                  <a:schemeClr val="bg1"/>
                </a:solidFill>
              </a:rPr>
              <a:t>process</a:t>
            </a:r>
            <a:r>
              <a:rPr lang="es-MX" b="1" dirty="0">
                <a:solidFill>
                  <a:schemeClr val="bg1"/>
                </a:solidFill>
              </a:rPr>
              <a:t>, </a:t>
            </a:r>
            <a:r>
              <a:rPr lang="es-MX" b="1" dirty="0" err="1">
                <a:solidFill>
                  <a:schemeClr val="bg1"/>
                </a:solidFill>
              </a:rPr>
              <a:t>finished</a:t>
            </a:r>
            <a:r>
              <a:rPr lang="es-MX" b="1" dirty="0">
                <a:solidFill>
                  <a:schemeClr val="bg1"/>
                </a:solidFill>
              </a:rPr>
              <a:t>, </a:t>
            </a:r>
            <a:r>
              <a:rPr lang="es-MX" b="1" dirty="0" err="1">
                <a:solidFill>
                  <a:schemeClr val="bg1"/>
                </a:solidFill>
              </a:rPr>
              <a:t>posticks</a:t>
            </a:r>
            <a:r>
              <a:rPr lang="es-MX" b="1" dirty="0">
                <a:solidFill>
                  <a:schemeClr val="bg1"/>
                </a:solidFill>
              </a:rPr>
              <a:t> </a:t>
            </a:r>
            <a:r>
              <a:rPr lang="es-MX" b="1" dirty="0" err="1">
                <a:solidFill>
                  <a:schemeClr val="bg1"/>
                </a:solidFill>
              </a:rPr>
              <a:t>represent</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processes</a:t>
            </a:r>
            <a:r>
              <a:rPr lang="es-MX" b="1" dirty="0">
                <a:solidFill>
                  <a:schemeClr val="bg1"/>
                </a:solidFill>
              </a:rPr>
              <a:t> </a:t>
            </a:r>
            <a:r>
              <a:rPr lang="es-MX" b="1" dirty="0" err="1">
                <a:solidFill>
                  <a:schemeClr val="bg1"/>
                </a:solidFill>
              </a:rPr>
              <a:t>that</a:t>
            </a:r>
            <a:r>
              <a:rPr lang="es-MX" b="1" dirty="0">
                <a:solidFill>
                  <a:schemeClr val="bg1"/>
                </a:solidFill>
              </a:rPr>
              <a:t> are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and </a:t>
            </a:r>
            <a:r>
              <a:rPr lang="es-MX" b="1" dirty="0" err="1">
                <a:solidFill>
                  <a:schemeClr val="bg1"/>
                </a:solidFill>
              </a:rPr>
              <a:t>change</a:t>
            </a:r>
            <a:r>
              <a:rPr lang="es-MX" b="1" dirty="0">
                <a:solidFill>
                  <a:schemeClr val="bg1"/>
                </a:solidFill>
              </a:rPr>
              <a:t> </a:t>
            </a:r>
            <a:r>
              <a:rPr lang="es-MX" b="1" dirty="0" err="1">
                <a:solidFill>
                  <a:schemeClr val="bg1"/>
                </a:solidFill>
              </a:rPr>
              <a:t>columns</a:t>
            </a:r>
            <a:r>
              <a:rPr lang="es-MX" b="1" dirty="0">
                <a:solidFill>
                  <a:schemeClr val="bg1"/>
                </a:solidFill>
              </a:rPr>
              <a:t> </a:t>
            </a:r>
            <a:r>
              <a:rPr lang="es-MX" b="1" dirty="0" err="1">
                <a:solidFill>
                  <a:schemeClr val="bg1"/>
                </a:solidFill>
              </a:rPr>
              <a:t>depending</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the</a:t>
            </a:r>
            <a:r>
              <a:rPr lang="es-MX" b="1" dirty="0">
                <a:solidFill>
                  <a:schemeClr val="bg1"/>
                </a:solidFill>
              </a:rPr>
              <a:t> status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element</a:t>
            </a:r>
            <a:r>
              <a:rPr lang="es-MX" b="1" dirty="0">
                <a:solidFill>
                  <a:schemeClr val="bg1"/>
                </a:solidFill>
              </a:rPr>
              <a:t>.</a:t>
            </a:r>
          </a:p>
          <a:p>
            <a:endParaRPr lang="es-MX" dirty="0"/>
          </a:p>
        </p:txBody>
      </p:sp>
      <p:sp>
        <p:nvSpPr>
          <p:cNvPr id="3" name="CuadroTexto 2">
            <a:extLst>
              <a:ext uri="{FF2B5EF4-FFF2-40B4-BE49-F238E27FC236}">
                <a16:creationId xmlns:a16="http://schemas.microsoft.com/office/drawing/2014/main" id="{DB80F7F5-813B-4FEB-9237-B3834EB390CE}"/>
              </a:ext>
            </a:extLst>
          </p:cNvPr>
          <p:cNvSpPr txBox="1"/>
          <p:nvPr/>
        </p:nvSpPr>
        <p:spPr>
          <a:xfrm>
            <a:off x="6407427" y="463826"/>
            <a:ext cx="4625010" cy="2862322"/>
          </a:xfrm>
          <a:prstGeom prst="rect">
            <a:avLst/>
          </a:prstGeom>
          <a:noFill/>
        </p:spPr>
        <p:txBody>
          <a:bodyPr wrap="square" rtlCol="0">
            <a:spAutoFit/>
          </a:bodyPr>
          <a:lstStyle/>
          <a:p>
            <a:pPr algn="ctr"/>
            <a:r>
              <a:rPr lang="es-MX" b="1" dirty="0">
                <a:solidFill>
                  <a:schemeClr val="bg1"/>
                </a:solidFill>
              </a:rPr>
              <a:t>8.- </a:t>
            </a:r>
            <a:r>
              <a:rPr lang="es-MX" b="1" dirty="0" err="1">
                <a:solidFill>
                  <a:schemeClr val="bg1"/>
                </a:solidFill>
              </a:rPr>
              <a:t>Daily</a:t>
            </a:r>
            <a:r>
              <a:rPr lang="es-MX" b="1" dirty="0">
                <a:solidFill>
                  <a:schemeClr val="bg1"/>
                </a:solidFill>
              </a:rPr>
              <a:t> Scrum, meeting no </a:t>
            </a:r>
            <a:r>
              <a:rPr lang="es-MX" b="1" dirty="0" err="1">
                <a:solidFill>
                  <a:schemeClr val="bg1"/>
                </a:solidFill>
              </a:rPr>
              <a:t>longer</a:t>
            </a:r>
            <a:r>
              <a:rPr lang="es-MX" b="1" dirty="0">
                <a:solidFill>
                  <a:schemeClr val="bg1"/>
                </a:solidFill>
              </a:rPr>
              <a:t> </a:t>
            </a:r>
            <a:r>
              <a:rPr lang="es-MX" b="1" dirty="0" err="1">
                <a:solidFill>
                  <a:schemeClr val="bg1"/>
                </a:solidFill>
              </a:rPr>
              <a:t>than</a:t>
            </a:r>
            <a:r>
              <a:rPr lang="es-MX" b="1" dirty="0">
                <a:solidFill>
                  <a:schemeClr val="bg1"/>
                </a:solidFill>
              </a:rPr>
              <a:t> 15 minutes,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answers</a:t>
            </a:r>
            <a:r>
              <a:rPr lang="es-MX" b="1" dirty="0">
                <a:solidFill>
                  <a:schemeClr val="bg1"/>
                </a:solidFill>
              </a:rPr>
              <a:t> </a:t>
            </a:r>
            <a:r>
              <a:rPr lang="es-MX" b="1" dirty="0" err="1">
                <a:solidFill>
                  <a:schemeClr val="bg1"/>
                </a:solidFill>
              </a:rPr>
              <a:t>three</a:t>
            </a:r>
            <a:r>
              <a:rPr lang="es-MX" b="1" dirty="0">
                <a:solidFill>
                  <a:schemeClr val="bg1"/>
                </a:solidFill>
              </a:rPr>
              <a:t> fundamental </a:t>
            </a:r>
            <a:r>
              <a:rPr lang="es-MX" b="1" dirty="0" err="1">
                <a:solidFill>
                  <a:schemeClr val="bg1"/>
                </a:solidFill>
              </a:rPr>
              <a:t>questions</a:t>
            </a:r>
            <a:r>
              <a:rPr lang="es-MX" b="1" dirty="0">
                <a:solidFill>
                  <a:schemeClr val="bg1"/>
                </a:solidFill>
              </a:rPr>
              <a:t>:</a:t>
            </a:r>
          </a:p>
          <a:p>
            <a:pPr algn="ctr"/>
            <a:r>
              <a:rPr lang="es-MX" b="1" dirty="0" err="1">
                <a:solidFill>
                  <a:schemeClr val="bg1"/>
                </a:solidFill>
              </a:rPr>
              <a:t>What</a:t>
            </a:r>
            <a:r>
              <a:rPr lang="es-MX" b="1" dirty="0">
                <a:solidFill>
                  <a:schemeClr val="bg1"/>
                </a:solidFill>
              </a:rPr>
              <a:t> </a:t>
            </a:r>
            <a:r>
              <a:rPr lang="es-MX" b="1" dirty="0" err="1">
                <a:solidFill>
                  <a:schemeClr val="bg1"/>
                </a:solidFill>
              </a:rPr>
              <a:t>did</a:t>
            </a:r>
            <a:r>
              <a:rPr lang="es-MX" b="1" dirty="0">
                <a:solidFill>
                  <a:schemeClr val="bg1"/>
                </a:solidFill>
              </a:rPr>
              <a:t> </a:t>
            </a:r>
            <a:r>
              <a:rPr lang="es-MX" b="1" dirty="0" err="1">
                <a:solidFill>
                  <a:schemeClr val="bg1"/>
                </a:solidFill>
              </a:rPr>
              <a:t>you</a:t>
            </a:r>
            <a:r>
              <a:rPr lang="es-MX" b="1" dirty="0">
                <a:solidFill>
                  <a:schemeClr val="bg1"/>
                </a:solidFill>
              </a:rPr>
              <a:t> do </a:t>
            </a:r>
            <a:r>
              <a:rPr lang="es-MX" b="1" dirty="0" err="1">
                <a:solidFill>
                  <a:schemeClr val="bg1"/>
                </a:solidFill>
              </a:rPr>
              <a:t>yesterday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help</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finish</a:t>
            </a:r>
            <a:r>
              <a:rPr lang="es-MX" b="1" dirty="0">
                <a:solidFill>
                  <a:schemeClr val="bg1"/>
                </a:solidFill>
              </a:rPr>
              <a:t> </a:t>
            </a:r>
            <a:r>
              <a:rPr lang="es-MX" b="1" dirty="0" err="1">
                <a:solidFill>
                  <a:schemeClr val="bg1"/>
                </a:solidFill>
              </a:rPr>
              <a:t>the</a:t>
            </a:r>
            <a:r>
              <a:rPr lang="es-MX" b="1" dirty="0">
                <a:solidFill>
                  <a:schemeClr val="bg1"/>
                </a:solidFill>
              </a:rPr>
              <a:t> sprint?</a:t>
            </a:r>
            <a:br>
              <a:rPr lang="es-MX" b="1" dirty="0">
                <a:solidFill>
                  <a:schemeClr val="bg1"/>
                </a:solidFill>
              </a:rPr>
            </a:br>
            <a:r>
              <a:rPr lang="es-MX" b="1" dirty="0" err="1">
                <a:solidFill>
                  <a:schemeClr val="bg1"/>
                </a:solidFill>
              </a:rPr>
              <a:t>What</a:t>
            </a:r>
            <a:r>
              <a:rPr lang="es-MX" b="1" dirty="0">
                <a:solidFill>
                  <a:schemeClr val="bg1"/>
                </a:solidFill>
              </a:rPr>
              <a:t> </a:t>
            </a:r>
            <a:r>
              <a:rPr lang="es-MX" b="1" dirty="0" err="1">
                <a:solidFill>
                  <a:schemeClr val="bg1"/>
                </a:solidFill>
              </a:rPr>
              <a:t>will</a:t>
            </a:r>
            <a:r>
              <a:rPr lang="es-MX" b="1" dirty="0">
                <a:solidFill>
                  <a:schemeClr val="bg1"/>
                </a:solidFill>
              </a:rPr>
              <a:t> </a:t>
            </a:r>
            <a:r>
              <a:rPr lang="es-MX" b="1" dirty="0" err="1">
                <a:solidFill>
                  <a:schemeClr val="bg1"/>
                </a:solidFill>
              </a:rPr>
              <a:t>you</a:t>
            </a:r>
            <a:r>
              <a:rPr lang="es-MX" b="1" dirty="0">
                <a:solidFill>
                  <a:schemeClr val="bg1"/>
                </a:solidFill>
              </a:rPr>
              <a:t> do </a:t>
            </a:r>
            <a:r>
              <a:rPr lang="es-MX" b="1" dirty="0" err="1">
                <a:solidFill>
                  <a:schemeClr val="bg1"/>
                </a:solidFill>
              </a:rPr>
              <a:t>today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help</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finish</a:t>
            </a:r>
            <a:r>
              <a:rPr lang="es-MX" b="1" dirty="0">
                <a:solidFill>
                  <a:schemeClr val="bg1"/>
                </a:solidFill>
              </a:rPr>
              <a:t> </a:t>
            </a:r>
            <a:r>
              <a:rPr lang="es-MX" b="1" dirty="0" err="1">
                <a:solidFill>
                  <a:schemeClr val="bg1"/>
                </a:solidFill>
              </a:rPr>
              <a:t>the</a:t>
            </a:r>
            <a:r>
              <a:rPr lang="es-MX" b="1" dirty="0">
                <a:solidFill>
                  <a:schemeClr val="bg1"/>
                </a:solidFill>
              </a:rPr>
              <a:t> sprint?</a:t>
            </a:r>
            <a:br>
              <a:rPr lang="es-MX" b="1" dirty="0">
                <a:solidFill>
                  <a:schemeClr val="bg1"/>
                </a:solidFill>
              </a:rPr>
            </a:br>
            <a:r>
              <a:rPr lang="es-MX" b="1" dirty="0">
                <a:solidFill>
                  <a:schemeClr val="bg1"/>
                </a:solidFill>
              </a:rPr>
              <a:t>Are </a:t>
            </a:r>
            <a:r>
              <a:rPr lang="es-MX" b="1" dirty="0" err="1">
                <a:solidFill>
                  <a:schemeClr val="bg1"/>
                </a:solidFill>
              </a:rPr>
              <a:t>any</a:t>
            </a:r>
            <a:r>
              <a:rPr lang="es-MX" b="1" dirty="0">
                <a:solidFill>
                  <a:schemeClr val="bg1"/>
                </a:solidFill>
              </a:rPr>
              <a:t> </a:t>
            </a:r>
            <a:r>
              <a:rPr lang="es-MX" b="1" dirty="0" err="1">
                <a:solidFill>
                  <a:schemeClr val="bg1"/>
                </a:solidFill>
              </a:rPr>
              <a:t>obstacles</a:t>
            </a:r>
            <a:r>
              <a:rPr lang="es-MX" b="1" dirty="0">
                <a:solidFill>
                  <a:schemeClr val="bg1"/>
                </a:solidFill>
              </a:rPr>
              <a:t> </a:t>
            </a:r>
            <a:r>
              <a:rPr lang="es-MX" b="1" dirty="0" err="1">
                <a:solidFill>
                  <a:schemeClr val="bg1"/>
                </a:solidFill>
              </a:rPr>
              <a:t>preventing</a:t>
            </a:r>
            <a:r>
              <a:rPr lang="es-MX" b="1" dirty="0">
                <a:solidFill>
                  <a:schemeClr val="bg1"/>
                </a:solidFill>
              </a:rPr>
              <a:t> </a:t>
            </a:r>
            <a:r>
              <a:rPr lang="es-MX" b="1" dirty="0" err="1">
                <a:solidFill>
                  <a:schemeClr val="bg1"/>
                </a:solidFill>
              </a:rPr>
              <a:t>you</a:t>
            </a:r>
            <a:r>
              <a:rPr lang="es-MX" b="1" dirty="0">
                <a:solidFill>
                  <a:schemeClr val="bg1"/>
                </a:solidFill>
              </a:rPr>
              <a:t> </a:t>
            </a:r>
            <a:r>
              <a:rPr lang="es-MX" b="1" dirty="0" err="1">
                <a:solidFill>
                  <a:schemeClr val="bg1"/>
                </a:solidFill>
              </a:rPr>
              <a:t>or</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from</a:t>
            </a:r>
            <a:r>
              <a:rPr lang="es-MX" b="1" dirty="0">
                <a:solidFill>
                  <a:schemeClr val="bg1"/>
                </a:solidFill>
              </a:rPr>
              <a:t> meeting </a:t>
            </a:r>
            <a:r>
              <a:rPr lang="es-MX" b="1" dirty="0" err="1">
                <a:solidFill>
                  <a:schemeClr val="bg1"/>
                </a:solidFill>
              </a:rPr>
              <a:t>the</a:t>
            </a:r>
            <a:r>
              <a:rPr lang="es-MX" b="1" dirty="0">
                <a:solidFill>
                  <a:schemeClr val="bg1"/>
                </a:solidFill>
              </a:rPr>
              <a:t> sprint </a:t>
            </a:r>
            <a:r>
              <a:rPr lang="es-MX" b="1" dirty="0" err="1">
                <a:solidFill>
                  <a:schemeClr val="bg1"/>
                </a:solidFill>
              </a:rPr>
              <a:t>goal</a:t>
            </a:r>
            <a:r>
              <a:rPr lang="es-MX" b="1" dirty="0">
                <a:solidFill>
                  <a:schemeClr val="bg1"/>
                </a:solidFill>
              </a:rPr>
              <a:t>?</a:t>
            </a:r>
          </a:p>
          <a:p>
            <a:endParaRPr lang="es-MX" dirty="0"/>
          </a:p>
        </p:txBody>
      </p:sp>
      <p:sp>
        <p:nvSpPr>
          <p:cNvPr id="4" name="CuadroTexto 3">
            <a:extLst>
              <a:ext uri="{FF2B5EF4-FFF2-40B4-BE49-F238E27FC236}">
                <a16:creationId xmlns:a16="http://schemas.microsoft.com/office/drawing/2014/main" id="{71A380B9-52C4-4716-8F07-DABF1619D257}"/>
              </a:ext>
            </a:extLst>
          </p:cNvPr>
          <p:cNvSpPr txBox="1"/>
          <p:nvPr/>
        </p:nvSpPr>
        <p:spPr>
          <a:xfrm>
            <a:off x="457198" y="3518601"/>
            <a:ext cx="4572000" cy="1754326"/>
          </a:xfrm>
          <a:prstGeom prst="rect">
            <a:avLst/>
          </a:prstGeom>
          <a:noFill/>
        </p:spPr>
        <p:txBody>
          <a:bodyPr wrap="square" rtlCol="0">
            <a:spAutoFit/>
          </a:bodyPr>
          <a:lstStyle/>
          <a:p>
            <a:pPr algn="ctr"/>
            <a:r>
              <a:rPr lang="es-MX" b="1" dirty="0">
                <a:solidFill>
                  <a:schemeClr val="bg1"/>
                </a:solidFill>
              </a:rPr>
              <a:t>9.- </a:t>
            </a:r>
            <a:r>
              <a:rPr lang="es-MX" b="1" dirty="0" err="1">
                <a:solidFill>
                  <a:schemeClr val="bg1"/>
                </a:solidFill>
              </a:rPr>
              <a:t>Review</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what</a:t>
            </a:r>
            <a:r>
              <a:rPr lang="es-MX" b="1" dirty="0">
                <a:solidFill>
                  <a:schemeClr val="bg1"/>
                </a:solidFill>
              </a:rPr>
              <a:t> </a:t>
            </a:r>
            <a:r>
              <a:rPr lang="es-MX" b="1" dirty="0" err="1">
                <a:solidFill>
                  <a:schemeClr val="bg1"/>
                </a:solidFill>
              </a:rPr>
              <a:t>was</a:t>
            </a:r>
            <a:r>
              <a:rPr lang="es-MX" b="1" dirty="0">
                <a:solidFill>
                  <a:schemeClr val="bg1"/>
                </a:solidFill>
              </a:rPr>
              <a:t> done </a:t>
            </a:r>
            <a:r>
              <a:rPr lang="es-MX" b="1" dirty="0" err="1">
                <a:solidFill>
                  <a:schemeClr val="bg1"/>
                </a:solidFill>
              </a:rPr>
              <a:t>during</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is</a:t>
            </a:r>
            <a:r>
              <a:rPr lang="es-MX" b="1" dirty="0">
                <a:solidFill>
                  <a:schemeClr val="bg1"/>
                </a:solidFill>
              </a:rPr>
              <a:t> </a:t>
            </a:r>
            <a:r>
              <a:rPr lang="es-MX" b="1" dirty="0" err="1">
                <a:solidFill>
                  <a:schemeClr val="bg1"/>
                </a:solidFill>
              </a:rPr>
              <a:t>shown</a:t>
            </a:r>
            <a:r>
              <a:rPr lang="es-MX" b="1" dirty="0">
                <a:solidFill>
                  <a:schemeClr val="bg1"/>
                </a:solidFill>
              </a:rPr>
              <a:t>, </a:t>
            </a:r>
            <a:r>
              <a:rPr lang="es-MX" b="1" dirty="0" err="1">
                <a:solidFill>
                  <a:schemeClr val="bg1"/>
                </a:solidFill>
              </a:rPr>
              <a:t>everyone</a:t>
            </a:r>
            <a:r>
              <a:rPr lang="es-MX" b="1" dirty="0">
                <a:solidFill>
                  <a:schemeClr val="bg1"/>
                </a:solidFill>
              </a:rPr>
              <a:t> </a:t>
            </a:r>
            <a:r>
              <a:rPr lang="es-MX" b="1" dirty="0" err="1">
                <a:solidFill>
                  <a:schemeClr val="bg1"/>
                </a:solidFill>
              </a:rPr>
              <a:t>involved</a:t>
            </a:r>
            <a:r>
              <a:rPr lang="es-MX" b="1" dirty="0">
                <a:solidFill>
                  <a:schemeClr val="bg1"/>
                </a:solidFill>
              </a:rPr>
              <a:t> can </a:t>
            </a:r>
            <a:r>
              <a:rPr lang="es-MX" b="1" dirty="0" err="1">
                <a:solidFill>
                  <a:schemeClr val="bg1"/>
                </a:solidFill>
              </a:rPr>
              <a:t>attend</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client</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entire</a:t>
            </a:r>
            <a:r>
              <a:rPr lang="es-MX" b="1" dirty="0">
                <a:solidFill>
                  <a:schemeClr val="bg1"/>
                </a:solidFill>
              </a:rPr>
              <a:t> Scrum </a:t>
            </a:r>
            <a:r>
              <a:rPr lang="es-MX" b="1" dirty="0" err="1">
                <a:solidFill>
                  <a:schemeClr val="bg1"/>
                </a:solidFill>
              </a:rPr>
              <a:t>team</a:t>
            </a:r>
            <a:r>
              <a:rPr lang="es-MX" b="1" dirty="0">
                <a:solidFill>
                  <a:schemeClr val="bg1"/>
                </a:solidFill>
              </a:rPr>
              <a:t>, </a:t>
            </a:r>
            <a:r>
              <a:rPr lang="es-MX" b="1" dirty="0" err="1">
                <a:solidFill>
                  <a:schemeClr val="bg1"/>
                </a:solidFill>
              </a:rPr>
              <a:t>which</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demonstrates</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considered</a:t>
            </a:r>
            <a:r>
              <a:rPr lang="es-MX" b="1" dirty="0">
                <a:solidFill>
                  <a:schemeClr val="bg1"/>
                </a:solidFill>
              </a:rPr>
              <a:t> 100% </a:t>
            </a:r>
            <a:r>
              <a:rPr lang="es-MX" b="1" dirty="0" err="1">
                <a:solidFill>
                  <a:schemeClr val="bg1"/>
                </a:solidFill>
              </a:rPr>
              <a:t>finished</a:t>
            </a:r>
            <a:endParaRPr lang="es-MX" b="1" dirty="0">
              <a:solidFill>
                <a:schemeClr val="bg1"/>
              </a:solidFill>
            </a:endParaRPr>
          </a:p>
        </p:txBody>
      </p:sp>
      <p:sp>
        <p:nvSpPr>
          <p:cNvPr id="5" name="CuadroTexto 4">
            <a:extLst>
              <a:ext uri="{FF2B5EF4-FFF2-40B4-BE49-F238E27FC236}">
                <a16:creationId xmlns:a16="http://schemas.microsoft.com/office/drawing/2014/main" id="{5B6A7B84-19D5-4467-A6DE-592F4429B53C}"/>
              </a:ext>
            </a:extLst>
          </p:cNvPr>
          <p:cNvSpPr txBox="1"/>
          <p:nvPr/>
        </p:nvSpPr>
        <p:spPr>
          <a:xfrm>
            <a:off x="6407427" y="3429000"/>
            <a:ext cx="5062330" cy="1754326"/>
          </a:xfrm>
          <a:prstGeom prst="rect">
            <a:avLst/>
          </a:prstGeom>
          <a:noFill/>
        </p:spPr>
        <p:txBody>
          <a:bodyPr wrap="square" rtlCol="0">
            <a:spAutoFit/>
          </a:bodyPr>
          <a:lstStyle/>
          <a:p>
            <a:pPr algn="ctr"/>
            <a:r>
              <a:rPr lang="es-MX" b="1" dirty="0">
                <a:solidFill>
                  <a:schemeClr val="bg1"/>
                </a:solidFill>
              </a:rPr>
              <a:t>10.-Feedback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where</a:t>
            </a:r>
            <a:r>
              <a:rPr lang="es-MX" b="1" dirty="0">
                <a:solidFill>
                  <a:schemeClr val="bg1"/>
                </a:solidFill>
              </a:rPr>
              <a:t> </a:t>
            </a:r>
            <a:r>
              <a:rPr lang="es-MX" b="1" dirty="0" err="1">
                <a:solidFill>
                  <a:schemeClr val="bg1"/>
                </a:solidFill>
              </a:rPr>
              <a:t>you</a:t>
            </a:r>
            <a:r>
              <a:rPr lang="es-MX" b="1" dirty="0">
                <a:solidFill>
                  <a:schemeClr val="bg1"/>
                </a:solidFill>
              </a:rPr>
              <a:t> </a:t>
            </a:r>
            <a:r>
              <a:rPr lang="es-MX" b="1" dirty="0" err="1">
                <a:solidFill>
                  <a:schemeClr val="bg1"/>
                </a:solidFill>
              </a:rPr>
              <a:t>have</a:t>
            </a:r>
            <a:r>
              <a:rPr lang="es-MX" b="1" dirty="0">
                <a:solidFill>
                  <a:schemeClr val="bg1"/>
                </a:solidFill>
              </a:rPr>
              <a:t> </a:t>
            </a:r>
            <a:r>
              <a:rPr lang="es-MX" b="1" dirty="0" err="1">
                <a:solidFill>
                  <a:schemeClr val="bg1"/>
                </a:solidFill>
              </a:rPr>
              <a:t>an</a:t>
            </a:r>
            <a:r>
              <a:rPr lang="es-MX" b="1" dirty="0">
                <a:solidFill>
                  <a:schemeClr val="bg1"/>
                </a:solidFill>
              </a:rPr>
              <a:t> </a:t>
            </a:r>
            <a:r>
              <a:rPr lang="es-MX" b="1" dirty="0" err="1">
                <a:solidFill>
                  <a:schemeClr val="bg1"/>
                </a:solidFill>
              </a:rPr>
              <a:t>item</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finished</a:t>
            </a:r>
            <a:r>
              <a:rPr lang="es-MX" b="1" dirty="0">
                <a:solidFill>
                  <a:schemeClr val="bg1"/>
                </a:solidFill>
              </a:rPr>
              <a:t> log and </a:t>
            </a:r>
            <a:r>
              <a:rPr lang="es-MX" b="1" dirty="0" err="1">
                <a:solidFill>
                  <a:schemeClr val="bg1"/>
                </a:solidFill>
              </a:rPr>
              <a:t>ask</a:t>
            </a:r>
            <a:r>
              <a:rPr lang="es-MX" b="1" dirty="0">
                <a:solidFill>
                  <a:schemeClr val="bg1"/>
                </a:solidFill>
              </a:rPr>
              <a:t> </a:t>
            </a:r>
            <a:r>
              <a:rPr lang="es-MX" b="1" dirty="0" err="1">
                <a:solidFill>
                  <a:schemeClr val="bg1"/>
                </a:solidFill>
              </a:rPr>
              <a:t>what</a:t>
            </a:r>
            <a:r>
              <a:rPr lang="es-MX" b="1" dirty="0">
                <a:solidFill>
                  <a:schemeClr val="bg1"/>
                </a:solidFill>
              </a:rPr>
              <a:t> can be done </a:t>
            </a:r>
            <a:r>
              <a:rPr lang="es-MX" b="1" dirty="0" err="1">
                <a:solidFill>
                  <a:schemeClr val="bg1"/>
                </a:solidFill>
              </a:rPr>
              <a:t>to</a:t>
            </a:r>
            <a:r>
              <a:rPr lang="es-MX" b="1" dirty="0">
                <a:solidFill>
                  <a:schemeClr val="bg1"/>
                </a:solidFill>
              </a:rPr>
              <a:t> </a:t>
            </a:r>
            <a:r>
              <a:rPr lang="es-MX" b="1" dirty="0" err="1">
                <a:solidFill>
                  <a:schemeClr val="bg1"/>
                </a:solidFill>
              </a:rPr>
              <a:t>improve</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was</a:t>
            </a:r>
            <a:r>
              <a:rPr lang="es-MX" b="1" dirty="0">
                <a:solidFill>
                  <a:schemeClr val="bg1"/>
                </a:solidFill>
              </a:rPr>
              <a:t> done </a:t>
            </a:r>
            <a:r>
              <a:rPr lang="es-MX" b="1" dirty="0" err="1">
                <a:solidFill>
                  <a:schemeClr val="bg1"/>
                </a:solidFill>
              </a:rPr>
              <a:t>well</a:t>
            </a:r>
            <a:r>
              <a:rPr lang="es-MX" b="1" dirty="0">
                <a:solidFill>
                  <a:schemeClr val="bg1"/>
                </a:solidFill>
              </a:rPr>
              <a:t>? </a:t>
            </a:r>
            <a:r>
              <a:rPr lang="es-MX" b="1" dirty="0" err="1">
                <a:solidFill>
                  <a:schemeClr val="bg1"/>
                </a:solidFill>
              </a:rPr>
              <a:t>What</a:t>
            </a:r>
            <a:r>
              <a:rPr lang="es-MX" b="1" dirty="0">
                <a:solidFill>
                  <a:schemeClr val="bg1"/>
                </a:solidFill>
              </a:rPr>
              <a:t> can be done </a:t>
            </a:r>
            <a:r>
              <a:rPr lang="es-MX" b="1" dirty="0" err="1">
                <a:solidFill>
                  <a:schemeClr val="bg1"/>
                </a:solidFill>
              </a:rPr>
              <a:t>faster</a:t>
            </a:r>
            <a:r>
              <a:rPr lang="es-MX" b="1" dirty="0">
                <a:solidFill>
                  <a:schemeClr val="bg1"/>
                </a:solidFill>
              </a:rPr>
              <a:t>? </a:t>
            </a:r>
            <a:r>
              <a:rPr lang="es-MX" b="1" dirty="0" err="1">
                <a:solidFill>
                  <a:schemeClr val="bg1"/>
                </a:solidFill>
              </a:rPr>
              <a:t>Taking</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account</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maturity</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and </a:t>
            </a:r>
            <a:r>
              <a:rPr lang="es-MX" b="1" dirty="0" err="1">
                <a:solidFill>
                  <a:schemeClr val="bg1"/>
                </a:solidFill>
              </a:rPr>
              <a:t>the</a:t>
            </a:r>
            <a:r>
              <a:rPr lang="es-MX" b="1" dirty="0">
                <a:solidFill>
                  <a:schemeClr val="bg1"/>
                </a:solidFill>
              </a:rPr>
              <a:t> trust </a:t>
            </a:r>
            <a:r>
              <a:rPr lang="es-MX" b="1" dirty="0" err="1">
                <a:solidFill>
                  <a:schemeClr val="bg1"/>
                </a:solidFill>
              </a:rPr>
              <a:t>that</a:t>
            </a:r>
            <a:r>
              <a:rPr lang="es-MX" b="1" dirty="0">
                <a:solidFill>
                  <a:schemeClr val="bg1"/>
                </a:solidFill>
              </a:rPr>
              <a:t> </a:t>
            </a:r>
            <a:r>
              <a:rPr lang="es-MX" b="1" dirty="0" err="1">
                <a:solidFill>
                  <a:schemeClr val="bg1"/>
                </a:solidFill>
              </a:rPr>
              <a:t>exists</a:t>
            </a:r>
            <a:r>
              <a:rPr lang="es-MX" b="1" dirty="0">
                <a:solidFill>
                  <a:schemeClr val="bg1"/>
                </a:solidFill>
              </a:rPr>
              <a:t> </a:t>
            </a:r>
            <a:r>
              <a:rPr lang="es-MX" b="1" dirty="0" err="1">
                <a:solidFill>
                  <a:schemeClr val="bg1"/>
                </a:solidFill>
              </a:rPr>
              <a:t>between</a:t>
            </a:r>
            <a:r>
              <a:rPr lang="es-MX" b="1" dirty="0">
                <a:solidFill>
                  <a:schemeClr val="bg1"/>
                </a:solidFill>
              </a:rPr>
              <a:t> </a:t>
            </a:r>
            <a:r>
              <a:rPr lang="es-MX" b="1" dirty="0" err="1">
                <a:solidFill>
                  <a:schemeClr val="bg1"/>
                </a:solidFill>
              </a:rPr>
              <a:t>them</a:t>
            </a:r>
            <a:endParaRPr lang="es-MX" b="1" dirty="0">
              <a:solidFill>
                <a:schemeClr val="bg1"/>
              </a:solidFill>
            </a:endParaRPr>
          </a:p>
        </p:txBody>
      </p:sp>
      <p:sp>
        <p:nvSpPr>
          <p:cNvPr id="6" name="CuadroTexto 5">
            <a:extLst>
              <a:ext uri="{FF2B5EF4-FFF2-40B4-BE49-F238E27FC236}">
                <a16:creationId xmlns:a16="http://schemas.microsoft.com/office/drawing/2014/main" id="{CFE99797-54DE-41AB-93ED-531DC9B85670}"/>
              </a:ext>
            </a:extLst>
          </p:cNvPr>
          <p:cNvSpPr txBox="1"/>
          <p:nvPr/>
        </p:nvSpPr>
        <p:spPr>
          <a:xfrm>
            <a:off x="3246782" y="5764695"/>
            <a:ext cx="5698435" cy="923330"/>
          </a:xfrm>
          <a:prstGeom prst="rect">
            <a:avLst/>
          </a:prstGeom>
          <a:noFill/>
        </p:spPr>
        <p:txBody>
          <a:bodyPr wrap="square" rtlCol="0">
            <a:spAutoFit/>
          </a:bodyPr>
          <a:lstStyle/>
          <a:p>
            <a:pPr algn="ctr"/>
            <a:r>
              <a:rPr lang="es-MX" b="1" dirty="0">
                <a:solidFill>
                  <a:schemeClr val="bg1"/>
                </a:solidFill>
              </a:rPr>
              <a:t>11.- </a:t>
            </a:r>
            <a:r>
              <a:rPr lang="es-MX" b="1" dirty="0" err="1">
                <a:solidFill>
                  <a:schemeClr val="bg1"/>
                </a:solidFill>
              </a:rPr>
              <a:t>Start</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again</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possible</a:t>
            </a:r>
            <a:r>
              <a:rPr lang="es-MX" b="1" dirty="0">
                <a:solidFill>
                  <a:schemeClr val="bg1"/>
                </a:solidFill>
              </a:rPr>
              <a:t> </a:t>
            </a:r>
            <a:r>
              <a:rPr lang="es-MX" b="1" dirty="0" err="1">
                <a:solidFill>
                  <a:schemeClr val="bg1"/>
                </a:solidFill>
              </a:rPr>
              <a:t>improvements</a:t>
            </a:r>
            <a:r>
              <a:rPr lang="es-MX" b="1" dirty="0">
                <a:solidFill>
                  <a:schemeClr val="bg1"/>
                </a:solidFill>
              </a:rPr>
              <a:t>, </a:t>
            </a:r>
            <a:r>
              <a:rPr lang="es-MX" b="1" dirty="0" err="1">
                <a:solidFill>
                  <a:schemeClr val="bg1"/>
                </a:solidFill>
              </a:rPr>
              <a:t>due</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experience</a:t>
            </a:r>
            <a:r>
              <a:rPr lang="es-MX" b="1" dirty="0">
                <a:solidFill>
                  <a:schemeClr val="bg1"/>
                </a:solidFill>
              </a:rPr>
              <a:t> </a:t>
            </a:r>
            <a:r>
              <a:rPr lang="es-MX" b="1" dirty="0" err="1">
                <a:solidFill>
                  <a:schemeClr val="bg1"/>
                </a:solidFill>
              </a:rPr>
              <a:t>acquired</a:t>
            </a:r>
            <a:r>
              <a:rPr lang="es-MX" b="1" dirty="0">
                <a:solidFill>
                  <a:schemeClr val="bg1"/>
                </a:solidFill>
              </a:rPr>
              <a:t> </a:t>
            </a:r>
            <a:r>
              <a:rPr lang="es-MX" b="1" dirty="0" err="1">
                <a:solidFill>
                  <a:schemeClr val="bg1"/>
                </a:solidFill>
              </a:rPr>
              <a:t>by</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endParaRPr lang="es-MX" b="1" dirty="0">
              <a:solidFill>
                <a:schemeClr val="bg1"/>
              </a:solidFill>
            </a:endParaRPr>
          </a:p>
        </p:txBody>
      </p:sp>
    </p:spTree>
    <p:extLst>
      <p:ext uri="{BB962C8B-B14F-4D97-AF65-F5344CB8AC3E}">
        <p14:creationId xmlns:p14="http://schemas.microsoft.com/office/powerpoint/2010/main" val="37734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595E2AC-6901-44E8-B25D-A71CEB9BA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8239578"/>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266</TotalTime>
  <Words>829</Words>
  <Application>Microsoft Office PowerPoint</Application>
  <PresentationFormat>Panorámica</PresentationFormat>
  <Paragraphs>34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Arial Unicode MS</vt:lpstr>
      <vt:lpstr>Century Gothic</vt:lpstr>
      <vt:lpstr>Wingdings 3</vt:lpstr>
      <vt:lpstr>Sector</vt:lpstr>
      <vt:lpstr>Juan Jesús Ávila Mota</vt:lpstr>
      <vt:lpstr>PROGRAM WITH JUnit</vt:lpstr>
      <vt:lpstr>Presentación de PowerPoint</vt:lpstr>
      <vt:lpstr>Presentación de PowerPoint</vt:lpstr>
      <vt:lpstr>SCRUM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Juan Jesús Ávila Mota</dc:title>
  <dc:creator>User</dc:creator>
  <cp:lastModifiedBy>User</cp:lastModifiedBy>
  <cp:revision>20</cp:revision>
  <dcterms:created xsi:type="dcterms:W3CDTF">2022-12-06T02:03:32Z</dcterms:created>
  <dcterms:modified xsi:type="dcterms:W3CDTF">2022-12-09T17:54:27Z</dcterms:modified>
</cp:coreProperties>
</file>