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80" r:id="rId5"/>
    <p:sldId id="260" r:id="rId6"/>
    <p:sldId id="281" r:id="rId7"/>
    <p:sldId id="261" r:id="rId8"/>
    <p:sldId id="262" r:id="rId9"/>
    <p:sldId id="263" r:id="rId10"/>
    <p:sldId id="264" r:id="rId11"/>
    <p:sldId id="265" r:id="rId12"/>
    <p:sldId id="266" r:id="rId13"/>
    <p:sldId id="267" r:id="rId14"/>
    <p:sldId id="271" r:id="rId15"/>
    <p:sldId id="282" r:id="rId16"/>
    <p:sldId id="268" r:id="rId17"/>
    <p:sldId id="269" r:id="rId18"/>
    <p:sldId id="270" r:id="rId19"/>
    <p:sldId id="272" r:id="rId20"/>
    <p:sldId id="273" r:id="rId21"/>
    <p:sldId id="275" r:id="rId22"/>
    <p:sldId id="276" r:id="rId23"/>
    <p:sldId id="277" r:id="rId24"/>
    <p:sldId id="283"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27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73828-0C58-45D5-9D6D-44E73FB97236}" type="doc">
      <dgm:prSet loTypeId="urn:microsoft.com/office/officeart/2005/8/layout/venn1" loCatId="relationship" qsTypeId="urn:microsoft.com/office/officeart/2005/8/quickstyle/simple1" qsCatId="simple" csTypeId="urn:microsoft.com/office/officeart/2005/8/colors/colorful2" csCatId="colorful" phldr="1"/>
      <dgm:spPr/>
    </dgm:pt>
    <dgm:pt modelId="{EEC1497B-3D9E-42BC-835C-FECEAE631376}">
      <dgm:prSet phldrT="[Text]"/>
      <dgm:spPr/>
      <dgm:t>
        <a:bodyPr/>
        <a:lstStyle/>
        <a:p>
          <a:r>
            <a:rPr lang="sv-SE" dirty="0" smtClean="0"/>
            <a:t>Web development</a:t>
          </a:r>
        </a:p>
        <a:p>
          <a:r>
            <a:rPr lang="sv-SE" dirty="0" smtClean="0"/>
            <a:t>88611</a:t>
          </a:r>
          <a:endParaRPr lang="sv-SE" dirty="0"/>
        </a:p>
      </dgm:t>
    </dgm:pt>
    <dgm:pt modelId="{02D84C99-DECB-483E-9675-EB39F833269B}" type="parTrans" cxnId="{75E65DF3-78CF-4DB1-8D00-5C9F5E9E562B}">
      <dgm:prSet/>
      <dgm:spPr/>
      <dgm:t>
        <a:bodyPr/>
        <a:lstStyle/>
        <a:p>
          <a:endParaRPr lang="sv-SE"/>
        </a:p>
      </dgm:t>
    </dgm:pt>
    <dgm:pt modelId="{4CECD401-F422-4344-96CC-CBAB3E50F7B7}" type="sibTrans" cxnId="{75E65DF3-78CF-4DB1-8D00-5C9F5E9E562B}">
      <dgm:prSet/>
      <dgm:spPr/>
      <dgm:t>
        <a:bodyPr/>
        <a:lstStyle/>
        <a:p>
          <a:endParaRPr lang="sv-SE"/>
        </a:p>
      </dgm:t>
    </dgm:pt>
    <dgm:pt modelId="{DFFBA92D-BA36-43D9-92A3-8E3C7ED29FD5}">
      <dgm:prSet phldrT="[Text]"/>
      <dgm:spPr/>
      <dgm:t>
        <a:bodyPr/>
        <a:lstStyle/>
        <a:p>
          <a:r>
            <a:rPr lang="sv-SE" smtClean="0"/>
            <a:t/>
          </a:r>
          <a:br>
            <a:rPr lang="sv-SE" smtClean="0"/>
          </a:br>
          <a:r>
            <a:rPr lang="sv-SE" smtClean="0"/>
            <a:t>Techniques</a:t>
          </a:r>
        </a:p>
        <a:p>
          <a:r>
            <a:rPr lang="sv-SE" smtClean="0"/>
            <a:t>3410678</a:t>
          </a:r>
        </a:p>
        <a:p>
          <a:endParaRPr lang="sv-SE" dirty="0"/>
        </a:p>
      </dgm:t>
    </dgm:pt>
    <dgm:pt modelId="{2E418FB3-B38D-4E90-BE16-3D0AB3ED7BCD}" type="parTrans" cxnId="{D850E2C5-6A14-4C9B-A78A-7A257E954940}">
      <dgm:prSet/>
      <dgm:spPr/>
      <dgm:t>
        <a:bodyPr/>
        <a:lstStyle/>
        <a:p>
          <a:endParaRPr lang="sv-SE"/>
        </a:p>
      </dgm:t>
    </dgm:pt>
    <dgm:pt modelId="{C308AC2F-D4D7-4970-92A4-3611FDAE4527}" type="sibTrans" cxnId="{D850E2C5-6A14-4C9B-A78A-7A257E954940}">
      <dgm:prSet/>
      <dgm:spPr/>
      <dgm:t>
        <a:bodyPr/>
        <a:lstStyle/>
        <a:p>
          <a:endParaRPr lang="sv-SE"/>
        </a:p>
      </dgm:t>
    </dgm:pt>
    <dgm:pt modelId="{D60369A8-0FE0-4259-AE84-C12111443BBE}" type="pres">
      <dgm:prSet presAssocID="{73373828-0C58-45D5-9D6D-44E73FB97236}" presName="compositeShape" presStyleCnt="0">
        <dgm:presLayoutVars>
          <dgm:chMax val="7"/>
          <dgm:dir/>
          <dgm:resizeHandles val="exact"/>
        </dgm:presLayoutVars>
      </dgm:prSet>
      <dgm:spPr/>
    </dgm:pt>
    <dgm:pt modelId="{982F615F-71F3-44DF-951B-2DA12BEA2F35}" type="pres">
      <dgm:prSet presAssocID="{EEC1497B-3D9E-42BC-835C-FECEAE631376}" presName="circ1" presStyleLbl="vennNode1" presStyleIdx="0" presStyleCnt="2"/>
      <dgm:spPr/>
      <dgm:t>
        <a:bodyPr/>
        <a:lstStyle/>
        <a:p>
          <a:endParaRPr lang="sv-SE"/>
        </a:p>
      </dgm:t>
    </dgm:pt>
    <dgm:pt modelId="{0D3B15A9-9659-4549-95B6-1320064DD185}" type="pres">
      <dgm:prSet presAssocID="{EEC1497B-3D9E-42BC-835C-FECEAE631376}" presName="circ1Tx" presStyleLbl="revTx" presStyleIdx="0" presStyleCnt="0">
        <dgm:presLayoutVars>
          <dgm:chMax val="0"/>
          <dgm:chPref val="0"/>
          <dgm:bulletEnabled val="1"/>
        </dgm:presLayoutVars>
      </dgm:prSet>
      <dgm:spPr/>
      <dgm:t>
        <a:bodyPr/>
        <a:lstStyle/>
        <a:p>
          <a:endParaRPr lang="sv-SE"/>
        </a:p>
      </dgm:t>
    </dgm:pt>
    <dgm:pt modelId="{9A8DCA5E-66B8-47AE-A4AD-37167A2D55CE}" type="pres">
      <dgm:prSet presAssocID="{DFFBA92D-BA36-43D9-92A3-8E3C7ED29FD5}" presName="circ2" presStyleLbl="vennNode1" presStyleIdx="1" presStyleCnt="2" custLinFactNeighborX="-1447" custLinFactNeighborY="5566"/>
      <dgm:spPr/>
      <dgm:t>
        <a:bodyPr/>
        <a:lstStyle/>
        <a:p>
          <a:endParaRPr lang="sv-SE"/>
        </a:p>
      </dgm:t>
    </dgm:pt>
    <dgm:pt modelId="{C38D661A-4AD8-4AA6-9567-8207EBD40C73}" type="pres">
      <dgm:prSet presAssocID="{DFFBA92D-BA36-43D9-92A3-8E3C7ED29FD5}" presName="circ2Tx" presStyleLbl="revTx" presStyleIdx="0" presStyleCnt="0">
        <dgm:presLayoutVars>
          <dgm:chMax val="0"/>
          <dgm:chPref val="0"/>
          <dgm:bulletEnabled val="1"/>
        </dgm:presLayoutVars>
      </dgm:prSet>
      <dgm:spPr/>
      <dgm:t>
        <a:bodyPr/>
        <a:lstStyle/>
        <a:p>
          <a:endParaRPr lang="sv-SE"/>
        </a:p>
      </dgm:t>
    </dgm:pt>
  </dgm:ptLst>
  <dgm:cxnLst>
    <dgm:cxn modelId="{75E65DF3-78CF-4DB1-8D00-5C9F5E9E562B}" srcId="{73373828-0C58-45D5-9D6D-44E73FB97236}" destId="{EEC1497B-3D9E-42BC-835C-FECEAE631376}" srcOrd="0" destOrd="0" parTransId="{02D84C99-DECB-483E-9675-EB39F833269B}" sibTransId="{4CECD401-F422-4344-96CC-CBAB3E50F7B7}"/>
    <dgm:cxn modelId="{51FE5F78-06D6-4870-AD1A-CD020B330F41}" type="presOf" srcId="{73373828-0C58-45D5-9D6D-44E73FB97236}" destId="{D60369A8-0FE0-4259-AE84-C12111443BBE}" srcOrd="0" destOrd="0" presId="urn:microsoft.com/office/officeart/2005/8/layout/venn1"/>
    <dgm:cxn modelId="{4F973510-9325-4B0F-803B-9561E629DFB6}" type="presOf" srcId="{DFFBA92D-BA36-43D9-92A3-8E3C7ED29FD5}" destId="{9A8DCA5E-66B8-47AE-A4AD-37167A2D55CE}" srcOrd="0" destOrd="0" presId="urn:microsoft.com/office/officeart/2005/8/layout/venn1"/>
    <dgm:cxn modelId="{DE881080-5CF9-4F9D-A7F3-3538EB5AA5DD}" type="presOf" srcId="{DFFBA92D-BA36-43D9-92A3-8E3C7ED29FD5}" destId="{C38D661A-4AD8-4AA6-9567-8207EBD40C73}" srcOrd="1" destOrd="0" presId="urn:microsoft.com/office/officeart/2005/8/layout/venn1"/>
    <dgm:cxn modelId="{7C088805-EA9D-4E94-92A6-FFE925A76389}" type="presOf" srcId="{EEC1497B-3D9E-42BC-835C-FECEAE631376}" destId="{982F615F-71F3-44DF-951B-2DA12BEA2F35}" srcOrd="0" destOrd="0" presId="urn:microsoft.com/office/officeart/2005/8/layout/venn1"/>
    <dgm:cxn modelId="{0CA1AE2C-B931-42C0-9C95-598B3B32EE88}" type="presOf" srcId="{EEC1497B-3D9E-42BC-835C-FECEAE631376}" destId="{0D3B15A9-9659-4549-95B6-1320064DD185}" srcOrd="1" destOrd="0" presId="urn:microsoft.com/office/officeart/2005/8/layout/venn1"/>
    <dgm:cxn modelId="{D850E2C5-6A14-4C9B-A78A-7A257E954940}" srcId="{73373828-0C58-45D5-9D6D-44E73FB97236}" destId="{DFFBA92D-BA36-43D9-92A3-8E3C7ED29FD5}" srcOrd="1" destOrd="0" parTransId="{2E418FB3-B38D-4E90-BE16-3D0AB3ED7BCD}" sibTransId="{C308AC2F-D4D7-4970-92A4-3611FDAE4527}"/>
    <dgm:cxn modelId="{15133AD3-3FAB-4EF2-BDE0-AB4A1338EB96}" type="presParOf" srcId="{D60369A8-0FE0-4259-AE84-C12111443BBE}" destId="{982F615F-71F3-44DF-951B-2DA12BEA2F35}" srcOrd="0" destOrd="0" presId="urn:microsoft.com/office/officeart/2005/8/layout/venn1"/>
    <dgm:cxn modelId="{E78B2EEE-A4DC-433B-9B0C-1108ABC49E9B}" type="presParOf" srcId="{D60369A8-0FE0-4259-AE84-C12111443BBE}" destId="{0D3B15A9-9659-4549-95B6-1320064DD185}" srcOrd="1" destOrd="0" presId="urn:microsoft.com/office/officeart/2005/8/layout/venn1"/>
    <dgm:cxn modelId="{5181F80C-A63A-4B69-A867-937C90F3D71E}" type="presParOf" srcId="{D60369A8-0FE0-4259-AE84-C12111443BBE}" destId="{9A8DCA5E-66B8-47AE-A4AD-37167A2D55CE}" srcOrd="2" destOrd="0" presId="urn:microsoft.com/office/officeart/2005/8/layout/venn1"/>
    <dgm:cxn modelId="{8DCDBB24-1819-460F-A54A-AF5509634372}" type="presParOf" srcId="{D60369A8-0FE0-4259-AE84-C12111443BBE}" destId="{C38D661A-4AD8-4AA6-9567-8207EBD40C73}" srcOrd="3" destOrd="0" presId="urn:microsoft.com/office/officeart/2005/8/layout/venn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373828-0C58-45D5-9D6D-44E73FB97236}" type="doc">
      <dgm:prSet loTypeId="urn:microsoft.com/office/officeart/2005/8/layout/venn1" loCatId="relationship" qsTypeId="urn:microsoft.com/office/officeart/2005/8/quickstyle/simple1" qsCatId="simple" csTypeId="urn:microsoft.com/office/officeart/2005/8/colors/colorful2" csCatId="colorful" phldr="1"/>
      <dgm:spPr/>
    </dgm:pt>
    <dgm:pt modelId="{EEC1497B-3D9E-42BC-835C-FECEAE631376}">
      <dgm:prSet phldrT="[Text]"/>
      <dgm:spPr/>
      <dgm:t>
        <a:bodyPr/>
        <a:lstStyle/>
        <a:p>
          <a:r>
            <a:rPr lang="sv-SE" dirty="0" smtClean="0"/>
            <a:t>Web development</a:t>
          </a:r>
          <a:br>
            <a:rPr lang="sv-SE" dirty="0" smtClean="0"/>
          </a:br>
          <a:r>
            <a:rPr lang="sv-SE" dirty="0" smtClean="0"/>
            <a:t>88611</a:t>
          </a:r>
          <a:endParaRPr lang="sv-SE" dirty="0"/>
        </a:p>
      </dgm:t>
    </dgm:pt>
    <dgm:pt modelId="{02D84C99-DECB-483E-9675-EB39F833269B}" type="parTrans" cxnId="{75E65DF3-78CF-4DB1-8D00-5C9F5E9E562B}">
      <dgm:prSet/>
      <dgm:spPr/>
      <dgm:t>
        <a:bodyPr/>
        <a:lstStyle/>
        <a:p>
          <a:endParaRPr lang="sv-SE"/>
        </a:p>
      </dgm:t>
    </dgm:pt>
    <dgm:pt modelId="{4CECD401-F422-4344-96CC-CBAB3E50F7B7}" type="sibTrans" cxnId="{75E65DF3-78CF-4DB1-8D00-5C9F5E9E562B}">
      <dgm:prSet/>
      <dgm:spPr/>
      <dgm:t>
        <a:bodyPr/>
        <a:lstStyle/>
        <a:p>
          <a:endParaRPr lang="sv-SE"/>
        </a:p>
      </dgm:t>
    </dgm:pt>
    <dgm:pt modelId="{DFFBA92D-BA36-43D9-92A3-8E3C7ED29FD5}">
      <dgm:prSet phldrT="[Text]"/>
      <dgm:spPr/>
      <dgm:t>
        <a:bodyPr/>
        <a:lstStyle/>
        <a:p>
          <a:r>
            <a:rPr lang="sv-SE" smtClean="0"/>
            <a:t>Techniques</a:t>
          </a:r>
          <a:br>
            <a:rPr lang="sv-SE" smtClean="0"/>
          </a:br>
          <a:r>
            <a:rPr lang="sv-SE" smtClean="0"/>
            <a:t>3410678</a:t>
          </a:r>
          <a:endParaRPr lang="sv-SE" dirty="0"/>
        </a:p>
      </dgm:t>
    </dgm:pt>
    <dgm:pt modelId="{2E418FB3-B38D-4E90-BE16-3D0AB3ED7BCD}" type="parTrans" cxnId="{D850E2C5-6A14-4C9B-A78A-7A257E954940}">
      <dgm:prSet/>
      <dgm:spPr/>
      <dgm:t>
        <a:bodyPr/>
        <a:lstStyle/>
        <a:p>
          <a:endParaRPr lang="sv-SE"/>
        </a:p>
      </dgm:t>
    </dgm:pt>
    <dgm:pt modelId="{C308AC2F-D4D7-4970-92A4-3611FDAE4527}" type="sibTrans" cxnId="{D850E2C5-6A14-4C9B-A78A-7A257E954940}">
      <dgm:prSet/>
      <dgm:spPr/>
      <dgm:t>
        <a:bodyPr/>
        <a:lstStyle/>
        <a:p>
          <a:endParaRPr lang="sv-SE"/>
        </a:p>
      </dgm:t>
    </dgm:pt>
    <dgm:pt modelId="{65F84E66-19F7-4B1A-AB99-EBE52295560D}">
      <dgm:prSet/>
      <dgm:spPr/>
      <dgm:t>
        <a:bodyPr/>
        <a:lstStyle/>
        <a:p>
          <a:r>
            <a:rPr lang="sv-SE" smtClean="0"/>
            <a:t>Accessible</a:t>
          </a:r>
        </a:p>
        <a:p>
          <a:r>
            <a:rPr lang="sv-SE" smtClean="0"/>
            <a:t>586621</a:t>
          </a:r>
          <a:endParaRPr lang="sv-SE" dirty="0"/>
        </a:p>
      </dgm:t>
    </dgm:pt>
    <dgm:pt modelId="{540C8FB5-07BB-47A6-9B4D-C056ACF5459F}" type="parTrans" cxnId="{F313C635-5801-43B9-B895-0D12B1830F29}">
      <dgm:prSet/>
      <dgm:spPr/>
      <dgm:t>
        <a:bodyPr/>
        <a:lstStyle/>
        <a:p>
          <a:endParaRPr lang="sv-SE"/>
        </a:p>
      </dgm:t>
    </dgm:pt>
    <dgm:pt modelId="{A872EE38-DD4E-4F17-9038-FAE3018B8FBA}" type="sibTrans" cxnId="{F313C635-5801-43B9-B895-0D12B1830F29}">
      <dgm:prSet/>
      <dgm:spPr/>
      <dgm:t>
        <a:bodyPr/>
        <a:lstStyle/>
        <a:p>
          <a:endParaRPr lang="sv-SE"/>
        </a:p>
      </dgm:t>
    </dgm:pt>
    <dgm:pt modelId="{D60369A8-0FE0-4259-AE84-C12111443BBE}" type="pres">
      <dgm:prSet presAssocID="{73373828-0C58-45D5-9D6D-44E73FB97236}" presName="compositeShape" presStyleCnt="0">
        <dgm:presLayoutVars>
          <dgm:chMax val="7"/>
          <dgm:dir/>
          <dgm:resizeHandles val="exact"/>
        </dgm:presLayoutVars>
      </dgm:prSet>
      <dgm:spPr/>
    </dgm:pt>
    <dgm:pt modelId="{982F615F-71F3-44DF-951B-2DA12BEA2F35}" type="pres">
      <dgm:prSet presAssocID="{EEC1497B-3D9E-42BC-835C-FECEAE631376}" presName="circ1" presStyleLbl="vennNode1" presStyleIdx="0" presStyleCnt="3" custLinFactNeighborX="-1288" custLinFactNeighborY="538"/>
      <dgm:spPr/>
      <dgm:t>
        <a:bodyPr/>
        <a:lstStyle/>
        <a:p>
          <a:endParaRPr lang="sv-SE"/>
        </a:p>
      </dgm:t>
    </dgm:pt>
    <dgm:pt modelId="{0D3B15A9-9659-4549-95B6-1320064DD185}" type="pres">
      <dgm:prSet presAssocID="{EEC1497B-3D9E-42BC-835C-FECEAE631376}" presName="circ1Tx" presStyleLbl="revTx" presStyleIdx="0" presStyleCnt="0">
        <dgm:presLayoutVars>
          <dgm:chMax val="0"/>
          <dgm:chPref val="0"/>
          <dgm:bulletEnabled val="1"/>
        </dgm:presLayoutVars>
      </dgm:prSet>
      <dgm:spPr/>
      <dgm:t>
        <a:bodyPr/>
        <a:lstStyle/>
        <a:p>
          <a:endParaRPr lang="sv-SE"/>
        </a:p>
      </dgm:t>
    </dgm:pt>
    <dgm:pt modelId="{9A8DCA5E-66B8-47AE-A4AD-37167A2D55CE}" type="pres">
      <dgm:prSet presAssocID="{DFFBA92D-BA36-43D9-92A3-8E3C7ED29FD5}" presName="circ2" presStyleLbl="vennNode1" presStyleIdx="1" presStyleCnt="3" custLinFactNeighborX="-1447" custLinFactNeighborY="-6816"/>
      <dgm:spPr/>
      <dgm:t>
        <a:bodyPr/>
        <a:lstStyle/>
        <a:p>
          <a:endParaRPr lang="sv-SE"/>
        </a:p>
      </dgm:t>
    </dgm:pt>
    <dgm:pt modelId="{C38D661A-4AD8-4AA6-9567-8207EBD40C73}" type="pres">
      <dgm:prSet presAssocID="{DFFBA92D-BA36-43D9-92A3-8E3C7ED29FD5}" presName="circ2Tx" presStyleLbl="revTx" presStyleIdx="0" presStyleCnt="0">
        <dgm:presLayoutVars>
          <dgm:chMax val="0"/>
          <dgm:chPref val="0"/>
          <dgm:bulletEnabled val="1"/>
        </dgm:presLayoutVars>
      </dgm:prSet>
      <dgm:spPr/>
      <dgm:t>
        <a:bodyPr/>
        <a:lstStyle/>
        <a:p>
          <a:endParaRPr lang="sv-SE"/>
        </a:p>
      </dgm:t>
    </dgm:pt>
    <dgm:pt modelId="{A532FC93-109D-4B50-A754-7F826D35A2DB}" type="pres">
      <dgm:prSet presAssocID="{65F84E66-19F7-4B1A-AB99-EBE52295560D}" presName="circ3" presStyleLbl="vennNode1" presStyleIdx="2" presStyleCnt="3" custLinFactNeighborX="1337" custLinFactNeighborY="-6816"/>
      <dgm:spPr/>
      <dgm:t>
        <a:bodyPr/>
        <a:lstStyle/>
        <a:p>
          <a:endParaRPr lang="sv-SE"/>
        </a:p>
      </dgm:t>
    </dgm:pt>
    <dgm:pt modelId="{54F35508-B255-4C8E-9C59-2341C0BE81E8}" type="pres">
      <dgm:prSet presAssocID="{65F84E66-19F7-4B1A-AB99-EBE52295560D}" presName="circ3Tx" presStyleLbl="revTx" presStyleIdx="0" presStyleCnt="0">
        <dgm:presLayoutVars>
          <dgm:chMax val="0"/>
          <dgm:chPref val="0"/>
          <dgm:bulletEnabled val="1"/>
        </dgm:presLayoutVars>
      </dgm:prSet>
      <dgm:spPr/>
      <dgm:t>
        <a:bodyPr/>
        <a:lstStyle/>
        <a:p>
          <a:endParaRPr lang="sv-SE"/>
        </a:p>
      </dgm:t>
    </dgm:pt>
  </dgm:ptLst>
  <dgm:cxnLst>
    <dgm:cxn modelId="{75E65DF3-78CF-4DB1-8D00-5C9F5E9E562B}" srcId="{73373828-0C58-45D5-9D6D-44E73FB97236}" destId="{EEC1497B-3D9E-42BC-835C-FECEAE631376}" srcOrd="0" destOrd="0" parTransId="{02D84C99-DECB-483E-9675-EB39F833269B}" sibTransId="{4CECD401-F422-4344-96CC-CBAB3E50F7B7}"/>
    <dgm:cxn modelId="{59F37987-A140-4550-ADEB-16431DB3B695}" type="presOf" srcId="{65F84E66-19F7-4B1A-AB99-EBE52295560D}" destId="{A532FC93-109D-4B50-A754-7F826D35A2DB}" srcOrd="0" destOrd="0" presId="urn:microsoft.com/office/officeart/2005/8/layout/venn1"/>
    <dgm:cxn modelId="{35B482B2-E3F2-4E91-8505-BEA0ADE1793F}" type="presOf" srcId="{73373828-0C58-45D5-9D6D-44E73FB97236}" destId="{D60369A8-0FE0-4259-AE84-C12111443BBE}" srcOrd="0" destOrd="0" presId="urn:microsoft.com/office/officeart/2005/8/layout/venn1"/>
    <dgm:cxn modelId="{7EC8A458-26BA-4FB9-A997-FAE39768355B}" type="presOf" srcId="{65F84E66-19F7-4B1A-AB99-EBE52295560D}" destId="{54F35508-B255-4C8E-9C59-2341C0BE81E8}" srcOrd="1" destOrd="0" presId="urn:microsoft.com/office/officeart/2005/8/layout/venn1"/>
    <dgm:cxn modelId="{0FD66727-6184-4C1A-84DB-9EE47A4C682F}" type="presOf" srcId="{EEC1497B-3D9E-42BC-835C-FECEAE631376}" destId="{982F615F-71F3-44DF-951B-2DA12BEA2F35}" srcOrd="0" destOrd="0" presId="urn:microsoft.com/office/officeart/2005/8/layout/venn1"/>
    <dgm:cxn modelId="{2367D749-B166-441A-8E22-7D3C7FAA8112}" type="presOf" srcId="{DFFBA92D-BA36-43D9-92A3-8E3C7ED29FD5}" destId="{9A8DCA5E-66B8-47AE-A4AD-37167A2D55CE}" srcOrd="0" destOrd="0" presId="urn:microsoft.com/office/officeart/2005/8/layout/venn1"/>
    <dgm:cxn modelId="{F313C635-5801-43B9-B895-0D12B1830F29}" srcId="{73373828-0C58-45D5-9D6D-44E73FB97236}" destId="{65F84E66-19F7-4B1A-AB99-EBE52295560D}" srcOrd="2" destOrd="0" parTransId="{540C8FB5-07BB-47A6-9B4D-C056ACF5459F}" sibTransId="{A872EE38-DD4E-4F17-9038-FAE3018B8FBA}"/>
    <dgm:cxn modelId="{4726AA39-82DF-4DEE-9113-EB677A525D1A}" type="presOf" srcId="{EEC1497B-3D9E-42BC-835C-FECEAE631376}" destId="{0D3B15A9-9659-4549-95B6-1320064DD185}" srcOrd="1" destOrd="0" presId="urn:microsoft.com/office/officeart/2005/8/layout/venn1"/>
    <dgm:cxn modelId="{868FB431-B8AB-401A-B5BE-0C34D5166665}" type="presOf" srcId="{DFFBA92D-BA36-43D9-92A3-8E3C7ED29FD5}" destId="{C38D661A-4AD8-4AA6-9567-8207EBD40C73}" srcOrd="1" destOrd="0" presId="urn:microsoft.com/office/officeart/2005/8/layout/venn1"/>
    <dgm:cxn modelId="{D850E2C5-6A14-4C9B-A78A-7A257E954940}" srcId="{73373828-0C58-45D5-9D6D-44E73FB97236}" destId="{DFFBA92D-BA36-43D9-92A3-8E3C7ED29FD5}" srcOrd="1" destOrd="0" parTransId="{2E418FB3-B38D-4E90-BE16-3D0AB3ED7BCD}" sibTransId="{C308AC2F-D4D7-4970-92A4-3611FDAE4527}"/>
    <dgm:cxn modelId="{3BA64155-6414-4311-BD84-9A10C169986C}" type="presParOf" srcId="{D60369A8-0FE0-4259-AE84-C12111443BBE}" destId="{982F615F-71F3-44DF-951B-2DA12BEA2F35}" srcOrd="0" destOrd="0" presId="urn:microsoft.com/office/officeart/2005/8/layout/venn1"/>
    <dgm:cxn modelId="{F6ADBE48-7DE5-4E46-9096-D2B09F82BCCB}" type="presParOf" srcId="{D60369A8-0FE0-4259-AE84-C12111443BBE}" destId="{0D3B15A9-9659-4549-95B6-1320064DD185}" srcOrd="1" destOrd="0" presId="urn:microsoft.com/office/officeart/2005/8/layout/venn1"/>
    <dgm:cxn modelId="{DB8C0E31-A7FC-4F10-9B6B-CB7D5F96C29E}" type="presParOf" srcId="{D60369A8-0FE0-4259-AE84-C12111443BBE}" destId="{9A8DCA5E-66B8-47AE-A4AD-37167A2D55CE}" srcOrd="2" destOrd="0" presId="urn:microsoft.com/office/officeart/2005/8/layout/venn1"/>
    <dgm:cxn modelId="{52073489-D32E-4A50-ACF7-B18A3DF4CBCF}" type="presParOf" srcId="{D60369A8-0FE0-4259-AE84-C12111443BBE}" destId="{C38D661A-4AD8-4AA6-9567-8207EBD40C73}" srcOrd="3" destOrd="0" presId="urn:microsoft.com/office/officeart/2005/8/layout/venn1"/>
    <dgm:cxn modelId="{0662B8A1-E01B-440A-ADD1-42576E111BB1}" type="presParOf" srcId="{D60369A8-0FE0-4259-AE84-C12111443BBE}" destId="{A532FC93-109D-4B50-A754-7F826D35A2DB}" srcOrd="4" destOrd="0" presId="urn:microsoft.com/office/officeart/2005/8/layout/venn1"/>
    <dgm:cxn modelId="{874A8D8A-E5E9-44B6-882F-798E1E20A1F4}" type="presParOf" srcId="{D60369A8-0FE0-4259-AE84-C12111443BBE}" destId="{54F35508-B255-4C8E-9C59-2341C0BE81E8}" srcOrd="5" destOrd="0" presId="urn:microsoft.com/office/officeart/2005/8/layout/venn1"/>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373828-0C58-45D5-9D6D-44E73FB97236}" type="doc">
      <dgm:prSet loTypeId="urn:microsoft.com/office/officeart/2005/8/layout/venn1" loCatId="relationship" qsTypeId="urn:microsoft.com/office/officeart/2005/8/quickstyle/simple1" qsCatId="simple" csTypeId="urn:microsoft.com/office/officeart/2005/8/colors/colorful2" csCatId="colorful" phldr="1"/>
      <dgm:spPr/>
    </dgm:pt>
    <dgm:pt modelId="{EEC1497B-3D9E-42BC-835C-FECEAE631376}">
      <dgm:prSet phldrT="[Text]"/>
      <dgm:spPr/>
      <dgm:t>
        <a:bodyPr/>
        <a:lstStyle/>
        <a:p>
          <a:r>
            <a:rPr lang="sv-SE" dirty="0" smtClean="0"/>
            <a:t>Web development</a:t>
          </a:r>
        </a:p>
        <a:p>
          <a:r>
            <a:rPr lang="sv-SE" dirty="0" smtClean="0"/>
            <a:t>88611</a:t>
          </a:r>
        </a:p>
        <a:p>
          <a:endParaRPr lang="sv-SE" dirty="0"/>
        </a:p>
      </dgm:t>
    </dgm:pt>
    <dgm:pt modelId="{02D84C99-DECB-483E-9675-EB39F833269B}" type="parTrans" cxnId="{75E65DF3-78CF-4DB1-8D00-5C9F5E9E562B}">
      <dgm:prSet/>
      <dgm:spPr/>
      <dgm:t>
        <a:bodyPr/>
        <a:lstStyle/>
        <a:p>
          <a:endParaRPr lang="sv-SE"/>
        </a:p>
      </dgm:t>
    </dgm:pt>
    <dgm:pt modelId="{4CECD401-F422-4344-96CC-CBAB3E50F7B7}" type="sibTrans" cxnId="{75E65DF3-78CF-4DB1-8D00-5C9F5E9E562B}">
      <dgm:prSet/>
      <dgm:spPr/>
      <dgm:t>
        <a:bodyPr/>
        <a:lstStyle/>
        <a:p>
          <a:endParaRPr lang="sv-SE"/>
        </a:p>
      </dgm:t>
    </dgm:pt>
    <dgm:pt modelId="{DFFBA92D-BA36-43D9-92A3-8E3C7ED29FD5}">
      <dgm:prSet phldrT="[Text]"/>
      <dgm:spPr/>
      <dgm:t>
        <a:bodyPr/>
        <a:lstStyle/>
        <a:p>
          <a:r>
            <a:rPr lang="sv-SE" dirty="0" smtClean="0"/>
            <a:t>XML</a:t>
          </a:r>
        </a:p>
        <a:p>
          <a:r>
            <a:rPr lang="sv-SE" dirty="0" smtClean="0"/>
            <a:t>37420</a:t>
          </a:r>
          <a:endParaRPr lang="sv-SE" dirty="0"/>
        </a:p>
      </dgm:t>
    </dgm:pt>
    <dgm:pt modelId="{2E418FB3-B38D-4E90-BE16-3D0AB3ED7BCD}" type="parTrans" cxnId="{D850E2C5-6A14-4C9B-A78A-7A257E954940}">
      <dgm:prSet/>
      <dgm:spPr/>
      <dgm:t>
        <a:bodyPr/>
        <a:lstStyle/>
        <a:p>
          <a:endParaRPr lang="sv-SE"/>
        </a:p>
      </dgm:t>
    </dgm:pt>
    <dgm:pt modelId="{C308AC2F-D4D7-4970-92A4-3611FDAE4527}" type="sibTrans" cxnId="{D850E2C5-6A14-4C9B-A78A-7A257E954940}">
      <dgm:prSet/>
      <dgm:spPr/>
      <dgm:t>
        <a:bodyPr/>
        <a:lstStyle/>
        <a:p>
          <a:endParaRPr lang="sv-SE"/>
        </a:p>
      </dgm:t>
    </dgm:pt>
    <dgm:pt modelId="{D60369A8-0FE0-4259-AE84-C12111443BBE}" type="pres">
      <dgm:prSet presAssocID="{73373828-0C58-45D5-9D6D-44E73FB97236}" presName="compositeShape" presStyleCnt="0">
        <dgm:presLayoutVars>
          <dgm:chMax val="7"/>
          <dgm:dir/>
          <dgm:resizeHandles val="exact"/>
        </dgm:presLayoutVars>
      </dgm:prSet>
      <dgm:spPr/>
    </dgm:pt>
    <dgm:pt modelId="{982F615F-71F3-44DF-951B-2DA12BEA2F35}" type="pres">
      <dgm:prSet presAssocID="{EEC1497B-3D9E-42BC-835C-FECEAE631376}" presName="circ1" presStyleLbl="vennNode1" presStyleIdx="0" presStyleCnt="2"/>
      <dgm:spPr/>
      <dgm:t>
        <a:bodyPr/>
        <a:lstStyle/>
        <a:p>
          <a:endParaRPr lang="sv-SE"/>
        </a:p>
      </dgm:t>
    </dgm:pt>
    <dgm:pt modelId="{0D3B15A9-9659-4549-95B6-1320064DD185}" type="pres">
      <dgm:prSet presAssocID="{EEC1497B-3D9E-42BC-835C-FECEAE631376}" presName="circ1Tx" presStyleLbl="revTx" presStyleIdx="0" presStyleCnt="0">
        <dgm:presLayoutVars>
          <dgm:chMax val="0"/>
          <dgm:chPref val="0"/>
          <dgm:bulletEnabled val="1"/>
        </dgm:presLayoutVars>
      </dgm:prSet>
      <dgm:spPr/>
      <dgm:t>
        <a:bodyPr/>
        <a:lstStyle/>
        <a:p>
          <a:endParaRPr lang="sv-SE"/>
        </a:p>
      </dgm:t>
    </dgm:pt>
    <dgm:pt modelId="{9A8DCA5E-66B8-47AE-A4AD-37167A2D55CE}" type="pres">
      <dgm:prSet presAssocID="{DFFBA92D-BA36-43D9-92A3-8E3C7ED29FD5}" presName="circ2" presStyleLbl="vennNode1" presStyleIdx="1" presStyleCnt="2" custLinFactNeighborX="-1447" custLinFactNeighborY="538"/>
      <dgm:spPr/>
      <dgm:t>
        <a:bodyPr/>
        <a:lstStyle/>
        <a:p>
          <a:endParaRPr lang="sv-SE"/>
        </a:p>
      </dgm:t>
    </dgm:pt>
    <dgm:pt modelId="{C38D661A-4AD8-4AA6-9567-8207EBD40C73}" type="pres">
      <dgm:prSet presAssocID="{DFFBA92D-BA36-43D9-92A3-8E3C7ED29FD5}" presName="circ2Tx" presStyleLbl="revTx" presStyleIdx="0" presStyleCnt="0">
        <dgm:presLayoutVars>
          <dgm:chMax val="0"/>
          <dgm:chPref val="0"/>
          <dgm:bulletEnabled val="1"/>
        </dgm:presLayoutVars>
      </dgm:prSet>
      <dgm:spPr/>
      <dgm:t>
        <a:bodyPr/>
        <a:lstStyle/>
        <a:p>
          <a:endParaRPr lang="sv-SE"/>
        </a:p>
      </dgm:t>
    </dgm:pt>
  </dgm:ptLst>
  <dgm:cxnLst>
    <dgm:cxn modelId="{75E65DF3-78CF-4DB1-8D00-5C9F5E9E562B}" srcId="{73373828-0C58-45D5-9D6D-44E73FB97236}" destId="{EEC1497B-3D9E-42BC-835C-FECEAE631376}" srcOrd="0" destOrd="0" parTransId="{02D84C99-DECB-483E-9675-EB39F833269B}" sibTransId="{4CECD401-F422-4344-96CC-CBAB3E50F7B7}"/>
    <dgm:cxn modelId="{524FDA6B-E096-4E9C-B2DD-78D26F408944}" type="presOf" srcId="{73373828-0C58-45D5-9D6D-44E73FB97236}" destId="{D60369A8-0FE0-4259-AE84-C12111443BBE}" srcOrd="0" destOrd="0" presId="urn:microsoft.com/office/officeart/2005/8/layout/venn1"/>
    <dgm:cxn modelId="{42FA0257-92CB-4DA4-9DB6-FDC2BCDC653A}" type="presOf" srcId="{EEC1497B-3D9E-42BC-835C-FECEAE631376}" destId="{982F615F-71F3-44DF-951B-2DA12BEA2F35}" srcOrd="0" destOrd="0" presId="urn:microsoft.com/office/officeart/2005/8/layout/venn1"/>
    <dgm:cxn modelId="{27CD7183-C4BB-45B2-8146-7C2CB07FC413}" type="presOf" srcId="{DFFBA92D-BA36-43D9-92A3-8E3C7ED29FD5}" destId="{9A8DCA5E-66B8-47AE-A4AD-37167A2D55CE}" srcOrd="0" destOrd="0" presId="urn:microsoft.com/office/officeart/2005/8/layout/venn1"/>
    <dgm:cxn modelId="{8EFFE9DF-581A-42AD-8D51-548E919CEDDA}" type="presOf" srcId="{EEC1497B-3D9E-42BC-835C-FECEAE631376}" destId="{0D3B15A9-9659-4549-95B6-1320064DD185}" srcOrd="1" destOrd="0" presId="urn:microsoft.com/office/officeart/2005/8/layout/venn1"/>
    <dgm:cxn modelId="{2315BA90-351B-49A7-8197-830825315A7C}" type="presOf" srcId="{DFFBA92D-BA36-43D9-92A3-8E3C7ED29FD5}" destId="{C38D661A-4AD8-4AA6-9567-8207EBD40C73}" srcOrd="1" destOrd="0" presId="urn:microsoft.com/office/officeart/2005/8/layout/venn1"/>
    <dgm:cxn modelId="{D850E2C5-6A14-4C9B-A78A-7A257E954940}" srcId="{73373828-0C58-45D5-9D6D-44E73FB97236}" destId="{DFFBA92D-BA36-43D9-92A3-8E3C7ED29FD5}" srcOrd="1" destOrd="0" parTransId="{2E418FB3-B38D-4E90-BE16-3D0AB3ED7BCD}" sibTransId="{C308AC2F-D4D7-4970-92A4-3611FDAE4527}"/>
    <dgm:cxn modelId="{01F58B3B-94AE-4ADA-9843-9495153497D9}" type="presParOf" srcId="{D60369A8-0FE0-4259-AE84-C12111443BBE}" destId="{982F615F-71F3-44DF-951B-2DA12BEA2F35}" srcOrd="0" destOrd="0" presId="urn:microsoft.com/office/officeart/2005/8/layout/venn1"/>
    <dgm:cxn modelId="{87172139-616A-4304-9B07-B6D6AEE8F47B}" type="presParOf" srcId="{D60369A8-0FE0-4259-AE84-C12111443BBE}" destId="{0D3B15A9-9659-4549-95B6-1320064DD185}" srcOrd="1" destOrd="0" presId="urn:microsoft.com/office/officeart/2005/8/layout/venn1"/>
    <dgm:cxn modelId="{4BBBDE15-971C-48BE-A5DB-889E968AC94C}" type="presParOf" srcId="{D60369A8-0FE0-4259-AE84-C12111443BBE}" destId="{9A8DCA5E-66B8-47AE-A4AD-37167A2D55CE}" srcOrd="2" destOrd="0" presId="urn:microsoft.com/office/officeart/2005/8/layout/venn1"/>
    <dgm:cxn modelId="{7E0D0489-669F-4DA9-A101-4B85342128B7}" type="presParOf" srcId="{D60369A8-0FE0-4259-AE84-C12111443BBE}" destId="{C38D661A-4AD8-4AA6-9567-8207EBD40C73}" srcOrd="3" destOrd="0" presId="urn:microsoft.com/office/officeart/2005/8/layout/venn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373828-0C58-45D5-9D6D-44E73FB97236}" type="doc">
      <dgm:prSet loTypeId="urn:microsoft.com/office/officeart/2005/8/layout/venn1" loCatId="relationship" qsTypeId="urn:microsoft.com/office/officeart/2005/8/quickstyle/simple1" qsCatId="simple" csTypeId="urn:microsoft.com/office/officeart/2005/8/colors/colorful2" csCatId="colorful" phldr="1"/>
      <dgm:spPr/>
    </dgm:pt>
    <dgm:pt modelId="{EEC1497B-3D9E-42BC-835C-FECEAE631376}">
      <dgm:prSet phldrT="[Text]"/>
      <dgm:spPr/>
      <dgm:t>
        <a:bodyPr/>
        <a:lstStyle/>
        <a:p>
          <a:r>
            <a:rPr lang="sv-SE" dirty="0" smtClean="0"/>
            <a:t>Web development</a:t>
          </a:r>
        </a:p>
        <a:p>
          <a:r>
            <a:rPr lang="sv-SE" dirty="0" smtClean="0"/>
            <a:t>88611</a:t>
          </a:r>
          <a:endParaRPr lang="sv-SE" dirty="0"/>
        </a:p>
      </dgm:t>
    </dgm:pt>
    <dgm:pt modelId="{02D84C99-DECB-483E-9675-EB39F833269B}" type="parTrans" cxnId="{75E65DF3-78CF-4DB1-8D00-5C9F5E9E562B}">
      <dgm:prSet/>
      <dgm:spPr/>
      <dgm:t>
        <a:bodyPr/>
        <a:lstStyle/>
        <a:p>
          <a:endParaRPr lang="sv-SE"/>
        </a:p>
      </dgm:t>
    </dgm:pt>
    <dgm:pt modelId="{4CECD401-F422-4344-96CC-CBAB3E50F7B7}" type="sibTrans" cxnId="{75E65DF3-78CF-4DB1-8D00-5C9F5E9E562B}">
      <dgm:prSet/>
      <dgm:spPr/>
      <dgm:t>
        <a:bodyPr/>
        <a:lstStyle/>
        <a:p>
          <a:endParaRPr lang="sv-SE"/>
        </a:p>
      </dgm:t>
    </dgm:pt>
    <dgm:pt modelId="{DFFBA92D-BA36-43D9-92A3-8E3C7ED29FD5}">
      <dgm:prSet phldrT="[Text]"/>
      <dgm:spPr/>
      <dgm:t>
        <a:bodyPr/>
        <a:lstStyle/>
        <a:p>
          <a:r>
            <a:rPr lang="sv-SE" smtClean="0"/>
            <a:t>Java</a:t>
          </a:r>
        </a:p>
        <a:p>
          <a:r>
            <a:rPr lang="sv-SE" smtClean="0"/>
            <a:t>47389</a:t>
          </a:r>
          <a:endParaRPr lang="sv-SE" dirty="0"/>
        </a:p>
      </dgm:t>
    </dgm:pt>
    <dgm:pt modelId="{2E418FB3-B38D-4E90-BE16-3D0AB3ED7BCD}" type="parTrans" cxnId="{D850E2C5-6A14-4C9B-A78A-7A257E954940}">
      <dgm:prSet/>
      <dgm:spPr/>
      <dgm:t>
        <a:bodyPr/>
        <a:lstStyle/>
        <a:p>
          <a:endParaRPr lang="sv-SE"/>
        </a:p>
      </dgm:t>
    </dgm:pt>
    <dgm:pt modelId="{C308AC2F-D4D7-4970-92A4-3611FDAE4527}" type="sibTrans" cxnId="{D850E2C5-6A14-4C9B-A78A-7A257E954940}">
      <dgm:prSet/>
      <dgm:spPr/>
      <dgm:t>
        <a:bodyPr/>
        <a:lstStyle/>
        <a:p>
          <a:endParaRPr lang="sv-SE"/>
        </a:p>
      </dgm:t>
    </dgm:pt>
    <dgm:pt modelId="{65F84E66-19F7-4B1A-AB99-EBE52295560D}">
      <dgm:prSet/>
      <dgm:spPr/>
      <dgm:t>
        <a:bodyPr/>
        <a:lstStyle/>
        <a:p>
          <a:r>
            <a:rPr lang="sv-SE" smtClean="0"/>
            <a:t>XML</a:t>
          </a:r>
        </a:p>
        <a:p>
          <a:r>
            <a:rPr lang="sv-SE" smtClean="0"/>
            <a:t>37420</a:t>
          </a:r>
          <a:endParaRPr lang="sv-SE" dirty="0" smtClean="0"/>
        </a:p>
      </dgm:t>
    </dgm:pt>
    <dgm:pt modelId="{540C8FB5-07BB-47A6-9B4D-C056ACF5459F}" type="parTrans" cxnId="{F313C635-5801-43B9-B895-0D12B1830F29}">
      <dgm:prSet/>
      <dgm:spPr/>
      <dgm:t>
        <a:bodyPr/>
        <a:lstStyle/>
        <a:p>
          <a:endParaRPr lang="sv-SE"/>
        </a:p>
      </dgm:t>
    </dgm:pt>
    <dgm:pt modelId="{A872EE38-DD4E-4F17-9038-FAE3018B8FBA}" type="sibTrans" cxnId="{F313C635-5801-43B9-B895-0D12B1830F29}">
      <dgm:prSet/>
      <dgm:spPr/>
      <dgm:t>
        <a:bodyPr/>
        <a:lstStyle/>
        <a:p>
          <a:endParaRPr lang="sv-SE"/>
        </a:p>
      </dgm:t>
    </dgm:pt>
    <dgm:pt modelId="{D60369A8-0FE0-4259-AE84-C12111443BBE}" type="pres">
      <dgm:prSet presAssocID="{73373828-0C58-45D5-9D6D-44E73FB97236}" presName="compositeShape" presStyleCnt="0">
        <dgm:presLayoutVars>
          <dgm:chMax val="7"/>
          <dgm:dir/>
          <dgm:resizeHandles val="exact"/>
        </dgm:presLayoutVars>
      </dgm:prSet>
      <dgm:spPr/>
    </dgm:pt>
    <dgm:pt modelId="{982F615F-71F3-44DF-951B-2DA12BEA2F35}" type="pres">
      <dgm:prSet presAssocID="{EEC1497B-3D9E-42BC-835C-FECEAE631376}" presName="circ1" presStyleLbl="vennNode1" presStyleIdx="0" presStyleCnt="3" custLinFactNeighborX="-1288" custLinFactNeighborY="538"/>
      <dgm:spPr/>
      <dgm:t>
        <a:bodyPr/>
        <a:lstStyle/>
        <a:p>
          <a:endParaRPr lang="sv-SE"/>
        </a:p>
      </dgm:t>
    </dgm:pt>
    <dgm:pt modelId="{0D3B15A9-9659-4549-95B6-1320064DD185}" type="pres">
      <dgm:prSet presAssocID="{EEC1497B-3D9E-42BC-835C-FECEAE631376}" presName="circ1Tx" presStyleLbl="revTx" presStyleIdx="0" presStyleCnt="0">
        <dgm:presLayoutVars>
          <dgm:chMax val="0"/>
          <dgm:chPref val="0"/>
          <dgm:bulletEnabled val="1"/>
        </dgm:presLayoutVars>
      </dgm:prSet>
      <dgm:spPr/>
      <dgm:t>
        <a:bodyPr/>
        <a:lstStyle/>
        <a:p>
          <a:endParaRPr lang="sv-SE"/>
        </a:p>
      </dgm:t>
    </dgm:pt>
    <dgm:pt modelId="{9A8DCA5E-66B8-47AE-A4AD-37167A2D55CE}" type="pres">
      <dgm:prSet presAssocID="{DFFBA92D-BA36-43D9-92A3-8E3C7ED29FD5}" presName="circ2" presStyleLbl="vennNode1" presStyleIdx="1" presStyleCnt="3" custLinFactNeighborX="-1447" custLinFactNeighborY="-6816"/>
      <dgm:spPr/>
      <dgm:t>
        <a:bodyPr/>
        <a:lstStyle/>
        <a:p>
          <a:endParaRPr lang="sv-SE"/>
        </a:p>
      </dgm:t>
    </dgm:pt>
    <dgm:pt modelId="{C38D661A-4AD8-4AA6-9567-8207EBD40C73}" type="pres">
      <dgm:prSet presAssocID="{DFFBA92D-BA36-43D9-92A3-8E3C7ED29FD5}" presName="circ2Tx" presStyleLbl="revTx" presStyleIdx="0" presStyleCnt="0">
        <dgm:presLayoutVars>
          <dgm:chMax val="0"/>
          <dgm:chPref val="0"/>
          <dgm:bulletEnabled val="1"/>
        </dgm:presLayoutVars>
      </dgm:prSet>
      <dgm:spPr/>
      <dgm:t>
        <a:bodyPr/>
        <a:lstStyle/>
        <a:p>
          <a:endParaRPr lang="sv-SE"/>
        </a:p>
      </dgm:t>
    </dgm:pt>
    <dgm:pt modelId="{A532FC93-109D-4B50-A754-7F826D35A2DB}" type="pres">
      <dgm:prSet presAssocID="{65F84E66-19F7-4B1A-AB99-EBE52295560D}" presName="circ3" presStyleLbl="vennNode1" presStyleIdx="2" presStyleCnt="3" custLinFactNeighborX="1337" custLinFactNeighborY="-6816"/>
      <dgm:spPr/>
      <dgm:t>
        <a:bodyPr/>
        <a:lstStyle/>
        <a:p>
          <a:endParaRPr lang="sv-SE"/>
        </a:p>
      </dgm:t>
    </dgm:pt>
    <dgm:pt modelId="{54F35508-B255-4C8E-9C59-2341C0BE81E8}" type="pres">
      <dgm:prSet presAssocID="{65F84E66-19F7-4B1A-AB99-EBE52295560D}" presName="circ3Tx" presStyleLbl="revTx" presStyleIdx="0" presStyleCnt="0">
        <dgm:presLayoutVars>
          <dgm:chMax val="0"/>
          <dgm:chPref val="0"/>
          <dgm:bulletEnabled val="1"/>
        </dgm:presLayoutVars>
      </dgm:prSet>
      <dgm:spPr/>
      <dgm:t>
        <a:bodyPr/>
        <a:lstStyle/>
        <a:p>
          <a:endParaRPr lang="sv-SE"/>
        </a:p>
      </dgm:t>
    </dgm:pt>
  </dgm:ptLst>
  <dgm:cxnLst>
    <dgm:cxn modelId="{7545DD9D-9AC1-4A6D-895F-B5A2C8DCEE3E}" type="presOf" srcId="{EEC1497B-3D9E-42BC-835C-FECEAE631376}" destId="{982F615F-71F3-44DF-951B-2DA12BEA2F35}" srcOrd="0" destOrd="0" presId="urn:microsoft.com/office/officeart/2005/8/layout/venn1"/>
    <dgm:cxn modelId="{B2418282-CA78-4166-9DD9-7A54E50DDD49}" type="presOf" srcId="{65F84E66-19F7-4B1A-AB99-EBE52295560D}" destId="{A532FC93-109D-4B50-A754-7F826D35A2DB}" srcOrd="0" destOrd="0" presId="urn:microsoft.com/office/officeart/2005/8/layout/venn1"/>
    <dgm:cxn modelId="{75E65DF3-78CF-4DB1-8D00-5C9F5E9E562B}" srcId="{73373828-0C58-45D5-9D6D-44E73FB97236}" destId="{EEC1497B-3D9E-42BC-835C-FECEAE631376}" srcOrd="0" destOrd="0" parTransId="{02D84C99-DECB-483E-9675-EB39F833269B}" sibTransId="{4CECD401-F422-4344-96CC-CBAB3E50F7B7}"/>
    <dgm:cxn modelId="{B6A70171-8B3B-4B75-AA3D-99E7680A1779}" type="presOf" srcId="{73373828-0C58-45D5-9D6D-44E73FB97236}" destId="{D60369A8-0FE0-4259-AE84-C12111443BBE}" srcOrd="0" destOrd="0" presId="urn:microsoft.com/office/officeart/2005/8/layout/venn1"/>
    <dgm:cxn modelId="{D482BDC9-AD0E-474A-B8EB-319205EDB5F4}" type="presOf" srcId="{EEC1497B-3D9E-42BC-835C-FECEAE631376}" destId="{0D3B15A9-9659-4549-95B6-1320064DD185}" srcOrd="1" destOrd="0" presId="urn:microsoft.com/office/officeart/2005/8/layout/venn1"/>
    <dgm:cxn modelId="{1D00D902-A21F-4006-87F5-4FDB56710203}" type="presOf" srcId="{65F84E66-19F7-4B1A-AB99-EBE52295560D}" destId="{54F35508-B255-4C8E-9C59-2341C0BE81E8}" srcOrd="1" destOrd="0" presId="urn:microsoft.com/office/officeart/2005/8/layout/venn1"/>
    <dgm:cxn modelId="{F313C635-5801-43B9-B895-0D12B1830F29}" srcId="{73373828-0C58-45D5-9D6D-44E73FB97236}" destId="{65F84E66-19F7-4B1A-AB99-EBE52295560D}" srcOrd="2" destOrd="0" parTransId="{540C8FB5-07BB-47A6-9B4D-C056ACF5459F}" sibTransId="{A872EE38-DD4E-4F17-9038-FAE3018B8FBA}"/>
    <dgm:cxn modelId="{C15A6377-FD5B-445B-857B-2EBFF0491B05}" type="presOf" srcId="{DFFBA92D-BA36-43D9-92A3-8E3C7ED29FD5}" destId="{C38D661A-4AD8-4AA6-9567-8207EBD40C73}" srcOrd="1" destOrd="0" presId="urn:microsoft.com/office/officeart/2005/8/layout/venn1"/>
    <dgm:cxn modelId="{D850E2C5-6A14-4C9B-A78A-7A257E954940}" srcId="{73373828-0C58-45D5-9D6D-44E73FB97236}" destId="{DFFBA92D-BA36-43D9-92A3-8E3C7ED29FD5}" srcOrd="1" destOrd="0" parTransId="{2E418FB3-B38D-4E90-BE16-3D0AB3ED7BCD}" sibTransId="{C308AC2F-D4D7-4970-92A4-3611FDAE4527}"/>
    <dgm:cxn modelId="{385CB650-F9C4-454E-9EC7-CEC393BF846A}" type="presOf" srcId="{DFFBA92D-BA36-43D9-92A3-8E3C7ED29FD5}" destId="{9A8DCA5E-66B8-47AE-A4AD-37167A2D55CE}" srcOrd="0" destOrd="0" presId="urn:microsoft.com/office/officeart/2005/8/layout/venn1"/>
    <dgm:cxn modelId="{1C2B834E-0DEA-4B3D-9B78-07713E366043}" type="presParOf" srcId="{D60369A8-0FE0-4259-AE84-C12111443BBE}" destId="{982F615F-71F3-44DF-951B-2DA12BEA2F35}" srcOrd="0" destOrd="0" presId="urn:microsoft.com/office/officeart/2005/8/layout/venn1"/>
    <dgm:cxn modelId="{387FE55B-7942-4AF9-9545-9F4953414E84}" type="presParOf" srcId="{D60369A8-0FE0-4259-AE84-C12111443BBE}" destId="{0D3B15A9-9659-4549-95B6-1320064DD185}" srcOrd="1" destOrd="0" presId="urn:microsoft.com/office/officeart/2005/8/layout/venn1"/>
    <dgm:cxn modelId="{DAA9524F-A000-47DB-8B83-2E04267F4C04}" type="presParOf" srcId="{D60369A8-0FE0-4259-AE84-C12111443BBE}" destId="{9A8DCA5E-66B8-47AE-A4AD-37167A2D55CE}" srcOrd="2" destOrd="0" presId="urn:microsoft.com/office/officeart/2005/8/layout/venn1"/>
    <dgm:cxn modelId="{E5FB155C-C23F-41ED-BDFB-A2DA83B821EE}" type="presParOf" srcId="{D60369A8-0FE0-4259-AE84-C12111443BBE}" destId="{C38D661A-4AD8-4AA6-9567-8207EBD40C73}" srcOrd="3" destOrd="0" presId="urn:microsoft.com/office/officeart/2005/8/layout/venn1"/>
    <dgm:cxn modelId="{A79011D3-43C8-42CE-BD7C-F08B58EA0407}" type="presParOf" srcId="{D60369A8-0FE0-4259-AE84-C12111443BBE}" destId="{A532FC93-109D-4B50-A754-7F826D35A2DB}" srcOrd="4" destOrd="0" presId="urn:microsoft.com/office/officeart/2005/8/layout/venn1"/>
    <dgm:cxn modelId="{9A12069F-1C4B-48BE-855F-C6FFB04F1000}" type="presParOf" srcId="{D60369A8-0FE0-4259-AE84-C12111443BBE}" destId="{54F35508-B255-4C8E-9C59-2341C0BE81E8}" srcOrd="5" destOrd="0" presId="urn:microsoft.com/office/officeart/2005/8/layout/venn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373828-0C58-45D5-9D6D-44E73FB97236}" type="doc">
      <dgm:prSet loTypeId="urn:microsoft.com/office/officeart/2005/8/layout/venn1" loCatId="relationship" qsTypeId="urn:microsoft.com/office/officeart/2005/8/quickstyle/simple1" qsCatId="simple" csTypeId="urn:microsoft.com/office/officeart/2005/8/colors/colorful2" csCatId="colorful" phldr="1"/>
      <dgm:spPr/>
    </dgm:pt>
    <dgm:pt modelId="{EEC1497B-3D9E-42BC-835C-FECEAE631376}">
      <dgm:prSet phldrT="[Text]"/>
      <dgm:spPr/>
      <dgm:t>
        <a:bodyPr/>
        <a:lstStyle/>
        <a:p>
          <a:r>
            <a:rPr lang="sv-SE" dirty="0" err="1" smtClean="0"/>
            <a:t>Webpages</a:t>
          </a:r>
          <a:endParaRPr lang="sv-SE" dirty="0" smtClean="0"/>
        </a:p>
        <a:p>
          <a:r>
            <a:rPr lang="sv-SE" dirty="0" smtClean="0"/>
            <a:t>1203</a:t>
          </a:r>
          <a:endParaRPr lang="sv-SE" dirty="0"/>
        </a:p>
      </dgm:t>
    </dgm:pt>
    <dgm:pt modelId="{02D84C99-DECB-483E-9675-EB39F833269B}" type="parTrans" cxnId="{75E65DF3-78CF-4DB1-8D00-5C9F5E9E562B}">
      <dgm:prSet/>
      <dgm:spPr/>
      <dgm:t>
        <a:bodyPr/>
        <a:lstStyle/>
        <a:p>
          <a:endParaRPr lang="sv-SE"/>
        </a:p>
      </dgm:t>
    </dgm:pt>
    <dgm:pt modelId="{4CECD401-F422-4344-96CC-CBAB3E50F7B7}" type="sibTrans" cxnId="{75E65DF3-78CF-4DB1-8D00-5C9F5E9E562B}">
      <dgm:prSet/>
      <dgm:spPr/>
      <dgm:t>
        <a:bodyPr/>
        <a:lstStyle/>
        <a:p>
          <a:endParaRPr lang="sv-SE"/>
        </a:p>
      </dgm:t>
    </dgm:pt>
    <dgm:pt modelId="{DFFBA92D-BA36-43D9-92A3-8E3C7ED29FD5}">
      <dgm:prSet phldrT="[Text]"/>
      <dgm:spPr/>
      <dgm:t>
        <a:bodyPr/>
        <a:lstStyle/>
        <a:p>
          <a:r>
            <a:rPr lang="sv-SE" dirty="0" smtClean="0"/>
            <a:t>”Web pages”</a:t>
          </a:r>
        </a:p>
        <a:p>
          <a:r>
            <a:rPr lang="sv-SE" dirty="0" smtClean="0"/>
            <a:t>12349</a:t>
          </a:r>
          <a:endParaRPr lang="sv-SE" dirty="0"/>
        </a:p>
      </dgm:t>
    </dgm:pt>
    <dgm:pt modelId="{2E418FB3-B38D-4E90-BE16-3D0AB3ED7BCD}" type="parTrans" cxnId="{D850E2C5-6A14-4C9B-A78A-7A257E954940}">
      <dgm:prSet/>
      <dgm:spPr/>
      <dgm:t>
        <a:bodyPr/>
        <a:lstStyle/>
        <a:p>
          <a:endParaRPr lang="sv-SE"/>
        </a:p>
      </dgm:t>
    </dgm:pt>
    <dgm:pt modelId="{C308AC2F-D4D7-4970-92A4-3611FDAE4527}" type="sibTrans" cxnId="{D850E2C5-6A14-4C9B-A78A-7A257E954940}">
      <dgm:prSet/>
      <dgm:spPr/>
      <dgm:t>
        <a:bodyPr/>
        <a:lstStyle/>
        <a:p>
          <a:endParaRPr lang="sv-SE"/>
        </a:p>
      </dgm:t>
    </dgm:pt>
    <dgm:pt modelId="{D60369A8-0FE0-4259-AE84-C12111443BBE}" type="pres">
      <dgm:prSet presAssocID="{73373828-0C58-45D5-9D6D-44E73FB97236}" presName="compositeShape" presStyleCnt="0">
        <dgm:presLayoutVars>
          <dgm:chMax val="7"/>
          <dgm:dir/>
          <dgm:resizeHandles val="exact"/>
        </dgm:presLayoutVars>
      </dgm:prSet>
      <dgm:spPr/>
    </dgm:pt>
    <dgm:pt modelId="{982F615F-71F3-44DF-951B-2DA12BEA2F35}" type="pres">
      <dgm:prSet presAssocID="{EEC1497B-3D9E-42BC-835C-FECEAE631376}" presName="circ1" presStyleLbl="vennNode1" presStyleIdx="0" presStyleCnt="2"/>
      <dgm:spPr/>
      <dgm:t>
        <a:bodyPr/>
        <a:lstStyle/>
        <a:p>
          <a:endParaRPr lang="sv-SE"/>
        </a:p>
      </dgm:t>
    </dgm:pt>
    <dgm:pt modelId="{0D3B15A9-9659-4549-95B6-1320064DD185}" type="pres">
      <dgm:prSet presAssocID="{EEC1497B-3D9E-42BC-835C-FECEAE631376}" presName="circ1Tx" presStyleLbl="revTx" presStyleIdx="0" presStyleCnt="0">
        <dgm:presLayoutVars>
          <dgm:chMax val="0"/>
          <dgm:chPref val="0"/>
          <dgm:bulletEnabled val="1"/>
        </dgm:presLayoutVars>
      </dgm:prSet>
      <dgm:spPr/>
      <dgm:t>
        <a:bodyPr/>
        <a:lstStyle/>
        <a:p>
          <a:endParaRPr lang="sv-SE"/>
        </a:p>
      </dgm:t>
    </dgm:pt>
    <dgm:pt modelId="{9A8DCA5E-66B8-47AE-A4AD-37167A2D55CE}" type="pres">
      <dgm:prSet presAssocID="{DFFBA92D-BA36-43D9-92A3-8E3C7ED29FD5}" presName="circ2" presStyleLbl="vennNode1" presStyleIdx="1" presStyleCnt="2" custLinFactNeighborX="-1447" custLinFactNeighborY="538"/>
      <dgm:spPr/>
      <dgm:t>
        <a:bodyPr/>
        <a:lstStyle/>
        <a:p>
          <a:endParaRPr lang="sv-SE"/>
        </a:p>
      </dgm:t>
    </dgm:pt>
    <dgm:pt modelId="{C38D661A-4AD8-4AA6-9567-8207EBD40C73}" type="pres">
      <dgm:prSet presAssocID="{DFFBA92D-BA36-43D9-92A3-8E3C7ED29FD5}" presName="circ2Tx" presStyleLbl="revTx" presStyleIdx="0" presStyleCnt="0">
        <dgm:presLayoutVars>
          <dgm:chMax val="0"/>
          <dgm:chPref val="0"/>
          <dgm:bulletEnabled val="1"/>
        </dgm:presLayoutVars>
      </dgm:prSet>
      <dgm:spPr/>
      <dgm:t>
        <a:bodyPr/>
        <a:lstStyle/>
        <a:p>
          <a:endParaRPr lang="sv-SE"/>
        </a:p>
      </dgm:t>
    </dgm:pt>
  </dgm:ptLst>
  <dgm:cxnLst>
    <dgm:cxn modelId="{A3346714-65BB-41E9-96BB-991E690C3959}" type="presOf" srcId="{DFFBA92D-BA36-43D9-92A3-8E3C7ED29FD5}" destId="{C38D661A-4AD8-4AA6-9567-8207EBD40C73}" srcOrd="1" destOrd="0" presId="urn:microsoft.com/office/officeart/2005/8/layout/venn1"/>
    <dgm:cxn modelId="{75E65DF3-78CF-4DB1-8D00-5C9F5E9E562B}" srcId="{73373828-0C58-45D5-9D6D-44E73FB97236}" destId="{EEC1497B-3D9E-42BC-835C-FECEAE631376}" srcOrd="0" destOrd="0" parTransId="{02D84C99-DECB-483E-9675-EB39F833269B}" sibTransId="{4CECD401-F422-4344-96CC-CBAB3E50F7B7}"/>
    <dgm:cxn modelId="{AF8F6FC0-A471-4C8F-874E-15591DA5E54B}" type="presOf" srcId="{73373828-0C58-45D5-9D6D-44E73FB97236}" destId="{D60369A8-0FE0-4259-AE84-C12111443BBE}" srcOrd="0" destOrd="0" presId="urn:microsoft.com/office/officeart/2005/8/layout/venn1"/>
    <dgm:cxn modelId="{391C6482-CAF1-4452-B664-1B670EFFA6A4}" type="presOf" srcId="{EEC1497B-3D9E-42BC-835C-FECEAE631376}" destId="{982F615F-71F3-44DF-951B-2DA12BEA2F35}" srcOrd="0" destOrd="0" presId="urn:microsoft.com/office/officeart/2005/8/layout/venn1"/>
    <dgm:cxn modelId="{E1B502AA-337F-4995-A157-8FC68F578C5E}" type="presOf" srcId="{EEC1497B-3D9E-42BC-835C-FECEAE631376}" destId="{0D3B15A9-9659-4549-95B6-1320064DD185}" srcOrd="1" destOrd="0" presId="urn:microsoft.com/office/officeart/2005/8/layout/venn1"/>
    <dgm:cxn modelId="{D850E2C5-6A14-4C9B-A78A-7A257E954940}" srcId="{73373828-0C58-45D5-9D6D-44E73FB97236}" destId="{DFFBA92D-BA36-43D9-92A3-8E3C7ED29FD5}" srcOrd="1" destOrd="0" parTransId="{2E418FB3-B38D-4E90-BE16-3D0AB3ED7BCD}" sibTransId="{C308AC2F-D4D7-4970-92A4-3611FDAE4527}"/>
    <dgm:cxn modelId="{994ABD55-3DD6-4B92-B0F4-9C32043A3F41}" type="presOf" srcId="{DFFBA92D-BA36-43D9-92A3-8E3C7ED29FD5}" destId="{9A8DCA5E-66B8-47AE-A4AD-37167A2D55CE}" srcOrd="0" destOrd="0" presId="urn:microsoft.com/office/officeart/2005/8/layout/venn1"/>
    <dgm:cxn modelId="{52C07B12-9383-4DEB-938B-8FCE639A5821}" type="presParOf" srcId="{D60369A8-0FE0-4259-AE84-C12111443BBE}" destId="{982F615F-71F3-44DF-951B-2DA12BEA2F35}" srcOrd="0" destOrd="0" presId="urn:microsoft.com/office/officeart/2005/8/layout/venn1"/>
    <dgm:cxn modelId="{05A442CF-FE92-480E-8D85-3ACE5EC39D12}" type="presParOf" srcId="{D60369A8-0FE0-4259-AE84-C12111443BBE}" destId="{0D3B15A9-9659-4549-95B6-1320064DD185}" srcOrd="1" destOrd="0" presId="urn:microsoft.com/office/officeart/2005/8/layout/venn1"/>
    <dgm:cxn modelId="{D51BE805-E9BF-4D70-98EC-43A3DF49B011}" type="presParOf" srcId="{D60369A8-0FE0-4259-AE84-C12111443BBE}" destId="{9A8DCA5E-66B8-47AE-A4AD-37167A2D55CE}" srcOrd="2" destOrd="0" presId="urn:microsoft.com/office/officeart/2005/8/layout/venn1"/>
    <dgm:cxn modelId="{6DBEDA6A-6B27-4ED8-9531-76F521AD595A}" type="presParOf" srcId="{D60369A8-0FE0-4259-AE84-C12111443BBE}" destId="{C38D661A-4AD8-4AA6-9567-8207EBD40C73}" srcOrd="3" destOrd="0" presId="urn:microsoft.com/office/officeart/2005/8/layout/venn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373828-0C58-45D5-9D6D-44E73FB97236}" type="doc">
      <dgm:prSet loTypeId="urn:microsoft.com/office/officeart/2005/8/layout/venn1" loCatId="relationship" qsTypeId="urn:microsoft.com/office/officeart/2005/8/quickstyle/simple1" qsCatId="simple" csTypeId="urn:microsoft.com/office/officeart/2005/8/colors/colorful2" csCatId="colorful" phldr="1"/>
      <dgm:spPr/>
    </dgm:pt>
    <dgm:pt modelId="{EEC1497B-3D9E-42BC-835C-FECEAE631376}">
      <dgm:prSet phldrT="[Text]"/>
      <dgm:spPr/>
      <dgm:t>
        <a:bodyPr/>
        <a:lstStyle/>
        <a:p>
          <a:r>
            <a:rPr lang="sv-SE" smtClean="0"/>
            <a:t>Webpages</a:t>
          </a:r>
        </a:p>
        <a:p>
          <a:r>
            <a:rPr lang="sv-SE" smtClean="0"/>
            <a:t>1203</a:t>
          </a:r>
          <a:endParaRPr lang="sv-SE" dirty="0"/>
        </a:p>
      </dgm:t>
    </dgm:pt>
    <dgm:pt modelId="{02D84C99-DECB-483E-9675-EB39F833269B}" type="parTrans" cxnId="{75E65DF3-78CF-4DB1-8D00-5C9F5E9E562B}">
      <dgm:prSet/>
      <dgm:spPr/>
      <dgm:t>
        <a:bodyPr/>
        <a:lstStyle/>
        <a:p>
          <a:endParaRPr lang="sv-SE"/>
        </a:p>
      </dgm:t>
    </dgm:pt>
    <dgm:pt modelId="{4CECD401-F422-4344-96CC-CBAB3E50F7B7}" type="sibTrans" cxnId="{75E65DF3-78CF-4DB1-8D00-5C9F5E9E562B}">
      <dgm:prSet/>
      <dgm:spPr/>
      <dgm:t>
        <a:bodyPr/>
        <a:lstStyle/>
        <a:p>
          <a:endParaRPr lang="sv-SE"/>
        </a:p>
      </dgm:t>
    </dgm:pt>
    <dgm:pt modelId="{DFFBA92D-BA36-43D9-92A3-8E3C7ED29FD5}">
      <dgm:prSet phldrT="[Text]"/>
      <dgm:spPr/>
      <dgm:t>
        <a:bodyPr/>
        <a:lstStyle/>
        <a:p>
          <a:r>
            <a:rPr lang="sv-SE" dirty="0" smtClean="0"/>
            <a:t>”Web pages”</a:t>
          </a:r>
        </a:p>
        <a:p>
          <a:r>
            <a:rPr lang="sv-SE" dirty="0" smtClean="0"/>
            <a:t>12349</a:t>
          </a:r>
        </a:p>
      </dgm:t>
    </dgm:pt>
    <dgm:pt modelId="{2E418FB3-B38D-4E90-BE16-3D0AB3ED7BCD}" type="parTrans" cxnId="{D850E2C5-6A14-4C9B-A78A-7A257E954940}">
      <dgm:prSet/>
      <dgm:spPr/>
      <dgm:t>
        <a:bodyPr/>
        <a:lstStyle/>
        <a:p>
          <a:endParaRPr lang="sv-SE"/>
        </a:p>
      </dgm:t>
    </dgm:pt>
    <dgm:pt modelId="{C308AC2F-D4D7-4970-92A4-3611FDAE4527}" type="sibTrans" cxnId="{D850E2C5-6A14-4C9B-A78A-7A257E954940}">
      <dgm:prSet/>
      <dgm:spPr/>
      <dgm:t>
        <a:bodyPr/>
        <a:lstStyle/>
        <a:p>
          <a:endParaRPr lang="sv-SE"/>
        </a:p>
      </dgm:t>
    </dgm:pt>
    <dgm:pt modelId="{65F84E66-19F7-4B1A-AB99-EBE52295560D}">
      <dgm:prSet/>
      <dgm:spPr/>
      <dgm:t>
        <a:bodyPr/>
        <a:lstStyle/>
        <a:p>
          <a:r>
            <a:rPr lang="sv-SE" dirty="0" smtClean="0"/>
            <a:t>”Web services”</a:t>
          </a:r>
        </a:p>
        <a:p>
          <a:r>
            <a:rPr lang="sv-SE" dirty="0" smtClean="0"/>
            <a:t>42743</a:t>
          </a:r>
        </a:p>
        <a:p>
          <a:endParaRPr lang="sv-SE" dirty="0"/>
        </a:p>
      </dgm:t>
    </dgm:pt>
    <dgm:pt modelId="{540C8FB5-07BB-47A6-9B4D-C056ACF5459F}" type="parTrans" cxnId="{F313C635-5801-43B9-B895-0D12B1830F29}">
      <dgm:prSet/>
      <dgm:spPr/>
      <dgm:t>
        <a:bodyPr/>
        <a:lstStyle/>
        <a:p>
          <a:endParaRPr lang="sv-SE"/>
        </a:p>
      </dgm:t>
    </dgm:pt>
    <dgm:pt modelId="{A872EE38-DD4E-4F17-9038-FAE3018B8FBA}" type="sibTrans" cxnId="{F313C635-5801-43B9-B895-0D12B1830F29}">
      <dgm:prSet/>
      <dgm:spPr/>
      <dgm:t>
        <a:bodyPr/>
        <a:lstStyle/>
        <a:p>
          <a:endParaRPr lang="sv-SE"/>
        </a:p>
      </dgm:t>
    </dgm:pt>
    <dgm:pt modelId="{D60369A8-0FE0-4259-AE84-C12111443BBE}" type="pres">
      <dgm:prSet presAssocID="{73373828-0C58-45D5-9D6D-44E73FB97236}" presName="compositeShape" presStyleCnt="0">
        <dgm:presLayoutVars>
          <dgm:chMax val="7"/>
          <dgm:dir/>
          <dgm:resizeHandles val="exact"/>
        </dgm:presLayoutVars>
      </dgm:prSet>
      <dgm:spPr/>
    </dgm:pt>
    <dgm:pt modelId="{982F615F-71F3-44DF-951B-2DA12BEA2F35}" type="pres">
      <dgm:prSet presAssocID="{EEC1497B-3D9E-42BC-835C-FECEAE631376}" presName="circ1" presStyleLbl="vennNode1" presStyleIdx="0" presStyleCnt="3" custLinFactNeighborX="-1288" custLinFactNeighborY="538"/>
      <dgm:spPr/>
      <dgm:t>
        <a:bodyPr/>
        <a:lstStyle/>
        <a:p>
          <a:endParaRPr lang="sv-SE"/>
        </a:p>
      </dgm:t>
    </dgm:pt>
    <dgm:pt modelId="{0D3B15A9-9659-4549-95B6-1320064DD185}" type="pres">
      <dgm:prSet presAssocID="{EEC1497B-3D9E-42BC-835C-FECEAE631376}" presName="circ1Tx" presStyleLbl="revTx" presStyleIdx="0" presStyleCnt="0">
        <dgm:presLayoutVars>
          <dgm:chMax val="0"/>
          <dgm:chPref val="0"/>
          <dgm:bulletEnabled val="1"/>
        </dgm:presLayoutVars>
      </dgm:prSet>
      <dgm:spPr/>
      <dgm:t>
        <a:bodyPr/>
        <a:lstStyle/>
        <a:p>
          <a:endParaRPr lang="sv-SE"/>
        </a:p>
      </dgm:t>
    </dgm:pt>
    <dgm:pt modelId="{9A8DCA5E-66B8-47AE-A4AD-37167A2D55CE}" type="pres">
      <dgm:prSet presAssocID="{DFFBA92D-BA36-43D9-92A3-8E3C7ED29FD5}" presName="circ2" presStyleLbl="vennNode1" presStyleIdx="1" presStyleCnt="3" custLinFactNeighborX="-1447" custLinFactNeighborY="-6816"/>
      <dgm:spPr/>
      <dgm:t>
        <a:bodyPr/>
        <a:lstStyle/>
        <a:p>
          <a:endParaRPr lang="sv-SE"/>
        </a:p>
      </dgm:t>
    </dgm:pt>
    <dgm:pt modelId="{C38D661A-4AD8-4AA6-9567-8207EBD40C73}" type="pres">
      <dgm:prSet presAssocID="{DFFBA92D-BA36-43D9-92A3-8E3C7ED29FD5}" presName="circ2Tx" presStyleLbl="revTx" presStyleIdx="0" presStyleCnt="0">
        <dgm:presLayoutVars>
          <dgm:chMax val="0"/>
          <dgm:chPref val="0"/>
          <dgm:bulletEnabled val="1"/>
        </dgm:presLayoutVars>
      </dgm:prSet>
      <dgm:spPr/>
      <dgm:t>
        <a:bodyPr/>
        <a:lstStyle/>
        <a:p>
          <a:endParaRPr lang="sv-SE"/>
        </a:p>
      </dgm:t>
    </dgm:pt>
    <dgm:pt modelId="{A532FC93-109D-4B50-A754-7F826D35A2DB}" type="pres">
      <dgm:prSet presAssocID="{65F84E66-19F7-4B1A-AB99-EBE52295560D}" presName="circ3" presStyleLbl="vennNode1" presStyleIdx="2" presStyleCnt="3" custLinFactNeighborX="1337" custLinFactNeighborY="-6816"/>
      <dgm:spPr/>
      <dgm:t>
        <a:bodyPr/>
        <a:lstStyle/>
        <a:p>
          <a:endParaRPr lang="sv-SE"/>
        </a:p>
      </dgm:t>
    </dgm:pt>
    <dgm:pt modelId="{54F35508-B255-4C8E-9C59-2341C0BE81E8}" type="pres">
      <dgm:prSet presAssocID="{65F84E66-19F7-4B1A-AB99-EBE52295560D}" presName="circ3Tx" presStyleLbl="revTx" presStyleIdx="0" presStyleCnt="0">
        <dgm:presLayoutVars>
          <dgm:chMax val="0"/>
          <dgm:chPref val="0"/>
          <dgm:bulletEnabled val="1"/>
        </dgm:presLayoutVars>
      </dgm:prSet>
      <dgm:spPr/>
      <dgm:t>
        <a:bodyPr/>
        <a:lstStyle/>
        <a:p>
          <a:endParaRPr lang="sv-SE"/>
        </a:p>
      </dgm:t>
    </dgm:pt>
  </dgm:ptLst>
  <dgm:cxnLst>
    <dgm:cxn modelId="{75E65DF3-78CF-4DB1-8D00-5C9F5E9E562B}" srcId="{73373828-0C58-45D5-9D6D-44E73FB97236}" destId="{EEC1497B-3D9E-42BC-835C-FECEAE631376}" srcOrd="0" destOrd="0" parTransId="{02D84C99-DECB-483E-9675-EB39F833269B}" sibTransId="{4CECD401-F422-4344-96CC-CBAB3E50F7B7}"/>
    <dgm:cxn modelId="{285871E6-5CB7-4B42-9B26-88A341EF7A79}" type="presOf" srcId="{EEC1497B-3D9E-42BC-835C-FECEAE631376}" destId="{0D3B15A9-9659-4549-95B6-1320064DD185}" srcOrd="1" destOrd="0" presId="urn:microsoft.com/office/officeart/2005/8/layout/venn1"/>
    <dgm:cxn modelId="{CB0835B7-D487-4652-B015-FE71C674B981}" type="presOf" srcId="{DFFBA92D-BA36-43D9-92A3-8E3C7ED29FD5}" destId="{C38D661A-4AD8-4AA6-9567-8207EBD40C73}" srcOrd="1" destOrd="0" presId="urn:microsoft.com/office/officeart/2005/8/layout/venn1"/>
    <dgm:cxn modelId="{B04930EF-3485-4E3B-9BB2-283268ACDC17}" type="presOf" srcId="{65F84E66-19F7-4B1A-AB99-EBE52295560D}" destId="{54F35508-B255-4C8E-9C59-2341C0BE81E8}" srcOrd="1" destOrd="0" presId="urn:microsoft.com/office/officeart/2005/8/layout/venn1"/>
    <dgm:cxn modelId="{F313C635-5801-43B9-B895-0D12B1830F29}" srcId="{73373828-0C58-45D5-9D6D-44E73FB97236}" destId="{65F84E66-19F7-4B1A-AB99-EBE52295560D}" srcOrd="2" destOrd="0" parTransId="{540C8FB5-07BB-47A6-9B4D-C056ACF5459F}" sibTransId="{A872EE38-DD4E-4F17-9038-FAE3018B8FBA}"/>
    <dgm:cxn modelId="{6DB18604-64D4-43CC-B804-7AFC1047B7C7}" type="presOf" srcId="{EEC1497B-3D9E-42BC-835C-FECEAE631376}" destId="{982F615F-71F3-44DF-951B-2DA12BEA2F35}" srcOrd="0" destOrd="0" presId="urn:microsoft.com/office/officeart/2005/8/layout/venn1"/>
    <dgm:cxn modelId="{D850E2C5-6A14-4C9B-A78A-7A257E954940}" srcId="{73373828-0C58-45D5-9D6D-44E73FB97236}" destId="{DFFBA92D-BA36-43D9-92A3-8E3C7ED29FD5}" srcOrd="1" destOrd="0" parTransId="{2E418FB3-B38D-4E90-BE16-3D0AB3ED7BCD}" sibTransId="{C308AC2F-D4D7-4970-92A4-3611FDAE4527}"/>
    <dgm:cxn modelId="{4B366C0F-209E-4A4F-972E-1992BDD7CC60}" type="presOf" srcId="{73373828-0C58-45D5-9D6D-44E73FB97236}" destId="{D60369A8-0FE0-4259-AE84-C12111443BBE}" srcOrd="0" destOrd="0" presId="urn:microsoft.com/office/officeart/2005/8/layout/venn1"/>
    <dgm:cxn modelId="{B10CF18A-FDCC-48CA-B8B6-150C6219F781}" type="presOf" srcId="{65F84E66-19F7-4B1A-AB99-EBE52295560D}" destId="{A532FC93-109D-4B50-A754-7F826D35A2DB}" srcOrd="0" destOrd="0" presId="urn:microsoft.com/office/officeart/2005/8/layout/venn1"/>
    <dgm:cxn modelId="{14BF6B9B-483E-4D75-AFAF-50D8BDCEE346}" type="presOf" srcId="{DFFBA92D-BA36-43D9-92A3-8E3C7ED29FD5}" destId="{9A8DCA5E-66B8-47AE-A4AD-37167A2D55CE}" srcOrd="0" destOrd="0" presId="urn:microsoft.com/office/officeart/2005/8/layout/venn1"/>
    <dgm:cxn modelId="{F745B341-2320-4857-88D2-BCD38F1EC2FB}" type="presParOf" srcId="{D60369A8-0FE0-4259-AE84-C12111443BBE}" destId="{982F615F-71F3-44DF-951B-2DA12BEA2F35}" srcOrd="0" destOrd="0" presId="urn:microsoft.com/office/officeart/2005/8/layout/venn1"/>
    <dgm:cxn modelId="{EE0E10BF-DA44-4812-BA17-E432B54077A0}" type="presParOf" srcId="{D60369A8-0FE0-4259-AE84-C12111443BBE}" destId="{0D3B15A9-9659-4549-95B6-1320064DD185}" srcOrd="1" destOrd="0" presId="urn:microsoft.com/office/officeart/2005/8/layout/venn1"/>
    <dgm:cxn modelId="{B8EC110E-BEB2-45C2-9CD1-F689998689BA}" type="presParOf" srcId="{D60369A8-0FE0-4259-AE84-C12111443BBE}" destId="{9A8DCA5E-66B8-47AE-A4AD-37167A2D55CE}" srcOrd="2" destOrd="0" presId="urn:microsoft.com/office/officeart/2005/8/layout/venn1"/>
    <dgm:cxn modelId="{73E691C5-EE5C-4A66-898A-B7F5913B8332}" type="presParOf" srcId="{D60369A8-0FE0-4259-AE84-C12111443BBE}" destId="{C38D661A-4AD8-4AA6-9567-8207EBD40C73}" srcOrd="3" destOrd="0" presId="urn:microsoft.com/office/officeart/2005/8/layout/venn1"/>
    <dgm:cxn modelId="{6A85B59B-7879-4CFD-896F-EBF29A685008}" type="presParOf" srcId="{D60369A8-0FE0-4259-AE84-C12111443BBE}" destId="{A532FC93-109D-4B50-A754-7F826D35A2DB}" srcOrd="4" destOrd="0" presId="urn:microsoft.com/office/officeart/2005/8/layout/venn1"/>
    <dgm:cxn modelId="{CF1AFE3B-ACE0-4090-A473-944BADC81AD2}" type="presParOf" srcId="{D60369A8-0FE0-4259-AE84-C12111443BBE}" destId="{54F35508-B255-4C8E-9C59-2341C0BE81E8}" srcOrd="5" destOrd="0" presId="urn:microsoft.com/office/officeart/2005/8/layout/venn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373828-0C58-45D5-9D6D-44E73FB97236}" type="doc">
      <dgm:prSet loTypeId="urn:microsoft.com/office/officeart/2005/8/layout/venn1" loCatId="relationship" qsTypeId="urn:microsoft.com/office/officeart/2005/8/quickstyle/simple1" qsCatId="simple" csTypeId="urn:microsoft.com/office/officeart/2005/8/colors/colorful2" csCatId="colorful" phldr="1"/>
      <dgm:spPr/>
    </dgm:pt>
    <dgm:pt modelId="{EEC1497B-3D9E-42BC-835C-FECEAE631376}">
      <dgm:prSet phldrT="[Text]"/>
      <dgm:spPr/>
      <dgm:t>
        <a:bodyPr/>
        <a:lstStyle/>
        <a:p>
          <a:r>
            <a:rPr lang="sv-SE" dirty="0" smtClean="0"/>
            <a:t>Web development OR Web design</a:t>
          </a:r>
        </a:p>
        <a:p>
          <a:r>
            <a:rPr lang="sv-SE" dirty="0" smtClean="0"/>
            <a:t>128626</a:t>
          </a:r>
          <a:endParaRPr lang="sv-SE" dirty="0"/>
        </a:p>
      </dgm:t>
    </dgm:pt>
    <dgm:pt modelId="{02D84C99-DECB-483E-9675-EB39F833269B}" type="parTrans" cxnId="{75E65DF3-78CF-4DB1-8D00-5C9F5E9E562B}">
      <dgm:prSet/>
      <dgm:spPr/>
      <dgm:t>
        <a:bodyPr/>
        <a:lstStyle/>
        <a:p>
          <a:endParaRPr lang="sv-SE"/>
        </a:p>
      </dgm:t>
    </dgm:pt>
    <dgm:pt modelId="{4CECD401-F422-4344-96CC-CBAB3E50F7B7}" type="sibTrans" cxnId="{75E65DF3-78CF-4DB1-8D00-5C9F5E9E562B}">
      <dgm:prSet/>
      <dgm:spPr/>
      <dgm:t>
        <a:bodyPr/>
        <a:lstStyle/>
        <a:p>
          <a:endParaRPr lang="sv-SE"/>
        </a:p>
      </dgm:t>
    </dgm:pt>
    <dgm:pt modelId="{DFFBA92D-BA36-43D9-92A3-8E3C7ED29FD5}">
      <dgm:prSet phldrT="[Text]"/>
      <dgm:spPr/>
      <dgm:t>
        <a:bodyPr/>
        <a:lstStyle/>
        <a:p>
          <a:r>
            <a:rPr lang="sv-SE" dirty="0" err="1" smtClean="0"/>
            <a:t>Usability</a:t>
          </a:r>
          <a:r>
            <a:rPr lang="sv-SE" dirty="0" smtClean="0"/>
            <a:t> OR </a:t>
          </a:r>
          <a:r>
            <a:rPr lang="sv-SE" dirty="0" err="1" smtClean="0"/>
            <a:t>Accessibility</a:t>
          </a:r>
          <a:endParaRPr lang="sv-SE" dirty="0" smtClean="0"/>
        </a:p>
        <a:p>
          <a:r>
            <a:rPr lang="sv-SE" dirty="0" smtClean="0"/>
            <a:t>638528</a:t>
          </a:r>
          <a:endParaRPr lang="sv-SE" dirty="0"/>
        </a:p>
      </dgm:t>
    </dgm:pt>
    <dgm:pt modelId="{2E418FB3-B38D-4E90-BE16-3D0AB3ED7BCD}" type="parTrans" cxnId="{D850E2C5-6A14-4C9B-A78A-7A257E954940}">
      <dgm:prSet/>
      <dgm:spPr/>
      <dgm:t>
        <a:bodyPr/>
        <a:lstStyle/>
        <a:p>
          <a:endParaRPr lang="sv-SE"/>
        </a:p>
      </dgm:t>
    </dgm:pt>
    <dgm:pt modelId="{C308AC2F-D4D7-4970-92A4-3611FDAE4527}" type="sibTrans" cxnId="{D850E2C5-6A14-4C9B-A78A-7A257E954940}">
      <dgm:prSet/>
      <dgm:spPr/>
      <dgm:t>
        <a:bodyPr/>
        <a:lstStyle/>
        <a:p>
          <a:endParaRPr lang="sv-SE"/>
        </a:p>
      </dgm:t>
    </dgm:pt>
    <dgm:pt modelId="{D60369A8-0FE0-4259-AE84-C12111443BBE}" type="pres">
      <dgm:prSet presAssocID="{73373828-0C58-45D5-9D6D-44E73FB97236}" presName="compositeShape" presStyleCnt="0">
        <dgm:presLayoutVars>
          <dgm:chMax val="7"/>
          <dgm:dir/>
          <dgm:resizeHandles val="exact"/>
        </dgm:presLayoutVars>
      </dgm:prSet>
      <dgm:spPr/>
    </dgm:pt>
    <dgm:pt modelId="{982F615F-71F3-44DF-951B-2DA12BEA2F35}" type="pres">
      <dgm:prSet presAssocID="{EEC1497B-3D9E-42BC-835C-FECEAE631376}" presName="circ1" presStyleLbl="vennNode1" presStyleIdx="0" presStyleCnt="2"/>
      <dgm:spPr/>
      <dgm:t>
        <a:bodyPr/>
        <a:lstStyle/>
        <a:p>
          <a:endParaRPr lang="sv-SE"/>
        </a:p>
      </dgm:t>
    </dgm:pt>
    <dgm:pt modelId="{0D3B15A9-9659-4549-95B6-1320064DD185}" type="pres">
      <dgm:prSet presAssocID="{EEC1497B-3D9E-42BC-835C-FECEAE631376}" presName="circ1Tx" presStyleLbl="revTx" presStyleIdx="0" presStyleCnt="0">
        <dgm:presLayoutVars>
          <dgm:chMax val="0"/>
          <dgm:chPref val="0"/>
          <dgm:bulletEnabled val="1"/>
        </dgm:presLayoutVars>
      </dgm:prSet>
      <dgm:spPr/>
      <dgm:t>
        <a:bodyPr/>
        <a:lstStyle/>
        <a:p>
          <a:endParaRPr lang="sv-SE"/>
        </a:p>
      </dgm:t>
    </dgm:pt>
    <dgm:pt modelId="{9A8DCA5E-66B8-47AE-A4AD-37167A2D55CE}" type="pres">
      <dgm:prSet presAssocID="{DFFBA92D-BA36-43D9-92A3-8E3C7ED29FD5}" presName="circ2" presStyleLbl="vennNode1" presStyleIdx="1" presStyleCnt="2" custLinFactNeighborX="-1447" custLinFactNeighborY="538"/>
      <dgm:spPr/>
      <dgm:t>
        <a:bodyPr/>
        <a:lstStyle/>
        <a:p>
          <a:endParaRPr lang="sv-SE"/>
        </a:p>
      </dgm:t>
    </dgm:pt>
    <dgm:pt modelId="{C38D661A-4AD8-4AA6-9567-8207EBD40C73}" type="pres">
      <dgm:prSet presAssocID="{DFFBA92D-BA36-43D9-92A3-8E3C7ED29FD5}" presName="circ2Tx" presStyleLbl="revTx" presStyleIdx="0" presStyleCnt="0">
        <dgm:presLayoutVars>
          <dgm:chMax val="0"/>
          <dgm:chPref val="0"/>
          <dgm:bulletEnabled val="1"/>
        </dgm:presLayoutVars>
      </dgm:prSet>
      <dgm:spPr/>
      <dgm:t>
        <a:bodyPr/>
        <a:lstStyle/>
        <a:p>
          <a:endParaRPr lang="sv-SE"/>
        </a:p>
      </dgm:t>
    </dgm:pt>
  </dgm:ptLst>
  <dgm:cxnLst>
    <dgm:cxn modelId="{E8040ED5-2626-4B9C-8C85-3BF06C86F95E}" type="presOf" srcId="{EEC1497B-3D9E-42BC-835C-FECEAE631376}" destId="{0D3B15A9-9659-4549-95B6-1320064DD185}" srcOrd="1" destOrd="0" presId="urn:microsoft.com/office/officeart/2005/8/layout/venn1"/>
    <dgm:cxn modelId="{75E65DF3-78CF-4DB1-8D00-5C9F5E9E562B}" srcId="{73373828-0C58-45D5-9D6D-44E73FB97236}" destId="{EEC1497B-3D9E-42BC-835C-FECEAE631376}" srcOrd="0" destOrd="0" parTransId="{02D84C99-DECB-483E-9675-EB39F833269B}" sibTransId="{4CECD401-F422-4344-96CC-CBAB3E50F7B7}"/>
    <dgm:cxn modelId="{B8EAFAFE-7D6E-4278-AF8E-91C3432F0320}" type="presOf" srcId="{73373828-0C58-45D5-9D6D-44E73FB97236}" destId="{D60369A8-0FE0-4259-AE84-C12111443BBE}" srcOrd="0" destOrd="0" presId="urn:microsoft.com/office/officeart/2005/8/layout/venn1"/>
    <dgm:cxn modelId="{961731B2-5AE9-44F5-BF60-BE00BD797998}" type="presOf" srcId="{DFFBA92D-BA36-43D9-92A3-8E3C7ED29FD5}" destId="{9A8DCA5E-66B8-47AE-A4AD-37167A2D55CE}" srcOrd="0" destOrd="0" presId="urn:microsoft.com/office/officeart/2005/8/layout/venn1"/>
    <dgm:cxn modelId="{E9284DED-EF3A-4138-9882-74BB67CF543D}" type="presOf" srcId="{EEC1497B-3D9E-42BC-835C-FECEAE631376}" destId="{982F615F-71F3-44DF-951B-2DA12BEA2F35}" srcOrd="0" destOrd="0" presId="urn:microsoft.com/office/officeart/2005/8/layout/venn1"/>
    <dgm:cxn modelId="{502FFE4E-BC8F-4241-932A-FD1B3601B83F}" type="presOf" srcId="{DFFBA92D-BA36-43D9-92A3-8E3C7ED29FD5}" destId="{C38D661A-4AD8-4AA6-9567-8207EBD40C73}" srcOrd="1" destOrd="0" presId="urn:microsoft.com/office/officeart/2005/8/layout/venn1"/>
    <dgm:cxn modelId="{D850E2C5-6A14-4C9B-A78A-7A257E954940}" srcId="{73373828-0C58-45D5-9D6D-44E73FB97236}" destId="{DFFBA92D-BA36-43D9-92A3-8E3C7ED29FD5}" srcOrd="1" destOrd="0" parTransId="{2E418FB3-B38D-4E90-BE16-3D0AB3ED7BCD}" sibTransId="{C308AC2F-D4D7-4970-92A4-3611FDAE4527}"/>
    <dgm:cxn modelId="{B1FD0285-ACCE-4817-A8D3-BF2F697D613E}" type="presParOf" srcId="{D60369A8-0FE0-4259-AE84-C12111443BBE}" destId="{982F615F-71F3-44DF-951B-2DA12BEA2F35}" srcOrd="0" destOrd="0" presId="urn:microsoft.com/office/officeart/2005/8/layout/venn1"/>
    <dgm:cxn modelId="{5C3E51C2-DD71-46DD-9A25-2B659C5ECBF7}" type="presParOf" srcId="{D60369A8-0FE0-4259-AE84-C12111443BBE}" destId="{0D3B15A9-9659-4549-95B6-1320064DD185}" srcOrd="1" destOrd="0" presId="urn:microsoft.com/office/officeart/2005/8/layout/venn1"/>
    <dgm:cxn modelId="{85A1084E-604C-4A59-A0D0-85565EF21758}" type="presParOf" srcId="{D60369A8-0FE0-4259-AE84-C12111443BBE}" destId="{9A8DCA5E-66B8-47AE-A4AD-37167A2D55CE}" srcOrd="2" destOrd="0" presId="urn:microsoft.com/office/officeart/2005/8/layout/venn1"/>
    <dgm:cxn modelId="{39816762-EDCF-45A2-976E-C5102B1F7265}" type="presParOf" srcId="{D60369A8-0FE0-4259-AE84-C12111443BBE}" destId="{C38D661A-4AD8-4AA6-9567-8207EBD40C73}" srcOrd="3"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373828-0C58-45D5-9D6D-44E73FB97236}" type="doc">
      <dgm:prSet loTypeId="urn:microsoft.com/office/officeart/2005/8/layout/venn1" loCatId="relationship" qsTypeId="urn:microsoft.com/office/officeart/2005/8/quickstyle/simple1" qsCatId="simple" csTypeId="urn:microsoft.com/office/officeart/2005/8/colors/colorful2" csCatId="colorful" phldr="1"/>
      <dgm:spPr/>
    </dgm:pt>
    <dgm:pt modelId="{EEC1497B-3D9E-42BC-835C-FECEAE631376}">
      <dgm:prSet phldrT="[Text]" custT="1"/>
      <dgm:spPr/>
      <dgm:t>
        <a:bodyPr/>
        <a:lstStyle/>
        <a:p>
          <a:r>
            <a:rPr lang="sv-SE" sz="900" dirty="0" smtClean="0"/>
            <a:t>Web development</a:t>
          </a:r>
        </a:p>
        <a:p>
          <a:r>
            <a:rPr lang="sv-SE" sz="900" dirty="0" smtClean="0"/>
            <a:t>88611</a:t>
          </a:r>
          <a:endParaRPr lang="sv-SE" sz="900" dirty="0"/>
        </a:p>
      </dgm:t>
    </dgm:pt>
    <dgm:pt modelId="{02D84C99-DECB-483E-9675-EB39F833269B}" type="parTrans" cxnId="{75E65DF3-78CF-4DB1-8D00-5C9F5E9E562B}">
      <dgm:prSet/>
      <dgm:spPr/>
      <dgm:t>
        <a:bodyPr/>
        <a:lstStyle/>
        <a:p>
          <a:endParaRPr lang="sv-SE"/>
        </a:p>
      </dgm:t>
    </dgm:pt>
    <dgm:pt modelId="{4CECD401-F422-4344-96CC-CBAB3E50F7B7}" type="sibTrans" cxnId="{75E65DF3-78CF-4DB1-8D00-5C9F5E9E562B}">
      <dgm:prSet/>
      <dgm:spPr/>
      <dgm:t>
        <a:bodyPr/>
        <a:lstStyle/>
        <a:p>
          <a:endParaRPr lang="sv-SE"/>
        </a:p>
      </dgm:t>
    </dgm:pt>
    <dgm:pt modelId="{DFFBA92D-BA36-43D9-92A3-8E3C7ED29FD5}">
      <dgm:prSet phldrT="[Text]" custT="1"/>
      <dgm:spPr/>
      <dgm:t>
        <a:bodyPr/>
        <a:lstStyle/>
        <a:p>
          <a:r>
            <a:rPr lang="sv-SE" sz="900" dirty="0" smtClean="0"/>
            <a:t>Web design </a:t>
          </a:r>
        </a:p>
        <a:p>
          <a:r>
            <a:rPr lang="sv-SE" sz="900" dirty="0" smtClean="0"/>
            <a:t>69790</a:t>
          </a:r>
          <a:endParaRPr lang="sv-SE" sz="900" dirty="0"/>
        </a:p>
      </dgm:t>
    </dgm:pt>
    <dgm:pt modelId="{2E418FB3-B38D-4E90-BE16-3D0AB3ED7BCD}" type="parTrans" cxnId="{D850E2C5-6A14-4C9B-A78A-7A257E954940}">
      <dgm:prSet/>
      <dgm:spPr/>
      <dgm:t>
        <a:bodyPr/>
        <a:lstStyle/>
        <a:p>
          <a:endParaRPr lang="sv-SE"/>
        </a:p>
      </dgm:t>
    </dgm:pt>
    <dgm:pt modelId="{C308AC2F-D4D7-4970-92A4-3611FDAE4527}" type="sibTrans" cxnId="{D850E2C5-6A14-4C9B-A78A-7A257E954940}">
      <dgm:prSet/>
      <dgm:spPr/>
      <dgm:t>
        <a:bodyPr/>
        <a:lstStyle/>
        <a:p>
          <a:endParaRPr lang="sv-SE"/>
        </a:p>
      </dgm:t>
    </dgm:pt>
    <dgm:pt modelId="{D60369A8-0FE0-4259-AE84-C12111443BBE}" type="pres">
      <dgm:prSet presAssocID="{73373828-0C58-45D5-9D6D-44E73FB97236}" presName="compositeShape" presStyleCnt="0">
        <dgm:presLayoutVars>
          <dgm:chMax val="7"/>
          <dgm:dir/>
          <dgm:resizeHandles val="exact"/>
        </dgm:presLayoutVars>
      </dgm:prSet>
      <dgm:spPr/>
    </dgm:pt>
    <dgm:pt modelId="{982F615F-71F3-44DF-951B-2DA12BEA2F35}" type="pres">
      <dgm:prSet presAssocID="{EEC1497B-3D9E-42BC-835C-FECEAE631376}" presName="circ1" presStyleLbl="vennNode1" presStyleIdx="0" presStyleCnt="2"/>
      <dgm:spPr/>
      <dgm:t>
        <a:bodyPr/>
        <a:lstStyle/>
        <a:p>
          <a:endParaRPr lang="sv-SE"/>
        </a:p>
      </dgm:t>
    </dgm:pt>
    <dgm:pt modelId="{0D3B15A9-9659-4549-95B6-1320064DD185}" type="pres">
      <dgm:prSet presAssocID="{EEC1497B-3D9E-42BC-835C-FECEAE631376}" presName="circ1Tx" presStyleLbl="revTx" presStyleIdx="0" presStyleCnt="0">
        <dgm:presLayoutVars>
          <dgm:chMax val="0"/>
          <dgm:chPref val="0"/>
          <dgm:bulletEnabled val="1"/>
        </dgm:presLayoutVars>
      </dgm:prSet>
      <dgm:spPr/>
      <dgm:t>
        <a:bodyPr/>
        <a:lstStyle/>
        <a:p>
          <a:endParaRPr lang="sv-SE"/>
        </a:p>
      </dgm:t>
    </dgm:pt>
    <dgm:pt modelId="{9A8DCA5E-66B8-47AE-A4AD-37167A2D55CE}" type="pres">
      <dgm:prSet presAssocID="{DFFBA92D-BA36-43D9-92A3-8E3C7ED29FD5}" presName="circ2" presStyleLbl="vennNode1" presStyleIdx="1" presStyleCnt="2" custLinFactNeighborX="-1447" custLinFactNeighborY="538"/>
      <dgm:spPr/>
      <dgm:t>
        <a:bodyPr/>
        <a:lstStyle/>
        <a:p>
          <a:endParaRPr lang="sv-SE"/>
        </a:p>
      </dgm:t>
    </dgm:pt>
    <dgm:pt modelId="{C38D661A-4AD8-4AA6-9567-8207EBD40C73}" type="pres">
      <dgm:prSet presAssocID="{DFFBA92D-BA36-43D9-92A3-8E3C7ED29FD5}" presName="circ2Tx" presStyleLbl="revTx" presStyleIdx="0" presStyleCnt="0">
        <dgm:presLayoutVars>
          <dgm:chMax val="0"/>
          <dgm:chPref val="0"/>
          <dgm:bulletEnabled val="1"/>
        </dgm:presLayoutVars>
      </dgm:prSet>
      <dgm:spPr/>
      <dgm:t>
        <a:bodyPr/>
        <a:lstStyle/>
        <a:p>
          <a:endParaRPr lang="sv-SE"/>
        </a:p>
      </dgm:t>
    </dgm:pt>
  </dgm:ptLst>
  <dgm:cxnLst>
    <dgm:cxn modelId="{75E65DF3-78CF-4DB1-8D00-5C9F5E9E562B}" srcId="{73373828-0C58-45D5-9D6D-44E73FB97236}" destId="{EEC1497B-3D9E-42BC-835C-FECEAE631376}" srcOrd="0" destOrd="0" parTransId="{02D84C99-DECB-483E-9675-EB39F833269B}" sibTransId="{4CECD401-F422-4344-96CC-CBAB3E50F7B7}"/>
    <dgm:cxn modelId="{2E030D1D-426A-4E3C-9736-7C1FC96A4410}" type="presOf" srcId="{DFFBA92D-BA36-43D9-92A3-8E3C7ED29FD5}" destId="{9A8DCA5E-66B8-47AE-A4AD-37167A2D55CE}" srcOrd="0" destOrd="0" presId="urn:microsoft.com/office/officeart/2005/8/layout/venn1"/>
    <dgm:cxn modelId="{62CB42D3-ED48-4F15-8C9F-5DC9D183B482}" type="presOf" srcId="{73373828-0C58-45D5-9D6D-44E73FB97236}" destId="{D60369A8-0FE0-4259-AE84-C12111443BBE}" srcOrd="0" destOrd="0" presId="urn:microsoft.com/office/officeart/2005/8/layout/venn1"/>
    <dgm:cxn modelId="{251DE947-E71F-478A-B8E2-E23CB456F36F}" type="presOf" srcId="{DFFBA92D-BA36-43D9-92A3-8E3C7ED29FD5}" destId="{C38D661A-4AD8-4AA6-9567-8207EBD40C73}" srcOrd="1" destOrd="0" presId="urn:microsoft.com/office/officeart/2005/8/layout/venn1"/>
    <dgm:cxn modelId="{56CFA713-FCE4-4FB4-943F-6043BEADDA6B}" type="presOf" srcId="{EEC1497B-3D9E-42BC-835C-FECEAE631376}" destId="{982F615F-71F3-44DF-951B-2DA12BEA2F35}" srcOrd="0" destOrd="0" presId="urn:microsoft.com/office/officeart/2005/8/layout/venn1"/>
    <dgm:cxn modelId="{86A0E138-01A5-4EEE-9DA0-7854ACC0B937}" type="presOf" srcId="{EEC1497B-3D9E-42BC-835C-FECEAE631376}" destId="{0D3B15A9-9659-4549-95B6-1320064DD185}" srcOrd="1" destOrd="0" presId="urn:microsoft.com/office/officeart/2005/8/layout/venn1"/>
    <dgm:cxn modelId="{D850E2C5-6A14-4C9B-A78A-7A257E954940}" srcId="{73373828-0C58-45D5-9D6D-44E73FB97236}" destId="{DFFBA92D-BA36-43D9-92A3-8E3C7ED29FD5}" srcOrd="1" destOrd="0" parTransId="{2E418FB3-B38D-4E90-BE16-3D0AB3ED7BCD}" sibTransId="{C308AC2F-D4D7-4970-92A4-3611FDAE4527}"/>
    <dgm:cxn modelId="{9118D417-F9B7-4DC8-8677-C14CA0AEFE50}" type="presParOf" srcId="{D60369A8-0FE0-4259-AE84-C12111443BBE}" destId="{982F615F-71F3-44DF-951B-2DA12BEA2F35}" srcOrd="0" destOrd="0" presId="urn:microsoft.com/office/officeart/2005/8/layout/venn1"/>
    <dgm:cxn modelId="{23BDE64F-50BF-4F54-8C90-CFADB57B089B}" type="presParOf" srcId="{D60369A8-0FE0-4259-AE84-C12111443BBE}" destId="{0D3B15A9-9659-4549-95B6-1320064DD185}" srcOrd="1" destOrd="0" presId="urn:microsoft.com/office/officeart/2005/8/layout/venn1"/>
    <dgm:cxn modelId="{62F07204-130C-4728-B689-2766B4159B98}" type="presParOf" srcId="{D60369A8-0FE0-4259-AE84-C12111443BBE}" destId="{9A8DCA5E-66B8-47AE-A4AD-37167A2D55CE}" srcOrd="2" destOrd="0" presId="urn:microsoft.com/office/officeart/2005/8/layout/venn1"/>
    <dgm:cxn modelId="{6914A4E5-E235-46A2-9B34-7C06F0D8BB06}" type="presParOf" srcId="{D60369A8-0FE0-4259-AE84-C12111443BBE}" destId="{C38D661A-4AD8-4AA6-9567-8207EBD40C73}" srcOrd="3" destOrd="0" presId="urn:microsoft.com/office/officeart/2005/8/layout/venn1"/>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373828-0C58-45D5-9D6D-44E73FB97236}" type="doc">
      <dgm:prSet loTypeId="urn:microsoft.com/office/officeart/2005/8/layout/venn1" loCatId="relationship" qsTypeId="urn:microsoft.com/office/officeart/2005/8/quickstyle/simple1" qsCatId="simple" csTypeId="urn:microsoft.com/office/officeart/2005/8/colors/colorful2" csCatId="colorful" phldr="1"/>
      <dgm:spPr/>
    </dgm:pt>
    <dgm:pt modelId="{EEC1497B-3D9E-42BC-835C-FECEAE631376}">
      <dgm:prSet phldrT="[Text]"/>
      <dgm:spPr/>
      <dgm:t>
        <a:bodyPr/>
        <a:lstStyle/>
        <a:p>
          <a:r>
            <a:rPr lang="sv-SE" smtClean="0"/>
            <a:t>Usability</a:t>
          </a:r>
        </a:p>
        <a:p>
          <a:r>
            <a:rPr lang="sv-SE" smtClean="0"/>
            <a:t>57847</a:t>
          </a:r>
          <a:endParaRPr lang="sv-SE" dirty="0"/>
        </a:p>
      </dgm:t>
    </dgm:pt>
    <dgm:pt modelId="{02D84C99-DECB-483E-9675-EB39F833269B}" type="parTrans" cxnId="{75E65DF3-78CF-4DB1-8D00-5C9F5E9E562B}">
      <dgm:prSet/>
      <dgm:spPr/>
      <dgm:t>
        <a:bodyPr/>
        <a:lstStyle/>
        <a:p>
          <a:endParaRPr lang="sv-SE"/>
        </a:p>
      </dgm:t>
    </dgm:pt>
    <dgm:pt modelId="{4CECD401-F422-4344-96CC-CBAB3E50F7B7}" type="sibTrans" cxnId="{75E65DF3-78CF-4DB1-8D00-5C9F5E9E562B}">
      <dgm:prSet/>
      <dgm:spPr/>
      <dgm:t>
        <a:bodyPr/>
        <a:lstStyle/>
        <a:p>
          <a:endParaRPr lang="sv-SE"/>
        </a:p>
      </dgm:t>
    </dgm:pt>
    <dgm:pt modelId="{DFFBA92D-BA36-43D9-92A3-8E3C7ED29FD5}">
      <dgm:prSet phldrT="[Text]"/>
      <dgm:spPr/>
      <dgm:t>
        <a:bodyPr/>
        <a:lstStyle/>
        <a:p>
          <a:r>
            <a:rPr lang="sv-SE" smtClean="0"/>
            <a:t>Accessibility</a:t>
          </a:r>
        </a:p>
        <a:p>
          <a:r>
            <a:rPr lang="sv-SE" smtClean="0"/>
            <a:t>586621</a:t>
          </a:r>
          <a:endParaRPr lang="sv-SE" dirty="0"/>
        </a:p>
      </dgm:t>
    </dgm:pt>
    <dgm:pt modelId="{2E418FB3-B38D-4E90-BE16-3D0AB3ED7BCD}" type="parTrans" cxnId="{D850E2C5-6A14-4C9B-A78A-7A257E954940}">
      <dgm:prSet/>
      <dgm:spPr/>
      <dgm:t>
        <a:bodyPr/>
        <a:lstStyle/>
        <a:p>
          <a:endParaRPr lang="sv-SE"/>
        </a:p>
      </dgm:t>
    </dgm:pt>
    <dgm:pt modelId="{C308AC2F-D4D7-4970-92A4-3611FDAE4527}" type="sibTrans" cxnId="{D850E2C5-6A14-4C9B-A78A-7A257E954940}">
      <dgm:prSet/>
      <dgm:spPr/>
      <dgm:t>
        <a:bodyPr/>
        <a:lstStyle/>
        <a:p>
          <a:endParaRPr lang="sv-SE"/>
        </a:p>
      </dgm:t>
    </dgm:pt>
    <dgm:pt modelId="{D60369A8-0FE0-4259-AE84-C12111443BBE}" type="pres">
      <dgm:prSet presAssocID="{73373828-0C58-45D5-9D6D-44E73FB97236}" presName="compositeShape" presStyleCnt="0">
        <dgm:presLayoutVars>
          <dgm:chMax val="7"/>
          <dgm:dir/>
          <dgm:resizeHandles val="exact"/>
        </dgm:presLayoutVars>
      </dgm:prSet>
      <dgm:spPr/>
    </dgm:pt>
    <dgm:pt modelId="{982F615F-71F3-44DF-951B-2DA12BEA2F35}" type="pres">
      <dgm:prSet presAssocID="{EEC1497B-3D9E-42BC-835C-FECEAE631376}" presName="circ1" presStyleLbl="vennNode1" presStyleIdx="0" presStyleCnt="2"/>
      <dgm:spPr/>
      <dgm:t>
        <a:bodyPr/>
        <a:lstStyle/>
        <a:p>
          <a:endParaRPr lang="sv-SE"/>
        </a:p>
      </dgm:t>
    </dgm:pt>
    <dgm:pt modelId="{0D3B15A9-9659-4549-95B6-1320064DD185}" type="pres">
      <dgm:prSet presAssocID="{EEC1497B-3D9E-42BC-835C-FECEAE631376}" presName="circ1Tx" presStyleLbl="revTx" presStyleIdx="0" presStyleCnt="0">
        <dgm:presLayoutVars>
          <dgm:chMax val="0"/>
          <dgm:chPref val="0"/>
          <dgm:bulletEnabled val="1"/>
        </dgm:presLayoutVars>
      </dgm:prSet>
      <dgm:spPr/>
      <dgm:t>
        <a:bodyPr/>
        <a:lstStyle/>
        <a:p>
          <a:endParaRPr lang="sv-SE"/>
        </a:p>
      </dgm:t>
    </dgm:pt>
    <dgm:pt modelId="{9A8DCA5E-66B8-47AE-A4AD-37167A2D55CE}" type="pres">
      <dgm:prSet presAssocID="{DFFBA92D-BA36-43D9-92A3-8E3C7ED29FD5}" presName="circ2" presStyleLbl="vennNode1" presStyleIdx="1" presStyleCnt="2" custLinFactNeighborX="-1447" custLinFactNeighborY="538"/>
      <dgm:spPr/>
      <dgm:t>
        <a:bodyPr/>
        <a:lstStyle/>
        <a:p>
          <a:endParaRPr lang="sv-SE"/>
        </a:p>
      </dgm:t>
    </dgm:pt>
    <dgm:pt modelId="{C38D661A-4AD8-4AA6-9567-8207EBD40C73}" type="pres">
      <dgm:prSet presAssocID="{DFFBA92D-BA36-43D9-92A3-8E3C7ED29FD5}" presName="circ2Tx" presStyleLbl="revTx" presStyleIdx="0" presStyleCnt="0">
        <dgm:presLayoutVars>
          <dgm:chMax val="0"/>
          <dgm:chPref val="0"/>
          <dgm:bulletEnabled val="1"/>
        </dgm:presLayoutVars>
      </dgm:prSet>
      <dgm:spPr/>
      <dgm:t>
        <a:bodyPr/>
        <a:lstStyle/>
        <a:p>
          <a:endParaRPr lang="sv-SE"/>
        </a:p>
      </dgm:t>
    </dgm:pt>
  </dgm:ptLst>
  <dgm:cxnLst>
    <dgm:cxn modelId="{7BE031C5-C087-4CEF-93D6-B7745B65473D}" type="presOf" srcId="{DFFBA92D-BA36-43D9-92A3-8E3C7ED29FD5}" destId="{9A8DCA5E-66B8-47AE-A4AD-37167A2D55CE}" srcOrd="0" destOrd="0" presId="urn:microsoft.com/office/officeart/2005/8/layout/venn1"/>
    <dgm:cxn modelId="{75E65DF3-78CF-4DB1-8D00-5C9F5E9E562B}" srcId="{73373828-0C58-45D5-9D6D-44E73FB97236}" destId="{EEC1497B-3D9E-42BC-835C-FECEAE631376}" srcOrd="0" destOrd="0" parTransId="{02D84C99-DECB-483E-9675-EB39F833269B}" sibTransId="{4CECD401-F422-4344-96CC-CBAB3E50F7B7}"/>
    <dgm:cxn modelId="{8B1207CF-D44E-4D1A-9294-6BAE6A890438}" type="presOf" srcId="{DFFBA92D-BA36-43D9-92A3-8E3C7ED29FD5}" destId="{C38D661A-4AD8-4AA6-9567-8207EBD40C73}" srcOrd="1" destOrd="0" presId="urn:microsoft.com/office/officeart/2005/8/layout/venn1"/>
    <dgm:cxn modelId="{19C00FB8-6F2A-487A-9BB7-6AA782E21370}" type="presOf" srcId="{73373828-0C58-45D5-9D6D-44E73FB97236}" destId="{D60369A8-0FE0-4259-AE84-C12111443BBE}" srcOrd="0" destOrd="0" presId="urn:microsoft.com/office/officeart/2005/8/layout/venn1"/>
    <dgm:cxn modelId="{6518A7CD-C981-4683-B29D-FECFEA928F98}" type="presOf" srcId="{EEC1497B-3D9E-42BC-835C-FECEAE631376}" destId="{982F615F-71F3-44DF-951B-2DA12BEA2F35}" srcOrd="0" destOrd="0" presId="urn:microsoft.com/office/officeart/2005/8/layout/venn1"/>
    <dgm:cxn modelId="{CF4FDA93-0214-45F5-932D-E1AD33A2568C}" type="presOf" srcId="{EEC1497B-3D9E-42BC-835C-FECEAE631376}" destId="{0D3B15A9-9659-4549-95B6-1320064DD185}" srcOrd="1" destOrd="0" presId="urn:microsoft.com/office/officeart/2005/8/layout/venn1"/>
    <dgm:cxn modelId="{D850E2C5-6A14-4C9B-A78A-7A257E954940}" srcId="{73373828-0C58-45D5-9D6D-44E73FB97236}" destId="{DFFBA92D-BA36-43D9-92A3-8E3C7ED29FD5}" srcOrd="1" destOrd="0" parTransId="{2E418FB3-B38D-4E90-BE16-3D0AB3ED7BCD}" sibTransId="{C308AC2F-D4D7-4970-92A4-3611FDAE4527}"/>
    <dgm:cxn modelId="{A4A9EA4B-74AD-4B7A-9FF0-32026217DA04}" type="presParOf" srcId="{D60369A8-0FE0-4259-AE84-C12111443BBE}" destId="{982F615F-71F3-44DF-951B-2DA12BEA2F35}" srcOrd="0" destOrd="0" presId="urn:microsoft.com/office/officeart/2005/8/layout/venn1"/>
    <dgm:cxn modelId="{3D04F098-C648-41B2-9A6B-5AE8583F3A06}" type="presParOf" srcId="{D60369A8-0FE0-4259-AE84-C12111443BBE}" destId="{0D3B15A9-9659-4549-95B6-1320064DD185}" srcOrd="1" destOrd="0" presId="urn:microsoft.com/office/officeart/2005/8/layout/venn1"/>
    <dgm:cxn modelId="{F7657728-D664-4CF7-A78D-D375140908E8}" type="presParOf" srcId="{D60369A8-0FE0-4259-AE84-C12111443BBE}" destId="{9A8DCA5E-66B8-47AE-A4AD-37167A2D55CE}" srcOrd="2" destOrd="0" presId="urn:microsoft.com/office/officeart/2005/8/layout/venn1"/>
    <dgm:cxn modelId="{20DAC530-45E7-404D-9529-64FF0004E714}" type="presParOf" srcId="{D60369A8-0FE0-4259-AE84-C12111443BBE}" destId="{C38D661A-4AD8-4AA6-9567-8207EBD40C73}" srcOrd="3" destOrd="0" presId="urn:microsoft.com/office/officeart/2005/8/layout/venn1"/>
  </dgm:cxnLst>
  <dgm:bg/>
  <dgm:whole/>
  <dgm:extLst>
    <a:ext uri="http://schemas.microsoft.com/office/drawing/2008/diagram">
      <dsp:dataModelExt xmlns:dsp="http://schemas.microsoft.com/office/drawing/2008/diagram" xmlns="" relId="rId1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2F615F-71F3-44DF-951B-2DA12BEA2F35}">
      <dsp:nvSpPr>
        <dsp:cNvPr id="0" name=""/>
        <dsp:cNvSpPr/>
      </dsp:nvSpPr>
      <dsp:spPr>
        <a:xfrm>
          <a:off x="346640" y="3721"/>
          <a:ext cx="1360708" cy="1360708"/>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sv-SE" sz="1000" kern="1200" dirty="0" smtClean="0"/>
            <a:t>Web development</a:t>
          </a:r>
        </a:p>
        <a:p>
          <a:pPr lvl="0" algn="ctr" defTabSz="444500">
            <a:lnSpc>
              <a:spcPct val="90000"/>
            </a:lnSpc>
            <a:spcBef>
              <a:spcPct val="0"/>
            </a:spcBef>
            <a:spcAft>
              <a:spcPct val="35000"/>
            </a:spcAft>
          </a:pPr>
          <a:r>
            <a:rPr lang="sv-SE" sz="1000" kern="1200" dirty="0" smtClean="0"/>
            <a:t>88611</a:t>
          </a:r>
          <a:endParaRPr lang="sv-SE" sz="1000" kern="1200" dirty="0"/>
        </a:p>
      </dsp:txBody>
      <dsp:txXfrm>
        <a:off x="536649" y="164178"/>
        <a:ext cx="784552" cy="1039794"/>
      </dsp:txXfrm>
    </dsp:sp>
    <dsp:sp modelId="{9A8DCA5E-66B8-47AE-A4AD-37167A2D55CE}">
      <dsp:nvSpPr>
        <dsp:cNvPr id="0" name=""/>
        <dsp:cNvSpPr/>
      </dsp:nvSpPr>
      <dsp:spPr>
        <a:xfrm>
          <a:off x="1307641" y="7442"/>
          <a:ext cx="1360708" cy="1360708"/>
        </a:xfrm>
        <a:prstGeom prst="ellipse">
          <a:avLst/>
        </a:prstGeom>
        <a:solidFill>
          <a:schemeClr val="accent2">
            <a:alpha val="50000"/>
            <a:hueOff val="11871614"/>
            <a:satOff val="-77721"/>
            <a:lumOff val="170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sv-SE" sz="1000" kern="1200" smtClean="0"/>
            <a:t/>
          </a:r>
          <a:br>
            <a:rPr lang="sv-SE" sz="1000" kern="1200" smtClean="0"/>
          </a:br>
          <a:r>
            <a:rPr lang="sv-SE" sz="1000" kern="1200" smtClean="0"/>
            <a:t>Techniques</a:t>
          </a:r>
        </a:p>
        <a:p>
          <a:pPr lvl="0" algn="ctr" defTabSz="444500">
            <a:lnSpc>
              <a:spcPct val="90000"/>
            </a:lnSpc>
            <a:spcBef>
              <a:spcPct val="0"/>
            </a:spcBef>
            <a:spcAft>
              <a:spcPct val="35000"/>
            </a:spcAft>
          </a:pPr>
          <a:r>
            <a:rPr lang="sv-SE" sz="1000" kern="1200" smtClean="0"/>
            <a:t>3410678</a:t>
          </a:r>
        </a:p>
        <a:p>
          <a:pPr lvl="0" algn="ctr" defTabSz="444500">
            <a:lnSpc>
              <a:spcPct val="90000"/>
            </a:lnSpc>
            <a:spcBef>
              <a:spcPct val="0"/>
            </a:spcBef>
            <a:spcAft>
              <a:spcPct val="35000"/>
            </a:spcAft>
          </a:pPr>
          <a:endParaRPr lang="sv-SE" sz="1000" kern="1200" dirty="0"/>
        </a:p>
      </dsp:txBody>
      <dsp:txXfrm>
        <a:off x="1693788" y="167899"/>
        <a:ext cx="784552" cy="103979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2F615F-71F3-44DF-951B-2DA12BEA2F35}">
      <dsp:nvSpPr>
        <dsp:cNvPr id="0" name=""/>
        <dsp:cNvSpPr/>
      </dsp:nvSpPr>
      <dsp:spPr>
        <a:xfrm>
          <a:off x="1215396" y="28313"/>
          <a:ext cx="1080120" cy="1080120"/>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sv-SE" sz="1000" kern="1200" dirty="0" smtClean="0"/>
            <a:t>Web development</a:t>
          </a:r>
          <a:br>
            <a:rPr lang="sv-SE" sz="1000" kern="1200" dirty="0" smtClean="0"/>
          </a:br>
          <a:r>
            <a:rPr lang="sv-SE" sz="1000" kern="1200" dirty="0" smtClean="0"/>
            <a:t>88611</a:t>
          </a:r>
          <a:endParaRPr lang="sv-SE" sz="1000" kern="1200" dirty="0"/>
        </a:p>
      </dsp:txBody>
      <dsp:txXfrm>
        <a:off x="1359412" y="217334"/>
        <a:ext cx="792088" cy="486054"/>
      </dsp:txXfrm>
    </dsp:sp>
    <dsp:sp modelId="{9A8DCA5E-66B8-47AE-A4AD-37167A2D55CE}">
      <dsp:nvSpPr>
        <dsp:cNvPr id="0" name=""/>
        <dsp:cNvSpPr/>
      </dsp:nvSpPr>
      <dsp:spPr>
        <a:xfrm>
          <a:off x="1603421" y="623956"/>
          <a:ext cx="1080120" cy="1080120"/>
        </a:xfrm>
        <a:prstGeom prst="ellipse">
          <a:avLst/>
        </a:prstGeom>
        <a:solidFill>
          <a:schemeClr val="accent2">
            <a:alpha val="50000"/>
            <a:hueOff val="5935807"/>
            <a:satOff val="-38860"/>
            <a:lumOff val="852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sv-SE" sz="1000" kern="1200" smtClean="0"/>
            <a:t>Techniques</a:t>
          </a:r>
          <a:br>
            <a:rPr lang="sv-SE" sz="1000" kern="1200" smtClean="0"/>
          </a:br>
          <a:r>
            <a:rPr lang="sv-SE" sz="1000" kern="1200" smtClean="0"/>
            <a:t>3410678</a:t>
          </a:r>
          <a:endParaRPr lang="sv-SE" sz="1000" kern="1200" dirty="0"/>
        </a:p>
      </dsp:txBody>
      <dsp:txXfrm>
        <a:off x="1933758" y="902987"/>
        <a:ext cx="648072" cy="594066"/>
      </dsp:txXfrm>
    </dsp:sp>
    <dsp:sp modelId="{A532FC93-109D-4B50-A754-7F826D35A2DB}">
      <dsp:nvSpPr>
        <dsp:cNvPr id="0" name=""/>
        <dsp:cNvSpPr/>
      </dsp:nvSpPr>
      <dsp:spPr>
        <a:xfrm>
          <a:off x="854005" y="623956"/>
          <a:ext cx="1080120" cy="1080120"/>
        </a:xfrm>
        <a:prstGeom prst="ellipse">
          <a:avLst/>
        </a:prstGeom>
        <a:solidFill>
          <a:schemeClr val="accent2">
            <a:alpha val="50000"/>
            <a:hueOff val="11871614"/>
            <a:satOff val="-77721"/>
            <a:lumOff val="170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sv-SE" sz="1000" kern="1200" smtClean="0"/>
            <a:t>Accessible</a:t>
          </a:r>
        </a:p>
        <a:p>
          <a:pPr lvl="0" algn="ctr" defTabSz="444500">
            <a:lnSpc>
              <a:spcPct val="90000"/>
            </a:lnSpc>
            <a:spcBef>
              <a:spcPct val="0"/>
            </a:spcBef>
            <a:spcAft>
              <a:spcPct val="35000"/>
            </a:spcAft>
          </a:pPr>
          <a:r>
            <a:rPr lang="sv-SE" sz="1000" kern="1200" smtClean="0"/>
            <a:t>586621</a:t>
          </a:r>
          <a:endParaRPr lang="sv-SE" sz="1000" kern="1200" dirty="0"/>
        </a:p>
      </dsp:txBody>
      <dsp:txXfrm>
        <a:off x="955717" y="902987"/>
        <a:ext cx="648072" cy="59406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2F615F-71F3-44DF-951B-2DA12BEA2F35}">
      <dsp:nvSpPr>
        <dsp:cNvPr id="0" name=""/>
        <dsp:cNvSpPr/>
      </dsp:nvSpPr>
      <dsp:spPr>
        <a:xfrm>
          <a:off x="470264" y="4113"/>
          <a:ext cx="1503941" cy="1503941"/>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sv-SE" sz="1100" kern="1200" dirty="0" smtClean="0"/>
            <a:t>Web development</a:t>
          </a:r>
        </a:p>
        <a:p>
          <a:pPr lvl="0" algn="ctr" defTabSz="488950">
            <a:lnSpc>
              <a:spcPct val="90000"/>
            </a:lnSpc>
            <a:spcBef>
              <a:spcPct val="0"/>
            </a:spcBef>
            <a:spcAft>
              <a:spcPct val="35000"/>
            </a:spcAft>
          </a:pPr>
          <a:r>
            <a:rPr lang="sv-SE" sz="1100" kern="1200" dirty="0" smtClean="0"/>
            <a:t>88611</a:t>
          </a:r>
        </a:p>
        <a:p>
          <a:pPr lvl="0" algn="ctr" defTabSz="488950">
            <a:lnSpc>
              <a:spcPct val="90000"/>
            </a:lnSpc>
            <a:spcBef>
              <a:spcPct val="0"/>
            </a:spcBef>
            <a:spcAft>
              <a:spcPct val="35000"/>
            </a:spcAft>
          </a:pPr>
          <a:endParaRPr lang="sv-SE" sz="1100" kern="1200" dirty="0"/>
        </a:p>
      </dsp:txBody>
      <dsp:txXfrm>
        <a:off x="680273" y="181460"/>
        <a:ext cx="867137" cy="1149247"/>
      </dsp:txXfrm>
    </dsp:sp>
    <dsp:sp modelId="{9A8DCA5E-66B8-47AE-A4AD-37167A2D55CE}">
      <dsp:nvSpPr>
        <dsp:cNvPr id="0" name=""/>
        <dsp:cNvSpPr/>
      </dsp:nvSpPr>
      <dsp:spPr>
        <a:xfrm>
          <a:off x="1532424" y="8226"/>
          <a:ext cx="1503941" cy="1503941"/>
        </a:xfrm>
        <a:prstGeom prst="ellipse">
          <a:avLst/>
        </a:prstGeom>
        <a:solidFill>
          <a:schemeClr val="accent2">
            <a:alpha val="50000"/>
            <a:hueOff val="11871614"/>
            <a:satOff val="-77721"/>
            <a:lumOff val="170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sv-SE" sz="1100" kern="1200" dirty="0" smtClean="0"/>
            <a:t>XML</a:t>
          </a:r>
        </a:p>
        <a:p>
          <a:pPr lvl="0" algn="ctr" defTabSz="488950">
            <a:lnSpc>
              <a:spcPct val="90000"/>
            </a:lnSpc>
            <a:spcBef>
              <a:spcPct val="0"/>
            </a:spcBef>
            <a:spcAft>
              <a:spcPct val="35000"/>
            </a:spcAft>
          </a:pPr>
          <a:r>
            <a:rPr lang="sv-SE" sz="1100" kern="1200" dirty="0" smtClean="0"/>
            <a:t>37420</a:t>
          </a:r>
          <a:endParaRPr lang="sv-SE" sz="1100" kern="1200" dirty="0"/>
        </a:p>
      </dsp:txBody>
      <dsp:txXfrm>
        <a:off x="1959218" y="185573"/>
        <a:ext cx="867137" cy="114924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2F615F-71F3-44DF-951B-2DA12BEA2F35}">
      <dsp:nvSpPr>
        <dsp:cNvPr id="0" name=""/>
        <dsp:cNvSpPr/>
      </dsp:nvSpPr>
      <dsp:spPr>
        <a:xfrm>
          <a:off x="1160374" y="27181"/>
          <a:ext cx="1036915" cy="1036915"/>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sv-SE" sz="1000" kern="1200" dirty="0" smtClean="0"/>
            <a:t>Web development</a:t>
          </a:r>
        </a:p>
        <a:p>
          <a:pPr lvl="0" algn="ctr" defTabSz="444500">
            <a:lnSpc>
              <a:spcPct val="90000"/>
            </a:lnSpc>
            <a:spcBef>
              <a:spcPct val="0"/>
            </a:spcBef>
            <a:spcAft>
              <a:spcPct val="35000"/>
            </a:spcAft>
          </a:pPr>
          <a:r>
            <a:rPr lang="sv-SE" sz="1000" kern="1200" dirty="0" smtClean="0"/>
            <a:t>88611</a:t>
          </a:r>
          <a:endParaRPr lang="sv-SE" sz="1000" kern="1200" dirty="0"/>
        </a:p>
      </dsp:txBody>
      <dsp:txXfrm>
        <a:off x="1298630" y="208641"/>
        <a:ext cx="760404" cy="466611"/>
      </dsp:txXfrm>
    </dsp:sp>
    <dsp:sp modelId="{9A8DCA5E-66B8-47AE-A4AD-37167A2D55CE}">
      <dsp:nvSpPr>
        <dsp:cNvPr id="0" name=""/>
        <dsp:cNvSpPr/>
      </dsp:nvSpPr>
      <dsp:spPr>
        <a:xfrm>
          <a:off x="1532879" y="598998"/>
          <a:ext cx="1036915" cy="1036915"/>
        </a:xfrm>
        <a:prstGeom prst="ellipse">
          <a:avLst/>
        </a:prstGeom>
        <a:solidFill>
          <a:schemeClr val="accent2">
            <a:alpha val="50000"/>
            <a:hueOff val="5935807"/>
            <a:satOff val="-38860"/>
            <a:lumOff val="852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sv-SE" sz="1000" kern="1200" smtClean="0"/>
            <a:t>Java</a:t>
          </a:r>
        </a:p>
        <a:p>
          <a:pPr lvl="0" algn="ctr" defTabSz="444500">
            <a:lnSpc>
              <a:spcPct val="90000"/>
            </a:lnSpc>
            <a:spcBef>
              <a:spcPct val="0"/>
            </a:spcBef>
            <a:spcAft>
              <a:spcPct val="35000"/>
            </a:spcAft>
          </a:pPr>
          <a:r>
            <a:rPr lang="sv-SE" sz="1000" kern="1200" smtClean="0"/>
            <a:t>47389</a:t>
          </a:r>
          <a:endParaRPr lang="sv-SE" sz="1000" kern="1200" dirty="0"/>
        </a:p>
      </dsp:txBody>
      <dsp:txXfrm>
        <a:off x="1850003" y="866868"/>
        <a:ext cx="622149" cy="570303"/>
      </dsp:txXfrm>
    </dsp:sp>
    <dsp:sp modelId="{A532FC93-109D-4B50-A754-7F826D35A2DB}">
      <dsp:nvSpPr>
        <dsp:cNvPr id="0" name=""/>
        <dsp:cNvSpPr/>
      </dsp:nvSpPr>
      <dsp:spPr>
        <a:xfrm>
          <a:off x="813440" y="598998"/>
          <a:ext cx="1036915" cy="1036915"/>
        </a:xfrm>
        <a:prstGeom prst="ellipse">
          <a:avLst/>
        </a:prstGeom>
        <a:solidFill>
          <a:schemeClr val="accent2">
            <a:alpha val="50000"/>
            <a:hueOff val="11871614"/>
            <a:satOff val="-77721"/>
            <a:lumOff val="170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r>
            <a:rPr lang="sv-SE" sz="1000" kern="1200" smtClean="0"/>
            <a:t>XML</a:t>
          </a:r>
        </a:p>
        <a:p>
          <a:pPr lvl="0" algn="ctr" defTabSz="444500">
            <a:lnSpc>
              <a:spcPct val="90000"/>
            </a:lnSpc>
            <a:spcBef>
              <a:spcPct val="0"/>
            </a:spcBef>
            <a:spcAft>
              <a:spcPct val="35000"/>
            </a:spcAft>
          </a:pPr>
          <a:r>
            <a:rPr lang="sv-SE" sz="1000" kern="1200" smtClean="0"/>
            <a:t>37420</a:t>
          </a:r>
          <a:endParaRPr lang="sv-SE" sz="1000" kern="1200" dirty="0" smtClean="0"/>
        </a:p>
      </dsp:txBody>
      <dsp:txXfrm>
        <a:off x="911083" y="866868"/>
        <a:ext cx="622149" cy="57030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2F615F-71F3-44DF-951B-2DA12BEA2F35}">
      <dsp:nvSpPr>
        <dsp:cNvPr id="0" name=""/>
        <dsp:cNvSpPr/>
      </dsp:nvSpPr>
      <dsp:spPr>
        <a:xfrm>
          <a:off x="465437" y="4700"/>
          <a:ext cx="1718789" cy="1718789"/>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sv-SE" sz="1700" kern="1200" dirty="0" err="1" smtClean="0"/>
            <a:t>Webpages</a:t>
          </a:r>
          <a:endParaRPr lang="sv-SE" sz="1700" kern="1200" dirty="0" smtClean="0"/>
        </a:p>
        <a:p>
          <a:pPr lvl="0" algn="ctr" defTabSz="755650">
            <a:lnSpc>
              <a:spcPct val="90000"/>
            </a:lnSpc>
            <a:spcBef>
              <a:spcPct val="0"/>
            </a:spcBef>
            <a:spcAft>
              <a:spcPct val="35000"/>
            </a:spcAft>
          </a:pPr>
          <a:r>
            <a:rPr lang="sv-SE" sz="1700" kern="1200" dirty="0" smtClean="0"/>
            <a:t>1203</a:t>
          </a:r>
          <a:endParaRPr lang="sv-SE" sz="1700" kern="1200" dirty="0"/>
        </a:p>
      </dsp:txBody>
      <dsp:txXfrm>
        <a:off x="705448" y="207382"/>
        <a:ext cx="991013" cy="1313425"/>
      </dsp:txXfrm>
    </dsp:sp>
    <dsp:sp modelId="{9A8DCA5E-66B8-47AE-A4AD-37167A2D55CE}">
      <dsp:nvSpPr>
        <dsp:cNvPr id="0" name=""/>
        <dsp:cNvSpPr/>
      </dsp:nvSpPr>
      <dsp:spPr>
        <a:xfrm>
          <a:off x="1679333" y="9401"/>
          <a:ext cx="1718789" cy="1718789"/>
        </a:xfrm>
        <a:prstGeom prst="ellipse">
          <a:avLst/>
        </a:prstGeom>
        <a:solidFill>
          <a:schemeClr val="accent2">
            <a:alpha val="50000"/>
            <a:hueOff val="11871614"/>
            <a:satOff val="-77721"/>
            <a:lumOff val="170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r>
            <a:rPr lang="sv-SE" sz="1700" kern="1200" dirty="0" smtClean="0"/>
            <a:t>”Web pages”</a:t>
          </a:r>
        </a:p>
        <a:p>
          <a:pPr lvl="0" algn="ctr" defTabSz="755650">
            <a:lnSpc>
              <a:spcPct val="90000"/>
            </a:lnSpc>
            <a:spcBef>
              <a:spcPct val="0"/>
            </a:spcBef>
            <a:spcAft>
              <a:spcPct val="35000"/>
            </a:spcAft>
          </a:pPr>
          <a:r>
            <a:rPr lang="sv-SE" sz="1700" kern="1200" dirty="0" smtClean="0"/>
            <a:t>12349</a:t>
          </a:r>
          <a:endParaRPr lang="sv-SE" sz="1700" kern="1200" dirty="0"/>
        </a:p>
      </dsp:txBody>
      <dsp:txXfrm>
        <a:off x="2167098" y="212083"/>
        <a:ext cx="991013" cy="131342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2F615F-71F3-44DF-951B-2DA12BEA2F35}">
      <dsp:nvSpPr>
        <dsp:cNvPr id="0" name=""/>
        <dsp:cNvSpPr/>
      </dsp:nvSpPr>
      <dsp:spPr>
        <a:xfrm>
          <a:off x="1545322" y="35108"/>
          <a:ext cx="1339349" cy="1339349"/>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sv-SE" sz="1100" kern="1200" smtClean="0"/>
            <a:t>Webpages</a:t>
          </a:r>
        </a:p>
        <a:p>
          <a:pPr lvl="0" algn="ctr" defTabSz="488950">
            <a:lnSpc>
              <a:spcPct val="90000"/>
            </a:lnSpc>
            <a:spcBef>
              <a:spcPct val="0"/>
            </a:spcBef>
            <a:spcAft>
              <a:spcPct val="35000"/>
            </a:spcAft>
          </a:pPr>
          <a:r>
            <a:rPr lang="sv-SE" sz="1100" kern="1200" smtClean="0"/>
            <a:t>1203</a:t>
          </a:r>
          <a:endParaRPr lang="sv-SE" sz="1100" kern="1200" dirty="0"/>
        </a:p>
      </dsp:txBody>
      <dsp:txXfrm>
        <a:off x="1723902" y="269494"/>
        <a:ext cx="982189" cy="602707"/>
      </dsp:txXfrm>
    </dsp:sp>
    <dsp:sp modelId="{9A8DCA5E-66B8-47AE-A4AD-37167A2D55CE}">
      <dsp:nvSpPr>
        <dsp:cNvPr id="0" name=""/>
        <dsp:cNvSpPr/>
      </dsp:nvSpPr>
      <dsp:spPr>
        <a:xfrm>
          <a:off x="2026474" y="773706"/>
          <a:ext cx="1339349" cy="1339349"/>
        </a:xfrm>
        <a:prstGeom prst="ellipse">
          <a:avLst/>
        </a:prstGeom>
        <a:solidFill>
          <a:schemeClr val="accent2">
            <a:alpha val="50000"/>
            <a:hueOff val="5935807"/>
            <a:satOff val="-38860"/>
            <a:lumOff val="8528"/>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sv-SE" sz="1100" kern="1200" dirty="0" smtClean="0"/>
            <a:t>”Web pages”</a:t>
          </a:r>
        </a:p>
        <a:p>
          <a:pPr lvl="0" algn="ctr" defTabSz="488950">
            <a:lnSpc>
              <a:spcPct val="90000"/>
            </a:lnSpc>
            <a:spcBef>
              <a:spcPct val="0"/>
            </a:spcBef>
            <a:spcAft>
              <a:spcPct val="35000"/>
            </a:spcAft>
          </a:pPr>
          <a:r>
            <a:rPr lang="sv-SE" sz="1100" kern="1200" dirty="0" smtClean="0"/>
            <a:t>12349</a:t>
          </a:r>
        </a:p>
      </dsp:txBody>
      <dsp:txXfrm>
        <a:off x="2436092" y="1119705"/>
        <a:ext cx="803609" cy="736642"/>
      </dsp:txXfrm>
    </dsp:sp>
    <dsp:sp modelId="{A532FC93-109D-4B50-A754-7F826D35A2DB}">
      <dsp:nvSpPr>
        <dsp:cNvPr id="0" name=""/>
        <dsp:cNvSpPr/>
      </dsp:nvSpPr>
      <dsp:spPr>
        <a:xfrm>
          <a:off x="1097198" y="773706"/>
          <a:ext cx="1339349" cy="1339349"/>
        </a:xfrm>
        <a:prstGeom prst="ellipse">
          <a:avLst/>
        </a:prstGeom>
        <a:solidFill>
          <a:schemeClr val="accent2">
            <a:alpha val="50000"/>
            <a:hueOff val="11871614"/>
            <a:satOff val="-77721"/>
            <a:lumOff val="170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sv-SE" sz="1100" kern="1200" dirty="0" smtClean="0"/>
            <a:t>”Web services”</a:t>
          </a:r>
        </a:p>
        <a:p>
          <a:pPr lvl="0" algn="ctr" defTabSz="488950">
            <a:lnSpc>
              <a:spcPct val="90000"/>
            </a:lnSpc>
            <a:spcBef>
              <a:spcPct val="0"/>
            </a:spcBef>
            <a:spcAft>
              <a:spcPct val="35000"/>
            </a:spcAft>
          </a:pPr>
          <a:r>
            <a:rPr lang="sv-SE" sz="1100" kern="1200" dirty="0" smtClean="0"/>
            <a:t>42743</a:t>
          </a:r>
        </a:p>
        <a:p>
          <a:pPr lvl="0" algn="ctr" defTabSz="488950">
            <a:lnSpc>
              <a:spcPct val="90000"/>
            </a:lnSpc>
            <a:spcBef>
              <a:spcPct val="0"/>
            </a:spcBef>
            <a:spcAft>
              <a:spcPct val="35000"/>
            </a:spcAft>
          </a:pPr>
          <a:endParaRPr lang="sv-SE" sz="1100" kern="1200" dirty="0"/>
        </a:p>
      </dsp:txBody>
      <dsp:txXfrm>
        <a:off x="1223320" y="1119705"/>
        <a:ext cx="803609" cy="73664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2F615F-71F3-44DF-951B-2DA12BEA2F35}">
      <dsp:nvSpPr>
        <dsp:cNvPr id="0" name=""/>
        <dsp:cNvSpPr/>
      </dsp:nvSpPr>
      <dsp:spPr>
        <a:xfrm>
          <a:off x="593127" y="3035"/>
          <a:ext cx="1110052" cy="1110052"/>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r>
            <a:rPr lang="sv-SE" sz="800" kern="1200" dirty="0" smtClean="0"/>
            <a:t>Web development OR Web design</a:t>
          </a:r>
        </a:p>
        <a:p>
          <a:pPr lvl="0" algn="ctr" defTabSz="355600">
            <a:lnSpc>
              <a:spcPct val="90000"/>
            </a:lnSpc>
            <a:spcBef>
              <a:spcPct val="0"/>
            </a:spcBef>
            <a:spcAft>
              <a:spcPct val="35000"/>
            </a:spcAft>
          </a:pPr>
          <a:r>
            <a:rPr lang="sv-SE" sz="800" kern="1200" dirty="0" smtClean="0"/>
            <a:t>128626</a:t>
          </a:r>
          <a:endParaRPr lang="sv-SE" sz="800" kern="1200" dirty="0"/>
        </a:p>
      </dsp:txBody>
      <dsp:txXfrm>
        <a:off x="748134" y="133934"/>
        <a:ext cx="640030" cy="848254"/>
      </dsp:txXfrm>
    </dsp:sp>
    <dsp:sp modelId="{9A8DCA5E-66B8-47AE-A4AD-37167A2D55CE}">
      <dsp:nvSpPr>
        <dsp:cNvPr id="0" name=""/>
        <dsp:cNvSpPr/>
      </dsp:nvSpPr>
      <dsp:spPr>
        <a:xfrm>
          <a:off x="1377102" y="6071"/>
          <a:ext cx="1110052" cy="1110052"/>
        </a:xfrm>
        <a:prstGeom prst="ellipse">
          <a:avLst/>
        </a:prstGeom>
        <a:solidFill>
          <a:schemeClr val="accent2">
            <a:alpha val="50000"/>
            <a:hueOff val="11871614"/>
            <a:satOff val="-77721"/>
            <a:lumOff val="170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r>
            <a:rPr lang="sv-SE" sz="800" kern="1200" dirty="0" err="1" smtClean="0"/>
            <a:t>Usability</a:t>
          </a:r>
          <a:r>
            <a:rPr lang="sv-SE" sz="800" kern="1200" dirty="0" smtClean="0"/>
            <a:t> OR </a:t>
          </a:r>
          <a:r>
            <a:rPr lang="sv-SE" sz="800" kern="1200" dirty="0" err="1" smtClean="0"/>
            <a:t>Accessibility</a:t>
          </a:r>
          <a:endParaRPr lang="sv-SE" sz="800" kern="1200" dirty="0" smtClean="0"/>
        </a:p>
        <a:p>
          <a:pPr lvl="0" algn="ctr" defTabSz="355600">
            <a:lnSpc>
              <a:spcPct val="90000"/>
            </a:lnSpc>
            <a:spcBef>
              <a:spcPct val="0"/>
            </a:spcBef>
            <a:spcAft>
              <a:spcPct val="35000"/>
            </a:spcAft>
          </a:pPr>
          <a:r>
            <a:rPr lang="sv-SE" sz="800" kern="1200" dirty="0" smtClean="0"/>
            <a:t>638528</a:t>
          </a:r>
          <a:endParaRPr lang="sv-SE" sz="800" kern="1200" dirty="0"/>
        </a:p>
      </dsp:txBody>
      <dsp:txXfrm>
        <a:off x="1692117" y="136970"/>
        <a:ext cx="640030" cy="84825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2F615F-71F3-44DF-951B-2DA12BEA2F35}">
      <dsp:nvSpPr>
        <dsp:cNvPr id="0" name=""/>
        <dsp:cNvSpPr/>
      </dsp:nvSpPr>
      <dsp:spPr>
        <a:xfrm>
          <a:off x="166275" y="3133"/>
          <a:ext cx="1145860" cy="1145860"/>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r>
            <a:rPr lang="sv-SE" sz="900" kern="1200" dirty="0" smtClean="0"/>
            <a:t>Web development</a:t>
          </a:r>
        </a:p>
        <a:p>
          <a:pPr lvl="0" algn="ctr" defTabSz="400050">
            <a:lnSpc>
              <a:spcPct val="90000"/>
            </a:lnSpc>
            <a:spcBef>
              <a:spcPct val="0"/>
            </a:spcBef>
            <a:spcAft>
              <a:spcPct val="35000"/>
            </a:spcAft>
          </a:pPr>
          <a:r>
            <a:rPr lang="sv-SE" sz="900" kern="1200" dirty="0" smtClean="0"/>
            <a:t>88611</a:t>
          </a:r>
          <a:endParaRPr lang="sv-SE" sz="900" kern="1200" dirty="0"/>
        </a:p>
      </dsp:txBody>
      <dsp:txXfrm>
        <a:off x="326282" y="138255"/>
        <a:ext cx="660676" cy="875617"/>
      </dsp:txXfrm>
    </dsp:sp>
    <dsp:sp modelId="{9A8DCA5E-66B8-47AE-A4AD-37167A2D55CE}">
      <dsp:nvSpPr>
        <dsp:cNvPr id="0" name=""/>
        <dsp:cNvSpPr/>
      </dsp:nvSpPr>
      <dsp:spPr>
        <a:xfrm>
          <a:off x="975539" y="6267"/>
          <a:ext cx="1145860" cy="1145860"/>
        </a:xfrm>
        <a:prstGeom prst="ellipse">
          <a:avLst/>
        </a:prstGeom>
        <a:solidFill>
          <a:schemeClr val="accent2">
            <a:alpha val="50000"/>
            <a:hueOff val="11871614"/>
            <a:satOff val="-77721"/>
            <a:lumOff val="170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r>
            <a:rPr lang="sv-SE" sz="900" kern="1200" dirty="0" smtClean="0"/>
            <a:t>Web design </a:t>
          </a:r>
        </a:p>
        <a:p>
          <a:pPr lvl="0" algn="ctr" defTabSz="400050">
            <a:lnSpc>
              <a:spcPct val="90000"/>
            </a:lnSpc>
            <a:spcBef>
              <a:spcPct val="0"/>
            </a:spcBef>
            <a:spcAft>
              <a:spcPct val="35000"/>
            </a:spcAft>
          </a:pPr>
          <a:r>
            <a:rPr lang="sv-SE" sz="900" kern="1200" dirty="0" smtClean="0"/>
            <a:t>69790</a:t>
          </a:r>
          <a:endParaRPr lang="sv-SE" sz="900" kern="1200" dirty="0"/>
        </a:p>
      </dsp:txBody>
      <dsp:txXfrm>
        <a:off x="1300716" y="141389"/>
        <a:ext cx="660676" cy="875617"/>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2F615F-71F3-44DF-951B-2DA12BEA2F35}">
      <dsp:nvSpPr>
        <dsp:cNvPr id="0" name=""/>
        <dsp:cNvSpPr/>
      </dsp:nvSpPr>
      <dsp:spPr>
        <a:xfrm>
          <a:off x="418303" y="3133"/>
          <a:ext cx="1145860" cy="1145860"/>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r>
            <a:rPr lang="sv-SE" sz="900" kern="1200" smtClean="0"/>
            <a:t>Usability</a:t>
          </a:r>
        </a:p>
        <a:p>
          <a:pPr lvl="0" algn="ctr" defTabSz="400050">
            <a:lnSpc>
              <a:spcPct val="90000"/>
            </a:lnSpc>
            <a:spcBef>
              <a:spcPct val="0"/>
            </a:spcBef>
            <a:spcAft>
              <a:spcPct val="35000"/>
            </a:spcAft>
          </a:pPr>
          <a:r>
            <a:rPr lang="sv-SE" sz="900" kern="1200" smtClean="0"/>
            <a:t>57847</a:t>
          </a:r>
          <a:endParaRPr lang="sv-SE" sz="900" kern="1200" dirty="0"/>
        </a:p>
      </dsp:txBody>
      <dsp:txXfrm>
        <a:off x="578310" y="138255"/>
        <a:ext cx="660676" cy="875617"/>
      </dsp:txXfrm>
    </dsp:sp>
    <dsp:sp modelId="{9A8DCA5E-66B8-47AE-A4AD-37167A2D55CE}">
      <dsp:nvSpPr>
        <dsp:cNvPr id="0" name=""/>
        <dsp:cNvSpPr/>
      </dsp:nvSpPr>
      <dsp:spPr>
        <a:xfrm>
          <a:off x="1227567" y="6267"/>
          <a:ext cx="1145860" cy="1145860"/>
        </a:xfrm>
        <a:prstGeom prst="ellipse">
          <a:avLst/>
        </a:prstGeom>
        <a:solidFill>
          <a:schemeClr val="accent2">
            <a:alpha val="50000"/>
            <a:hueOff val="11871614"/>
            <a:satOff val="-77721"/>
            <a:lumOff val="1705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r>
            <a:rPr lang="sv-SE" sz="900" kern="1200" smtClean="0"/>
            <a:t>Accessibility</a:t>
          </a:r>
        </a:p>
        <a:p>
          <a:pPr lvl="0" algn="ctr" defTabSz="400050">
            <a:lnSpc>
              <a:spcPct val="90000"/>
            </a:lnSpc>
            <a:spcBef>
              <a:spcPct val="0"/>
            </a:spcBef>
            <a:spcAft>
              <a:spcPct val="35000"/>
            </a:spcAft>
          </a:pPr>
          <a:r>
            <a:rPr lang="sv-SE" sz="900" kern="1200" smtClean="0"/>
            <a:t>586621</a:t>
          </a:r>
          <a:endParaRPr lang="sv-SE" sz="900" kern="1200" dirty="0"/>
        </a:p>
      </dsp:txBody>
      <dsp:txXfrm>
        <a:off x="1552744" y="141389"/>
        <a:ext cx="660676" cy="87561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8298D9-AEA1-45E1-BBA8-749570BD421F}" type="datetimeFigureOut">
              <a:rPr lang="en-US" smtClean="0"/>
              <a:pPr/>
              <a:t>11/4/2011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662D2A-8394-4105-A1BB-68B94C7C2F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4</a:t>
            </a:fld>
            <a:endParaRPr lang="sv-S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t>Förklara varför</a:t>
            </a:r>
            <a:r>
              <a:rPr lang="sv-SE" baseline="0" dirty="0" smtClean="0"/>
              <a:t> </a:t>
            </a:r>
            <a:r>
              <a:rPr lang="sv-SE" baseline="0" dirty="0" err="1" smtClean="0"/>
              <a:t>accessible</a:t>
            </a:r>
            <a:r>
              <a:rPr lang="sv-SE" baseline="0" dirty="0" smtClean="0"/>
              <a:t> och web pages står var för sig – bra att bryta ner på enskilda begrepp – fler synonymer/relaterade ord kan fås fram</a:t>
            </a:r>
            <a:endParaRPr lang="en-US" dirty="0"/>
          </a:p>
        </p:txBody>
      </p:sp>
      <p:sp>
        <p:nvSpPr>
          <p:cNvPr id="4" name="Slide Number Placeholder 3"/>
          <p:cNvSpPr>
            <a:spLocks noGrp="1"/>
          </p:cNvSpPr>
          <p:nvPr>
            <p:ph type="sldNum" sz="quarter" idx="10"/>
          </p:nvPr>
        </p:nvSpPr>
        <p:spPr/>
        <p:txBody>
          <a:bodyPr/>
          <a:lstStyle/>
          <a:p>
            <a:fld id="{18662D2A-8394-4105-A1BB-68B94C7C2FD2}"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25</a:t>
            </a:fld>
            <a:endParaRPr lang="sv-S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26</a:t>
            </a:fld>
            <a:endParaRPr lang="sv-S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4CD1FE4B-FE2E-4009-AA75-971D631FB7E2}" type="slidenum">
              <a:rPr lang="sv-SE" smtClean="0"/>
              <a:pPr/>
              <a:t>35</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B20991C9-2881-45BA-8242-FB40F06059E8}" type="datetimeFigureOut">
              <a:rPr lang="en-US" smtClean="0"/>
              <a:pPr/>
              <a:t>11/4/2011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21B14B3-5C5E-4CB2-8DD8-BC7F00FB17A3}"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0991C9-2881-45BA-8242-FB40F06059E8}" type="datetimeFigureOut">
              <a:rPr lang="en-US" smtClean="0"/>
              <a:pPr/>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14B3-5C5E-4CB2-8DD8-BC7F00FB17A3}"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0991C9-2881-45BA-8242-FB40F06059E8}" type="datetimeFigureOut">
              <a:rPr lang="en-US" smtClean="0"/>
              <a:pPr/>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14B3-5C5E-4CB2-8DD8-BC7F00FB17A3}"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0991C9-2881-45BA-8242-FB40F06059E8}" type="datetimeFigureOut">
              <a:rPr lang="en-US" smtClean="0"/>
              <a:pPr/>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14B3-5C5E-4CB2-8DD8-BC7F00FB17A3}"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0991C9-2881-45BA-8242-FB40F06059E8}" type="datetimeFigureOut">
              <a:rPr lang="en-US" smtClean="0"/>
              <a:pPr/>
              <a:t>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1B14B3-5C5E-4CB2-8DD8-BC7F00FB17A3}"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0991C9-2881-45BA-8242-FB40F06059E8}" type="datetimeFigureOut">
              <a:rPr lang="en-US" smtClean="0"/>
              <a:pPr/>
              <a:t>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B14B3-5C5E-4CB2-8DD8-BC7F00FB17A3}"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B20991C9-2881-45BA-8242-FB40F06059E8}" type="datetimeFigureOut">
              <a:rPr lang="en-US" smtClean="0"/>
              <a:pPr/>
              <a:t>11/4/2011</a:t>
            </a:fld>
            <a:endParaRPr lang="en-US"/>
          </a:p>
        </p:txBody>
      </p:sp>
      <p:sp>
        <p:nvSpPr>
          <p:cNvPr id="27" name="Slide Number Placeholder 26"/>
          <p:cNvSpPr>
            <a:spLocks noGrp="1"/>
          </p:cNvSpPr>
          <p:nvPr>
            <p:ph type="sldNum" sz="quarter" idx="11"/>
          </p:nvPr>
        </p:nvSpPr>
        <p:spPr/>
        <p:txBody>
          <a:bodyPr rtlCol="0"/>
          <a:lstStyle/>
          <a:p>
            <a:fld id="{921B14B3-5C5E-4CB2-8DD8-BC7F00FB17A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20991C9-2881-45BA-8242-FB40F06059E8}" type="datetimeFigureOut">
              <a:rPr lang="en-US" smtClean="0"/>
              <a:pPr/>
              <a:t>11/4/2011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921B14B3-5C5E-4CB2-8DD8-BC7F00FB17A3}"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991C9-2881-45BA-8242-FB40F06059E8}" type="datetimeFigureOut">
              <a:rPr lang="en-US" smtClean="0"/>
              <a:pPr/>
              <a:t>11/4/2011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1B14B3-5C5E-4CB2-8DD8-BC7F00FB17A3}"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0991C9-2881-45BA-8242-FB40F06059E8}" type="datetimeFigureOut">
              <a:rPr lang="en-US" smtClean="0"/>
              <a:pPr/>
              <a:t>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B14B3-5C5E-4CB2-8DD8-BC7F00FB17A3}"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0991C9-2881-45BA-8242-FB40F06059E8}" type="datetimeFigureOut">
              <a:rPr lang="en-US" smtClean="0"/>
              <a:pPr/>
              <a:t>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1B14B3-5C5E-4CB2-8DD8-BC7F00FB17A3}"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20991C9-2881-45BA-8242-FB40F06059E8}" type="datetimeFigureOut">
              <a:rPr lang="en-US" smtClean="0"/>
              <a:pPr/>
              <a:t>11/4/2011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21B14B3-5C5E-4CB2-8DD8-BC7F00FB17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ibris.kb.se/bib/11799803" TargetMode="External"/><Relationship Id="rId2" Type="http://schemas.openxmlformats.org/officeDocument/2006/relationships/hyperlink" Target="http://miman.bib.bth.se/login?url=http://samsok.libris.kb.se/V/M52RGUUFRV86HS4YU2IC4RXPFCP6NL3V9C9FLD8H946C6I6DCK-91131?func=find-db-1-locate&amp;mode=locate&amp;F-WCL=&amp;F-WPB=&amp;F-WFL=000005432-Teknik&amp;F-WRD=&amp;F-WTY=Encyclopedia" TargetMode="External"/><Relationship Id="rId1" Type="http://schemas.openxmlformats.org/officeDocument/2006/relationships/slideLayout" Target="../slideLayouts/slideLayout2.xml"/><Relationship Id="rId5" Type="http://schemas.openxmlformats.org/officeDocument/2006/relationships/hyperlink" Target="http://www.synonym.com/" TargetMode="External"/><Relationship Id="rId4" Type="http://schemas.openxmlformats.org/officeDocument/2006/relationships/hyperlink" Target="http://www.synonyms.net/"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miman.bib.bth.se/login?url=http://www.engineeringvillage2.org/controller/servlet/Controller?CID=quickSearchCitationFormat&amp;location=SAVEDSEARCH&amp;SEARCHID=1db985212f07213bbaM498fprod3data1&amp;navigator=PREV&amp;COUNT=1&amp;database=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3" Type="http://schemas.openxmlformats.org/officeDocument/2006/relationships/hyperlink" Target="http://miman.bib.bth.se/login?url=http://www.engineeringvillage2.org/controller/servlet/Controller?CID=quickSearchCitationFormat&amp;location=SAVEDSEARCH&amp;SEARCHID=d1e7c212f07c51073M565cprod2data2&amp;navigator=PREV&amp;COUNT=1&amp;database=3" TargetMode="External"/><Relationship Id="rId7" Type="http://schemas.openxmlformats.org/officeDocument/2006/relationships/diagramLayout" Target="../diagrams/layout1.xml"/><Relationship Id="rId12" Type="http://schemas.openxmlformats.org/officeDocument/2006/relationships/diagramLayout" Target="../diagrams/layout2.xml"/><Relationship Id="rId2" Type="http://schemas.openxmlformats.org/officeDocument/2006/relationships/hyperlink" Target="http://miman.bib.bth.se/login?url=http://www.engineeringvillage2.org/controller/servlet/Controller?CID=quickSearchCitationFormat&amp;location=SAVEDSEARCH&amp;SEARCHID=1579a3012f06aa3824M747prod3data2&amp;navigator=PREV&amp;COUNT=1&amp;database=3" TargetMode="Externa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hyperlink" Target="http://miman.bib.bth.se/login?url=http://www.engineeringvillage2.org/controller/servlet/Controller?CID=expertSearchCitationFormat&amp;location=SAVEDSEARCH&amp;SEARCHID=31317012f07cdec6eM548fprod4data2&amp;navigator=PREV&amp;COUNT=1&amp;database=3" TargetMode="External"/><Relationship Id="rId15" Type="http://schemas.microsoft.com/office/2007/relationships/diagramDrawing" Target="../diagrams/drawing2.xml"/><Relationship Id="rId10" Type="http://schemas.microsoft.com/office/2007/relationships/diagramDrawing" Target="../diagrams/drawing1.xml"/><Relationship Id="rId4" Type="http://schemas.openxmlformats.org/officeDocument/2006/relationships/hyperlink" Target="http://miman.bib.bth.se/login?url=http://www.engineeringvillage2.org/controller/servlet/Controller?CID=expertSearchCitationFormat&amp;RERUN=31317012ef5990861M2d61prod4data2&amp;database=3&amp;STEP=1" TargetMode="External"/><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hyperlink" Target="http://miman.bib.bth.se/login?url=http://www.engineeringvillage2.org/controller/servlet/Controller?CID=quickSearchCitationFormat&amp;location=SAVEDSEARCH&amp;SEARCHID=31317012f07cdec6eM559dprod4data2&amp;navigator=PREV&amp;COUNT=1&amp;database=3" TargetMode="External"/><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hyperlink" Target="http://miman.bib.bth.se/login?url=http://www.engineeringvillage2.org/controller/servlet/Controller?CID=quickSearchCitationFormat&amp;location=SAVEDSEARCH&amp;SEARCHID=e7f6eb12f075f6c5dM130fprod1data1&amp;navigator=PREV&amp;COUNT=1&amp;database=3" TargetMode="External"/><Relationship Id="rId1" Type="http://schemas.openxmlformats.org/officeDocument/2006/relationships/slideLayout" Target="../slideLayouts/slideLayout2.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hyperlink" Target="http://miman.bib.bth.se/login?url=http://www.engineeringvillage2.org/controller/servlet/Controller?CID=quickSearchCitationFormat&amp;location=SAVEDSEARCH&amp;SEARCHID=31317012f07cdec6eM554dprod4data2&amp;navigator=PREV&amp;COUNT=1&amp;database=3" TargetMode="External"/><Relationship Id="rId9" Type="http://schemas.microsoft.com/office/2007/relationships/diagramDrawing" Target="../diagrams/drawing3.xml"/><Relationship Id="rId14" Type="http://schemas.microsoft.com/office/2007/relationships/diagramDrawing" Target="../diagrams/drawing4.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5.xml"/><Relationship Id="rId13" Type="http://schemas.openxmlformats.org/officeDocument/2006/relationships/diagramColors" Target="../diagrams/colors6.xml"/><Relationship Id="rId3" Type="http://schemas.openxmlformats.org/officeDocument/2006/relationships/hyperlink" Target="http://miman.bib.bth.se/login?url=http://www.engineeringvillage2.org/controller/servlet/Controller?CID=expertSearchCitationFormat&amp;RERUN=63a72112ef5fff622M31" TargetMode="External"/><Relationship Id="rId7" Type="http://schemas.openxmlformats.org/officeDocument/2006/relationships/diagramQuickStyle" Target="../diagrams/quickStyle5.xml"/><Relationship Id="rId12" Type="http://schemas.openxmlformats.org/officeDocument/2006/relationships/diagramQuickStyle" Target="../diagrams/quickStyle6.xml"/><Relationship Id="rId2" Type="http://schemas.openxmlformats.org/officeDocument/2006/relationships/hyperlink" Target="http://miman.bib.bth.se/login?url=http://www.engineeringvillage2.org/controller/servlet/Controller?CID=expertSearchCitationFormat&amp;RERUN=63a72112ef5fff622M3130prod4data1&amp;database=3&amp;STEP=1" TargetMode="External"/><Relationship Id="rId1" Type="http://schemas.openxmlformats.org/officeDocument/2006/relationships/slideLayout" Target="../slideLayouts/slideLayout2.xml"/><Relationship Id="rId6" Type="http://schemas.openxmlformats.org/officeDocument/2006/relationships/diagramLayout" Target="../diagrams/layout5.xml"/><Relationship Id="rId11" Type="http://schemas.openxmlformats.org/officeDocument/2006/relationships/diagramLayout" Target="../diagrams/layout6.xml"/><Relationship Id="rId5" Type="http://schemas.openxmlformats.org/officeDocument/2006/relationships/diagramData" Target="../diagrams/data5.xml"/><Relationship Id="rId10" Type="http://schemas.openxmlformats.org/officeDocument/2006/relationships/diagramData" Target="../diagrams/data6.xml"/><Relationship Id="rId4" Type="http://schemas.openxmlformats.org/officeDocument/2006/relationships/hyperlink" Target="http://miman.bib.bth.se/login?url=http://www.engineeringvillage2.org/controller/servlet/Controller?EISESSION=1_18e854112efb1d9efdM5922ses2&amp;CID=expertSearchCitationFormat&amp;RERUN=d1e7c212ef53308d7M27bfprod2data2&amp;database=3&amp;STEP=1" TargetMode="External"/><Relationship Id="rId9" Type="http://schemas.microsoft.com/office/2007/relationships/diagramDrawing" Target="../diagrams/drawing5.xml"/><Relationship Id="rId14" Type="http://schemas.microsoft.com/office/2007/relationships/diagramDrawing" Target="../diagrams/drawin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miman.bib.bth.se/login?url=http://www.engineeringvillage2.org/controller/servlet/Controller?CID=expertSearchCitationFormat&amp;location=SAVEDSEARCH&amp;SEARCHID=d1e7c212f07c51073M5504prod2data2&amp;navigator=PREV&amp;COUNT=1&amp;database=3" TargetMode="External"/><Relationship Id="rId2" Type="http://schemas.openxmlformats.org/officeDocument/2006/relationships/hyperlink" Target="http://miman.bib.bth.se/login?url=http://www.engineeringvillage2.org/controller/servlet/Controller?CID=quickSearchCitationFormat&amp;location=SAVEDSEARCH&amp;SEARCHID=e7f6eb12f075f6c5dM130fprod1data1&amp;navigator=PREV&amp;COUNT=1&amp;database=3" TargetMode="External"/><Relationship Id="rId1" Type="http://schemas.openxmlformats.org/officeDocument/2006/relationships/slideLayout" Target="../slideLayouts/slideLayout2.xml"/><Relationship Id="rId5" Type="http://schemas.openxmlformats.org/officeDocument/2006/relationships/hyperlink" Target="http://miman.bib.bth.se/login?url=http://www.engineeringvillage2.org/controller/servlet/Controller?CID=quickSearchCitationFormat&amp;location=SAVEDSEARCH&amp;SEARCHID=1579a3012f06aa3824M707prod3data2&amp;navigator=PREV&amp;COUNT=1&amp;database=3" TargetMode="External"/><Relationship Id="rId4" Type="http://schemas.openxmlformats.org/officeDocument/2006/relationships/hyperlink" Target="http://miman.bib.bth.se/login?url=http://www.engineeringvillage2.org/controller/servlet/Controller?CID=expertSearchCitationFormat&amp;location=SAVEDSEARCH&amp;SEARCHID=63a72112f08104966M57adprod4data1&amp;navigator=PREV&amp;COUNT=1&amp;database=3"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miman.bib.bth.se/login?url=http://www.engineeringvillage2.org/controller/servlet/Controller?CID=expertSearchCitationFormat&amp;RERUN=1579a3012ef33eb262M13ccprod3data2&amp;database=3&amp;STEP=1" TargetMode="External"/><Relationship Id="rId2" Type="http://schemas.openxmlformats.org/officeDocument/2006/relationships/hyperlink" Target="http://miman.bib.bth.se/login?url=http://www.engineeringvillage2.org/controller/servlet/Controller?CID=expertSearchCitationFormat&amp;RERUN=13e15f712ef5fe2a66M295bprod2data1&amp;database=3&amp;STEP=1" TargetMode="External"/><Relationship Id="rId1" Type="http://schemas.openxmlformats.org/officeDocument/2006/relationships/slideLayout" Target="../slideLayouts/slideLayout2.xml"/><Relationship Id="rId4" Type="http://schemas.openxmlformats.org/officeDocument/2006/relationships/hyperlink" Target="http://miman.bib.bth.se/login?url=http://www.engineeringvillage2.org/controller/servlet/Controller?CID=expertSearchCitationFormat&amp;RERUN=13e15f712http://www.engineeringvillage2.org/controller/servlet/Controller?CID=expertSearchCitationFormat&amp;RERUN=d1e7c212ef53308d7M239fprod2data2&amp;database=3&amp;STEP=1"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miman.bib.bth.se/login?url=http://www.engineeringvillage2.org/controller/servlet/Controller?CID=expertSearchCitationFormat&amp;location=SAVEDSEARCH&amp;SEARCHID=1db985212f07213bbaM4892prod3data1&amp;navigator=PREV&amp;COUNT=1&amp;database=3" TargetMode="External"/><Relationship Id="rId13" Type="http://schemas.microsoft.com/office/2007/relationships/diagramDrawing" Target="../diagrams/drawing8.xml"/><Relationship Id="rId18" Type="http://schemas.microsoft.com/office/2007/relationships/diagramDrawing" Target="../diagrams/drawing9.xml"/><Relationship Id="rId3" Type="http://schemas.openxmlformats.org/officeDocument/2006/relationships/diagramLayout" Target="../diagrams/layout7.xml"/><Relationship Id="rId7" Type="http://schemas.openxmlformats.org/officeDocument/2006/relationships/hyperlink" Target="http://miman.bib.bth.se/login?url=http://www.engineeringvillage2.org/controller/servlet/Controller?CID=combineSearchHistory&amp;location=SAVEDSEARCH&amp;SEARCHID=31317012f07cdec6eM58a2prod4data2&amp;navigator=PREV&amp;COUNT=1&amp;database=3" TargetMode="External"/><Relationship Id="rId12" Type="http://schemas.openxmlformats.org/officeDocument/2006/relationships/diagramColors" Target="../diagrams/colors8.xml"/><Relationship Id="rId17" Type="http://schemas.openxmlformats.org/officeDocument/2006/relationships/diagramColors" Target="../diagrams/colors9.xml"/><Relationship Id="rId2" Type="http://schemas.openxmlformats.org/officeDocument/2006/relationships/diagramData" Target="../diagrams/data7.xml"/><Relationship Id="rId16" Type="http://schemas.openxmlformats.org/officeDocument/2006/relationships/diagramQuickStyle" Target="../diagrams/quickStyle9.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diagramQuickStyle" Target="../diagrams/quickStyle8.xml"/><Relationship Id="rId5" Type="http://schemas.openxmlformats.org/officeDocument/2006/relationships/diagramColors" Target="../diagrams/colors7.xml"/><Relationship Id="rId15" Type="http://schemas.openxmlformats.org/officeDocument/2006/relationships/diagramLayout" Target="../diagrams/layout9.xml"/><Relationship Id="rId10" Type="http://schemas.openxmlformats.org/officeDocument/2006/relationships/diagramLayout" Target="../diagrams/layout8.xml"/><Relationship Id="rId4" Type="http://schemas.openxmlformats.org/officeDocument/2006/relationships/diagramQuickStyle" Target="../diagrams/quickStyle7.xml"/><Relationship Id="rId9" Type="http://schemas.openxmlformats.org/officeDocument/2006/relationships/diagramData" Target="../diagrams/data8.xml"/><Relationship Id="rId14" Type="http://schemas.openxmlformats.org/officeDocument/2006/relationships/diagramData" Target="../diagrams/data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iman.bib.bth.se/login?url=http://www.engineeringvillage2.org/controller/servlet/Controller?CID=expertSearchCitationFormat&amp;location=SAVEDSEARCH&amp;SEARCHID=1579a3012f1e148ea7M6645prod3data2&amp;navigator=PREV&amp;COUNT=1&amp;database=3"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bth.se/bib/eng/library.ns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miman.bib.bth.se/login?url=http://www.engineeringvillage2.org/controller/servlet/Controller?CID=expertSearchCitationFormat&amp;RERUN=d1e7c212f200e20d2M445dprod2data2&amp;database=3&amp;STEP=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miman.bib.bth.se/login?url=http://ieeexplore.ieee.org/search/searchresult.jsp?action=search&amp;sortType=&amp;rowsPerPage=25&amp;matchBoolean=true&amp;searchField=Search%20All&amp;queryText=((technique*%20OR%20method*%20OR%20approach*)%20AND%20(.QT.web%20devel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jisc-adat.com/adat/home.p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Research Methodology 1 </a:t>
            </a:r>
            <a:br>
              <a:rPr lang="en-US" dirty="0" smtClean="0"/>
            </a:br>
            <a:r>
              <a:rPr lang="en-US" dirty="0" smtClean="0"/>
              <a:t>PA2404</a:t>
            </a:r>
            <a:endParaRPr lang="en-US" dirty="0"/>
          </a:p>
        </p:txBody>
      </p:sp>
      <p:sp>
        <p:nvSpPr>
          <p:cNvPr id="3" name="Subtitle 2"/>
          <p:cNvSpPr>
            <a:spLocks noGrp="1"/>
          </p:cNvSpPr>
          <p:nvPr>
            <p:ph type="subTitle" idx="1"/>
          </p:nvPr>
        </p:nvSpPr>
        <p:spPr/>
        <p:txBody>
          <a:bodyPr/>
          <a:lstStyle/>
          <a:p>
            <a:r>
              <a:rPr lang="en-US" dirty="0" smtClean="0"/>
              <a:t>Ted </a:t>
            </a:r>
            <a:r>
              <a:rPr lang="en-US" dirty="0" err="1" smtClean="0"/>
              <a:t>Gunnarsson</a:t>
            </a:r>
            <a:r>
              <a:rPr lang="en-US" dirty="0" smtClean="0"/>
              <a:t/>
            </a:r>
            <a:br>
              <a:rPr lang="en-US" dirty="0" smtClean="0"/>
            </a:br>
            <a:r>
              <a:rPr lang="en-US" dirty="0" smtClean="0"/>
              <a:t>Eva </a:t>
            </a:r>
            <a:r>
              <a:rPr lang="en-US" dirty="0" err="1" smtClean="0"/>
              <a:t>Norling</a:t>
            </a:r>
            <a:endParaRPr lang="en-US" dirty="0"/>
          </a:p>
        </p:txBody>
      </p:sp>
      <p:pic>
        <p:nvPicPr>
          <p:cNvPr id="35842" name="Picture 2" descr="BTH:s logotype med devisen in real life under"/>
          <p:cNvPicPr>
            <a:picLocks noChangeAspect="1" noChangeArrowheads="1"/>
          </p:cNvPicPr>
          <p:nvPr/>
        </p:nvPicPr>
        <p:blipFill>
          <a:blip r:embed="rId2" cstate="print"/>
          <a:srcRect/>
          <a:stretch>
            <a:fillRect/>
          </a:stretch>
        </p:blipFill>
        <p:spPr bwMode="auto">
          <a:xfrm>
            <a:off x="5436096" y="4365104"/>
            <a:ext cx="1581150" cy="1933576"/>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Keywords - how to find them?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 a test search with your content-bearing words and analyze the result. You can often find useful search terms in the records of the most interesting articles. Check what words are used to describe their contents</a:t>
            </a:r>
          </a:p>
          <a:p>
            <a:r>
              <a:rPr lang="en-US" dirty="0" smtClean="0"/>
              <a:t>Some databases have a thesaurus where you can enter your keywords and get suggestions for useful subject terms. There you can also see related subject terms and subject term hierarchies (subject trees) with wider or more specific terms</a:t>
            </a:r>
          </a:p>
          <a:p>
            <a:r>
              <a:rPr lang="en-US" dirty="0" smtClean="0"/>
              <a:t>A thesaurus is often subject-specific, so you won't find common words there</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resources for finding keywords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Wikipedia</a:t>
            </a:r>
            <a:br>
              <a:rPr lang="en-US" dirty="0" smtClean="0"/>
            </a:br>
            <a:endParaRPr lang="en-US" dirty="0" smtClean="0"/>
          </a:p>
          <a:p>
            <a:r>
              <a:rPr lang="en-US" dirty="0" smtClean="0"/>
              <a:t>Google define</a:t>
            </a:r>
          </a:p>
          <a:p>
            <a:endParaRPr lang="en-US" dirty="0" smtClean="0"/>
          </a:p>
          <a:p>
            <a:r>
              <a:rPr lang="en-US" dirty="0" smtClean="0">
                <a:hlinkClick r:id="rId2"/>
              </a:rPr>
              <a:t>Gale Virtual Reference Library</a:t>
            </a:r>
            <a:r>
              <a:rPr lang="en-US" dirty="0" smtClean="0"/>
              <a:t/>
            </a:r>
            <a:br>
              <a:rPr lang="en-US" dirty="0" smtClean="0"/>
            </a:br>
            <a:endParaRPr lang="en-US" dirty="0" smtClean="0"/>
          </a:p>
          <a:p>
            <a:r>
              <a:rPr lang="en-US" dirty="0" smtClean="0">
                <a:hlinkClick r:id="rId2"/>
              </a:rPr>
              <a:t>McGraw-Hill Encyclopedia of Science &amp; Technology</a:t>
            </a:r>
            <a:r>
              <a:rPr lang="en-US" dirty="0" smtClean="0"/>
              <a:t/>
            </a:r>
            <a:br>
              <a:rPr lang="en-US" dirty="0" smtClean="0"/>
            </a:br>
            <a:endParaRPr lang="en-US" dirty="0" smtClean="0"/>
          </a:p>
          <a:p>
            <a:r>
              <a:rPr lang="en-US" dirty="0" smtClean="0">
                <a:hlinkClick r:id="rId2"/>
              </a:rPr>
              <a:t>Encyclopedia of Software Engineering (Wiley)</a:t>
            </a:r>
            <a:r>
              <a:rPr lang="en-US" dirty="0" smtClean="0"/>
              <a:t/>
            </a:r>
            <a:br>
              <a:rPr lang="en-US" dirty="0" smtClean="0"/>
            </a:br>
            <a:endParaRPr lang="en-US" dirty="0" smtClean="0"/>
          </a:p>
          <a:p>
            <a:r>
              <a:rPr lang="en-US" dirty="0" smtClean="0">
                <a:hlinkClick r:id="rId3"/>
              </a:rPr>
              <a:t>SWEBOK: Guide to the Software Engineering Body of Knowledge (IEEE)</a:t>
            </a:r>
            <a:r>
              <a:rPr lang="en-US" dirty="0" smtClean="0"/>
              <a:t> </a:t>
            </a:r>
            <a:br>
              <a:rPr lang="en-US" dirty="0" smtClean="0"/>
            </a:br>
            <a:endParaRPr lang="en-US" dirty="0" smtClean="0"/>
          </a:p>
          <a:p>
            <a:r>
              <a:rPr lang="en-US" dirty="0" smtClean="0">
                <a:hlinkClick r:id="rId4"/>
              </a:rPr>
              <a:t>http://www.synonyms.net/</a:t>
            </a:r>
            <a:r>
              <a:rPr lang="en-US" dirty="0" smtClean="0"/>
              <a:t/>
            </a:r>
            <a:br>
              <a:rPr lang="en-US" dirty="0" smtClean="0"/>
            </a:br>
            <a:endParaRPr lang="en-US" dirty="0" smtClean="0"/>
          </a:p>
          <a:p>
            <a:r>
              <a:rPr lang="en-US" dirty="0" smtClean="0">
                <a:hlinkClick r:id="rId5"/>
              </a:rPr>
              <a:t>http://www.synonym.com/</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Identifying the content-bearing keywords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“What techniques are available to support Web development activities to construct more accessible web pages?”</a:t>
            </a:r>
          </a:p>
          <a:p>
            <a:endParaRPr lang="en-US" i="1" dirty="0" smtClean="0"/>
          </a:p>
          <a:p>
            <a:r>
              <a:rPr lang="en-US" dirty="0" smtClean="0">
                <a:hlinkClick r:id="rId2"/>
              </a:rPr>
              <a:t>Why it’s not a good idea to put in your complete research question in a expert database</a:t>
            </a:r>
            <a:r>
              <a:rPr lang="en-US" dirty="0" smtClean="0"/>
              <a:t/>
            </a:r>
            <a:br>
              <a:rPr lang="en-US" dirty="0" smtClean="0"/>
            </a:br>
            <a:endParaRPr lang="en-US" dirty="0" smtClean="0"/>
          </a:p>
          <a:p>
            <a:r>
              <a:rPr lang="en-US" dirty="0" smtClean="0"/>
              <a:t>Content-bearing keywords:</a:t>
            </a:r>
          </a:p>
          <a:p>
            <a:pPr lvl="1"/>
            <a:r>
              <a:rPr lang="en-US" dirty="0" smtClean="0">
                <a:solidFill>
                  <a:schemeClr val="tx1"/>
                </a:solidFill>
              </a:rPr>
              <a:t>techniques</a:t>
            </a:r>
          </a:p>
          <a:p>
            <a:pPr lvl="1"/>
            <a:r>
              <a:rPr lang="en-US" dirty="0" smtClean="0">
                <a:solidFill>
                  <a:schemeClr val="tx1"/>
                </a:solidFill>
              </a:rPr>
              <a:t>Web development</a:t>
            </a:r>
          </a:p>
          <a:p>
            <a:pPr lvl="1"/>
            <a:r>
              <a:rPr lang="en-US" dirty="0" smtClean="0">
                <a:solidFill>
                  <a:schemeClr val="tx1"/>
                </a:solidFill>
              </a:rPr>
              <a:t>accessible web pages</a:t>
            </a:r>
          </a:p>
          <a:p>
            <a:pPr>
              <a:buNone/>
            </a:pPr>
            <a:r>
              <a:rPr lang="en-US" dirty="0" smtClean="0"/>
              <a:t> </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0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0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20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finding keywords</a:t>
            </a:r>
            <a:endParaRPr lang="en-US" dirty="0"/>
          </a:p>
        </p:txBody>
      </p:sp>
      <p:sp>
        <p:nvSpPr>
          <p:cNvPr id="3" name="Content Placeholder 2"/>
          <p:cNvSpPr>
            <a:spLocks noGrp="1"/>
          </p:cNvSpPr>
          <p:nvPr>
            <p:ph idx="1"/>
          </p:nvPr>
        </p:nvSpPr>
        <p:spPr/>
        <p:txBody>
          <a:bodyPr/>
          <a:lstStyle/>
          <a:p>
            <a:r>
              <a:rPr lang="en-US" dirty="0" smtClean="0"/>
              <a:t>Work with your </a:t>
            </a:r>
            <a:r>
              <a:rPr lang="en-US" dirty="0" err="1" smtClean="0"/>
              <a:t>neighbours</a:t>
            </a:r>
            <a:r>
              <a:rPr lang="en-US" dirty="0" smtClean="0"/>
              <a:t> (2-4 in a group)</a:t>
            </a:r>
          </a:p>
          <a:p>
            <a:r>
              <a:rPr lang="en-US" dirty="0" smtClean="0"/>
              <a:t>Time</a:t>
            </a:r>
            <a:r>
              <a:rPr lang="en-US" smtClean="0"/>
              <a:t>: </a:t>
            </a:r>
            <a:r>
              <a:rPr lang="en-US" smtClean="0"/>
              <a:t>10 </a:t>
            </a:r>
            <a:r>
              <a:rPr lang="en-US" dirty="0" smtClean="0"/>
              <a:t>minutes</a:t>
            </a:r>
          </a:p>
          <a:p>
            <a:r>
              <a:rPr lang="en-US" dirty="0" smtClean="0"/>
              <a:t>Find additional keywords for our research question: </a:t>
            </a:r>
            <a:r>
              <a:rPr lang="en-US" b="1" dirty="0" smtClean="0"/>
              <a:t>"What </a:t>
            </a:r>
            <a:r>
              <a:rPr lang="en-US" b="1" dirty="0" smtClean="0">
                <a:solidFill>
                  <a:srgbClr val="FF0000"/>
                </a:solidFill>
              </a:rPr>
              <a:t>techniques</a:t>
            </a:r>
            <a:r>
              <a:rPr lang="en-US" b="1" dirty="0" smtClean="0"/>
              <a:t> are available to support </a:t>
            </a:r>
            <a:r>
              <a:rPr lang="en-US" b="1" dirty="0" smtClean="0">
                <a:solidFill>
                  <a:srgbClr val="FF0000"/>
                </a:solidFill>
              </a:rPr>
              <a:t>Web development </a:t>
            </a:r>
            <a:r>
              <a:rPr lang="en-US" b="1" dirty="0" smtClean="0"/>
              <a:t>activities to construct more </a:t>
            </a:r>
            <a:r>
              <a:rPr lang="en-US" b="1" dirty="0" smtClean="0">
                <a:solidFill>
                  <a:srgbClr val="FF0000"/>
                </a:solidFill>
              </a:rPr>
              <a:t>accessible web pages</a:t>
            </a:r>
            <a:r>
              <a:rPr lang="en-US" b="1" dirty="0" smtClean="0"/>
              <a:t>?"</a:t>
            </a:r>
            <a:endParaRPr lang="en-US" dirty="0" smtClean="0"/>
          </a:p>
          <a:p>
            <a:r>
              <a:rPr lang="en-US" dirty="0" smtClean="0"/>
              <a:t>Some groups will be asked to present their keywords at the whiteboard</a:t>
            </a:r>
          </a:p>
          <a:p>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synonyms and related terms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techniques - method, approach, process</a:t>
            </a:r>
            <a:br>
              <a:rPr lang="en-US" dirty="0" smtClean="0"/>
            </a:br>
            <a:r>
              <a:rPr lang="en-US" dirty="0" smtClean="0"/>
              <a:t/>
            </a:r>
            <a:br>
              <a:rPr lang="en-US" dirty="0" smtClean="0"/>
            </a:br>
            <a:endParaRPr lang="en-US" dirty="0" smtClean="0"/>
          </a:p>
          <a:p>
            <a:r>
              <a:rPr lang="en-US" dirty="0" smtClean="0"/>
              <a:t>web development - web design, web site design, web programming</a:t>
            </a:r>
            <a:br>
              <a:rPr lang="en-US" dirty="0" smtClean="0"/>
            </a:br>
            <a:r>
              <a:rPr lang="en-US" dirty="0" smtClean="0"/>
              <a:t/>
            </a:r>
            <a:br>
              <a:rPr lang="en-US" dirty="0" smtClean="0"/>
            </a:br>
            <a:endParaRPr lang="en-US" dirty="0" smtClean="0"/>
          </a:p>
          <a:p>
            <a:r>
              <a:rPr lang="en-US" dirty="0" smtClean="0"/>
              <a:t>accessible - information accessibility, web accessibility, universal web usability, universal web design, WCAG (Web Content Accessibility Guidelines), handicapped aids, assistive technologies</a:t>
            </a:r>
          </a:p>
          <a:p>
            <a:endParaRPr lang="en-US" dirty="0" smtClean="0"/>
          </a:p>
          <a:p>
            <a:r>
              <a:rPr lang="en-US" dirty="0" smtClean="0"/>
              <a:t>web pages - web sites, web services, websites, web applications, web content, user interfaces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More</a:t>
            </a:r>
            <a:r>
              <a:rPr lang="sv-SE" dirty="0" smtClean="0"/>
              <a:t> on </a:t>
            </a:r>
            <a:r>
              <a:rPr lang="sv-SE" dirty="0" err="1" smtClean="0"/>
              <a:t>keywords</a:t>
            </a:r>
            <a:endParaRPr lang="en-US" dirty="0"/>
          </a:p>
        </p:txBody>
      </p:sp>
      <p:sp>
        <p:nvSpPr>
          <p:cNvPr id="3" name="Content Placeholder 2"/>
          <p:cNvSpPr>
            <a:spLocks noGrp="1"/>
          </p:cNvSpPr>
          <p:nvPr>
            <p:ph idx="1"/>
          </p:nvPr>
        </p:nvSpPr>
        <p:spPr/>
        <p:txBody>
          <a:bodyPr>
            <a:normAutofit fontScale="92500" lnSpcReduction="10000"/>
          </a:bodyPr>
          <a:lstStyle/>
          <a:p>
            <a:r>
              <a:rPr lang="sv-SE" dirty="0" err="1" smtClean="0"/>
              <a:t>Once</a:t>
            </a:r>
            <a:r>
              <a:rPr lang="sv-SE" dirty="0" smtClean="0"/>
              <a:t> the initial brainstorming is </a:t>
            </a:r>
            <a:r>
              <a:rPr lang="sv-SE" dirty="0" err="1" smtClean="0"/>
              <a:t>done</a:t>
            </a:r>
            <a:r>
              <a:rPr lang="sv-SE" dirty="0" smtClean="0"/>
              <a:t>, you </a:t>
            </a:r>
            <a:r>
              <a:rPr lang="sv-SE" dirty="0" err="1" smtClean="0"/>
              <a:t>should</a:t>
            </a:r>
            <a:r>
              <a:rPr lang="sv-SE" dirty="0" smtClean="0"/>
              <a:t> pick </a:t>
            </a:r>
            <a:r>
              <a:rPr lang="sv-SE" dirty="0" err="1" smtClean="0"/>
              <a:t>out</a:t>
            </a:r>
            <a:r>
              <a:rPr lang="sv-SE" dirty="0" smtClean="0"/>
              <a:t> the </a:t>
            </a:r>
            <a:r>
              <a:rPr lang="sv-SE" dirty="0" err="1" smtClean="0"/>
              <a:t>most</a:t>
            </a:r>
            <a:r>
              <a:rPr lang="sv-SE" dirty="0" smtClean="0"/>
              <a:t> relevant </a:t>
            </a:r>
            <a:r>
              <a:rPr lang="sv-SE" dirty="0" err="1" smtClean="0"/>
              <a:t>words</a:t>
            </a:r>
            <a:r>
              <a:rPr lang="sv-SE" dirty="0" smtClean="0"/>
              <a:t> </a:t>
            </a:r>
            <a:r>
              <a:rPr lang="sv-SE" dirty="0" err="1" smtClean="0"/>
              <a:t>related</a:t>
            </a:r>
            <a:r>
              <a:rPr lang="sv-SE" dirty="0" smtClean="0"/>
              <a:t> to your </a:t>
            </a:r>
            <a:r>
              <a:rPr lang="sv-SE" dirty="0" err="1" smtClean="0"/>
              <a:t>topic</a:t>
            </a:r>
            <a:r>
              <a:rPr lang="sv-SE" dirty="0" smtClean="0"/>
              <a:t> – not </a:t>
            </a:r>
            <a:r>
              <a:rPr lang="sv-SE" dirty="0" err="1" smtClean="0"/>
              <a:t>every</a:t>
            </a:r>
            <a:r>
              <a:rPr lang="sv-SE" dirty="0" smtClean="0"/>
              <a:t> </a:t>
            </a:r>
            <a:r>
              <a:rPr lang="sv-SE" dirty="0" err="1" smtClean="0"/>
              <a:t>word</a:t>
            </a:r>
            <a:r>
              <a:rPr lang="sv-SE" dirty="0" smtClean="0"/>
              <a:t> </a:t>
            </a:r>
            <a:r>
              <a:rPr lang="sv-SE" dirty="0" err="1" smtClean="0"/>
              <a:t>can</a:t>
            </a:r>
            <a:r>
              <a:rPr lang="sv-SE" dirty="0" smtClean="0"/>
              <a:t> be </a:t>
            </a:r>
            <a:r>
              <a:rPr lang="sv-SE" dirty="0" err="1" smtClean="0"/>
              <a:t>included</a:t>
            </a:r>
            <a:r>
              <a:rPr lang="sv-SE" dirty="0" smtClean="0"/>
              <a:t> in the </a:t>
            </a:r>
            <a:r>
              <a:rPr lang="sv-SE" dirty="0" err="1" smtClean="0"/>
              <a:t>search</a:t>
            </a:r>
            <a:r>
              <a:rPr lang="sv-SE" dirty="0" smtClean="0"/>
              <a:t> string</a:t>
            </a:r>
          </a:p>
          <a:p>
            <a:r>
              <a:rPr lang="sv-SE" dirty="0" smtClean="0"/>
              <a:t>A </a:t>
            </a:r>
            <a:r>
              <a:rPr lang="sv-SE" dirty="0" err="1" smtClean="0"/>
              <a:t>lot</a:t>
            </a:r>
            <a:r>
              <a:rPr lang="sv-SE" dirty="0" smtClean="0"/>
              <a:t> of </a:t>
            </a:r>
            <a:r>
              <a:rPr lang="sv-SE" dirty="0" err="1" smtClean="0"/>
              <a:t>keywords</a:t>
            </a:r>
            <a:r>
              <a:rPr lang="sv-SE" dirty="0" smtClean="0"/>
              <a:t> </a:t>
            </a:r>
            <a:r>
              <a:rPr lang="sv-SE" dirty="0" err="1" smtClean="0"/>
              <a:t>don’t</a:t>
            </a:r>
            <a:r>
              <a:rPr lang="sv-SE" dirty="0" smtClean="0"/>
              <a:t> </a:t>
            </a:r>
            <a:r>
              <a:rPr lang="sv-SE" dirty="0" err="1" smtClean="0"/>
              <a:t>appear</a:t>
            </a:r>
            <a:r>
              <a:rPr lang="sv-SE" dirty="0" smtClean="0"/>
              <a:t> </a:t>
            </a:r>
            <a:r>
              <a:rPr lang="sv-SE" dirty="0" err="1" smtClean="0"/>
              <a:t>until</a:t>
            </a:r>
            <a:r>
              <a:rPr lang="sv-SE" dirty="0" smtClean="0"/>
              <a:t> you start </a:t>
            </a:r>
            <a:r>
              <a:rPr lang="sv-SE" dirty="0" err="1" smtClean="0"/>
              <a:t>searching</a:t>
            </a:r>
            <a:endParaRPr lang="sv-SE" dirty="0" smtClean="0"/>
          </a:p>
          <a:p>
            <a:r>
              <a:rPr lang="sv-SE" dirty="0" smtClean="0"/>
              <a:t>It is a </a:t>
            </a:r>
            <a:r>
              <a:rPr lang="sv-SE" dirty="0" err="1" smtClean="0"/>
              <a:t>good</a:t>
            </a:r>
            <a:r>
              <a:rPr lang="sv-SE" dirty="0" smtClean="0"/>
              <a:t> </a:t>
            </a:r>
            <a:r>
              <a:rPr lang="sv-SE" dirty="0" err="1" smtClean="0"/>
              <a:t>idea</a:t>
            </a:r>
            <a:r>
              <a:rPr lang="sv-SE" dirty="0" smtClean="0"/>
              <a:t> to </a:t>
            </a:r>
            <a:r>
              <a:rPr lang="sv-SE" dirty="0" err="1" smtClean="0"/>
              <a:t>include</a:t>
            </a:r>
            <a:r>
              <a:rPr lang="sv-SE" dirty="0" smtClean="0"/>
              <a:t> the </a:t>
            </a:r>
            <a:r>
              <a:rPr lang="sv-SE" dirty="0" err="1" smtClean="0"/>
              <a:t>keywords</a:t>
            </a:r>
            <a:r>
              <a:rPr lang="sv-SE" dirty="0" smtClean="0"/>
              <a:t> that you </a:t>
            </a:r>
            <a:r>
              <a:rPr lang="sv-SE" dirty="0" err="1" smtClean="0"/>
              <a:t>used</a:t>
            </a:r>
            <a:r>
              <a:rPr lang="sv-SE" dirty="0" smtClean="0"/>
              <a:t> in the </a:t>
            </a:r>
            <a:r>
              <a:rPr lang="sv-SE" dirty="0" err="1" smtClean="0"/>
              <a:t>method</a:t>
            </a:r>
            <a:r>
              <a:rPr lang="sv-SE" dirty="0" smtClean="0"/>
              <a:t> </a:t>
            </a:r>
            <a:r>
              <a:rPr lang="sv-SE" dirty="0" err="1" smtClean="0"/>
              <a:t>chapter</a:t>
            </a:r>
            <a:r>
              <a:rPr lang="sv-SE" dirty="0" smtClean="0"/>
              <a:t> of your </a:t>
            </a:r>
            <a:r>
              <a:rPr lang="sv-SE" dirty="0" err="1" smtClean="0"/>
              <a:t>thesis</a:t>
            </a:r>
            <a:endParaRPr lang="sv-SE" dirty="0" smtClean="0"/>
          </a:p>
          <a:p>
            <a:r>
              <a:rPr lang="sv-SE" dirty="0" err="1" smtClean="0"/>
              <a:t>If</a:t>
            </a:r>
            <a:r>
              <a:rPr lang="sv-SE" dirty="0" smtClean="0"/>
              <a:t> you </a:t>
            </a:r>
            <a:r>
              <a:rPr lang="sv-SE" dirty="0" err="1" smtClean="0"/>
              <a:t>do</a:t>
            </a:r>
            <a:r>
              <a:rPr lang="sv-SE" dirty="0" smtClean="0"/>
              <a:t> a </a:t>
            </a:r>
            <a:r>
              <a:rPr lang="sv-SE" dirty="0" err="1" smtClean="0"/>
              <a:t>systematic</a:t>
            </a:r>
            <a:r>
              <a:rPr lang="sv-SE" dirty="0" smtClean="0"/>
              <a:t> </a:t>
            </a:r>
            <a:r>
              <a:rPr lang="sv-SE" dirty="0" err="1" smtClean="0"/>
              <a:t>literature</a:t>
            </a:r>
            <a:r>
              <a:rPr lang="sv-SE" dirty="0" smtClean="0"/>
              <a:t> </a:t>
            </a:r>
            <a:r>
              <a:rPr lang="sv-SE" dirty="0" err="1" smtClean="0"/>
              <a:t>review</a:t>
            </a:r>
            <a:r>
              <a:rPr lang="sv-SE" dirty="0" smtClean="0"/>
              <a:t> (SLR) it is </a:t>
            </a:r>
            <a:r>
              <a:rPr lang="sv-SE" dirty="0" err="1" smtClean="0"/>
              <a:t>required</a:t>
            </a:r>
            <a:r>
              <a:rPr lang="sv-SE" dirty="0" smtClean="0"/>
              <a:t> that you present your </a:t>
            </a:r>
            <a:r>
              <a:rPr lang="sv-SE" dirty="0" err="1" smtClean="0"/>
              <a:t>keywords</a:t>
            </a:r>
            <a:r>
              <a:rPr lang="sv-SE" dirty="0" smtClean="0"/>
              <a:t> and your </a:t>
            </a:r>
            <a:r>
              <a:rPr lang="sv-SE" dirty="0" err="1" smtClean="0"/>
              <a:t>search</a:t>
            </a:r>
            <a:r>
              <a:rPr lang="sv-SE" dirty="0" smtClean="0"/>
              <a:t> strings in the </a:t>
            </a:r>
            <a:r>
              <a:rPr lang="sv-SE" dirty="0" err="1" smtClean="0"/>
              <a:t>thesis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Much database searching is based on the principles of Boolean logic</a:t>
            </a:r>
          </a:p>
          <a:p>
            <a:pPr>
              <a:buNone/>
            </a:pPr>
            <a:endParaRPr lang="en-US" dirty="0" smtClean="0"/>
          </a:p>
          <a:p>
            <a:r>
              <a:rPr lang="en-US" dirty="0" smtClean="0"/>
              <a:t>By combining your key words with Boolean operators you can create your own search string and conduct more precise searches </a:t>
            </a:r>
          </a:p>
          <a:p>
            <a:pPr>
              <a:buNone/>
            </a:pPr>
            <a:endParaRPr lang="en-US" dirty="0" smtClean="0"/>
          </a:p>
          <a:p>
            <a:r>
              <a:rPr lang="en-US" dirty="0" smtClean="0"/>
              <a:t>AND, OR, NOT, NEAR</a:t>
            </a:r>
          </a:p>
          <a:p>
            <a:endParaRPr lang="en-US" dirty="0" smtClean="0"/>
          </a:p>
          <a:p>
            <a:r>
              <a:rPr lang="en-US" dirty="0" smtClean="0"/>
              <a:t>Most databases require that you type the </a:t>
            </a:r>
            <a:r>
              <a:rPr lang="en-US" dirty="0" err="1" smtClean="0"/>
              <a:t>boolean</a:t>
            </a:r>
            <a:r>
              <a:rPr lang="en-US" dirty="0" smtClean="0"/>
              <a:t> operators by CAPITAL LETTERS. Always check help pages...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Narrowing searches using AND</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We retrieve records where all the search terms are present. Records including only one of the terms will not be retrieved. </a:t>
            </a:r>
          </a:p>
          <a:p>
            <a:r>
              <a:rPr lang="en-US" dirty="0" smtClean="0"/>
              <a:t>Example on how AND refines the search result:</a:t>
            </a:r>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smtClean="0"/>
          </a:p>
          <a:p>
            <a:endParaRPr lang="en-US" dirty="0" smtClean="0"/>
          </a:p>
          <a:p>
            <a:pPr marL="365760" lvl="1" indent="-256032">
              <a:buClr>
                <a:schemeClr val="accent3"/>
              </a:buClr>
              <a:buNone/>
            </a:pPr>
            <a:endParaRPr lang="en-US" dirty="0" smtClean="0">
              <a:hlinkClick r:id="rId2"/>
            </a:endParaRPr>
          </a:p>
          <a:p>
            <a:pPr marL="365760" lvl="1" indent="-256032">
              <a:buClr>
                <a:schemeClr val="accent3"/>
              </a:buClr>
              <a:buNone/>
            </a:pPr>
            <a:r>
              <a:rPr lang="en-US" dirty="0" smtClean="0">
                <a:hlinkClick r:id="rId2"/>
              </a:rPr>
              <a:t>web development AND techniques</a:t>
            </a:r>
            <a:r>
              <a:rPr lang="en-US" dirty="0" smtClean="0">
                <a:solidFill>
                  <a:schemeClr val="tx1"/>
                </a:solidFill>
              </a:rPr>
              <a:t> = 12162 hits </a:t>
            </a:r>
            <a:r>
              <a:rPr lang="en-US" dirty="0" smtClean="0"/>
              <a:t>	</a:t>
            </a:r>
          </a:p>
          <a:p>
            <a:pPr marL="365760" lvl="1" indent="-256032">
              <a:buClr>
                <a:schemeClr val="accent3"/>
              </a:buClr>
              <a:buNone/>
            </a:pPr>
            <a:r>
              <a:rPr lang="en-US" dirty="0" smtClean="0">
                <a:hlinkClick r:id="rId3"/>
              </a:rPr>
              <a:t>web development AND techniques AND accessible</a:t>
            </a:r>
            <a:r>
              <a:rPr lang="en-US" dirty="0" smtClean="0"/>
              <a:t> </a:t>
            </a:r>
            <a:r>
              <a:rPr lang="en-US" dirty="0" smtClean="0">
                <a:solidFill>
                  <a:schemeClr val="tx1"/>
                </a:solidFill>
              </a:rPr>
              <a:t>= 2057  hits</a:t>
            </a:r>
          </a:p>
          <a:p>
            <a:pPr marL="365760" lvl="1" indent="-256032">
              <a:buClr>
                <a:schemeClr val="accent3"/>
              </a:buClr>
              <a:buNone/>
            </a:pPr>
            <a:endParaRPr lang="en-US" dirty="0" smtClean="0"/>
          </a:p>
          <a:p>
            <a:pPr>
              <a:buNone/>
            </a:pPr>
            <a:endParaRPr lang="en-US" dirty="0" smtClean="0"/>
          </a:p>
          <a:p>
            <a:r>
              <a:rPr lang="en-US" dirty="0" smtClean="0"/>
              <a:t>The more terms or concepts we add to a search with the AND operator, the fewer results we will retrieve. </a:t>
            </a:r>
          </a:p>
          <a:p>
            <a:pPr marL="630936" lvl="2" indent="-256032">
              <a:buClr>
                <a:schemeClr val="accent3"/>
              </a:buClr>
              <a:buFont typeface="Georgia"/>
              <a:buChar char="•"/>
            </a:pPr>
            <a:r>
              <a:rPr lang="en-US" dirty="0" smtClean="0">
                <a:hlinkClick r:id="rId4"/>
              </a:rPr>
              <a:t>web development AND </a:t>
            </a:r>
            <a:r>
              <a:rPr lang="en-US" dirty="0" smtClean="0">
                <a:hlinkClick r:id="rId5"/>
              </a:rPr>
              <a:t>techniques </a:t>
            </a:r>
            <a:r>
              <a:rPr lang="en-US" dirty="0" smtClean="0">
                <a:hlinkClick r:id="rId4"/>
              </a:rPr>
              <a:t>AND accessible AND “web pages</a:t>
            </a:r>
            <a:r>
              <a:rPr lang="en-US" dirty="0" smtClean="0"/>
              <a:t>” </a:t>
            </a:r>
            <a:r>
              <a:rPr lang="en-US" dirty="0" smtClean="0">
                <a:solidFill>
                  <a:schemeClr val="tx1"/>
                </a:solidFill>
              </a:rPr>
              <a:t>= 5 documents</a:t>
            </a:r>
          </a:p>
        </p:txBody>
      </p:sp>
      <p:graphicFrame>
        <p:nvGraphicFramePr>
          <p:cNvPr id="4" name="Platshållare för innehåll 6"/>
          <p:cNvGraphicFramePr>
            <a:graphicFrameLocks/>
          </p:cNvGraphicFramePr>
          <p:nvPr/>
        </p:nvGraphicFramePr>
        <p:xfrm>
          <a:off x="971600" y="3140969"/>
          <a:ext cx="3034680" cy="136815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7" name="Rak pil 6"/>
          <p:cNvCxnSpPr/>
          <p:nvPr/>
        </p:nvCxnSpPr>
        <p:spPr>
          <a:xfrm rot="10800000">
            <a:off x="2483768" y="3789040"/>
            <a:ext cx="1296144"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9" name="Platshållare för innehåll 6"/>
          <p:cNvGraphicFramePr>
            <a:graphicFrameLocks/>
          </p:cNvGraphicFramePr>
          <p:nvPr/>
        </p:nvGraphicFramePr>
        <p:xfrm>
          <a:off x="4572000" y="2852936"/>
          <a:ext cx="3538736" cy="1800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Rak pil 10"/>
          <p:cNvCxnSpPr/>
          <p:nvPr/>
        </p:nvCxnSpPr>
        <p:spPr>
          <a:xfrm rot="5400000" flipH="1" flipV="1">
            <a:off x="5148064" y="4005064"/>
            <a:ext cx="136815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Effect transition="in" filter="fade">
                                      <p:cBhvr>
                                        <p:cTn id="23" dur="2000"/>
                                        <p:tgtEl>
                                          <p:spTgt spid="3">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Graphic spid="9"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Narrowing searches using NOT</a:t>
            </a:r>
            <a:endParaRPr lang="en-US" dirty="0"/>
          </a:p>
        </p:txBody>
      </p:sp>
      <p:sp>
        <p:nvSpPr>
          <p:cNvPr id="3" name="Content Placeholder 2"/>
          <p:cNvSpPr>
            <a:spLocks noGrp="1"/>
          </p:cNvSpPr>
          <p:nvPr>
            <p:ph idx="1"/>
          </p:nvPr>
        </p:nvSpPr>
        <p:spPr/>
        <p:txBody>
          <a:bodyPr>
            <a:noAutofit/>
          </a:bodyPr>
          <a:lstStyle/>
          <a:p>
            <a:r>
              <a:rPr lang="en-US" sz="1400" dirty="0" smtClean="0"/>
              <a:t>In this search we retrieve records in which only one of the terms is present, the one we have selected by our search</a:t>
            </a:r>
          </a:p>
          <a:p>
            <a:r>
              <a:rPr lang="en-US" sz="1400" dirty="0" smtClean="0"/>
              <a:t>No records where both of the search terms appear will be retrieved in the results</a:t>
            </a:r>
          </a:p>
          <a:p>
            <a:r>
              <a:rPr lang="en-US" sz="1400" dirty="0" smtClean="0">
                <a:hlinkClick r:id="rId2"/>
              </a:rPr>
              <a:t>web development</a:t>
            </a:r>
            <a:r>
              <a:rPr lang="en-US" sz="1400" dirty="0" smtClean="0"/>
              <a:t>	= 88611</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hlinkClick r:id="rId3"/>
            </a:endParaRPr>
          </a:p>
          <a:p>
            <a:r>
              <a:rPr lang="en-US" sz="1400" dirty="0" smtClean="0">
                <a:hlinkClick r:id="rId3"/>
              </a:rPr>
              <a:t> web development NOT xml</a:t>
            </a:r>
            <a:r>
              <a:rPr lang="en-US" sz="1400" dirty="0" smtClean="0"/>
              <a:t> = 83133 	</a:t>
            </a:r>
          </a:p>
          <a:p>
            <a:r>
              <a:rPr lang="en-US" sz="1400" dirty="0" smtClean="0">
                <a:hlinkClick r:id="rId4"/>
              </a:rPr>
              <a:t>web development NOT xml NOT java</a:t>
            </a:r>
            <a:r>
              <a:rPr lang="en-US" sz="1400" dirty="0" smtClean="0"/>
              <a:t> = 78294</a:t>
            </a:r>
            <a:br>
              <a:rPr lang="en-US" sz="1400" dirty="0" smtClean="0"/>
            </a:br>
            <a:endParaRPr lang="en-US" sz="1400" dirty="0" smtClean="0"/>
          </a:p>
          <a:p>
            <a:r>
              <a:rPr lang="en-US" sz="1400" dirty="0" smtClean="0"/>
              <a:t>NOT logic excludes records from your search results. Be careful: the term you do want may be present in an important way in documents that also contain the word you wish to avoid.</a:t>
            </a:r>
          </a:p>
          <a:p>
            <a:pPr lvl="1"/>
            <a:r>
              <a:rPr lang="en-US" sz="1200" b="1" dirty="0" smtClean="0">
                <a:solidFill>
                  <a:schemeClr val="tx1"/>
                </a:solidFill>
              </a:rPr>
              <a:t>Example:</a:t>
            </a:r>
            <a:r>
              <a:rPr lang="en-US" sz="1200" dirty="0" smtClean="0">
                <a:solidFill>
                  <a:schemeClr val="tx1"/>
                </a:solidFill>
              </a:rPr>
              <a:t> By using the searches above you won´t find a document describing why you should not use XML or java for developing accessible websites. </a:t>
            </a:r>
          </a:p>
          <a:p>
            <a:r>
              <a:rPr lang="en-US" sz="1400" dirty="0" smtClean="0"/>
              <a:t>Note: In some databases you will need to use AND NOT rather than NOT. Check </a:t>
            </a:r>
            <a:r>
              <a:rPr lang="en-US" sz="1400" dirty="0" err="1" smtClean="0"/>
              <a:t>helppages</a:t>
            </a:r>
            <a:r>
              <a:rPr lang="en-US" sz="1400" dirty="0" smtClean="0"/>
              <a:t>...</a:t>
            </a:r>
            <a:br>
              <a:rPr lang="en-US" sz="1400" dirty="0" smtClean="0"/>
            </a:br>
            <a:endParaRPr lang="en-US" sz="1400" dirty="0" smtClean="0"/>
          </a:p>
        </p:txBody>
      </p:sp>
      <p:graphicFrame>
        <p:nvGraphicFramePr>
          <p:cNvPr id="5" name="Platshållare för innehåll 6"/>
          <p:cNvGraphicFramePr>
            <a:graphicFrameLocks/>
          </p:cNvGraphicFramePr>
          <p:nvPr/>
        </p:nvGraphicFramePr>
        <p:xfrm>
          <a:off x="395536" y="3284984"/>
          <a:ext cx="3528392" cy="15121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7" name="Rak pil 6"/>
          <p:cNvCxnSpPr/>
          <p:nvPr/>
        </p:nvCxnSpPr>
        <p:spPr>
          <a:xfrm rot="10800000">
            <a:off x="1691680" y="4437112"/>
            <a:ext cx="172819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 name="Platshållare för innehåll 6"/>
          <p:cNvGraphicFramePr>
            <a:graphicFrameLocks/>
          </p:cNvGraphicFramePr>
          <p:nvPr/>
        </p:nvGraphicFramePr>
        <p:xfrm>
          <a:off x="4283968" y="2996952"/>
          <a:ext cx="3384376" cy="172819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cxnSp>
        <p:nvCxnSpPr>
          <p:cNvPr id="10" name="Rak pil 9"/>
          <p:cNvCxnSpPr/>
          <p:nvPr/>
        </p:nvCxnSpPr>
        <p:spPr>
          <a:xfrm flipV="1">
            <a:off x="4572000" y="3933056"/>
            <a:ext cx="1368152"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Graphic spid="8"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Broadening searches using OR</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The result list will contain all the records containing one term, the other term(s) or combinations of terms. </a:t>
            </a:r>
          </a:p>
          <a:p>
            <a:r>
              <a:rPr lang="en-US" dirty="0" smtClean="0"/>
              <a:t>Example on how OR broadens the search result:</a:t>
            </a:r>
          </a:p>
          <a:p>
            <a:endParaRPr lang="en-US" dirty="0" smtClean="0"/>
          </a:p>
          <a:p>
            <a:endParaRPr lang="en-US" dirty="0" smtClean="0"/>
          </a:p>
          <a:p>
            <a:endParaRPr lang="en-US" dirty="0" smtClean="0"/>
          </a:p>
          <a:p>
            <a:endParaRPr lang="en-US" dirty="0" smtClean="0"/>
          </a:p>
          <a:p>
            <a:pPr>
              <a:buNone/>
            </a:pPr>
            <a:endParaRPr lang="en-US" dirty="0" smtClean="0"/>
          </a:p>
          <a:p>
            <a:pPr>
              <a:buNone/>
            </a:pPr>
            <a:r>
              <a:rPr lang="en-US" dirty="0" smtClean="0"/>
              <a:t> </a:t>
            </a:r>
          </a:p>
          <a:p>
            <a:endParaRPr lang="en-US" dirty="0" smtClean="0">
              <a:hlinkClick r:id="rId2"/>
            </a:endParaRPr>
          </a:p>
          <a:p>
            <a:endParaRPr lang="en-US" dirty="0" smtClean="0">
              <a:hlinkClick r:id="rId2"/>
            </a:endParaRPr>
          </a:p>
          <a:p>
            <a:endParaRPr lang="en-US" dirty="0" smtClean="0">
              <a:hlinkClick r:id="rId2"/>
            </a:endParaRPr>
          </a:p>
          <a:p>
            <a:endParaRPr lang="en-US" dirty="0" smtClean="0">
              <a:hlinkClick r:id="rId2"/>
            </a:endParaRPr>
          </a:p>
          <a:p>
            <a:r>
              <a:rPr lang="en-US" dirty="0" err="1" smtClean="0">
                <a:hlinkClick r:id="rId2"/>
              </a:rPr>
              <a:t>webpages</a:t>
            </a:r>
            <a:r>
              <a:rPr lang="en-US" dirty="0" smtClean="0">
                <a:hlinkClick r:id="rId2"/>
              </a:rPr>
              <a:t> OR web pages </a:t>
            </a:r>
            <a:r>
              <a:rPr lang="en-US" dirty="0" smtClean="0"/>
              <a:t> = 13334 	</a:t>
            </a:r>
          </a:p>
          <a:p>
            <a:r>
              <a:rPr lang="en-US" dirty="0" err="1" smtClean="0">
                <a:hlinkClick r:id="rId3"/>
              </a:rPr>
              <a:t>webpages</a:t>
            </a:r>
            <a:r>
              <a:rPr lang="en-US" dirty="0" smtClean="0">
                <a:hlinkClick r:id="rId3"/>
              </a:rPr>
              <a:t> OR web pages OR web services </a:t>
            </a:r>
            <a:r>
              <a:rPr lang="en-US" dirty="0" smtClean="0"/>
              <a:t> = 55518</a:t>
            </a:r>
          </a:p>
          <a:p>
            <a:endParaRPr lang="en-US" dirty="0" smtClean="0">
              <a:hlinkClick r:id="rId4"/>
            </a:endParaRPr>
          </a:p>
          <a:p>
            <a:r>
              <a:rPr lang="en-US" dirty="0" smtClean="0"/>
              <a:t>And so on… </a:t>
            </a:r>
          </a:p>
          <a:p>
            <a:pPr lvl="1"/>
            <a:r>
              <a:rPr lang="en-US" dirty="0" err="1" smtClean="0">
                <a:hlinkClick r:id="rId4"/>
              </a:rPr>
              <a:t>webpages</a:t>
            </a:r>
            <a:r>
              <a:rPr lang="en-US" dirty="0" smtClean="0">
                <a:hlinkClick r:id="rId4"/>
              </a:rPr>
              <a:t> OR web pages OR web services OR web content</a:t>
            </a:r>
            <a:r>
              <a:rPr lang="en-US" dirty="0" smtClean="0"/>
              <a:t> </a:t>
            </a:r>
            <a:r>
              <a:rPr lang="en-US" dirty="0" smtClean="0">
                <a:solidFill>
                  <a:schemeClr val="tx1"/>
                </a:solidFill>
              </a:rPr>
              <a:t>= 57904</a:t>
            </a:r>
          </a:p>
          <a:p>
            <a:pPr>
              <a:buNone/>
            </a:pPr>
            <a:endParaRPr lang="en-US" dirty="0" smtClean="0"/>
          </a:p>
          <a:p>
            <a:r>
              <a:rPr lang="en-US" dirty="0" smtClean="0"/>
              <a:t>Used for synonyms, related terms, different word endings, different spellings etc </a:t>
            </a:r>
          </a:p>
          <a:p>
            <a:r>
              <a:rPr lang="en-US" dirty="0" smtClean="0"/>
              <a:t>The more terms or concepts we combine with OR logic, the more results we will retrieve</a:t>
            </a:r>
          </a:p>
          <a:p>
            <a:endParaRPr lang="en-US" dirty="0"/>
          </a:p>
        </p:txBody>
      </p:sp>
      <p:graphicFrame>
        <p:nvGraphicFramePr>
          <p:cNvPr id="4" name="Platshållare för innehåll 6"/>
          <p:cNvGraphicFramePr>
            <a:graphicFrameLocks/>
          </p:cNvGraphicFramePr>
          <p:nvPr/>
        </p:nvGraphicFramePr>
        <p:xfrm>
          <a:off x="827584" y="2996952"/>
          <a:ext cx="3888432" cy="172819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6" name="Rak pil 5"/>
          <p:cNvCxnSpPr/>
          <p:nvPr/>
        </p:nvCxnSpPr>
        <p:spPr>
          <a:xfrm rot="10800000">
            <a:off x="2699792" y="4653136"/>
            <a:ext cx="72008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7" name="Platshållare för innehåll 6"/>
          <p:cNvGraphicFramePr>
            <a:graphicFrameLocks/>
          </p:cNvGraphicFramePr>
          <p:nvPr/>
        </p:nvGraphicFramePr>
        <p:xfrm>
          <a:off x="4067944" y="2564903"/>
          <a:ext cx="4464496" cy="223224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cxnSp>
        <p:nvCxnSpPr>
          <p:cNvPr id="9" name="Rak pil 8"/>
          <p:cNvCxnSpPr/>
          <p:nvPr/>
        </p:nvCxnSpPr>
        <p:spPr>
          <a:xfrm rot="5400000" flipH="1" flipV="1">
            <a:off x="4716016" y="4581128"/>
            <a:ext cx="43204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Graphic spid="7"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lecture</a:t>
            </a:r>
            <a:endParaRPr lang="en-US" dirty="0"/>
          </a:p>
        </p:txBody>
      </p:sp>
      <p:sp>
        <p:nvSpPr>
          <p:cNvPr id="3" name="Content Placeholder 2"/>
          <p:cNvSpPr>
            <a:spLocks noGrp="1"/>
          </p:cNvSpPr>
          <p:nvPr>
            <p:ph idx="1"/>
          </p:nvPr>
        </p:nvSpPr>
        <p:spPr/>
        <p:txBody>
          <a:bodyPr>
            <a:normAutofit lnSpcReduction="10000"/>
          </a:bodyPr>
          <a:lstStyle/>
          <a:p>
            <a:r>
              <a:rPr lang="en-US" dirty="0" smtClean="0"/>
              <a:t>From the course descriptor for </a:t>
            </a:r>
            <a:r>
              <a:rPr lang="en-US" i="1" dirty="0" smtClean="0"/>
              <a:t>Research Methodologies in Software Engineering and Computer Science:</a:t>
            </a:r>
            <a:r>
              <a:rPr lang="en-US" dirty="0" smtClean="0"/>
              <a:t/>
            </a:r>
            <a:br>
              <a:rPr lang="en-US" dirty="0" smtClean="0"/>
            </a:br>
            <a:endParaRPr lang="en-US" dirty="0" smtClean="0"/>
          </a:p>
          <a:p>
            <a:r>
              <a:rPr lang="en-US" b="1" dirty="0" smtClean="0"/>
              <a:t>5. Aims and learning outcomes</a:t>
            </a:r>
          </a:p>
          <a:p>
            <a:r>
              <a:rPr lang="en-US" dirty="0" smtClean="0"/>
              <a:t>On completion of the course the student will:</a:t>
            </a:r>
          </a:p>
          <a:p>
            <a:pPr lvl="1"/>
            <a:r>
              <a:rPr lang="en-US" dirty="0" smtClean="0">
                <a:solidFill>
                  <a:schemeClr val="tx1"/>
                </a:solidFill>
              </a:rPr>
              <a:t>Be able to accurately find, read, and evaluate research articles</a:t>
            </a:r>
          </a:p>
          <a:p>
            <a:pPr lvl="1"/>
            <a:r>
              <a:rPr lang="en-US" dirty="0" smtClean="0">
                <a:solidFill>
                  <a:schemeClr val="tx1"/>
                </a:solidFill>
              </a:rPr>
              <a:t>Be able to rigorously reference other peoples work according to academic standards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Proximity search</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By using NEAR you specify that the records found will contain one search term near another. </a:t>
            </a:r>
          </a:p>
          <a:p>
            <a:r>
              <a:rPr lang="en-US" dirty="0" smtClean="0"/>
              <a:t>Meaningful link between the terms in the record, closeness of terms - a restrictive AND</a:t>
            </a:r>
          </a:p>
          <a:p>
            <a:pPr>
              <a:buNone/>
            </a:pPr>
            <a:endParaRPr lang="en-US" dirty="0" smtClean="0"/>
          </a:p>
          <a:p>
            <a:r>
              <a:rPr lang="en-US" dirty="0" smtClean="0"/>
              <a:t>Example on how NEAR effects the search result:</a:t>
            </a:r>
          </a:p>
          <a:p>
            <a:pPr>
              <a:buNone/>
            </a:pPr>
            <a:r>
              <a:rPr lang="en-US" dirty="0" smtClean="0"/>
              <a:t> </a:t>
            </a:r>
          </a:p>
          <a:p>
            <a:r>
              <a:rPr lang="en-US" dirty="0" smtClean="0">
                <a:hlinkClick r:id="rId2"/>
              </a:rPr>
              <a:t>web development</a:t>
            </a:r>
            <a:r>
              <a:rPr lang="en-US" dirty="0" smtClean="0"/>
              <a:t> = 88611 documents</a:t>
            </a:r>
          </a:p>
          <a:p>
            <a:r>
              <a:rPr lang="en-US" dirty="0" smtClean="0">
                <a:hlinkClick r:id="rId3"/>
              </a:rPr>
              <a:t>web NEAR development</a:t>
            </a:r>
            <a:r>
              <a:rPr lang="en-US" dirty="0" smtClean="0"/>
              <a:t> = 10259 documents</a:t>
            </a:r>
          </a:p>
          <a:p>
            <a:r>
              <a:rPr lang="sv-SE" dirty="0" smtClean="0">
                <a:hlinkClick r:id="rId4"/>
              </a:rPr>
              <a:t>web NEAR/2 development</a:t>
            </a:r>
            <a:r>
              <a:rPr lang="sv-SE" dirty="0" smtClean="0"/>
              <a:t> = 6426 </a:t>
            </a:r>
            <a:r>
              <a:rPr lang="sv-SE" dirty="0" err="1" smtClean="0"/>
              <a:t>documents</a:t>
            </a:r>
            <a:endParaRPr lang="en-US" dirty="0" smtClean="0"/>
          </a:p>
          <a:p>
            <a:pPr>
              <a:buNone/>
            </a:pPr>
            <a:r>
              <a:rPr lang="en-US" dirty="0" smtClean="0"/>
              <a:t> </a:t>
            </a:r>
          </a:p>
          <a:p>
            <a:r>
              <a:rPr lang="en-US" dirty="0" smtClean="0"/>
              <a:t>The NEAR within 0-x terms of another is taken from Engineering village - again, there is no search standard...  The NEAR operator here do not work with other functions like truncation, </a:t>
            </a:r>
            <a:r>
              <a:rPr lang="en-US" dirty="0" err="1" smtClean="0"/>
              <a:t>paranthesis</a:t>
            </a:r>
            <a:r>
              <a:rPr lang="en-US" dirty="0" smtClean="0"/>
              <a:t> or quotes. </a:t>
            </a:r>
          </a:p>
          <a:p>
            <a:endParaRPr lang="en-US" dirty="0" smtClean="0"/>
          </a:p>
          <a:p>
            <a:r>
              <a:rPr lang="en-US" dirty="0" smtClean="0"/>
              <a:t>Sometimes NEXT is used rather than NEAR, check help…</a:t>
            </a:r>
          </a:p>
          <a:p>
            <a:endParaRPr lang="en-US" dirty="0" smtClean="0"/>
          </a:p>
          <a:p>
            <a:r>
              <a:rPr lang="en-US" dirty="0" smtClean="0"/>
              <a:t>Compare with phrase search: </a:t>
            </a:r>
            <a:r>
              <a:rPr lang="en-US" dirty="0" smtClean="0">
                <a:hlinkClick r:id="rId5"/>
              </a:rPr>
              <a:t>“web development” </a:t>
            </a:r>
            <a:r>
              <a:rPr lang="en-US" dirty="0" smtClean="0"/>
              <a:t>= 923 documents</a:t>
            </a:r>
            <a:br>
              <a:rPr lang="en-US" dirty="0" smtClean="0"/>
            </a:br>
            <a:r>
              <a:rPr lang="en-US" dirty="0" smtClean="0"/>
              <a:t>Phrase search searches for the exact match</a:t>
            </a:r>
          </a:p>
          <a:p>
            <a:pPr>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20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Truncation and wildcards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Truncation</a:t>
            </a:r>
            <a:r>
              <a:rPr lang="en-US" dirty="0" smtClean="0"/>
              <a:t> - search for all variants of a word without having to specify them all in your search string</a:t>
            </a:r>
          </a:p>
          <a:p>
            <a:pPr>
              <a:buNone/>
            </a:pPr>
            <a:endParaRPr lang="en-US" dirty="0" smtClean="0"/>
          </a:p>
          <a:p>
            <a:r>
              <a:rPr lang="en-US" dirty="0" smtClean="0">
                <a:hlinkClick r:id="rId2"/>
              </a:rPr>
              <a:t>technique*</a:t>
            </a:r>
            <a:r>
              <a:rPr lang="en-US" dirty="0" smtClean="0"/>
              <a:t> will give you technique, technique = 3 410 738 hits</a:t>
            </a:r>
          </a:p>
          <a:p>
            <a:r>
              <a:rPr lang="en-US" dirty="0" smtClean="0"/>
              <a:t>compare with a search for </a:t>
            </a:r>
            <a:r>
              <a:rPr lang="en-US" dirty="0" smtClean="0">
                <a:hlinkClick r:id="rId3"/>
              </a:rPr>
              <a:t>technique</a:t>
            </a:r>
            <a:r>
              <a:rPr lang="en-US" dirty="0" smtClean="0"/>
              <a:t> = 1 691 878 hits</a:t>
            </a:r>
          </a:p>
          <a:p>
            <a:r>
              <a:rPr lang="en-US" dirty="0" smtClean="0"/>
              <a:t>or a search for </a:t>
            </a:r>
            <a:r>
              <a:rPr lang="en-US" dirty="0" smtClean="0">
                <a:hlinkClick r:id="rId4"/>
              </a:rPr>
              <a:t>technique OR techniques</a:t>
            </a:r>
            <a:r>
              <a:rPr lang="en-US" dirty="0" smtClean="0"/>
              <a:t> = 3 410 650 hits</a:t>
            </a:r>
            <a:br>
              <a:rPr lang="en-US" dirty="0" smtClean="0"/>
            </a:br>
            <a:endParaRPr lang="en-US" dirty="0" smtClean="0"/>
          </a:p>
          <a:p>
            <a:r>
              <a:rPr lang="en-US" dirty="0" smtClean="0"/>
              <a:t>Note!</a:t>
            </a:r>
          </a:p>
          <a:p>
            <a:pPr lvl="1"/>
            <a:r>
              <a:rPr lang="en-US" dirty="0" smtClean="0">
                <a:solidFill>
                  <a:schemeClr val="tx1"/>
                </a:solidFill>
              </a:rPr>
              <a:t>car* will give you car, cars, carriage, carbon, care etc</a:t>
            </a:r>
          </a:p>
          <a:p>
            <a:pPr>
              <a:buNone/>
            </a:pPr>
            <a:endParaRPr lang="en-US" dirty="0" smtClean="0"/>
          </a:p>
          <a:p>
            <a:r>
              <a:rPr lang="en-US" dirty="0" smtClean="0"/>
              <a:t>Think about how many words might start with the root before using truncation. If you want to include singular and plural forms it could be better to use the OR operator, to avoid irrelevant results: car OR cars</a:t>
            </a:r>
            <a:br>
              <a:rPr lang="en-US" dirty="0" smtClean="0"/>
            </a:br>
            <a:endParaRPr lang="en-US" dirty="0" smtClean="0"/>
          </a:p>
          <a:p>
            <a:r>
              <a:rPr lang="en-US" dirty="0" smtClean="0"/>
              <a:t> If you want to search for variations within words instead of in the endings - use </a:t>
            </a:r>
            <a:r>
              <a:rPr lang="en-US" b="1" dirty="0" smtClean="0"/>
              <a:t>wildcards</a:t>
            </a:r>
            <a:r>
              <a:rPr lang="en-US" dirty="0" smtClean="0"/>
              <a:t>. Useful for spelling variations! </a:t>
            </a:r>
          </a:p>
          <a:p>
            <a:pPr lvl="1"/>
            <a:r>
              <a:rPr lang="en-US" dirty="0" err="1" smtClean="0">
                <a:solidFill>
                  <a:schemeClr val="tx1"/>
                </a:solidFill>
              </a:rPr>
              <a:t>reali</a:t>
            </a:r>
            <a:r>
              <a:rPr lang="en-US" dirty="0" smtClean="0">
                <a:solidFill>
                  <a:schemeClr val="tx1"/>
                </a:solidFill>
              </a:rPr>
              <a:t>*e will give you both </a:t>
            </a:r>
            <a:r>
              <a:rPr lang="en-US" dirty="0" err="1" smtClean="0">
                <a:solidFill>
                  <a:schemeClr val="tx1"/>
                </a:solidFill>
              </a:rPr>
              <a:t>realise</a:t>
            </a:r>
            <a:r>
              <a:rPr lang="en-US" dirty="0" smtClean="0">
                <a:solidFill>
                  <a:schemeClr val="tx1"/>
                </a:solidFill>
              </a:rPr>
              <a:t> and realize</a:t>
            </a:r>
          </a:p>
          <a:p>
            <a:endParaRPr lang="en-US" dirty="0" smtClean="0"/>
          </a:p>
          <a:p>
            <a:r>
              <a:rPr lang="en-US" dirty="0" smtClean="0"/>
              <a:t>The syntaxes used for truncation and wildcards vary between databases, check </a:t>
            </a:r>
            <a:r>
              <a:rPr lang="en-US" dirty="0" err="1" smtClean="0"/>
              <a:t>helppages</a:t>
            </a:r>
            <a:r>
              <a:rPr lang="en-US" dirty="0" smtClean="0"/>
              <a:t>... </a:t>
            </a:r>
            <a:br>
              <a:rPr lang="en-US" dirty="0" smtClean="0"/>
            </a:b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20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20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Platshållare för innehåll 6"/>
          <p:cNvGraphicFramePr>
            <a:graphicFrameLocks/>
          </p:cNvGraphicFramePr>
          <p:nvPr/>
        </p:nvGraphicFramePr>
        <p:xfrm>
          <a:off x="5436096" y="2888940"/>
          <a:ext cx="3096344" cy="1116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smtClean="0"/>
              <a:t>Combinations of operators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By combinations of operators you can express your search string in one complete string. </a:t>
            </a:r>
          </a:p>
          <a:p>
            <a:r>
              <a:rPr lang="en-US" dirty="0" smtClean="0">
                <a:hlinkClick r:id="rId7"/>
              </a:rPr>
              <a:t>(web development OR web design) AND (usability OR accessibility)</a:t>
            </a:r>
            <a:r>
              <a:rPr lang="en-US" dirty="0" smtClean="0"/>
              <a:t> = 25793</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To make sure the system does exactly what you want it to do, use </a:t>
            </a:r>
            <a:r>
              <a:rPr lang="en-US" dirty="0" err="1" smtClean="0"/>
              <a:t>paranthesis</a:t>
            </a:r>
            <a:r>
              <a:rPr lang="en-US" dirty="0" smtClean="0"/>
              <a:t> to make the structure of your search string clear. </a:t>
            </a:r>
          </a:p>
          <a:p>
            <a:r>
              <a:rPr lang="en-US" dirty="0" smtClean="0"/>
              <a:t>We use </a:t>
            </a:r>
            <a:r>
              <a:rPr lang="en-US" dirty="0" err="1" smtClean="0"/>
              <a:t>parantheses</a:t>
            </a:r>
            <a:r>
              <a:rPr lang="en-US" dirty="0" smtClean="0"/>
              <a:t> so the database will process the two related terms as a unit. The database will use AND logic to combine this result with the second concept. By using this method we ensure that the OR terms are kept together as a logical unit. </a:t>
            </a:r>
          </a:p>
          <a:p>
            <a:endParaRPr lang="en-US" dirty="0" smtClean="0"/>
          </a:p>
          <a:p>
            <a:r>
              <a:rPr lang="en-US" dirty="0" smtClean="0"/>
              <a:t>Now you can continue to build your string with the different word clusters and adjustments. </a:t>
            </a:r>
          </a:p>
          <a:p>
            <a:pPr>
              <a:buNone/>
            </a:pPr>
            <a:r>
              <a:rPr lang="en-US" dirty="0" smtClean="0"/>
              <a:t>	</a:t>
            </a:r>
            <a:r>
              <a:rPr lang="en-US" dirty="0" smtClean="0">
                <a:hlinkClick r:id="rId8"/>
              </a:rPr>
              <a:t>(technique* OR method* OR approach*) AND ((web NEAR development) OR "web design" OR </a:t>
            </a:r>
            <a:r>
              <a:rPr lang="en-US" dirty="0" err="1" smtClean="0">
                <a:hlinkClick r:id="rId8"/>
              </a:rPr>
              <a:t>webdesign</a:t>
            </a:r>
            <a:r>
              <a:rPr lang="en-US" dirty="0" smtClean="0">
                <a:hlinkClick r:id="rId8"/>
              </a:rPr>
              <a:t>) AND (accessibility OR usability) AND (web pages OR </a:t>
            </a:r>
            <a:r>
              <a:rPr lang="en-US" dirty="0" err="1" smtClean="0">
                <a:hlinkClick r:id="rId8"/>
              </a:rPr>
              <a:t>webpages</a:t>
            </a:r>
            <a:r>
              <a:rPr lang="en-US" dirty="0" smtClean="0">
                <a:hlinkClick r:id="rId8"/>
              </a:rPr>
              <a:t> OR websites)</a:t>
            </a:r>
            <a:r>
              <a:rPr lang="en-US" dirty="0" smtClean="0"/>
              <a:t> = 152 </a:t>
            </a:r>
          </a:p>
          <a:p>
            <a:pPr>
              <a:buNone/>
            </a:pPr>
            <a:r>
              <a:rPr lang="en-US" dirty="0" smtClean="0"/>
              <a:t>	and so on... </a:t>
            </a:r>
            <a:br>
              <a:rPr lang="en-US" dirty="0" smtClean="0"/>
            </a:br>
            <a:endParaRPr lang="en-US" dirty="0" smtClean="0"/>
          </a:p>
          <a:p>
            <a:r>
              <a:rPr lang="en-US" dirty="0" smtClean="0"/>
              <a:t>Be sure to keep control over your search string! Get some one else to "interpret" it, or split it to test if it works the way you want it to. </a:t>
            </a:r>
          </a:p>
          <a:p>
            <a:endParaRPr lang="en-US" dirty="0"/>
          </a:p>
        </p:txBody>
      </p:sp>
      <p:graphicFrame>
        <p:nvGraphicFramePr>
          <p:cNvPr id="5" name="Platshållare för innehåll 6"/>
          <p:cNvGraphicFramePr>
            <a:graphicFrameLocks/>
          </p:cNvGraphicFramePr>
          <p:nvPr/>
        </p:nvGraphicFramePr>
        <p:xfrm>
          <a:off x="755576" y="2852936"/>
          <a:ext cx="2304256" cy="115212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6" name="Platshållare för innehåll 6"/>
          <p:cNvGraphicFramePr>
            <a:graphicFrameLocks/>
          </p:cNvGraphicFramePr>
          <p:nvPr/>
        </p:nvGraphicFramePr>
        <p:xfrm>
          <a:off x="2915816" y="2852936"/>
          <a:ext cx="2808312" cy="115212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7" name="textruta 6"/>
          <p:cNvSpPr txBox="1"/>
          <p:nvPr/>
        </p:nvSpPr>
        <p:spPr>
          <a:xfrm>
            <a:off x="2843808" y="3212976"/>
            <a:ext cx="576064" cy="307777"/>
          </a:xfrm>
          <a:prstGeom prst="rect">
            <a:avLst/>
          </a:prstGeom>
          <a:noFill/>
        </p:spPr>
        <p:txBody>
          <a:bodyPr wrap="square" rtlCol="0">
            <a:spAutoFit/>
          </a:bodyPr>
          <a:lstStyle/>
          <a:p>
            <a:r>
              <a:rPr lang="sv-SE" sz="1400" dirty="0" smtClean="0"/>
              <a:t>AND</a:t>
            </a:r>
            <a:endParaRPr lang="sv-SE" sz="1400" dirty="0"/>
          </a:p>
        </p:txBody>
      </p:sp>
      <p:sp>
        <p:nvSpPr>
          <p:cNvPr id="8" name="textruta 7"/>
          <p:cNvSpPr txBox="1"/>
          <p:nvPr/>
        </p:nvSpPr>
        <p:spPr>
          <a:xfrm>
            <a:off x="5508104" y="3212976"/>
            <a:ext cx="576064" cy="338554"/>
          </a:xfrm>
          <a:prstGeom prst="rect">
            <a:avLst/>
          </a:prstGeom>
          <a:noFill/>
        </p:spPr>
        <p:txBody>
          <a:bodyPr wrap="square" rtlCol="0">
            <a:spAutoFit/>
          </a:bodyPr>
          <a:lstStyle/>
          <a:p>
            <a:r>
              <a:rPr lang="sv-SE" sz="1600" b="1" dirty="0" smtClean="0"/>
              <a:t>=</a:t>
            </a:r>
            <a:endParaRPr lang="sv-SE" sz="1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2" grpId="0"/>
      <p:bldGraphic spid="5" grpId="0">
        <p:bldAsOne/>
      </p:bldGraphic>
      <p:bldGraphic spid="6" grpId="0">
        <p:bldAsOne/>
      </p:bldGraphic>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Create search string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Work with your </a:t>
            </a:r>
            <a:r>
              <a:rPr lang="en-US" dirty="0" err="1" smtClean="0"/>
              <a:t>neighbours</a:t>
            </a:r>
            <a:r>
              <a:rPr lang="en-US" dirty="0" smtClean="0"/>
              <a:t> (2-4 in a group)</a:t>
            </a:r>
          </a:p>
          <a:p>
            <a:r>
              <a:rPr lang="en-US" dirty="0" smtClean="0"/>
              <a:t>Time: </a:t>
            </a:r>
            <a:r>
              <a:rPr lang="en-US" dirty="0" smtClean="0"/>
              <a:t>10 </a:t>
            </a:r>
            <a:r>
              <a:rPr lang="en-US" dirty="0" smtClean="0"/>
              <a:t>minutes</a:t>
            </a:r>
          </a:p>
          <a:p>
            <a:pPr>
              <a:buNone/>
            </a:pPr>
            <a:endParaRPr lang="en-US" dirty="0" smtClean="0"/>
          </a:p>
          <a:p>
            <a:r>
              <a:rPr lang="en-US" b="1" dirty="0" smtClean="0"/>
              <a:t>How can you create a search string using these key words, the </a:t>
            </a:r>
            <a:r>
              <a:rPr lang="en-US" b="1" dirty="0" err="1" smtClean="0"/>
              <a:t>boolean</a:t>
            </a:r>
            <a:r>
              <a:rPr lang="en-US" b="1" dirty="0" smtClean="0"/>
              <a:t> operators and other search techniques?</a:t>
            </a:r>
            <a:r>
              <a:rPr lang="en-US" dirty="0" smtClean="0"/>
              <a:t/>
            </a:r>
            <a:br>
              <a:rPr lang="en-US" dirty="0" smtClean="0"/>
            </a:br>
            <a:endParaRPr lang="en-US" dirty="0" smtClean="0"/>
          </a:p>
          <a:p>
            <a:r>
              <a:rPr lang="en-US" dirty="0" smtClean="0">
                <a:solidFill>
                  <a:srgbClr val="FF0000"/>
                </a:solidFill>
              </a:rPr>
              <a:t>technique</a:t>
            </a:r>
            <a:r>
              <a:rPr lang="en-US" dirty="0" smtClean="0"/>
              <a:t> - method, approach, process... </a:t>
            </a:r>
          </a:p>
          <a:p>
            <a:r>
              <a:rPr lang="en-US" dirty="0" smtClean="0">
                <a:solidFill>
                  <a:srgbClr val="FF0000"/>
                </a:solidFill>
              </a:rPr>
              <a:t>Web development </a:t>
            </a:r>
            <a:r>
              <a:rPr lang="en-US" dirty="0" smtClean="0"/>
              <a:t>- web design, web site design</a:t>
            </a:r>
          </a:p>
          <a:p>
            <a:r>
              <a:rPr lang="en-US" dirty="0" smtClean="0">
                <a:solidFill>
                  <a:srgbClr val="FF0000"/>
                </a:solidFill>
              </a:rPr>
              <a:t>accessible</a:t>
            </a:r>
            <a:r>
              <a:rPr lang="en-US" dirty="0" smtClean="0"/>
              <a:t> - information accessibility, web accessibility, universal web usability, universal web design, WCAG (Web Content Accessibility Guidelines), handicapped aids, assistive technologies</a:t>
            </a:r>
          </a:p>
          <a:p>
            <a:r>
              <a:rPr lang="en-US" dirty="0" smtClean="0">
                <a:solidFill>
                  <a:srgbClr val="FF0000"/>
                </a:solidFill>
              </a:rPr>
              <a:t>web pages </a:t>
            </a:r>
            <a:r>
              <a:rPr lang="en-US" dirty="0" smtClean="0"/>
              <a:t>- web sites, web services, websites, web applications, web content, user interfaces</a:t>
            </a:r>
            <a:br>
              <a:rPr lang="en-US" dirty="0" smtClean="0"/>
            </a:br>
            <a:endParaRPr lang="en-US" dirty="0" smtClean="0"/>
          </a:p>
          <a:p>
            <a:r>
              <a:rPr lang="en-US" b="1" dirty="0" smtClean="0"/>
              <a:t>AND, OR, NOT, NEAR, (), "", *, ?</a:t>
            </a:r>
          </a:p>
          <a:p>
            <a:pPr>
              <a:buNone/>
            </a:pPr>
            <a:endParaRPr lang="en-US" b="1" dirty="0" smtClean="0"/>
          </a:p>
          <a:p>
            <a:r>
              <a:rPr lang="en-US" dirty="0" smtClean="0"/>
              <a:t>Be prepared to present your search string on the whiteboard</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Suggested</a:t>
            </a:r>
            <a:r>
              <a:rPr lang="sv-SE" dirty="0" smtClean="0"/>
              <a:t> </a:t>
            </a:r>
            <a:r>
              <a:rPr lang="sv-SE" dirty="0" err="1" smtClean="0"/>
              <a:t>search</a:t>
            </a:r>
            <a:r>
              <a:rPr lang="sv-SE" dirty="0" smtClean="0"/>
              <a:t> string</a:t>
            </a:r>
            <a:endParaRPr lang="sv-SE" dirty="0"/>
          </a:p>
        </p:txBody>
      </p:sp>
      <p:sp>
        <p:nvSpPr>
          <p:cNvPr id="3" name="Platshållare för innehåll 2"/>
          <p:cNvSpPr>
            <a:spLocks noGrp="1"/>
          </p:cNvSpPr>
          <p:nvPr>
            <p:ph idx="1"/>
          </p:nvPr>
        </p:nvSpPr>
        <p:spPr/>
        <p:txBody>
          <a:bodyPr/>
          <a:lstStyle/>
          <a:p>
            <a:r>
              <a:rPr lang="en-US" dirty="0" smtClean="0"/>
              <a:t>RQ: </a:t>
            </a:r>
            <a:r>
              <a:rPr lang="en-US" i="1" dirty="0" smtClean="0"/>
              <a:t>"What techniques are available to support Web development activities to construct more accessible web pages?“</a:t>
            </a:r>
          </a:p>
          <a:p>
            <a:endParaRPr lang="en-US" dirty="0" smtClean="0">
              <a:hlinkClick r:id="rId2"/>
            </a:endParaRPr>
          </a:p>
          <a:p>
            <a:r>
              <a:rPr lang="en-US" dirty="0" smtClean="0">
                <a:solidFill>
                  <a:schemeClr val="accent1">
                    <a:lumMod val="75000"/>
                  </a:schemeClr>
                </a:solidFill>
              </a:rPr>
              <a:t>(technique* OR method* OR approach*) </a:t>
            </a:r>
            <a:r>
              <a:rPr lang="en-US" dirty="0" smtClean="0"/>
              <a:t>AND </a:t>
            </a:r>
            <a:r>
              <a:rPr lang="en-US" dirty="0" smtClean="0">
                <a:solidFill>
                  <a:schemeClr val="accent2">
                    <a:lumMod val="75000"/>
                  </a:schemeClr>
                </a:solidFill>
              </a:rPr>
              <a:t>(“web development” OR “web design” OR webdesign)</a:t>
            </a:r>
            <a:r>
              <a:rPr lang="en-US" dirty="0" smtClean="0"/>
              <a:t> AND </a:t>
            </a:r>
            <a:r>
              <a:rPr lang="en-US" dirty="0" smtClean="0">
                <a:solidFill>
                  <a:schemeClr val="accent4">
                    <a:lumMod val="75000"/>
                  </a:schemeClr>
                </a:solidFill>
              </a:rPr>
              <a:t>(accessibility OR usability) </a:t>
            </a:r>
            <a:r>
              <a:rPr lang="en-US" dirty="0" smtClean="0"/>
              <a:t>AND </a:t>
            </a:r>
            <a:r>
              <a:rPr lang="en-US" dirty="0" smtClean="0">
                <a:solidFill>
                  <a:srgbClr val="FF0000"/>
                </a:solidFill>
              </a:rPr>
              <a:t>(“web pages” OR </a:t>
            </a:r>
            <a:r>
              <a:rPr lang="en-US" dirty="0" err="1" smtClean="0">
                <a:solidFill>
                  <a:srgbClr val="FF0000"/>
                </a:solidFill>
              </a:rPr>
              <a:t>webpages</a:t>
            </a:r>
            <a:r>
              <a:rPr lang="en-US" dirty="0" smtClean="0">
                <a:solidFill>
                  <a:srgbClr val="FF0000"/>
                </a:solidFill>
              </a:rPr>
              <a:t> OR websites)</a:t>
            </a:r>
            <a:endParaRPr lang="sv-SE"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Recommended</a:t>
            </a:r>
            <a:r>
              <a:rPr lang="sv-SE" dirty="0" smtClean="0"/>
              <a:t> </a:t>
            </a:r>
            <a:r>
              <a:rPr lang="sv-SE" dirty="0" err="1" smtClean="0"/>
              <a:t>sources</a:t>
            </a:r>
            <a:endParaRPr lang="en-US" dirty="0"/>
          </a:p>
        </p:txBody>
      </p:sp>
      <p:sp>
        <p:nvSpPr>
          <p:cNvPr id="3" name="Content Placeholder 2"/>
          <p:cNvSpPr>
            <a:spLocks noGrp="1"/>
          </p:cNvSpPr>
          <p:nvPr>
            <p:ph idx="1"/>
          </p:nvPr>
        </p:nvSpPr>
        <p:spPr/>
        <p:txBody>
          <a:bodyPr/>
          <a:lstStyle/>
          <a:p>
            <a:pPr>
              <a:defRPr/>
            </a:pPr>
            <a:r>
              <a:rPr lang="sv-SE" dirty="0" err="1" smtClean="0">
                <a:solidFill>
                  <a:schemeClr val="tx1">
                    <a:lumMod val="95000"/>
                    <a:lumOff val="5000"/>
                  </a:schemeClr>
                </a:solidFill>
              </a:rPr>
              <a:t>Reference</a:t>
            </a:r>
            <a:r>
              <a:rPr lang="sv-SE" dirty="0" smtClean="0">
                <a:solidFill>
                  <a:schemeClr val="tx1">
                    <a:lumMod val="95000"/>
                    <a:lumOff val="5000"/>
                  </a:schemeClr>
                </a:solidFill>
              </a:rPr>
              <a:t> </a:t>
            </a:r>
            <a:r>
              <a:rPr lang="sv-SE" dirty="0" err="1" smtClean="0">
                <a:solidFill>
                  <a:schemeClr val="tx1">
                    <a:lumMod val="95000"/>
                    <a:lumOff val="5000"/>
                  </a:schemeClr>
                </a:solidFill>
              </a:rPr>
              <a:t>databases</a:t>
            </a:r>
            <a:r>
              <a:rPr lang="sv-SE" dirty="0" smtClean="0">
                <a:solidFill>
                  <a:schemeClr val="tx1">
                    <a:lumMod val="95000"/>
                    <a:lumOff val="5000"/>
                  </a:schemeClr>
                </a:solidFill>
              </a:rPr>
              <a:t>: </a:t>
            </a:r>
            <a:r>
              <a:rPr lang="sv-SE" dirty="0" err="1" smtClean="0">
                <a:solidFill>
                  <a:schemeClr val="tx1">
                    <a:lumMod val="95000"/>
                    <a:lumOff val="5000"/>
                  </a:schemeClr>
                </a:solidFill>
              </a:rPr>
              <a:t>Inspec</a:t>
            </a:r>
            <a:r>
              <a:rPr lang="sv-SE" dirty="0" smtClean="0">
                <a:solidFill>
                  <a:schemeClr val="tx1">
                    <a:lumMod val="95000"/>
                    <a:lumOff val="5000"/>
                  </a:schemeClr>
                </a:solidFill>
              </a:rPr>
              <a:t>, ISI Web of Science, </a:t>
            </a:r>
            <a:r>
              <a:rPr lang="sv-SE" dirty="0" err="1" smtClean="0">
                <a:solidFill>
                  <a:schemeClr val="tx1">
                    <a:lumMod val="95000"/>
                    <a:lumOff val="5000"/>
                  </a:schemeClr>
                </a:solidFill>
              </a:rPr>
              <a:t>Scopus</a:t>
            </a:r>
            <a:r>
              <a:rPr lang="sv-SE" dirty="0" smtClean="0">
                <a:solidFill>
                  <a:schemeClr val="tx1">
                    <a:lumMod val="95000"/>
                    <a:lumOff val="5000"/>
                  </a:schemeClr>
                </a:solidFill>
              </a:rPr>
              <a:t> </a:t>
            </a:r>
          </a:p>
          <a:p>
            <a:pPr>
              <a:defRPr/>
            </a:pPr>
            <a:endParaRPr lang="sv-SE" dirty="0" smtClean="0">
              <a:solidFill>
                <a:schemeClr val="tx1">
                  <a:lumMod val="95000"/>
                  <a:lumOff val="5000"/>
                </a:schemeClr>
              </a:solidFill>
            </a:endParaRPr>
          </a:p>
          <a:p>
            <a:pPr>
              <a:defRPr/>
            </a:pPr>
            <a:r>
              <a:rPr lang="sv-SE" dirty="0" smtClean="0"/>
              <a:t>Fulltext </a:t>
            </a:r>
            <a:r>
              <a:rPr lang="sv-SE" dirty="0" err="1" smtClean="0"/>
              <a:t>databases</a:t>
            </a:r>
            <a:r>
              <a:rPr lang="sv-SE" dirty="0" smtClean="0"/>
              <a:t>: IEEE, ACM Digital </a:t>
            </a:r>
            <a:r>
              <a:rPr lang="sv-SE" dirty="0" err="1" smtClean="0"/>
              <a:t>Library</a:t>
            </a:r>
            <a:r>
              <a:rPr lang="sv-SE" dirty="0" smtClean="0"/>
              <a:t>, LNCS, Safari, </a:t>
            </a:r>
            <a:r>
              <a:rPr lang="sv-SE" dirty="0" err="1" smtClean="0"/>
              <a:t>Ebrary</a:t>
            </a:r>
            <a:endParaRPr lang="sv-SE" sz="2800" dirty="0" smtClean="0"/>
          </a:p>
          <a:p>
            <a:endParaRPr lang="en-US" dirty="0" smtClean="0"/>
          </a:p>
          <a:p>
            <a:r>
              <a:rPr lang="sv-SE" dirty="0" smtClean="0">
                <a:solidFill>
                  <a:schemeClr val="tx1">
                    <a:lumMod val="95000"/>
                    <a:lumOff val="5000"/>
                  </a:schemeClr>
                </a:solidFill>
              </a:rPr>
              <a:t>(Google </a:t>
            </a:r>
            <a:r>
              <a:rPr lang="sv-SE" dirty="0" err="1" smtClean="0">
                <a:solidFill>
                  <a:schemeClr val="tx1">
                    <a:lumMod val="95000"/>
                    <a:lumOff val="5000"/>
                  </a:schemeClr>
                </a:solidFill>
              </a:rPr>
              <a:t>scholar</a:t>
            </a:r>
            <a:r>
              <a:rPr lang="sv-SE" dirty="0" smtClean="0">
                <a:solidFill>
                  <a:schemeClr val="tx1">
                    <a:lumMod val="95000"/>
                    <a:lumOff val="5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Library</a:t>
            </a:r>
            <a:r>
              <a:rPr lang="sv-SE" dirty="0" smtClean="0"/>
              <a:t> </a:t>
            </a:r>
            <a:r>
              <a:rPr lang="sv-SE" dirty="0" err="1" smtClean="0"/>
              <a:t>website</a:t>
            </a:r>
            <a:r>
              <a:rPr lang="sv-SE" dirty="0" smtClean="0"/>
              <a:t> - </a:t>
            </a:r>
            <a:r>
              <a:rPr lang="sv-SE" dirty="0" err="1" smtClean="0"/>
              <a:t>resources</a:t>
            </a:r>
            <a:endParaRPr lang="en-US" dirty="0"/>
          </a:p>
        </p:txBody>
      </p:sp>
      <p:sp>
        <p:nvSpPr>
          <p:cNvPr id="3" name="Content Placeholder 2"/>
          <p:cNvSpPr>
            <a:spLocks noGrp="1"/>
          </p:cNvSpPr>
          <p:nvPr>
            <p:ph idx="1"/>
          </p:nvPr>
        </p:nvSpPr>
        <p:spPr/>
        <p:txBody>
          <a:bodyPr>
            <a:normAutofit/>
          </a:bodyPr>
          <a:lstStyle/>
          <a:p>
            <a:r>
              <a:rPr lang="sv-SE" dirty="0" err="1" smtClean="0"/>
              <a:t>Library</a:t>
            </a:r>
            <a:r>
              <a:rPr lang="sv-SE" dirty="0" smtClean="0"/>
              <a:t> </a:t>
            </a:r>
            <a:r>
              <a:rPr lang="sv-SE" dirty="0" err="1" smtClean="0"/>
              <a:t>Website</a:t>
            </a:r>
            <a:r>
              <a:rPr lang="sv-SE" dirty="0" smtClean="0"/>
              <a:t>: </a:t>
            </a:r>
            <a:r>
              <a:rPr lang="sv-SE" sz="2000" dirty="0" smtClean="0"/>
              <a:t>(</a:t>
            </a:r>
            <a:r>
              <a:rPr lang="sv-SE" sz="2000" dirty="0" smtClean="0">
                <a:hlinkClick r:id="rId3"/>
              </a:rPr>
              <a:t>http://www.bth.se/bib/eng/library.nsf</a:t>
            </a:r>
            <a:r>
              <a:rPr lang="sv-SE" sz="2000" dirty="0" smtClean="0"/>
              <a:t>)</a:t>
            </a:r>
          </a:p>
          <a:p>
            <a:r>
              <a:rPr lang="sv-SE" dirty="0" smtClean="0"/>
              <a:t>Guides to information </a:t>
            </a:r>
            <a:r>
              <a:rPr lang="sv-SE" dirty="0" err="1" smtClean="0"/>
              <a:t>seeking</a:t>
            </a:r>
            <a:r>
              <a:rPr lang="sv-SE" dirty="0" smtClean="0"/>
              <a:t>: Quick </a:t>
            </a:r>
            <a:r>
              <a:rPr lang="sv-SE" dirty="0" err="1" smtClean="0"/>
              <a:t>Search</a:t>
            </a:r>
            <a:r>
              <a:rPr lang="sv-SE" dirty="0" smtClean="0"/>
              <a:t> Guide &amp; </a:t>
            </a:r>
            <a:r>
              <a:rPr lang="sv-SE" dirty="0" err="1" smtClean="0"/>
              <a:t>Search</a:t>
            </a:r>
            <a:r>
              <a:rPr lang="sv-SE" dirty="0" smtClean="0"/>
              <a:t> Guide</a:t>
            </a:r>
            <a:br>
              <a:rPr lang="sv-SE" dirty="0" smtClean="0"/>
            </a:br>
            <a:r>
              <a:rPr lang="sv-SE" sz="2000" dirty="0" smtClean="0"/>
              <a:t>(”Start </a:t>
            </a:r>
            <a:r>
              <a:rPr lang="sv-SE" sz="2000" dirty="0" err="1" smtClean="0"/>
              <a:t>Page”/”Search</a:t>
            </a:r>
            <a:r>
              <a:rPr lang="sv-SE" sz="2000" dirty="0" smtClean="0"/>
              <a:t> for information”)</a:t>
            </a:r>
          </a:p>
          <a:p>
            <a:r>
              <a:rPr lang="sv-SE" dirty="0" err="1" smtClean="0"/>
              <a:t>Subject</a:t>
            </a:r>
            <a:r>
              <a:rPr lang="sv-SE" dirty="0" smtClean="0"/>
              <a:t> Guide for Computer Science </a:t>
            </a:r>
            <a:br>
              <a:rPr lang="sv-SE" dirty="0" smtClean="0"/>
            </a:br>
            <a:r>
              <a:rPr lang="sv-SE" sz="2000" dirty="0" smtClean="0"/>
              <a:t>(”</a:t>
            </a:r>
            <a:r>
              <a:rPr lang="sv-SE" sz="2000" dirty="0" err="1" smtClean="0"/>
              <a:t>Search</a:t>
            </a:r>
            <a:r>
              <a:rPr lang="sv-SE" sz="2000" dirty="0" smtClean="0"/>
              <a:t> for Information” – ”</a:t>
            </a:r>
            <a:r>
              <a:rPr lang="sv-SE" sz="2000" dirty="0" err="1" smtClean="0"/>
              <a:t>Subject</a:t>
            </a:r>
            <a:r>
              <a:rPr lang="sv-SE" sz="2000" dirty="0" smtClean="0"/>
              <a:t> Guide”)</a:t>
            </a:r>
            <a:r>
              <a:rPr lang="sv-SE" dirty="0" smtClean="0"/>
              <a:t> </a:t>
            </a:r>
          </a:p>
          <a:p>
            <a:r>
              <a:rPr lang="sv-SE" dirty="0" err="1" smtClean="0"/>
              <a:t>Entries</a:t>
            </a:r>
            <a:r>
              <a:rPr lang="sv-SE" dirty="0" smtClean="0"/>
              <a:t> to </a:t>
            </a:r>
            <a:r>
              <a:rPr lang="sv-SE" dirty="0" err="1" smtClean="0"/>
              <a:t>databases</a:t>
            </a:r>
            <a:r>
              <a:rPr lang="sv-SE" dirty="0" smtClean="0"/>
              <a:t/>
            </a:r>
            <a:br>
              <a:rPr lang="sv-SE" dirty="0" smtClean="0"/>
            </a:br>
            <a:r>
              <a:rPr lang="sv-SE" sz="2000" dirty="0" smtClean="0"/>
              <a:t>(”</a:t>
            </a:r>
            <a:r>
              <a:rPr lang="sv-SE" sz="2000" dirty="0" err="1" smtClean="0"/>
              <a:t>Find</a:t>
            </a:r>
            <a:r>
              <a:rPr lang="sv-SE" sz="2000" dirty="0" smtClean="0"/>
              <a:t> </a:t>
            </a:r>
            <a:r>
              <a:rPr lang="sv-SE" sz="2000" dirty="0" err="1" smtClean="0"/>
              <a:t>Database</a:t>
            </a:r>
            <a:r>
              <a:rPr lang="sv-SE" sz="2000" dirty="0" smtClean="0"/>
              <a:t>”, ”</a:t>
            </a:r>
            <a:r>
              <a:rPr lang="sv-SE" sz="2000" dirty="0" err="1" smtClean="0"/>
              <a:t>Database</a:t>
            </a:r>
            <a:r>
              <a:rPr lang="sv-SE" sz="2000" dirty="0" smtClean="0"/>
              <a:t> List”, ”</a:t>
            </a:r>
            <a:r>
              <a:rPr lang="sv-SE" sz="2000" dirty="0" err="1" smtClean="0"/>
              <a:t>Search</a:t>
            </a:r>
            <a:r>
              <a:rPr lang="sv-SE" sz="2000" dirty="0" smtClean="0"/>
              <a:t> for Information” </a:t>
            </a:r>
            <a:r>
              <a:rPr lang="sv-SE" sz="2000" dirty="0" err="1" smtClean="0"/>
              <a:t>etc</a:t>
            </a:r>
            <a:r>
              <a:rPr lang="sv-SE" sz="2000" dirty="0" smtClean="0"/>
              <a:t>…)</a:t>
            </a:r>
          </a:p>
          <a:p>
            <a:r>
              <a:rPr lang="sv-SE" sz="2000" dirty="0" smtClean="0"/>
              <a:t>(”</a:t>
            </a:r>
            <a:r>
              <a:rPr lang="sv-SE" sz="2000" dirty="0" err="1" smtClean="0"/>
              <a:t>Search</a:t>
            </a:r>
            <a:r>
              <a:rPr lang="sv-SE" sz="2000" dirty="0" smtClean="0"/>
              <a:t> for Information” – ”</a:t>
            </a:r>
            <a:r>
              <a:rPr lang="sv-SE" sz="2000" dirty="0" err="1" smtClean="0"/>
              <a:t>Subject</a:t>
            </a:r>
            <a:r>
              <a:rPr lang="sv-SE" sz="2000" dirty="0" smtClean="0"/>
              <a:t> Guide”) </a:t>
            </a:r>
          </a:p>
          <a:p>
            <a:r>
              <a:rPr lang="sv-SE" dirty="0" err="1" smtClean="0"/>
              <a:t>Library</a:t>
            </a:r>
            <a:r>
              <a:rPr lang="sv-SE" dirty="0" smtClean="0"/>
              <a:t> </a:t>
            </a:r>
            <a:r>
              <a:rPr lang="sv-SE" dirty="0" err="1" smtClean="0"/>
              <a:t>Toolbar</a:t>
            </a:r>
            <a:endParaRPr lang="sv-SE" dirty="0" smtClean="0"/>
          </a:p>
          <a:p>
            <a:endParaRPr lang="sv-SE" sz="2000" dirty="0" smtClean="0"/>
          </a:p>
          <a:p>
            <a:endParaRPr lang="sv-SE" sz="2000" dirty="0" smtClean="0"/>
          </a:p>
          <a:p>
            <a:pPr lvl="1">
              <a:buNone/>
            </a:pPr>
            <a:endParaRPr lang="sv-SE" sz="1600" dirty="0" smtClean="0"/>
          </a:p>
          <a:p>
            <a:endParaRPr lang="sv-SE" sz="20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Inspec</a:t>
            </a:r>
            <a:endParaRPr lang="en-US" dirty="0"/>
          </a:p>
        </p:txBody>
      </p:sp>
      <p:sp>
        <p:nvSpPr>
          <p:cNvPr id="3" name="Content Placeholder 2"/>
          <p:cNvSpPr>
            <a:spLocks noGrp="1"/>
          </p:cNvSpPr>
          <p:nvPr>
            <p:ph sz="quarter" idx="1"/>
          </p:nvPr>
        </p:nvSpPr>
        <p:spPr/>
        <p:txBody>
          <a:bodyPr>
            <a:normAutofit/>
          </a:bodyPr>
          <a:lstStyle/>
          <a:p>
            <a:pPr lvl="1"/>
            <a:r>
              <a:rPr lang="sv-SE" dirty="0" err="1" smtClean="0">
                <a:solidFill>
                  <a:schemeClr val="tx1"/>
                </a:solidFill>
              </a:rPr>
              <a:t>Inspec</a:t>
            </a:r>
            <a:r>
              <a:rPr lang="sv-SE" dirty="0" smtClean="0">
                <a:solidFill>
                  <a:schemeClr val="tx1"/>
                </a:solidFill>
              </a:rPr>
              <a:t> </a:t>
            </a:r>
            <a:r>
              <a:rPr lang="sv-SE" dirty="0" err="1" smtClean="0">
                <a:solidFill>
                  <a:schemeClr val="tx1"/>
                </a:solidFill>
              </a:rPr>
              <a:t>contains</a:t>
            </a:r>
            <a:r>
              <a:rPr lang="sv-SE" dirty="0" smtClean="0">
                <a:solidFill>
                  <a:schemeClr val="tx1"/>
                </a:solidFill>
              </a:rPr>
              <a:t> </a:t>
            </a:r>
            <a:r>
              <a:rPr lang="sv-SE" dirty="0" err="1" smtClean="0">
                <a:solidFill>
                  <a:schemeClr val="tx1"/>
                </a:solidFill>
              </a:rPr>
              <a:t>around</a:t>
            </a:r>
            <a:r>
              <a:rPr lang="sv-SE" dirty="0" smtClean="0">
                <a:solidFill>
                  <a:schemeClr val="tx1"/>
                </a:solidFill>
              </a:rPr>
              <a:t> 11 million </a:t>
            </a:r>
            <a:r>
              <a:rPr lang="sv-SE" dirty="0" err="1" smtClean="0">
                <a:solidFill>
                  <a:schemeClr val="tx1"/>
                </a:solidFill>
              </a:rPr>
              <a:t>records</a:t>
            </a:r>
            <a:endParaRPr lang="sv-SE" dirty="0" smtClean="0">
              <a:solidFill>
                <a:schemeClr val="tx1"/>
              </a:solidFill>
            </a:endParaRPr>
          </a:p>
          <a:p>
            <a:pPr lvl="1"/>
            <a:r>
              <a:rPr lang="sv-SE" dirty="0" smtClean="0">
                <a:solidFill>
                  <a:schemeClr val="tx1"/>
                </a:solidFill>
              </a:rPr>
              <a:t>Covers all </a:t>
            </a:r>
            <a:r>
              <a:rPr lang="sv-SE" dirty="0" err="1" smtClean="0">
                <a:solidFill>
                  <a:schemeClr val="tx1"/>
                </a:solidFill>
              </a:rPr>
              <a:t>aspects</a:t>
            </a:r>
            <a:r>
              <a:rPr lang="sv-SE" dirty="0" smtClean="0">
                <a:solidFill>
                  <a:schemeClr val="tx1"/>
                </a:solidFill>
              </a:rPr>
              <a:t> of </a:t>
            </a:r>
            <a:r>
              <a:rPr lang="sv-SE" dirty="0" err="1" smtClean="0">
                <a:solidFill>
                  <a:schemeClr val="tx1"/>
                </a:solidFill>
              </a:rPr>
              <a:t>engineering</a:t>
            </a:r>
            <a:endParaRPr lang="sv-SE" dirty="0" smtClean="0">
              <a:solidFill>
                <a:schemeClr val="tx1"/>
              </a:solidFill>
            </a:endParaRPr>
          </a:p>
          <a:p>
            <a:pPr lvl="1"/>
            <a:r>
              <a:rPr lang="sv-SE" dirty="0" err="1" smtClean="0">
                <a:solidFill>
                  <a:schemeClr val="tx1"/>
                </a:solidFill>
              </a:rPr>
              <a:t>Reference</a:t>
            </a:r>
            <a:r>
              <a:rPr lang="sv-SE" dirty="0" smtClean="0">
                <a:solidFill>
                  <a:schemeClr val="tx1"/>
                </a:solidFill>
              </a:rPr>
              <a:t> </a:t>
            </a:r>
            <a:r>
              <a:rPr lang="sv-SE" dirty="0" err="1" smtClean="0">
                <a:solidFill>
                  <a:schemeClr val="tx1"/>
                </a:solidFill>
              </a:rPr>
              <a:t>database</a:t>
            </a:r>
            <a:r>
              <a:rPr lang="sv-SE" dirty="0" smtClean="0">
                <a:solidFill>
                  <a:schemeClr val="tx1"/>
                </a:solidFill>
              </a:rPr>
              <a:t> – </a:t>
            </a:r>
            <a:r>
              <a:rPr lang="sv-SE" dirty="0" err="1" smtClean="0">
                <a:solidFill>
                  <a:schemeClr val="tx1"/>
                </a:solidFill>
              </a:rPr>
              <a:t>does</a:t>
            </a:r>
            <a:r>
              <a:rPr lang="sv-SE" dirty="0" smtClean="0">
                <a:solidFill>
                  <a:schemeClr val="tx1"/>
                </a:solidFill>
              </a:rPr>
              <a:t> not </a:t>
            </a:r>
            <a:r>
              <a:rPr lang="sv-SE" dirty="0" err="1" smtClean="0">
                <a:solidFill>
                  <a:schemeClr val="tx1"/>
                </a:solidFill>
              </a:rPr>
              <a:t>contain</a:t>
            </a:r>
            <a:r>
              <a:rPr lang="sv-SE" dirty="0" smtClean="0">
                <a:solidFill>
                  <a:schemeClr val="tx1"/>
                </a:solidFill>
              </a:rPr>
              <a:t> full text</a:t>
            </a:r>
          </a:p>
          <a:p>
            <a:pPr lvl="1"/>
            <a:r>
              <a:rPr lang="sv-SE" dirty="0" err="1" smtClean="0">
                <a:solidFill>
                  <a:schemeClr val="tx1"/>
                </a:solidFill>
              </a:rPr>
              <a:t>Contains</a:t>
            </a:r>
            <a:r>
              <a:rPr lang="sv-SE" dirty="0" smtClean="0">
                <a:solidFill>
                  <a:schemeClr val="tx1"/>
                </a:solidFill>
              </a:rPr>
              <a:t> </a:t>
            </a:r>
            <a:r>
              <a:rPr lang="sv-SE" dirty="0" err="1" smtClean="0">
                <a:solidFill>
                  <a:schemeClr val="tx1"/>
                </a:solidFill>
              </a:rPr>
              <a:t>records</a:t>
            </a:r>
            <a:r>
              <a:rPr lang="sv-SE" dirty="0" smtClean="0">
                <a:solidFill>
                  <a:schemeClr val="tx1"/>
                </a:solidFill>
              </a:rPr>
              <a:t> from ACM and IEEE, </a:t>
            </a:r>
            <a:r>
              <a:rPr lang="sv-SE" dirty="0" err="1" smtClean="0">
                <a:solidFill>
                  <a:schemeClr val="tx1"/>
                </a:solidFill>
              </a:rPr>
              <a:t>but</a:t>
            </a:r>
            <a:r>
              <a:rPr lang="sv-SE" dirty="0" smtClean="0">
                <a:solidFill>
                  <a:schemeClr val="tx1"/>
                </a:solidFill>
              </a:rPr>
              <a:t> not </a:t>
            </a:r>
            <a:r>
              <a:rPr lang="sv-SE" dirty="0" err="1" smtClean="0">
                <a:solidFill>
                  <a:schemeClr val="tx1"/>
                </a:solidFill>
              </a:rPr>
              <a:t>everything</a:t>
            </a:r>
            <a:endParaRPr lang="sv-SE" dirty="0" smtClean="0">
              <a:solidFill>
                <a:schemeClr val="tx1"/>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Quick </a:t>
            </a:r>
            <a:r>
              <a:rPr lang="sv-SE" dirty="0" err="1" smtClean="0"/>
              <a:t>search</a:t>
            </a:r>
            <a:r>
              <a:rPr lang="sv-SE" dirty="0" smtClean="0"/>
              <a:t> in </a:t>
            </a:r>
            <a:r>
              <a:rPr lang="sv-SE" dirty="0" err="1" smtClean="0"/>
              <a:t>Inspec</a:t>
            </a:r>
            <a:endParaRPr lang="sv-SE" dirty="0"/>
          </a:p>
        </p:txBody>
      </p:sp>
      <p:sp>
        <p:nvSpPr>
          <p:cNvPr id="3" name="Platshållare för innehåll 2"/>
          <p:cNvSpPr>
            <a:spLocks noGrp="1"/>
          </p:cNvSpPr>
          <p:nvPr>
            <p:ph idx="1"/>
          </p:nvPr>
        </p:nvSpPr>
        <p:spPr/>
        <p:txBody>
          <a:bodyPr>
            <a:normAutofit fontScale="62500" lnSpcReduction="20000"/>
          </a:bodyPr>
          <a:lstStyle/>
          <a:p>
            <a:r>
              <a:rPr lang="sv-SE" dirty="0" err="1" smtClean="0"/>
              <a:t>Field</a:t>
            </a:r>
            <a:r>
              <a:rPr lang="sv-SE" dirty="0" smtClean="0"/>
              <a:t> limitation</a:t>
            </a:r>
          </a:p>
          <a:p>
            <a:pPr lvl="1"/>
            <a:r>
              <a:rPr lang="sv-SE" dirty="0" err="1" smtClean="0">
                <a:solidFill>
                  <a:schemeClr val="tx1"/>
                </a:solidFill>
              </a:rPr>
              <a:t>recommended</a:t>
            </a:r>
            <a:r>
              <a:rPr lang="sv-SE" dirty="0" smtClean="0">
                <a:solidFill>
                  <a:schemeClr val="tx1"/>
                </a:solidFill>
              </a:rPr>
              <a:t>: ”</a:t>
            </a:r>
            <a:r>
              <a:rPr lang="sv-SE" dirty="0" err="1" smtClean="0">
                <a:solidFill>
                  <a:schemeClr val="tx1"/>
                </a:solidFill>
              </a:rPr>
              <a:t>Subject/Title/Abstract</a:t>
            </a:r>
            <a:r>
              <a:rPr lang="sv-SE" dirty="0" smtClean="0">
                <a:solidFill>
                  <a:schemeClr val="tx1"/>
                </a:solidFill>
              </a:rPr>
              <a:t>)</a:t>
            </a:r>
          </a:p>
          <a:p>
            <a:r>
              <a:rPr lang="sv-SE" dirty="0" smtClean="0"/>
              <a:t>Operator </a:t>
            </a:r>
            <a:r>
              <a:rPr lang="sv-SE" dirty="0" err="1" smtClean="0"/>
              <a:t>choice</a:t>
            </a:r>
            <a:endParaRPr lang="sv-SE" dirty="0" smtClean="0"/>
          </a:p>
          <a:p>
            <a:pPr lvl="1"/>
            <a:r>
              <a:rPr lang="sv-SE" dirty="0" smtClean="0">
                <a:solidFill>
                  <a:schemeClr val="tx1"/>
                </a:solidFill>
              </a:rPr>
              <a:t>AND, OR, NOT</a:t>
            </a:r>
          </a:p>
          <a:p>
            <a:r>
              <a:rPr lang="sv-SE" dirty="0" err="1" smtClean="0"/>
              <a:t>Other</a:t>
            </a:r>
            <a:r>
              <a:rPr lang="sv-SE" dirty="0" smtClean="0"/>
              <a:t> limitations</a:t>
            </a:r>
          </a:p>
          <a:p>
            <a:pPr lvl="1"/>
            <a:r>
              <a:rPr lang="sv-SE" dirty="0" err="1" smtClean="0">
                <a:solidFill>
                  <a:schemeClr val="tx1"/>
                </a:solidFill>
              </a:rPr>
              <a:t>Document</a:t>
            </a:r>
            <a:r>
              <a:rPr lang="sv-SE" dirty="0" smtClean="0">
                <a:solidFill>
                  <a:schemeClr val="tx1"/>
                </a:solidFill>
              </a:rPr>
              <a:t> </a:t>
            </a:r>
            <a:r>
              <a:rPr lang="sv-SE" dirty="0" err="1" smtClean="0">
                <a:solidFill>
                  <a:schemeClr val="tx1"/>
                </a:solidFill>
              </a:rPr>
              <a:t>types</a:t>
            </a:r>
            <a:r>
              <a:rPr lang="sv-SE" dirty="0" smtClean="0">
                <a:solidFill>
                  <a:schemeClr val="tx1"/>
                </a:solidFill>
              </a:rPr>
              <a:t>, </a:t>
            </a:r>
            <a:r>
              <a:rPr lang="sv-SE" dirty="0" err="1" smtClean="0">
                <a:solidFill>
                  <a:schemeClr val="tx1"/>
                </a:solidFill>
              </a:rPr>
              <a:t>treatment</a:t>
            </a:r>
            <a:r>
              <a:rPr lang="sv-SE" dirty="0" smtClean="0">
                <a:solidFill>
                  <a:schemeClr val="tx1"/>
                </a:solidFill>
              </a:rPr>
              <a:t> </a:t>
            </a:r>
            <a:r>
              <a:rPr lang="sv-SE" dirty="0" err="1" smtClean="0">
                <a:solidFill>
                  <a:schemeClr val="tx1"/>
                </a:solidFill>
              </a:rPr>
              <a:t>types</a:t>
            </a:r>
            <a:r>
              <a:rPr lang="sv-SE" dirty="0" smtClean="0">
                <a:solidFill>
                  <a:schemeClr val="tx1"/>
                </a:solidFill>
              </a:rPr>
              <a:t>, </a:t>
            </a:r>
            <a:r>
              <a:rPr lang="sv-SE" dirty="0" err="1" smtClean="0">
                <a:solidFill>
                  <a:schemeClr val="tx1"/>
                </a:solidFill>
              </a:rPr>
              <a:t>disciplines</a:t>
            </a:r>
            <a:r>
              <a:rPr lang="sv-SE" dirty="0" smtClean="0">
                <a:solidFill>
                  <a:schemeClr val="tx1"/>
                </a:solidFill>
              </a:rPr>
              <a:t>, </a:t>
            </a:r>
            <a:r>
              <a:rPr lang="sv-SE" dirty="0" err="1" smtClean="0">
                <a:solidFill>
                  <a:schemeClr val="tx1"/>
                </a:solidFill>
              </a:rPr>
              <a:t>languages</a:t>
            </a:r>
            <a:r>
              <a:rPr lang="sv-SE" dirty="0" smtClean="0">
                <a:solidFill>
                  <a:schemeClr val="tx1"/>
                </a:solidFill>
              </a:rPr>
              <a:t>, </a:t>
            </a:r>
            <a:r>
              <a:rPr lang="sv-SE" dirty="0" err="1" smtClean="0">
                <a:solidFill>
                  <a:schemeClr val="tx1"/>
                </a:solidFill>
              </a:rPr>
              <a:t>updates</a:t>
            </a:r>
            <a:endParaRPr lang="sv-SE" dirty="0" smtClean="0">
              <a:solidFill>
                <a:schemeClr val="tx1"/>
              </a:solidFill>
            </a:endParaRPr>
          </a:p>
          <a:p>
            <a:pPr lvl="1"/>
            <a:r>
              <a:rPr lang="sv-SE" dirty="0" smtClean="0">
                <a:solidFill>
                  <a:schemeClr val="tx1"/>
                </a:solidFill>
              </a:rPr>
              <a:t>Suggestion: start broad and </a:t>
            </a:r>
            <a:r>
              <a:rPr lang="sv-SE" dirty="0" err="1" smtClean="0">
                <a:solidFill>
                  <a:schemeClr val="tx1"/>
                </a:solidFill>
              </a:rPr>
              <a:t>then</a:t>
            </a:r>
            <a:r>
              <a:rPr lang="sv-SE" dirty="0" smtClean="0">
                <a:solidFill>
                  <a:schemeClr val="tx1"/>
                </a:solidFill>
              </a:rPr>
              <a:t> </a:t>
            </a:r>
            <a:r>
              <a:rPr lang="sv-SE" dirty="0" err="1" smtClean="0">
                <a:solidFill>
                  <a:schemeClr val="tx1"/>
                </a:solidFill>
              </a:rPr>
              <a:t>refine</a:t>
            </a:r>
            <a:endParaRPr lang="sv-SE" dirty="0" smtClean="0">
              <a:solidFill>
                <a:schemeClr val="tx1"/>
              </a:solidFill>
            </a:endParaRPr>
          </a:p>
          <a:p>
            <a:r>
              <a:rPr lang="sv-SE" dirty="0" err="1" smtClean="0"/>
              <a:t>Autostemming</a:t>
            </a:r>
            <a:endParaRPr lang="sv-SE" dirty="0" smtClean="0"/>
          </a:p>
          <a:p>
            <a:pPr lvl="1"/>
            <a:r>
              <a:rPr lang="sv-SE" dirty="0" err="1" smtClean="0">
                <a:solidFill>
                  <a:schemeClr val="tx1"/>
                </a:solidFill>
              </a:rPr>
              <a:t>Automatic</a:t>
            </a:r>
            <a:r>
              <a:rPr lang="sv-SE" dirty="0" smtClean="0">
                <a:solidFill>
                  <a:schemeClr val="tx1"/>
                </a:solidFill>
              </a:rPr>
              <a:t> </a:t>
            </a:r>
            <a:r>
              <a:rPr lang="sv-SE" dirty="0" err="1" smtClean="0">
                <a:solidFill>
                  <a:schemeClr val="tx1"/>
                </a:solidFill>
              </a:rPr>
              <a:t>search</a:t>
            </a:r>
            <a:r>
              <a:rPr lang="sv-SE" dirty="0" smtClean="0">
                <a:solidFill>
                  <a:schemeClr val="tx1"/>
                </a:solidFill>
              </a:rPr>
              <a:t> for variations of the </a:t>
            </a:r>
            <a:r>
              <a:rPr lang="sv-SE" dirty="0" err="1" smtClean="0">
                <a:solidFill>
                  <a:schemeClr val="tx1"/>
                </a:solidFill>
              </a:rPr>
              <a:t>search</a:t>
            </a:r>
            <a:r>
              <a:rPr lang="sv-SE" dirty="0" smtClean="0">
                <a:solidFill>
                  <a:schemeClr val="tx1"/>
                </a:solidFill>
              </a:rPr>
              <a:t> term</a:t>
            </a:r>
          </a:p>
          <a:p>
            <a:pPr lvl="1"/>
            <a:r>
              <a:rPr lang="sv-SE" dirty="0" err="1" smtClean="0">
                <a:solidFill>
                  <a:schemeClr val="tx1"/>
                </a:solidFill>
              </a:rPr>
              <a:t>Note</a:t>
            </a:r>
            <a:r>
              <a:rPr lang="sv-SE" dirty="0" smtClean="0">
                <a:solidFill>
                  <a:schemeClr val="tx1"/>
                </a:solidFill>
              </a:rPr>
              <a:t>: Words in </a:t>
            </a:r>
            <a:r>
              <a:rPr lang="sv-SE" dirty="0" err="1" smtClean="0">
                <a:solidFill>
                  <a:schemeClr val="tx1"/>
                </a:solidFill>
              </a:rPr>
              <a:t>quotations</a:t>
            </a:r>
            <a:r>
              <a:rPr lang="sv-SE" dirty="0" smtClean="0">
                <a:solidFill>
                  <a:schemeClr val="tx1"/>
                </a:solidFill>
              </a:rPr>
              <a:t> </a:t>
            </a:r>
            <a:r>
              <a:rPr lang="sv-SE" dirty="0" err="1" smtClean="0">
                <a:solidFill>
                  <a:schemeClr val="tx1"/>
                </a:solidFill>
              </a:rPr>
              <a:t>will</a:t>
            </a:r>
            <a:r>
              <a:rPr lang="sv-SE" dirty="0" smtClean="0">
                <a:solidFill>
                  <a:schemeClr val="tx1"/>
                </a:solidFill>
              </a:rPr>
              <a:t> not be </a:t>
            </a:r>
            <a:r>
              <a:rPr lang="sv-SE" dirty="0" err="1" smtClean="0">
                <a:solidFill>
                  <a:schemeClr val="tx1"/>
                </a:solidFill>
              </a:rPr>
              <a:t>stemmed</a:t>
            </a:r>
            <a:endParaRPr lang="sv-SE" dirty="0" smtClean="0">
              <a:solidFill>
                <a:schemeClr val="tx1"/>
              </a:solidFill>
            </a:endParaRPr>
          </a:p>
          <a:p>
            <a:pPr lvl="1"/>
            <a:endParaRPr lang="sv-SE" dirty="0" smtClean="0">
              <a:solidFill>
                <a:schemeClr val="tx1"/>
              </a:solidFill>
            </a:endParaRPr>
          </a:p>
          <a:p>
            <a:r>
              <a:rPr lang="sv-SE" dirty="0" err="1" smtClean="0"/>
              <a:t>Search</a:t>
            </a:r>
            <a:r>
              <a:rPr lang="sv-SE" dirty="0" smtClean="0"/>
              <a:t> </a:t>
            </a:r>
            <a:r>
              <a:rPr lang="sv-SE" dirty="0" err="1" smtClean="0"/>
              <a:t>method</a:t>
            </a:r>
            <a:r>
              <a:rPr lang="sv-SE" dirty="0" smtClean="0"/>
              <a:t>: Split your </a:t>
            </a:r>
            <a:r>
              <a:rPr lang="sv-SE" dirty="0" err="1" smtClean="0"/>
              <a:t>search</a:t>
            </a:r>
            <a:r>
              <a:rPr lang="sv-SE" dirty="0" smtClean="0"/>
              <a:t> </a:t>
            </a:r>
            <a:r>
              <a:rPr lang="sv-SE" dirty="0" err="1" smtClean="0"/>
              <a:t>into</a:t>
            </a:r>
            <a:r>
              <a:rPr lang="sv-SE" dirty="0" smtClean="0"/>
              <a:t> different key </a:t>
            </a:r>
            <a:r>
              <a:rPr lang="sv-SE" dirty="0" err="1" smtClean="0"/>
              <a:t>word</a:t>
            </a:r>
            <a:r>
              <a:rPr lang="sv-SE" dirty="0" smtClean="0"/>
              <a:t> clusters (</a:t>
            </a:r>
            <a:r>
              <a:rPr lang="sv-SE" dirty="0" err="1" smtClean="0"/>
              <a:t>groups</a:t>
            </a:r>
            <a:r>
              <a:rPr lang="sv-SE" dirty="0" smtClean="0"/>
              <a:t> of synonyms) and </a:t>
            </a:r>
            <a:r>
              <a:rPr lang="sv-SE" dirty="0" err="1" smtClean="0"/>
              <a:t>search</a:t>
            </a:r>
            <a:r>
              <a:rPr lang="sv-SE" dirty="0" smtClean="0"/>
              <a:t> for </a:t>
            </a:r>
            <a:r>
              <a:rPr lang="sv-SE" dirty="0" err="1" smtClean="0"/>
              <a:t>one</a:t>
            </a:r>
            <a:r>
              <a:rPr lang="sv-SE" dirty="0" smtClean="0"/>
              <a:t> cluster at a time. </a:t>
            </a:r>
            <a:r>
              <a:rPr lang="sv-SE" dirty="0" err="1" smtClean="0"/>
              <a:t>Use</a:t>
            </a:r>
            <a:r>
              <a:rPr lang="sv-SE" dirty="0" smtClean="0"/>
              <a:t> the </a:t>
            </a:r>
            <a:r>
              <a:rPr lang="sv-SE" dirty="0" err="1" smtClean="0"/>
              <a:t>search</a:t>
            </a:r>
            <a:r>
              <a:rPr lang="sv-SE" dirty="0" smtClean="0"/>
              <a:t> history to </a:t>
            </a:r>
            <a:r>
              <a:rPr lang="sv-SE" dirty="0" err="1" smtClean="0"/>
              <a:t>combine</a:t>
            </a:r>
            <a:r>
              <a:rPr lang="sv-SE" dirty="0" smtClean="0"/>
              <a:t> your clusters. </a:t>
            </a:r>
          </a:p>
          <a:p>
            <a:pPr lvl="1"/>
            <a:r>
              <a:rPr lang="sv-SE" dirty="0" err="1" smtClean="0">
                <a:solidFill>
                  <a:schemeClr val="tx1"/>
                </a:solidFill>
              </a:rPr>
              <a:t>Technique</a:t>
            </a:r>
            <a:r>
              <a:rPr lang="sv-SE" dirty="0" smtClean="0">
                <a:solidFill>
                  <a:schemeClr val="tx1"/>
                </a:solidFill>
              </a:rPr>
              <a:t> OR </a:t>
            </a:r>
            <a:r>
              <a:rPr lang="sv-SE" dirty="0" err="1" smtClean="0">
                <a:solidFill>
                  <a:schemeClr val="tx1"/>
                </a:solidFill>
              </a:rPr>
              <a:t>method</a:t>
            </a:r>
            <a:r>
              <a:rPr lang="sv-SE" dirty="0" smtClean="0">
                <a:solidFill>
                  <a:schemeClr val="tx1"/>
                </a:solidFill>
              </a:rPr>
              <a:t> OR approach</a:t>
            </a:r>
          </a:p>
          <a:p>
            <a:pPr lvl="1"/>
            <a:r>
              <a:rPr lang="sv-SE" dirty="0" smtClean="0">
                <a:solidFill>
                  <a:schemeClr val="tx1"/>
                </a:solidFill>
              </a:rPr>
              <a:t>You </a:t>
            </a:r>
            <a:r>
              <a:rPr lang="sv-SE" dirty="0" err="1" smtClean="0">
                <a:solidFill>
                  <a:schemeClr val="tx1"/>
                </a:solidFill>
              </a:rPr>
              <a:t>need</a:t>
            </a:r>
            <a:r>
              <a:rPr lang="sv-SE" dirty="0" smtClean="0">
                <a:solidFill>
                  <a:schemeClr val="tx1"/>
                </a:solidFill>
              </a:rPr>
              <a:t> a personal </a:t>
            </a:r>
            <a:r>
              <a:rPr lang="sv-SE" dirty="0" err="1" smtClean="0">
                <a:solidFill>
                  <a:schemeClr val="tx1"/>
                </a:solidFill>
              </a:rPr>
              <a:t>account</a:t>
            </a:r>
            <a:r>
              <a:rPr lang="sv-SE" dirty="0" smtClean="0">
                <a:solidFill>
                  <a:schemeClr val="tx1"/>
                </a:solidFill>
              </a:rPr>
              <a:t> in order to </a:t>
            </a:r>
            <a:r>
              <a:rPr lang="sv-SE" dirty="0" err="1" smtClean="0">
                <a:solidFill>
                  <a:schemeClr val="tx1"/>
                </a:solidFill>
              </a:rPr>
              <a:t>save</a:t>
            </a:r>
            <a:r>
              <a:rPr lang="sv-SE" dirty="0" smtClean="0">
                <a:solidFill>
                  <a:schemeClr val="tx1"/>
                </a:solidFill>
              </a:rPr>
              <a:t> your </a:t>
            </a:r>
            <a:r>
              <a:rPr lang="sv-SE" dirty="0" err="1" smtClean="0">
                <a:solidFill>
                  <a:schemeClr val="tx1"/>
                </a:solidFill>
              </a:rPr>
              <a:t>searches</a:t>
            </a:r>
            <a:r>
              <a:rPr lang="sv-SE" dirty="0" smtClean="0">
                <a:solidFill>
                  <a:schemeClr val="tx1"/>
                </a:solidFill>
              </a:rPr>
              <a:t> </a:t>
            </a:r>
            <a:r>
              <a:rPr lang="sv-SE" dirty="0" err="1" smtClean="0">
                <a:solidFill>
                  <a:schemeClr val="tx1"/>
                </a:solidFill>
              </a:rPr>
              <a:t>longer</a:t>
            </a:r>
            <a:r>
              <a:rPr lang="sv-SE" dirty="0" smtClean="0">
                <a:solidFill>
                  <a:schemeClr val="tx1"/>
                </a:solidFill>
              </a:rPr>
              <a:t> </a:t>
            </a:r>
            <a:r>
              <a:rPr lang="sv-SE" dirty="0" err="1" smtClean="0">
                <a:solidFill>
                  <a:schemeClr val="tx1"/>
                </a:solidFill>
              </a:rPr>
              <a:t>than</a:t>
            </a:r>
            <a:r>
              <a:rPr lang="sv-SE" dirty="0" smtClean="0">
                <a:solidFill>
                  <a:schemeClr val="tx1"/>
                </a:solidFill>
              </a:rPr>
              <a:t> for the </a:t>
            </a:r>
            <a:r>
              <a:rPr lang="sv-SE" dirty="0" err="1" smtClean="0">
                <a:solidFill>
                  <a:schemeClr val="tx1"/>
                </a:solidFill>
              </a:rPr>
              <a:t>current</a:t>
            </a:r>
            <a:r>
              <a:rPr lang="sv-SE" dirty="0" smtClean="0">
                <a:solidFill>
                  <a:schemeClr val="tx1"/>
                </a:solidFill>
              </a:rPr>
              <a:t> session.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2000"/>
                                        <p:tgtEl>
                                          <p:spTgt spid="3">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2000"/>
                                        <p:tgtEl>
                                          <p:spTgt spid="3">
                                            <p:txEl>
                                              <p:pRg st="12" end="1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fade">
                                      <p:cBhvr>
                                        <p:cTn id="51" dur="2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Expert </a:t>
            </a:r>
            <a:r>
              <a:rPr lang="sv-SE" dirty="0" err="1" smtClean="0"/>
              <a:t>search</a:t>
            </a:r>
            <a:r>
              <a:rPr lang="sv-SE" dirty="0" smtClean="0"/>
              <a:t> in </a:t>
            </a:r>
            <a:r>
              <a:rPr lang="sv-SE" dirty="0" err="1" smtClean="0"/>
              <a:t>Inspec/Compendex</a:t>
            </a:r>
            <a:endParaRPr lang="sv-SE" dirty="0"/>
          </a:p>
        </p:txBody>
      </p:sp>
      <p:sp>
        <p:nvSpPr>
          <p:cNvPr id="3" name="Platshållare för innehåll 2"/>
          <p:cNvSpPr>
            <a:spLocks noGrp="1"/>
          </p:cNvSpPr>
          <p:nvPr>
            <p:ph idx="1"/>
          </p:nvPr>
        </p:nvSpPr>
        <p:spPr/>
        <p:txBody>
          <a:bodyPr>
            <a:normAutofit fontScale="92500" lnSpcReduction="10000"/>
          </a:bodyPr>
          <a:lstStyle/>
          <a:p>
            <a:r>
              <a:rPr lang="en-US" dirty="0" smtClean="0"/>
              <a:t>For manual search strings</a:t>
            </a:r>
          </a:p>
          <a:p>
            <a:r>
              <a:rPr lang="en-US" dirty="0" smtClean="0"/>
              <a:t>Default value is “</a:t>
            </a:r>
            <a:r>
              <a:rPr lang="en-US" dirty="0" err="1" smtClean="0"/>
              <a:t>autostemming</a:t>
            </a:r>
            <a:r>
              <a:rPr lang="en-US" dirty="0" smtClean="0"/>
              <a:t> off”</a:t>
            </a:r>
          </a:p>
          <a:p>
            <a:r>
              <a:rPr lang="en-US" dirty="0" smtClean="0"/>
              <a:t>Use the search codes</a:t>
            </a:r>
          </a:p>
          <a:p>
            <a:pPr lvl="1"/>
            <a:r>
              <a:rPr lang="en-US" dirty="0" smtClean="0">
                <a:solidFill>
                  <a:schemeClr val="tx1"/>
                </a:solidFill>
              </a:rPr>
              <a:t>Note: The default field value is “all fields”</a:t>
            </a:r>
          </a:p>
          <a:p>
            <a:pPr lvl="1"/>
            <a:r>
              <a:rPr lang="en-US" dirty="0" err="1" smtClean="0">
                <a:solidFill>
                  <a:schemeClr val="tx1"/>
                </a:solidFill>
              </a:rPr>
              <a:t>wn</a:t>
            </a:r>
            <a:r>
              <a:rPr lang="en-US" dirty="0" smtClean="0">
                <a:solidFill>
                  <a:schemeClr val="tx1"/>
                </a:solidFill>
              </a:rPr>
              <a:t> KY = subject/title/abstract</a:t>
            </a:r>
          </a:p>
          <a:p>
            <a:pPr>
              <a:buNone/>
            </a:pPr>
            <a:endParaRPr lang="en-US" dirty="0" smtClean="0">
              <a:hlinkClick r:id="rId2"/>
            </a:endParaRPr>
          </a:p>
          <a:p>
            <a:r>
              <a:rPr lang="en-US" dirty="0" smtClean="0">
                <a:hlinkClick r:id="rId2"/>
              </a:rPr>
              <a:t>((technique* OR method* OR approach*) AND ("web development" OR "web design" OR webdesign) AND (accessibility OR usability) AND ("web pages" OR </a:t>
            </a:r>
            <a:r>
              <a:rPr lang="en-US" dirty="0" err="1" smtClean="0">
                <a:hlinkClick r:id="rId2"/>
              </a:rPr>
              <a:t>webpages</a:t>
            </a:r>
            <a:r>
              <a:rPr lang="en-US" dirty="0" smtClean="0">
                <a:hlinkClick r:id="rId2"/>
              </a:rPr>
              <a:t> OR websites)) </a:t>
            </a:r>
            <a:r>
              <a:rPr lang="en-US" dirty="0" err="1" smtClean="0">
                <a:hlinkClick r:id="rId2"/>
              </a:rPr>
              <a:t>wn</a:t>
            </a:r>
            <a:r>
              <a:rPr lang="en-US" dirty="0" smtClean="0">
                <a:hlinkClick r:id="rId2"/>
              </a:rPr>
              <a:t> KY</a:t>
            </a:r>
            <a:r>
              <a:rPr lang="en-US" dirty="0" smtClean="0"/>
              <a:t> = 167 hits</a:t>
            </a:r>
          </a:p>
          <a:p>
            <a:endParaRPr lang="en-US" dirty="0" smtClean="0"/>
          </a:p>
          <a:p>
            <a:endParaRPr lang="sv-S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Search strategy</a:t>
            </a:r>
          </a:p>
          <a:p>
            <a:r>
              <a:rPr lang="en-US" dirty="0" smtClean="0"/>
              <a:t>Research question</a:t>
            </a:r>
          </a:p>
          <a:p>
            <a:r>
              <a:rPr lang="en-US" dirty="0" smtClean="0"/>
              <a:t>Keywords</a:t>
            </a:r>
          </a:p>
          <a:p>
            <a:r>
              <a:rPr lang="sv-SE" dirty="0" err="1" smtClean="0"/>
              <a:t>Exercise</a:t>
            </a:r>
            <a:r>
              <a:rPr lang="sv-SE" dirty="0" smtClean="0"/>
              <a:t> - </a:t>
            </a:r>
            <a:r>
              <a:rPr lang="sv-SE" dirty="0" err="1" smtClean="0"/>
              <a:t>keywords</a:t>
            </a:r>
            <a:endParaRPr lang="en-US" dirty="0" smtClean="0"/>
          </a:p>
          <a:p>
            <a:r>
              <a:rPr lang="en-US" dirty="0" smtClean="0"/>
              <a:t>Boolean search</a:t>
            </a:r>
          </a:p>
          <a:p>
            <a:r>
              <a:rPr lang="sv-SE" dirty="0" err="1" smtClean="0"/>
              <a:t>Exercise</a:t>
            </a:r>
            <a:r>
              <a:rPr lang="sv-SE" dirty="0" smtClean="0"/>
              <a:t> – </a:t>
            </a:r>
            <a:r>
              <a:rPr lang="sv-SE" dirty="0" err="1" smtClean="0"/>
              <a:t>creating</a:t>
            </a:r>
            <a:r>
              <a:rPr lang="sv-SE" dirty="0" smtClean="0"/>
              <a:t> </a:t>
            </a:r>
            <a:r>
              <a:rPr lang="sv-SE" dirty="0" err="1" smtClean="0"/>
              <a:t>search</a:t>
            </a:r>
            <a:r>
              <a:rPr lang="sv-SE" dirty="0" smtClean="0"/>
              <a:t> strings</a:t>
            </a:r>
          </a:p>
          <a:p>
            <a:r>
              <a:rPr lang="sv-SE" dirty="0" smtClean="0"/>
              <a:t>Choice of </a:t>
            </a:r>
            <a:r>
              <a:rPr lang="sv-SE" dirty="0" err="1" smtClean="0"/>
              <a:t>databases</a:t>
            </a:r>
            <a:endParaRPr lang="sv-SE" dirty="0" smtClean="0"/>
          </a:p>
          <a:p>
            <a:pPr>
              <a:buNone/>
            </a:pPr>
            <a:endParaRPr lang="en-US" dirty="0" smtClean="0"/>
          </a:p>
          <a:p>
            <a:endParaRPr lang="en-US"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Evaluating</a:t>
            </a:r>
            <a:r>
              <a:rPr lang="sv-SE" dirty="0" smtClean="0"/>
              <a:t> the </a:t>
            </a:r>
            <a:r>
              <a:rPr lang="sv-SE" dirty="0" err="1" smtClean="0"/>
              <a:t>search</a:t>
            </a:r>
            <a:r>
              <a:rPr lang="sv-SE" dirty="0" smtClean="0"/>
              <a:t> </a:t>
            </a:r>
            <a:r>
              <a:rPr lang="sv-SE" dirty="0" err="1" smtClean="0"/>
              <a:t>result</a:t>
            </a:r>
            <a:endParaRPr lang="en-US" dirty="0"/>
          </a:p>
        </p:txBody>
      </p:sp>
      <p:sp>
        <p:nvSpPr>
          <p:cNvPr id="3" name="Content Placeholder 2"/>
          <p:cNvSpPr>
            <a:spLocks noGrp="1"/>
          </p:cNvSpPr>
          <p:nvPr>
            <p:ph idx="1"/>
          </p:nvPr>
        </p:nvSpPr>
        <p:spPr/>
        <p:txBody>
          <a:bodyPr/>
          <a:lstStyle/>
          <a:p>
            <a:r>
              <a:rPr lang="sv-SE" dirty="0" smtClean="0"/>
              <a:t>Get an </a:t>
            </a:r>
            <a:r>
              <a:rPr lang="sv-SE" dirty="0" err="1" smtClean="0"/>
              <a:t>overview</a:t>
            </a:r>
            <a:r>
              <a:rPr lang="sv-SE" dirty="0" smtClean="0"/>
              <a:t> of the </a:t>
            </a:r>
            <a:r>
              <a:rPr lang="sv-SE" dirty="0" err="1" smtClean="0"/>
              <a:t>result</a:t>
            </a:r>
            <a:r>
              <a:rPr lang="sv-SE" dirty="0" smtClean="0"/>
              <a:t> list</a:t>
            </a:r>
          </a:p>
          <a:p>
            <a:pPr lvl="1"/>
            <a:r>
              <a:rPr lang="sv-SE" dirty="0" err="1" smtClean="0">
                <a:solidFill>
                  <a:schemeClr val="tx1"/>
                </a:solidFill>
              </a:rPr>
              <a:t>How</a:t>
            </a:r>
            <a:r>
              <a:rPr lang="sv-SE" dirty="0" smtClean="0">
                <a:solidFill>
                  <a:schemeClr val="tx1"/>
                </a:solidFill>
              </a:rPr>
              <a:t> is it </a:t>
            </a:r>
            <a:r>
              <a:rPr lang="sv-SE" dirty="0" err="1" smtClean="0">
                <a:solidFill>
                  <a:schemeClr val="tx1"/>
                </a:solidFill>
              </a:rPr>
              <a:t>sorted</a:t>
            </a:r>
            <a:r>
              <a:rPr lang="sv-SE" dirty="0" smtClean="0">
                <a:solidFill>
                  <a:schemeClr val="tx1"/>
                </a:solidFill>
              </a:rPr>
              <a:t>? (</a:t>
            </a:r>
            <a:r>
              <a:rPr lang="sv-SE" dirty="0" err="1" smtClean="0">
                <a:solidFill>
                  <a:schemeClr val="tx1"/>
                </a:solidFill>
              </a:rPr>
              <a:t>relevance</a:t>
            </a:r>
            <a:r>
              <a:rPr lang="sv-SE" dirty="0" smtClean="0">
                <a:solidFill>
                  <a:schemeClr val="tx1"/>
                </a:solidFill>
              </a:rPr>
              <a:t>, date etc.)</a:t>
            </a:r>
          </a:p>
          <a:p>
            <a:pPr lvl="1"/>
            <a:r>
              <a:rPr lang="sv-SE" dirty="0" err="1" smtClean="0">
                <a:solidFill>
                  <a:schemeClr val="tx1"/>
                </a:solidFill>
              </a:rPr>
              <a:t>How</a:t>
            </a:r>
            <a:r>
              <a:rPr lang="sv-SE" dirty="0" smtClean="0">
                <a:solidFill>
                  <a:schemeClr val="tx1"/>
                </a:solidFill>
              </a:rPr>
              <a:t> </a:t>
            </a:r>
            <a:r>
              <a:rPr lang="sv-SE" dirty="0" err="1" smtClean="0">
                <a:solidFill>
                  <a:schemeClr val="tx1"/>
                </a:solidFill>
              </a:rPr>
              <a:t>many</a:t>
            </a:r>
            <a:r>
              <a:rPr lang="sv-SE" dirty="0" smtClean="0">
                <a:solidFill>
                  <a:schemeClr val="tx1"/>
                </a:solidFill>
              </a:rPr>
              <a:t> hits?</a:t>
            </a:r>
          </a:p>
          <a:p>
            <a:pPr lvl="1"/>
            <a:r>
              <a:rPr lang="sv-SE" dirty="0" err="1" smtClean="0">
                <a:solidFill>
                  <a:schemeClr val="tx1"/>
                </a:solidFill>
              </a:rPr>
              <a:t>Which</a:t>
            </a:r>
            <a:r>
              <a:rPr lang="sv-SE" dirty="0" smtClean="0">
                <a:solidFill>
                  <a:schemeClr val="tx1"/>
                </a:solidFill>
              </a:rPr>
              <a:t> </a:t>
            </a:r>
            <a:r>
              <a:rPr lang="sv-SE" dirty="0" err="1" smtClean="0">
                <a:solidFill>
                  <a:schemeClr val="tx1"/>
                </a:solidFill>
              </a:rPr>
              <a:t>year</a:t>
            </a:r>
            <a:r>
              <a:rPr lang="sv-SE" dirty="0" smtClean="0">
                <a:solidFill>
                  <a:schemeClr val="tx1"/>
                </a:solidFill>
              </a:rPr>
              <a:t> are the hits from?</a:t>
            </a:r>
          </a:p>
          <a:p>
            <a:pPr lvl="1"/>
            <a:r>
              <a:rPr lang="sv-SE" dirty="0" err="1" smtClean="0">
                <a:solidFill>
                  <a:schemeClr val="tx1"/>
                </a:solidFill>
              </a:rPr>
              <a:t>Author</a:t>
            </a:r>
            <a:r>
              <a:rPr lang="sv-SE" dirty="0" smtClean="0">
                <a:solidFill>
                  <a:schemeClr val="tx1"/>
                </a:solidFill>
              </a:rPr>
              <a:t> </a:t>
            </a:r>
            <a:r>
              <a:rPr lang="sv-SE" dirty="0" err="1" smtClean="0">
                <a:solidFill>
                  <a:schemeClr val="tx1"/>
                </a:solidFill>
              </a:rPr>
              <a:t>affiliation</a:t>
            </a:r>
            <a:r>
              <a:rPr lang="sv-SE" dirty="0" smtClean="0">
                <a:solidFill>
                  <a:schemeClr val="tx1"/>
                </a:solidFill>
              </a:rPr>
              <a:t>?</a:t>
            </a:r>
          </a:p>
          <a:p>
            <a:pPr lvl="1"/>
            <a:r>
              <a:rPr lang="sv-SE" dirty="0" smtClean="0">
                <a:solidFill>
                  <a:schemeClr val="tx1"/>
                </a:solidFill>
              </a:rPr>
              <a:t>Publisher?</a:t>
            </a:r>
          </a:p>
          <a:p>
            <a:pPr lvl="1"/>
            <a:r>
              <a:rPr lang="sv-SE" dirty="0" err="1" smtClean="0">
                <a:solidFill>
                  <a:schemeClr val="tx1"/>
                </a:solidFill>
              </a:rPr>
              <a:t>Publication</a:t>
            </a:r>
            <a:r>
              <a:rPr lang="sv-SE" dirty="0" smtClean="0">
                <a:solidFill>
                  <a:schemeClr val="tx1"/>
                </a:solidFill>
              </a:rPr>
              <a:t>?</a:t>
            </a:r>
          </a:p>
          <a:p>
            <a:pPr lvl="1"/>
            <a:r>
              <a:rPr lang="sv-SE" dirty="0" err="1" smtClean="0">
                <a:solidFill>
                  <a:schemeClr val="tx1"/>
                </a:solidFill>
              </a:rPr>
              <a:t>Document</a:t>
            </a:r>
            <a:r>
              <a:rPr lang="sv-SE" dirty="0" smtClean="0">
                <a:solidFill>
                  <a:schemeClr val="tx1"/>
                </a:solidFill>
              </a:rPr>
              <a:t> </a:t>
            </a:r>
            <a:r>
              <a:rPr lang="sv-SE" dirty="0" err="1" smtClean="0">
                <a:solidFill>
                  <a:schemeClr val="tx1"/>
                </a:solidFill>
              </a:rPr>
              <a:t>type</a:t>
            </a:r>
            <a:r>
              <a:rPr lang="sv-SE"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Evaluating</a:t>
            </a:r>
            <a:r>
              <a:rPr lang="sv-SE" dirty="0" smtClean="0"/>
              <a:t> the </a:t>
            </a:r>
            <a:r>
              <a:rPr lang="sv-SE" dirty="0" err="1" smtClean="0"/>
              <a:t>search</a:t>
            </a:r>
            <a:r>
              <a:rPr lang="sv-SE" dirty="0" smtClean="0"/>
              <a:t> </a:t>
            </a:r>
            <a:r>
              <a:rPr lang="sv-SE" dirty="0" err="1" smtClean="0"/>
              <a:t>result</a:t>
            </a:r>
            <a:endParaRPr lang="en-US" dirty="0"/>
          </a:p>
        </p:txBody>
      </p:sp>
      <p:sp>
        <p:nvSpPr>
          <p:cNvPr id="3" name="Content Placeholder 2"/>
          <p:cNvSpPr>
            <a:spLocks noGrp="1"/>
          </p:cNvSpPr>
          <p:nvPr>
            <p:ph idx="1"/>
          </p:nvPr>
        </p:nvSpPr>
        <p:spPr/>
        <p:txBody>
          <a:bodyPr/>
          <a:lstStyle/>
          <a:p>
            <a:pPr>
              <a:defRPr/>
            </a:pPr>
            <a:r>
              <a:rPr lang="sv-SE" dirty="0" smtClean="0"/>
              <a:t>Does the material </a:t>
            </a:r>
            <a:r>
              <a:rPr lang="sv-SE" dirty="0" err="1" smtClean="0"/>
              <a:t>correspond</a:t>
            </a:r>
            <a:r>
              <a:rPr lang="sv-SE" dirty="0" smtClean="0"/>
              <a:t> to my </a:t>
            </a:r>
            <a:r>
              <a:rPr lang="sv-SE" dirty="0" err="1" smtClean="0"/>
              <a:t>expectations</a:t>
            </a:r>
            <a:r>
              <a:rPr lang="sv-SE" dirty="0" smtClean="0"/>
              <a:t>?</a:t>
            </a:r>
          </a:p>
          <a:p>
            <a:pPr lvl="1">
              <a:defRPr/>
            </a:pPr>
            <a:r>
              <a:rPr lang="sv-SE" dirty="0" smtClean="0">
                <a:solidFill>
                  <a:schemeClr val="tx1"/>
                </a:solidFill>
              </a:rPr>
              <a:t>A </a:t>
            </a:r>
            <a:r>
              <a:rPr lang="sv-SE" dirty="0" err="1" smtClean="0">
                <a:solidFill>
                  <a:schemeClr val="tx1"/>
                </a:solidFill>
              </a:rPr>
              <a:t>lot</a:t>
            </a:r>
            <a:r>
              <a:rPr lang="sv-SE" dirty="0" smtClean="0">
                <a:solidFill>
                  <a:schemeClr val="tx1"/>
                </a:solidFill>
              </a:rPr>
              <a:t> of irrelevant material? - </a:t>
            </a:r>
            <a:r>
              <a:rPr lang="sv-SE" dirty="0" err="1" smtClean="0">
                <a:solidFill>
                  <a:schemeClr val="tx1"/>
                </a:solidFill>
              </a:rPr>
              <a:t>Refine</a:t>
            </a:r>
            <a:r>
              <a:rPr lang="sv-SE" dirty="0" smtClean="0">
                <a:solidFill>
                  <a:schemeClr val="tx1"/>
                </a:solidFill>
              </a:rPr>
              <a:t> your </a:t>
            </a:r>
            <a:r>
              <a:rPr lang="sv-SE" dirty="0" err="1" smtClean="0">
                <a:solidFill>
                  <a:schemeClr val="tx1"/>
                </a:solidFill>
              </a:rPr>
              <a:t>search</a:t>
            </a:r>
            <a:r>
              <a:rPr lang="sv-SE" dirty="0" smtClean="0">
                <a:solidFill>
                  <a:schemeClr val="tx1"/>
                </a:solidFill>
              </a:rPr>
              <a:t>!</a:t>
            </a:r>
          </a:p>
          <a:p>
            <a:pPr>
              <a:defRPr/>
            </a:pPr>
            <a:r>
              <a:rPr lang="sv-SE" dirty="0" err="1" smtClean="0"/>
              <a:t>Generate</a:t>
            </a:r>
            <a:r>
              <a:rPr lang="sv-SE" dirty="0" smtClean="0"/>
              <a:t> new key </a:t>
            </a:r>
            <a:r>
              <a:rPr lang="sv-SE" dirty="0" err="1" smtClean="0"/>
              <a:t>words</a:t>
            </a:r>
            <a:r>
              <a:rPr lang="sv-SE" dirty="0" smtClean="0"/>
              <a:t> </a:t>
            </a:r>
            <a:r>
              <a:rPr lang="sv-SE" dirty="0" err="1" smtClean="0"/>
              <a:t>out</a:t>
            </a:r>
            <a:r>
              <a:rPr lang="sv-SE" dirty="0" smtClean="0"/>
              <a:t> of </a:t>
            </a:r>
            <a:r>
              <a:rPr lang="sv-SE" dirty="0" err="1" smtClean="0"/>
              <a:t>significant</a:t>
            </a:r>
            <a:r>
              <a:rPr lang="sv-SE" dirty="0" smtClean="0"/>
              <a:t> </a:t>
            </a:r>
            <a:r>
              <a:rPr lang="sv-SE" dirty="0" err="1" smtClean="0"/>
              <a:t>articles/key</a:t>
            </a:r>
            <a:r>
              <a:rPr lang="sv-SE" dirty="0" smtClean="0"/>
              <a:t> </a:t>
            </a:r>
            <a:r>
              <a:rPr lang="sv-SE" dirty="0" err="1" smtClean="0"/>
              <a:t>papers</a:t>
            </a:r>
            <a:r>
              <a:rPr lang="sv-SE" dirty="0" smtClean="0"/>
              <a:t> – check the </a:t>
            </a:r>
            <a:r>
              <a:rPr lang="sv-SE" dirty="0" err="1" smtClean="0"/>
              <a:t>subject</a:t>
            </a:r>
            <a:r>
              <a:rPr lang="sv-SE" dirty="0" smtClean="0"/>
              <a:t> terms!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Document</a:t>
            </a:r>
            <a:r>
              <a:rPr lang="sv-SE" dirty="0" smtClean="0"/>
              <a:t> </a:t>
            </a:r>
            <a:r>
              <a:rPr lang="sv-SE" dirty="0" err="1" smtClean="0"/>
              <a:t>selection</a:t>
            </a:r>
            <a:endParaRPr lang="en-US" dirty="0"/>
          </a:p>
        </p:txBody>
      </p:sp>
      <p:sp>
        <p:nvSpPr>
          <p:cNvPr id="3" name="Content Placeholder 2"/>
          <p:cNvSpPr>
            <a:spLocks noGrp="1"/>
          </p:cNvSpPr>
          <p:nvPr>
            <p:ph idx="1"/>
          </p:nvPr>
        </p:nvSpPr>
        <p:spPr/>
        <p:txBody>
          <a:bodyPr/>
          <a:lstStyle/>
          <a:p>
            <a:r>
              <a:rPr lang="sv-SE" dirty="0" err="1" smtClean="0"/>
              <a:t>Correspondance</a:t>
            </a:r>
            <a:r>
              <a:rPr lang="sv-SE" dirty="0" smtClean="0"/>
              <a:t> with </a:t>
            </a:r>
            <a:r>
              <a:rPr lang="sv-SE" dirty="0" err="1" smtClean="0"/>
              <a:t>aim/search</a:t>
            </a:r>
            <a:r>
              <a:rPr lang="sv-SE" dirty="0" smtClean="0"/>
              <a:t> </a:t>
            </a:r>
            <a:r>
              <a:rPr lang="sv-SE" dirty="0" err="1" smtClean="0"/>
              <a:t>criteria</a:t>
            </a:r>
            <a:r>
              <a:rPr lang="sv-SE" dirty="0" smtClean="0"/>
              <a:t>?</a:t>
            </a:r>
          </a:p>
          <a:p>
            <a:r>
              <a:rPr lang="sv-SE" dirty="0" err="1" smtClean="0"/>
              <a:t>Inclusion/exclusion</a:t>
            </a:r>
            <a:r>
              <a:rPr lang="sv-SE" dirty="0" smtClean="0"/>
              <a:t> </a:t>
            </a:r>
            <a:r>
              <a:rPr lang="sv-SE" dirty="0" err="1" smtClean="0"/>
              <a:t>criteria</a:t>
            </a:r>
            <a:r>
              <a:rPr lang="sv-SE" dirty="0" smtClean="0"/>
              <a:t> (SLR)</a:t>
            </a:r>
          </a:p>
          <a:p>
            <a:r>
              <a:rPr lang="sv-SE" dirty="0" err="1" smtClean="0"/>
              <a:t>Academic</a:t>
            </a:r>
            <a:r>
              <a:rPr lang="sv-SE" dirty="0" smtClean="0"/>
              <a:t> </a:t>
            </a:r>
            <a:r>
              <a:rPr lang="sv-SE" dirty="0" err="1" smtClean="0"/>
              <a:t>source</a:t>
            </a:r>
            <a:r>
              <a:rPr lang="sv-SE" dirty="0" smtClean="0"/>
              <a:t>? </a:t>
            </a:r>
          </a:p>
          <a:p>
            <a:r>
              <a:rPr lang="sv-SE" dirty="0" smtClean="0"/>
              <a:t>Access to full text? Check the SFX </a:t>
            </a:r>
            <a:r>
              <a:rPr lang="sv-SE" dirty="0" err="1" smtClean="0"/>
              <a:t>links</a:t>
            </a:r>
            <a:r>
              <a:rPr lang="sv-SE" dirty="0" smtClean="0"/>
              <a:t>!</a:t>
            </a:r>
          </a:p>
          <a:p>
            <a:endParaRPr lang="sv-SE" dirty="0" smtClean="0"/>
          </a:p>
          <a:p>
            <a:r>
              <a:rPr lang="sv-SE" dirty="0" err="1" smtClean="0"/>
              <a:t>Method</a:t>
            </a:r>
            <a:r>
              <a:rPr lang="sv-SE" dirty="0" smtClean="0"/>
              <a:t>: </a:t>
            </a:r>
            <a:r>
              <a:rPr lang="sv-SE" dirty="0" err="1" smtClean="0"/>
              <a:t>Quick-browse</a:t>
            </a:r>
            <a:r>
              <a:rPr lang="sv-SE" dirty="0" smtClean="0"/>
              <a:t> </a:t>
            </a:r>
          </a:p>
          <a:p>
            <a:pPr lvl="1"/>
            <a:r>
              <a:rPr lang="sv-SE" dirty="0" smtClean="0">
                <a:solidFill>
                  <a:schemeClr val="tx1"/>
                </a:solidFill>
              </a:rPr>
              <a:t>Abstract</a:t>
            </a:r>
          </a:p>
          <a:p>
            <a:pPr lvl="1"/>
            <a:r>
              <a:rPr lang="sv-SE" dirty="0" smtClean="0">
                <a:solidFill>
                  <a:schemeClr val="tx1"/>
                </a:solidFill>
              </a:rPr>
              <a:t>Key </a:t>
            </a:r>
            <a:r>
              <a:rPr lang="sv-SE" dirty="0" err="1" smtClean="0">
                <a:solidFill>
                  <a:schemeClr val="tx1"/>
                </a:solidFill>
              </a:rPr>
              <a:t>words</a:t>
            </a:r>
            <a:endParaRPr lang="sv-SE" dirty="0" smtClean="0">
              <a:solidFill>
                <a:schemeClr val="tx1"/>
              </a:solidFill>
            </a:endParaRPr>
          </a:p>
          <a:p>
            <a:pPr lvl="1"/>
            <a:r>
              <a:rPr lang="sv-SE" dirty="0" err="1" smtClean="0">
                <a:solidFill>
                  <a:schemeClr val="tx1"/>
                </a:solidFill>
              </a:rPr>
              <a:t>Reference</a:t>
            </a:r>
            <a:r>
              <a:rPr lang="sv-SE" dirty="0" smtClean="0">
                <a:solidFill>
                  <a:schemeClr val="tx1"/>
                </a:solidFill>
              </a:rPr>
              <a:t> list (for </a:t>
            </a:r>
            <a:r>
              <a:rPr lang="sv-SE" dirty="0" err="1" smtClean="0">
                <a:solidFill>
                  <a:schemeClr val="tx1"/>
                </a:solidFill>
              </a:rPr>
              <a:t>further</a:t>
            </a:r>
            <a:r>
              <a:rPr lang="sv-SE" dirty="0" smtClean="0">
                <a:solidFill>
                  <a:schemeClr val="tx1"/>
                </a:solidFill>
              </a:rPr>
              <a:t> suggestions)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20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20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Why</a:t>
            </a:r>
            <a:r>
              <a:rPr lang="sv-SE" dirty="0" smtClean="0"/>
              <a:t> </a:t>
            </a:r>
            <a:r>
              <a:rPr lang="sv-SE" dirty="0" err="1" smtClean="0"/>
              <a:t>evaluate</a:t>
            </a:r>
            <a:r>
              <a:rPr lang="sv-SE" dirty="0" smtClean="0"/>
              <a:t> </a:t>
            </a:r>
            <a:r>
              <a:rPr lang="sv-SE" dirty="0" err="1" smtClean="0"/>
              <a:t>critically</a:t>
            </a:r>
            <a:r>
              <a:rPr lang="sv-SE" dirty="0" smtClean="0"/>
              <a:t>?</a:t>
            </a:r>
            <a:endParaRPr lang="en-US" dirty="0"/>
          </a:p>
        </p:txBody>
      </p:sp>
      <p:sp>
        <p:nvSpPr>
          <p:cNvPr id="3" name="Content Placeholder 2"/>
          <p:cNvSpPr>
            <a:spLocks noGrp="1"/>
          </p:cNvSpPr>
          <p:nvPr>
            <p:ph idx="1"/>
          </p:nvPr>
        </p:nvSpPr>
        <p:spPr/>
        <p:txBody>
          <a:bodyPr/>
          <a:lstStyle/>
          <a:p>
            <a:r>
              <a:rPr lang="en-US" dirty="0" smtClean="0"/>
              <a:t>The purpose of critical evaluation is to see if</a:t>
            </a:r>
          </a:p>
          <a:p>
            <a:pPr lvl="1"/>
            <a:r>
              <a:rPr lang="en-US" dirty="0" smtClean="0">
                <a:solidFill>
                  <a:schemeClr val="tx1"/>
                </a:solidFill>
              </a:rPr>
              <a:t>the source treats what it claims to treat </a:t>
            </a:r>
          </a:p>
          <a:p>
            <a:pPr lvl="1"/>
            <a:r>
              <a:rPr lang="en-US" dirty="0" smtClean="0">
                <a:solidFill>
                  <a:schemeClr val="tx1"/>
                </a:solidFill>
              </a:rPr>
              <a:t>the source is relevant </a:t>
            </a:r>
          </a:p>
          <a:p>
            <a:pPr lvl="1"/>
            <a:r>
              <a:rPr lang="en-US" dirty="0" smtClean="0">
                <a:solidFill>
                  <a:schemeClr val="tx1"/>
                </a:solidFill>
              </a:rPr>
              <a:t>the source is reliable</a:t>
            </a:r>
          </a:p>
          <a:p>
            <a:pPr lvl="1"/>
            <a:endParaRPr lang="sv-SE" dirty="0" smtClean="0"/>
          </a:p>
          <a:p>
            <a:r>
              <a:rPr lang="en-US" dirty="0" smtClean="0"/>
              <a:t>The main rule that applies is that you should consider all information with critical judgment, and use common sense for the evaluation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err="1" smtClean="0"/>
              <a:t>Evaluate</a:t>
            </a:r>
            <a:r>
              <a:rPr lang="sv-SE" dirty="0" smtClean="0"/>
              <a:t> the </a:t>
            </a:r>
            <a:r>
              <a:rPr lang="sv-SE" dirty="0" err="1" smtClean="0"/>
              <a:t>source</a:t>
            </a:r>
            <a:r>
              <a:rPr lang="sv-SE" dirty="0" smtClean="0"/>
              <a:t> by </a:t>
            </a:r>
            <a:r>
              <a:rPr lang="sv-SE" dirty="0" err="1" smtClean="0"/>
              <a:t>asking</a:t>
            </a:r>
            <a:r>
              <a:rPr lang="sv-SE" dirty="0" smtClean="0"/>
              <a:t> </a:t>
            </a:r>
            <a:r>
              <a:rPr lang="sv-SE" dirty="0" err="1" smtClean="0"/>
              <a:t>questions</a:t>
            </a:r>
            <a:endParaRPr lang="en-US" dirty="0"/>
          </a:p>
        </p:txBody>
      </p:sp>
      <p:sp>
        <p:nvSpPr>
          <p:cNvPr id="3" name="Content Placeholder 2"/>
          <p:cNvSpPr>
            <a:spLocks noGrp="1"/>
          </p:cNvSpPr>
          <p:nvPr>
            <p:ph idx="1"/>
          </p:nvPr>
        </p:nvSpPr>
        <p:spPr/>
        <p:txBody>
          <a:bodyPr>
            <a:normAutofit lnSpcReduction="10000"/>
          </a:bodyPr>
          <a:lstStyle/>
          <a:p>
            <a:r>
              <a:rPr lang="en-US" sz="3000" dirty="0" smtClean="0"/>
              <a:t>Who is the author?</a:t>
            </a:r>
          </a:p>
          <a:p>
            <a:r>
              <a:rPr lang="en-US" sz="3000" dirty="0" smtClean="0"/>
              <a:t>Has the publication gone through some kind of quality examination? Is it peer-reviewed?</a:t>
            </a:r>
          </a:p>
          <a:p>
            <a:r>
              <a:rPr lang="en-US" sz="3000" dirty="0" smtClean="0"/>
              <a:t>Is the information up-to-date? </a:t>
            </a:r>
          </a:p>
          <a:p>
            <a:r>
              <a:rPr lang="en-US" sz="3000" dirty="0" smtClean="0"/>
              <a:t>Are sources and references stated correctly? Do they refer to up-to-date and relevant literature?</a:t>
            </a:r>
          </a:p>
          <a:p>
            <a:r>
              <a:rPr lang="en-US" sz="3200" dirty="0" smtClean="0"/>
              <a:t>What is the author’s purpose of the published information?</a:t>
            </a:r>
          </a:p>
          <a:p>
            <a:endParaRPr lang="en-US" sz="3000"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Finding key </a:t>
            </a:r>
            <a:r>
              <a:rPr lang="sv-SE" dirty="0" err="1" smtClean="0"/>
              <a:t>papers</a:t>
            </a:r>
            <a:endParaRPr lang="sv-SE" dirty="0"/>
          </a:p>
        </p:txBody>
      </p:sp>
      <p:sp>
        <p:nvSpPr>
          <p:cNvPr id="3" name="Content Placeholder 2"/>
          <p:cNvSpPr>
            <a:spLocks noGrp="1"/>
          </p:cNvSpPr>
          <p:nvPr>
            <p:ph idx="1"/>
          </p:nvPr>
        </p:nvSpPr>
        <p:spPr/>
        <p:txBody>
          <a:bodyPr>
            <a:normAutofit lnSpcReduction="10000"/>
          </a:bodyPr>
          <a:lstStyle/>
          <a:p>
            <a:r>
              <a:rPr lang="sv-SE" dirty="0" smtClean="0"/>
              <a:t>Citations – </a:t>
            </a:r>
            <a:r>
              <a:rPr lang="sv-SE" dirty="0" err="1" smtClean="0"/>
              <a:t>indicates</a:t>
            </a:r>
            <a:r>
              <a:rPr lang="sv-SE" dirty="0" smtClean="0"/>
              <a:t> </a:t>
            </a:r>
            <a:r>
              <a:rPr lang="sv-SE" dirty="0" err="1" smtClean="0"/>
              <a:t>use</a:t>
            </a:r>
            <a:r>
              <a:rPr lang="sv-SE" dirty="0" smtClean="0"/>
              <a:t> of the </a:t>
            </a:r>
            <a:r>
              <a:rPr lang="sv-SE" dirty="0" err="1" smtClean="0"/>
              <a:t>document</a:t>
            </a:r>
            <a:endParaRPr lang="sv-SE" dirty="0" smtClean="0"/>
          </a:p>
          <a:p>
            <a:endParaRPr lang="sv-SE" dirty="0" smtClean="0"/>
          </a:p>
          <a:p>
            <a:r>
              <a:rPr lang="sv-SE" dirty="0" smtClean="0"/>
              <a:t>Citation </a:t>
            </a:r>
            <a:r>
              <a:rPr lang="sv-SE" dirty="0" err="1" smtClean="0"/>
              <a:t>databases</a:t>
            </a:r>
            <a:endParaRPr lang="sv-SE" dirty="0" smtClean="0"/>
          </a:p>
          <a:p>
            <a:pPr lvl="1"/>
            <a:r>
              <a:rPr lang="sv-SE" dirty="0" smtClean="0">
                <a:solidFill>
                  <a:schemeClr val="tx1"/>
                </a:solidFill>
              </a:rPr>
              <a:t>ISI Web of Science </a:t>
            </a:r>
          </a:p>
          <a:p>
            <a:pPr lvl="1"/>
            <a:r>
              <a:rPr lang="sv-SE" dirty="0" err="1" smtClean="0">
                <a:solidFill>
                  <a:schemeClr val="tx1"/>
                </a:solidFill>
              </a:rPr>
              <a:t>Scopus</a:t>
            </a:r>
            <a:endParaRPr lang="sv-SE" dirty="0" smtClean="0">
              <a:solidFill>
                <a:schemeClr val="tx1"/>
              </a:solidFill>
            </a:endParaRPr>
          </a:p>
          <a:p>
            <a:endParaRPr lang="sv-SE" dirty="0" smtClean="0"/>
          </a:p>
          <a:p>
            <a:r>
              <a:rPr lang="sv-SE" dirty="0" err="1" smtClean="0"/>
              <a:t>Possible</a:t>
            </a:r>
            <a:r>
              <a:rPr lang="sv-SE" dirty="0" smtClean="0"/>
              <a:t> </a:t>
            </a:r>
            <a:r>
              <a:rPr lang="sv-SE" dirty="0" err="1" smtClean="0"/>
              <a:t>criticism</a:t>
            </a:r>
            <a:r>
              <a:rPr lang="sv-SE" dirty="0" smtClean="0"/>
              <a:t>:</a:t>
            </a:r>
          </a:p>
          <a:p>
            <a:pPr lvl="1"/>
            <a:r>
              <a:rPr lang="sv-SE" dirty="0" err="1" smtClean="0">
                <a:solidFill>
                  <a:schemeClr val="tx1"/>
                </a:solidFill>
              </a:rPr>
              <a:t>Other</a:t>
            </a:r>
            <a:r>
              <a:rPr lang="sv-SE" dirty="0" smtClean="0">
                <a:solidFill>
                  <a:schemeClr val="tx1"/>
                </a:solidFill>
              </a:rPr>
              <a:t> </a:t>
            </a:r>
            <a:r>
              <a:rPr lang="sv-SE" dirty="0" err="1" smtClean="0">
                <a:solidFill>
                  <a:schemeClr val="tx1"/>
                </a:solidFill>
              </a:rPr>
              <a:t>reasons</a:t>
            </a:r>
            <a:r>
              <a:rPr lang="sv-SE" dirty="0" smtClean="0">
                <a:solidFill>
                  <a:schemeClr val="tx1"/>
                </a:solidFill>
              </a:rPr>
              <a:t> for </a:t>
            </a:r>
            <a:r>
              <a:rPr lang="sv-SE" dirty="0" err="1" smtClean="0">
                <a:solidFill>
                  <a:schemeClr val="tx1"/>
                </a:solidFill>
              </a:rPr>
              <a:t>citing</a:t>
            </a:r>
            <a:r>
              <a:rPr lang="sv-SE" dirty="0" smtClean="0">
                <a:solidFill>
                  <a:schemeClr val="tx1"/>
                </a:solidFill>
              </a:rPr>
              <a:t> </a:t>
            </a:r>
            <a:r>
              <a:rPr lang="sv-SE" dirty="0" err="1" smtClean="0">
                <a:solidFill>
                  <a:schemeClr val="tx1"/>
                </a:solidFill>
              </a:rPr>
              <a:t>someone</a:t>
            </a:r>
            <a:r>
              <a:rPr lang="sv-SE" dirty="0" smtClean="0">
                <a:solidFill>
                  <a:schemeClr val="tx1"/>
                </a:solidFill>
              </a:rPr>
              <a:t>?</a:t>
            </a:r>
          </a:p>
          <a:p>
            <a:pPr lvl="1"/>
            <a:r>
              <a:rPr lang="sv-SE" dirty="0" err="1" smtClean="0">
                <a:solidFill>
                  <a:schemeClr val="tx1"/>
                </a:solidFill>
              </a:rPr>
              <a:t>Coverage</a:t>
            </a:r>
            <a:r>
              <a:rPr lang="sv-SE" dirty="0" smtClean="0">
                <a:solidFill>
                  <a:schemeClr val="tx1"/>
                </a:solidFill>
              </a:rPr>
              <a:t> limitations in citation </a:t>
            </a:r>
            <a:r>
              <a:rPr lang="sv-SE" dirty="0" err="1" smtClean="0">
                <a:solidFill>
                  <a:schemeClr val="tx1"/>
                </a:solidFill>
              </a:rPr>
              <a:t>databases</a:t>
            </a:r>
            <a:endParaRPr lang="sv-SE" dirty="0" smtClean="0">
              <a:solidFill>
                <a:schemeClr val="tx1"/>
              </a:solidFill>
            </a:endParaRPr>
          </a:p>
          <a:p>
            <a:pPr lvl="1"/>
            <a:r>
              <a:rPr lang="sv-SE" dirty="0" smtClean="0">
                <a:solidFill>
                  <a:schemeClr val="tx1"/>
                </a:solidFill>
              </a:rPr>
              <a:t>Citation tradition </a:t>
            </a:r>
            <a:r>
              <a:rPr lang="sv-SE" dirty="0" err="1" smtClean="0">
                <a:solidFill>
                  <a:schemeClr val="tx1"/>
                </a:solidFill>
              </a:rPr>
              <a:t>differs</a:t>
            </a:r>
            <a:r>
              <a:rPr lang="sv-SE" dirty="0" smtClean="0">
                <a:solidFill>
                  <a:schemeClr val="tx1"/>
                </a:solidFill>
              </a:rPr>
              <a:t> </a:t>
            </a:r>
            <a:r>
              <a:rPr lang="sv-SE" dirty="0" err="1" smtClean="0">
                <a:solidFill>
                  <a:schemeClr val="tx1"/>
                </a:solidFill>
              </a:rPr>
              <a:t>between</a:t>
            </a:r>
            <a:r>
              <a:rPr lang="sv-SE" dirty="0" smtClean="0">
                <a:solidFill>
                  <a:schemeClr val="tx1"/>
                </a:solidFill>
              </a:rPr>
              <a:t> </a:t>
            </a:r>
            <a:r>
              <a:rPr lang="sv-SE" dirty="0" err="1" smtClean="0">
                <a:solidFill>
                  <a:schemeClr val="tx1"/>
                </a:solidFill>
              </a:rPr>
              <a:t>subject</a:t>
            </a:r>
            <a:r>
              <a:rPr lang="sv-SE" dirty="0" smtClean="0">
                <a:solidFill>
                  <a:schemeClr val="tx1"/>
                </a:solidFill>
              </a:rPr>
              <a:t> areas</a:t>
            </a:r>
            <a:endParaRPr lang="sv-SE"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IEEE Xplore</a:t>
            </a:r>
            <a:endParaRPr lang="en-US" dirty="0"/>
          </a:p>
        </p:txBody>
      </p:sp>
      <p:sp>
        <p:nvSpPr>
          <p:cNvPr id="3" name="Content Placeholder 2"/>
          <p:cNvSpPr>
            <a:spLocks noGrp="1"/>
          </p:cNvSpPr>
          <p:nvPr>
            <p:ph sz="quarter" idx="1"/>
          </p:nvPr>
        </p:nvSpPr>
        <p:spPr/>
        <p:txBody>
          <a:bodyPr>
            <a:normAutofit fontScale="77500" lnSpcReduction="20000"/>
          </a:bodyPr>
          <a:lstStyle/>
          <a:p>
            <a:r>
              <a:rPr lang="sv-SE" dirty="0" smtClean="0"/>
              <a:t>IEEE - </a:t>
            </a:r>
            <a:r>
              <a:rPr lang="en-US" dirty="0" smtClean="0"/>
              <a:t>Institute of Electrical and Electronics Engineers</a:t>
            </a:r>
          </a:p>
          <a:p>
            <a:pPr lvl="1"/>
            <a:r>
              <a:rPr lang="en-US" dirty="0" smtClean="0">
                <a:solidFill>
                  <a:schemeClr val="tx1"/>
                </a:solidFill>
              </a:rPr>
              <a:t>Reads “I-Triple-E”</a:t>
            </a:r>
          </a:p>
          <a:p>
            <a:pPr lvl="1"/>
            <a:r>
              <a:rPr lang="sv-SE" dirty="0" err="1" smtClean="0">
                <a:solidFill>
                  <a:schemeClr val="tx1"/>
                </a:solidFill>
              </a:rPr>
              <a:t>Contains</a:t>
            </a:r>
            <a:r>
              <a:rPr lang="sv-SE" dirty="0" smtClean="0">
                <a:solidFill>
                  <a:schemeClr val="tx1"/>
                </a:solidFill>
              </a:rPr>
              <a:t> </a:t>
            </a:r>
            <a:r>
              <a:rPr lang="sv-SE" dirty="0" err="1" smtClean="0">
                <a:solidFill>
                  <a:schemeClr val="tx1"/>
                </a:solidFill>
              </a:rPr>
              <a:t>around</a:t>
            </a:r>
            <a:r>
              <a:rPr lang="sv-SE" dirty="0" smtClean="0">
                <a:solidFill>
                  <a:schemeClr val="tx1"/>
                </a:solidFill>
              </a:rPr>
              <a:t> 2 855 000 </a:t>
            </a:r>
            <a:r>
              <a:rPr lang="sv-SE" dirty="0" err="1" smtClean="0">
                <a:solidFill>
                  <a:schemeClr val="tx1"/>
                </a:solidFill>
              </a:rPr>
              <a:t>records</a:t>
            </a:r>
            <a:endParaRPr lang="sv-SE" dirty="0" smtClean="0">
              <a:solidFill>
                <a:schemeClr val="tx1"/>
              </a:solidFill>
            </a:endParaRPr>
          </a:p>
          <a:p>
            <a:pPr lvl="1"/>
            <a:r>
              <a:rPr lang="en-US" dirty="0" smtClean="0">
                <a:solidFill>
                  <a:schemeClr val="tx1"/>
                </a:solidFill>
              </a:rPr>
              <a:t>Subject areas: electrical engineering, computer science and electronics</a:t>
            </a:r>
          </a:p>
          <a:p>
            <a:pPr lvl="1"/>
            <a:r>
              <a:rPr lang="sv-SE" dirty="0" err="1" smtClean="0">
                <a:solidFill>
                  <a:schemeClr val="tx1"/>
                </a:solidFill>
              </a:rPr>
              <a:t>Contains</a:t>
            </a:r>
            <a:r>
              <a:rPr lang="sv-SE" dirty="0" smtClean="0">
                <a:solidFill>
                  <a:schemeClr val="tx1"/>
                </a:solidFill>
              </a:rPr>
              <a:t> </a:t>
            </a:r>
            <a:r>
              <a:rPr lang="sv-SE" dirty="0" err="1" smtClean="0">
                <a:solidFill>
                  <a:schemeClr val="tx1"/>
                </a:solidFill>
              </a:rPr>
              <a:t>everything</a:t>
            </a:r>
            <a:r>
              <a:rPr lang="sv-SE" dirty="0" smtClean="0">
                <a:solidFill>
                  <a:schemeClr val="tx1"/>
                </a:solidFill>
              </a:rPr>
              <a:t> that IEEE </a:t>
            </a:r>
            <a:r>
              <a:rPr lang="sv-SE" dirty="0" err="1" smtClean="0">
                <a:solidFill>
                  <a:schemeClr val="tx1"/>
                </a:solidFill>
              </a:rPr>
              <a:t>publishes</a:t>
            </a:r>
            <a:r>
              <a:rPr lang="sv-SE" dirty="0" smtClean="0">
                <a:solidFill>
                  <a:schemeClr val="tx1"/>
                </a:solidFill>
              </a:rPr>
              <a:t> in full text – journal </a:t>
            </a:r>
            <a:r>
              <a:rPr lang="sv-SE" dirty="0" err="1" smtClean="0">
                <a:solidFill>
                  <a:schemeClr val="tx1"/>
                </a:solidFill>
              </a:rPr>
              <a:t>articles</a:t>
            </a:r>
            <a:r>
              <a:rPr lang="sv-SE" dirty="0" smtClean="0">
                <a:solidFill>
                  <a:schemeClr val="tx1"/>
                </a:solidFill>
              </a:rPr>
              <a:t>, </a:t>
            </a:r>
            <a:r>
              <a:rPr lang="sv-SE" dirty="0" err="1" smtClean="0">
                <a:solidFill>
                  <a:schemeClr val="tx1"/>
                </a:solidFill>
              </a:rPr>
              <a:t>conferences</a:t>
            </a:r>
            <a:r>
              <a:rPr lang="sv-SE" dirty="0" smtClean="0">
                <a:solidFill>
                  <a:schemeClr val="tx1"/>
                </a:solidFill>
              </a:rPr>
              <a:t>, </a:t>
            </a:r>
            <a:r>
              <a:rPr lang="sv-SE" dirty="0" err="1" smtClean="0">
                <a:solidFill>
                  <a:schemeClr val="tx1"/>
                </a:solidFill>
              </a:rPr>
              <a:t>magazines</a:t>
            </a:r>
            <a:r>
              <a:rPr lang="sv-SE" dirty="0" smtClean="0">
                <a:solidFill>
                  <a:schemeClr val="tx1"/>
                </a:solidFill>
              </a:rPr>
              <a:t> and standards</a:t>
            </a:r>
          </a:p>
          <a:p>
            <a:r>
              <a:rPr lang="sv-SE" dirty="0" err="1" smtClean="0"/>
              <a:t>Modified</a:t>
            </a:r>
            <a:r>
              <a:rPr lang="sv-SE" dirty="0" smtClean="0"/>
              <a:t> </a:t>
            </a:r>
            <a:r>
              <a:rPr lang="sv-SE" dirty="0" err="1" smtClean="0"/>
              <a:t>search</a:t>
            </a:r>
            <a:r>
              <a:rPr lang="sv-SE" dirty="0" smtClean="0"/>
              <a:t> string for IEEE</a:t>
            </a:r>
            <a:r>
              <a:rPr lang="sv-SE" dirty="0" smtClean="0">
                <a:solidFill>
                  <a:srgbClr val="0070C0"/>
                </a:solidFill>
              </a:rPr>
              <a:t>: </a:t>
            </a:r>
            <a:r>
              <a:rPr lang="en-US" dirty="0" smtClean="0">
                <a:solidFill>
                  <a:srgbClr val="0070C0"/>
                </a:solidFill>
              </a:rPr>
              <a:t>((technique* OR method* OR approach*) AND ("web development" OR "web design" OR webdesign) AND (accessibility OR usability) AND ("web pages" OR </a:t>
            </a:r>
            <a:r>
              <a:rPr lang="en-US" dirty="0" err="1" smtClean="0">
                <a:solidFill>
                  <a:srgbClr val="0070C0"/>
                </a:solidFill>
              </a:rPr>
              <a:t>webpages</a:t>
            </a:r>
            <a:r>
              <a:rPr lang="en-US" dirty="0" smtClean="0">
                <a:solidFill>
                  <a:srgbClr val="0070C0"/>
                </a:solidFill>
              </a:rPr>
              <a:t> OR websites)) </a:t>
            </a:r>
            <a:r>
              <a:rPr lang="en-US" dirty="0" smtClean="0"/>
              <a:t>– 29 results</a:t>
            </a:r>
          </a:p>
          <a:p>
            <a:pPr lvl="1"/>
            <a:r>
              <a:rPr lang="en-US" dirty="0" smtClean="0">
                <a:solidFill>
                  <a:schemeClr val="tx1"/>
                </a:solidFill>
              </a:rPr>
              <a:t>Command search</a:t>
            </a:r>
          </a:p>
          <a:p>
            <a:pPr lvl="1"/>
            <a:r>
              <a:rPr lang="en-US" dirty="0" smtClean="0">
                <a:solidFill>
                  <a:schemeClr val="tx1"/>
                </a:solidFill>
              </a:rPr>
              <a:t>“Metadata only” is default value</a:t>
            </a:r>
          </a:p>
          <a:p>
            <a:pPr lvl="1"/>
            <a:r>
              <a:rPr lang="en-US" dirty="0" smtClean="0">
                <a:solidFill>
                  <a:schemeClr val="tx1"/>
                </a:solidFill>
              </a:rPr>
              <a:t>Check help pages for search limitations</a:t>
            </a:r>
          </a:p>
          <a:p>
            <a:pPr lvl="1"/>
            <a:endParaRPr lang="sv-SE" dirty="0" smtClean="0">
              <a:solidFill>
                <a:schemeClr val="tx1"/>
              </a:solidFill>
            </a:endParaRPr>
          </a:p>
          <a:p>
            <a:pPr lvl="1"/>
            <a:endParaRPr lang="en-US" dirty="0" smtClean="0"/>
          </a:p>
          <a:p>
            <a:pPr lvl="1"/>
            <a:endParaRPr lang="en-US" dirty="0"/>
          </a:p>
        </p:txBody>
      </p:sp>
      <p:pic>
        <p:nvPicPr>
          <p:cNvPr id="45058" name="Picture 2"/>
          <p:cNvPicPr>
            <a:picLocks noChangeAspect="1" noChangeArrowheads="1"/>
          </p:cNvPicPr>
          <p:nvPr/>
        </p:nvPicPr>
        <p:blipFill>
          <a:blip r:embed="rId2" cstate="print"/>
          <a:srcRect/>
          <a:stretch>
            <a:fillRect/>
          </a:stretch>
        </p:blipFill>
        <p:spPr bwMode="auto">
          <a:xfrm>
            <a:off x="6444208" y="764704"/>
            <a:ext cx="2381250" cy="571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ACM</a:t>
            </a:r>
            <a:endParaRPr lang="en-US" dirty="0"/>
          </a:p>
        </p:txBody>
      </p:sp>
      <p:sp>
        <p:nvSpPr>
          <p:cNvPr id="3" name="Content Placeholder 2"/>
          <p:cNvSpPr>
            <a:spLocks noGrp="1"/>
          </p:cNvSpPr>
          <p:nvPr>
            <p:ph sz="quarter" idx="1"/>
          </p:nvPr>
        </p:nvSpPr>
        <p:spPr/>
        <p:txBody>
          <a:bodyPr/>
          <a:lstStyle/>
          <a:p>
            <a:r>
              <a:rPr lang="sv-SE" dirty="0" smtClean="0"/>
              <a:t>ACM - </a:t>
            </a:r>
            <a:r>
              <a:rPr lang="en-US" dirty="0" smtClean="0"/>
              <a:t>Association for Computing Machinery</a:t>
            </a:r>
          </a:p>
          <a:p>
            <a:pPr lvl="1"/>
            <a:r>
              <a:rPr lang="sv-SE" dirty="0" err="1" smtClean="0">
                <a:solidFill>
                  <a:schemeClr val="tx1"/>
                </a:solidFill>
              </a:rPr>
              <a:t>Contains</a:t>
            </a:r>
            <a:r>
              <a:rPr lang="sv-SE" dirty="0" smtClean="0">
                <a:solidFill>
                  <a:schemeClr val="tx1"/>
                </a:solidFill>
              </a:rPr>
              <a:t> </a:t>
            </a:r>
            <a:r>
              <a:rPr lang="sv-SE" dirty="0" err="1" smtClean="0">
                <a:solidFill>
                  <a:schemeClr val="tx1"/>
                </a:solidFill>
              </a:rPr>
              <a:t>around</a:t>
            </a:r>
            <a:r>
              <a:rPr lang="sv-SE" dirty="0" smtClean="0">
                <a:solidFill>
                  <a:schemeClr val="tx1"/>
                </a:solidFill>
              </a:rPr>
              <a:t> 1 666 000 </a:t>
            </a:r>
            <a:r>
              <a:rPr lang="sv-SE" dirty="0" err="1" smtClean="0">
                <a:solidFill>
                  <a:schemeClr val="tx1"/>
                </a:solidFill>
              </a:rPr>
              <a:t>records</a:t>
            </a:r>
            <a:endParaRPr lang="sv-SE" dirty="0" smtClean="0">
              <a:solidFill>
                <a:schemeClr val="tx1"/>
              </a:solidFill>
            </a:endParaRPr>
          </a:p>
          <a:p>
            <a:pPr lvl="1"/>
            <a:r>
              <a:rPr lang="sv-SE" dirty="0" err="1" smtClean="0">
                <a:solidFill>
                  <a:schemeClr val="tx1"/>
                </a:solidFill>
              </a:rPr>
              <a:t>Subject</a:t>
            </a:r>
            <a:r>
              <a:rPr lang="sv-SE" dirty="0" smtClean="0">
                <a:solidFill>
                  <a:schemeClr val="tx1"/>
                </a:solidFill>
              </a:rPr>
              <a:t> area: Computer science</a:t>
            </a:r>
          </a:p>
          <a:p>
            <a:pPr lvl="1"/>
            <a:r>
              <a:rPr lang="sv-SE" dirty="0" err="1" smtClean="0">
                <a:solidFill>
                  <a:schemeClr val="tx1"/>
                </a:solidFill>
              </a:rPr>
              <a:t>Here</a:t>
            </a:r>
            <a:r>
              <a:rPr lang="sv-SE" dirty="0" smtClean="0">
                <a:solidFill>
                  <a:schemeClr val="tx1"/>
                </a:solidFill>
              </a:rPr>
              <a:t> you </a:t>
            </a:r>
            <a:r>
              <a:rPr lang="sv-SE" dirty="0" err="1" smtClean="0">
                <a:solidFill>
                  <a:schemeClr val="tx1"/>
                </a:solidFill>
              </a:rPr>
              <a:t>can</a:t>
            </a:r>
            <a:r>
              <a:rPr lang="sv-SE" dirty="0" smtClean="0">
                <a:solidFill>
                  <a:schemeClr val="tx1"/>
                </a:solidFill>
              </a:rPr>
              <a:t> </a:t>
            </a:r>
            <a:r>
              <a:rPr lang="sv-SE" dirty="0" err="1" smtClean="0">
                <a:solidFill>
                  <a:schemeClr val="tx1"/>
                </a:solidFill>
              </a:rPr>
              <a:t>find</a:t>
            </a:r>
            <a:r>
              <a:rPr lang="sv-SE" dirty="0" smtClean="0">
                <a:solidFill>
                  <a:schemeClr val="tx1"/>
                </a:solidFill>
              </a:rPr>
              <a:t> </a:t>
            </a:r>
            <a:r>
              <a:rPr lang="sv-SE" dirty="0" err="1" smtClean="0">
                <a:solidFill>
                  <a:schemeClr val="tx1"/>
                </a:solidFill>
              </a:rPr>
              <a:t>everthing</a:t>
            </a:r>
            <a:r>
              <a:rPr lang="sv-SE" dirty="0" smtClean="0">
                <a:solidFill>
                  <a:schemeClr val="tx1"/>
                </a:solidFill>
              </a:rPr>
              <a:t> </a:t>
            </a:r>
            <a:r>
              <a:rPr lang="sv-SE" dirty="0" err="1" smtClean="0">
                <a:solidFill>
                  <a:schemeClr val="tx1"/>
                </a:solidFill>
              </a:rPr>
              <a:t>published</a:t>
            </a:r>
            <a:r>
              <a:rPr lang="sv-SE" dirty="0" smtClean="0">
                <a:solidFill>
                  <a:schemeClr val="tx1"/>
                </a:solidFill>
              </a:rPr>
              <a:t> by ACM in full text – journal </a:t>
            </a:r>
            <a:r>
              <a:rPr lang="sv-SE" dirty="0" err="1" smtClean="0">
                <a:solidFill>
                  <a:schemeClr val="tx1"/>
                </a:solidFill>
              </a:rPr>
              <a:t>articles</a:t>
            </a:r>
            <a:r>
              <a:rPr lang="sv-SE" dirty="0" smtClean="0">
                <a:solidFill>
                  <a:schemeClr val="tx1"/>
                </a:solidFill>
              </a:rPr>
              <a:t>, </a:t>
            </a:r>
            <a:r>
              <a:rPr lang="sv-SE" dirty="0" err="1" smtClean="0">
                <a:solidFill>
                  <a:schemeClr val="tx1"/>
                </a:solidFill>
              </a:rPr>
              <a:t>conferences</a:t>
            </a:r>
            <a:r>
              <a:rPr lang="sv-SE" dirty="0" smtClean="0">
                <a:solidFill>
                  <a:schemeClr val="tx1"/>
                </a:solidFill>
              </a:rPr>
              <a:t>, news letters and </a:t>
            </a:r>
            <a:r>
              <a:rPr lang="sv-SE" dirty="0" err="1" smtClean="0">
                <a:solidFill>
                  <a:schemeClr val="tx1"/>
                </a:solidFill>
              </a:rPr>
              <a:t>magazines</a:t>
            </a:r>
            <a:endParaRPr lang="sv-SE" dirty="0" smtClean="0">
              <a:solidFill>
                <a:schemeClr val="tx1"/>
              </a:solidFill>
            </a:endParaRPr>
          </a:p>
          <a:p>
            <a:pPr lvl="1"/>
            <a:r>
              <a:rPr lang="sv-SE" dirty="0" smtClean="0">
                <a:solidFill>
                  <a:schemeClr val="tx1"/>
                </a:solidFill>
              </a:rPr>
              <a:t>The </a:t>
            </a:r>
            <a:r>
              <a:rPr lang="sv-SE" dirty="0" err="1" smtClean="0">
                <a:solidFill>
                  <a:schemeClr val="tx1"/>
                </a:solidFill>
              </a:rPr>
              <a:t>search</a:t>
            </a:r>
            <a:r>
              <a:rPr lang="sv-SE" dirty="0" smtClean="0">
                <a:solidFill>
                  <a:schemeClr val="tx1"/>
                </a:solidFill>
              </a:rPr>
              <a:t> interface </a:t>
            </a:r>
            <a:r>
              <a:rPr lang="sv-SE" dirty="0" err="1" smtClean="0">
                <a:solidFill>
                  <a:schemeClr val="tx1"/>
                </a:solidFill>
              </a:rPr>
              <a:t>can</a:t>
            </a:r>
            <a:r>
              <a:rPr lang="sv-SE" dirty="0" smtClean="0">
                <a:solidFill>
                  <a:schemeClr val="tx1"/>
                </a:solidFill>
              </a:rPr>
              <a:t> be </a:t>
            </a:r>
            <a:r>
              <a:rPr lang="sv-SE" dirty="0" err="1" smtClean="0">
                <a:solidFill>
                  <a:schemeClr val="tx1"/>
                </a:solidFill>
              </a:rPr>
              <a:t>difficult</a:t>
            </a:r>
            <a:r>
              <a:rPr lang="sv-SE" dirty="0" smtClean="0">
                <a:solidFill>
                  <a:schemeClr val="tx1"/>
                </a:solidFill>
              </a:rPr>
              <a:t> to </a:t>
            </a:r>
            <a:r>
              <a:rPr lang="sv-SE" dirty="0" err="1" smtClean="0">
                <a:solidFill>
                  <a:schemeClr val="tx1"/>
                </a:solidFill>
              </a:rPr>
              <a:t>use</a:t>
            </a:r>
            <a:endParaRPr lang="en-US" dirty="0">
              <a:solidFill>
                <a:schemeClr val="tx1"/>
              </a:solidFill>
            </a:endParaRPr>
          </a:p>
        </p:txBody>
      </p:sp>
      <p:pic>
        <p:nvPicPr>
          <p:cNvPr id="43011" name="Picture 3"/>
          <p:cNvPicPr>
            <a:picLocks noChangeAspect="1" noChangeArrowheads="1"/>
          </p:cNvPicPr>
          <p:nvPr/>
        </p:nvPicPr>
        <p:blipFill>
          <a:blip r:embed="rId2" cstate="print"/>
          <a:srcRect/>
          <a:stretch>
            <a:fillRect/>
          </a:stretch>
        </p:blipFill>
        <p:spPr bwMode="auto">
          <a:xfrm>
            <a:off x="6084168" y="836712"/>
            <a:ext cx="2686050" cy="742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LNCS (</a:t>
            </a:r>
            <a:r>
              <a:rPr lang="sv-SE" dirty="0" err="1" smtClean="0"/>
              <a:t>SpringerLink</a:t>
            </a:r>
            <a:r>
              <a:rPr lang="sv-SE" dirty="0" smtClean="0"/>
              <a:t>)</a:t>
            </a:r>
            <a:endParaRPr lang="en-US" dirty="0"/>
          </a:p>
        </p:txBody>
      </p:sp>
      <p:sp>
        <p:nvSpPr>
          <p:cNvPr id="3" name="Content Placeholder 2"/>
          <p:cNvSpPr>
            <a:spLocks noGrp="1"/>
          </p:cNvSpPr>
          <p:nvPr>
            <p:ph sz="quarter" idx="1"/>
          </p:nvPr>
        </p:nvSpPr>
        <p:spPr/>
        <p:txBody>
          <a:bodyPr/>
          <a:lstStyle/>
          <a:p>
            <a:r>
              <a:rPr lang="sv-SE" dirty="0" smtClean="0"/>
              <a:t>LNCS – </a:t>
            </a:r>
            <a:r>
              <a:rPr lang="sv-SE" dirty="0" err="1" smtClean="0"/>
              <a:t>Lecture</a:t>
            </a:r>
            <a:r>
              <a:rPr lang="sv-SE" dirty="0" smtClean="0"/>
              <a:t> Notes in Computer Science</a:t>
            </a:r>
          </a:p>
          <a:p>
            <a:pPr lvl="1"/>
            <a:r>
              <a:rPr lang="sv-SE" dirty="0" err="1" smtClean="0">
                <a:solidFill>
                  <a:schemeClr val="tx1"/>
                </a:solidFill>
              </a:rPr>
              <a:t>Contains</a:t>
            </a:r>
            <a:r>
              <a:rPr lang="sv-SE" dirty="0" smtClean="0">
                <a:solidFill>
                  <a:schemeClr val="tx1"/>
                </a:solidFill>
              </a:rPr>
              <a:t> </a:t>
            </a:r>
            <a:r>
              <a:rPr lang="sv-SE" dirty="0" err="1" smtClean="0">
                <a:solidFill>
                  <a:schemeClr val="tx1"/>
                </a:solidFill>
              </a:rPr>
              <a:t>around</a:t>
            </a:r>
            <a:r>
              <a:rPr lang="sv-SE" dirty="0" smtClean="0">
                <a:solidFill>
                  <a:schemeClr val="tx1"/>
                </a:solidFill>
              </a:rPr>
              <a:t> 6 500 </a:t>
            </a:r>
            <a:r>
              <a:rPr lang="sv-SE" dirty="0" err="1" smtClean="0">
                <a:solidFill>
                  <a:schemeClr val="tx1"/>
                </a:solidFill>
              </a:rPr>
              <a:t>e-books</a:t>
            </a:r>
            <a:r>
              <a:rPr lang="sv-SE" dirty="0" smtClean="0">
                <a:solidFill>
                  <a:schemeClr val="tx1"/>
                </a:solidFill>
              </a:rPr>
              <a:t> from 1973 and </a:t>
            </a:r>
            <a:r>
              <a:rPr lang="sv-SE" dirty="0" err="1" smtClean="0">
                <a:solidFill>
                  <a:schemeClr val="tx1"/>
                </a:solidFill>
              </a:rPr>
              <a:t>onwards</a:t>
            </a:r>
            <a:endParaRPr lang="sv-SE" dirty="0" smtClean="0">
              <a:solidFill>
                <a:schemeClr val="tx1"/>
              </a:solidFill>
            </a:endParaRPr>
          </a:p>
          <a:p>
            <a:pPr lvl="1"/>
            <a:r>
              <a:rPr lang="sv-SE" dirty="0" smtClean="0">
                <a:solidFill>
                  <a:schemeClr val="tx1"/>
                </a:solidFill>
              </a:rPr>
              <a:t>The </a:t>
            </a:r>
            <a:r>
              <a:rPr lang="sv-SE" dirty="0" err="1" smtClean="0">
                <a:solidFill>
                  <a:schemeClr val="tx1"/>
                </a:solidFill>
              </a:rPr>
              <a:t>e-books</a:t>
            </a:r>
            <a:r>
              <a:rPr lang="sv-SE" dirty="0" smtClean="0">
                <a:solidFill>
                  <a:schemeClr val="tx1"/>
                </a:solidFill>
              </a:rPr>
              <a:t> </a:t>
            </a:r>
            <a:r>
              <a:rPr lang="sv-SE" dirty="0" err="1" smtClean="0">
                <a:solidFill>
                  <a:schemeClr val="tx1"/>
                </a:solidFill>
              </a:rPr>
              <a:t>can</a:t>
            </a:r>
            <a:r>
              <a:rPr lang="sv-SE" dirty="0" smtClean="0">
                <a:solidFill>
                  <a:schemeClr val="tx1"/>
                </a:solidFill>
              </a:rPr>
              <a:t> be </a:t>
            </a:r>
            <a:r>
              <a:rPr lang="sv-SE" dirty="0" err="1" smtClean="0">
                <a:solidFill>
                  <a:schemeClr val="tx1"/>
                </a:solidFill>
              </a:rPr>
              <a:t>downloaded</a:t>
            </a:r>
            <a:r>
              <a:rPr lang="sv-SE" dirty="0" smtClean="0">
                <a:solidFill>
                  <a:schemeClr val="tx1"/>
                </a:solidFill>
              </a:rPr>
              <a:t> as </a:t>
            </a:r>
            <a:r>
              <a:rPr lang="sv-SE" dirty="0" err="1" smtClean="0">
                <a:solidFill>
                  <a:schemeClr val="tx1"/>
                </a:solidFill>
              </a:rPr>
              <a:t>PDF-files</a:t>
            </a:r>
            <a:endParaRPr lang="sv-SE" dirty="0" smtClean="0">
              <a:solidFill>
                <a:schemeClr val="tx1"/>
              </a:solidFill>
            </a:endParaRPr>
          </a:p>
          <a:p>
            <a:pPr lvl="1"/>
            <a:r>
              <a:rPr lang="sv-SE" dirty="0" smtClean="0">
                <a:solidFill>
                  <a:schemeClr val="tx1"/>
                </a:solidFill>
              </a:rPr>
              <a:t>The </a:t>
            </a:r>
            <a:r>
              <a:rPr lang="sv-SE" dirty="0" err="1" smtClean="0">
                <a:solidFill>
                  <a:schemeClr val="tx1"/>
                </a:solidFill>
              </a:rPr>
              <a:t>contents</a:t>
            </a:r>
            <a:r>
              <a:rPr lang="sv-SE" dirty="0" smtClean="0">
                <a:solidFill>
                  <a:schemeClr val="tx1"/>
                </a:solidFill>
              </a:rPr>
              <a:t> are </a:t>
            </a:r>
            <a:r>
              <a:rPr lang="sv-SE" dirty="0" err="1" smtClean="0">
                <a:solidFill>
                  <a:schemeClr val="tx1"/>
                </a:solidFill>
              </a:rPr>
              <a:t>mostly</a:t>
            </a:r>
            <a:r>
              <a:rPr lang="sv-SE" dirty="0" smtClean="0">
                <a:solidFill>
                  <a:schemeClr val="tx1"/>
                </a:solidFill>
              </a:rPr>
              <a:t> </a:t>
            </a:r>
            <a:r>
              <a:rPr lang="sv-SE" dirty="0" err="1" smtClean="0">
                <a:solidFill>
                  <a:schemeClr val="tx1"/>
                </a:solidFill>
              </a:rPr>
              <a:t>conference</a:t>
            </a:r>
            <a:r>
              <a:rPr lang="sv-SE" dirty="0" smtClean="0">
                <a:solidFill>
                  <a:schemeClr val="tx1"/>
                </a:solidFill>
              </a:rPr>
              <a:t> </a:t>
            </a:r>
            <a:r>
              <a:rPr lang="sv-SE" dirty="0" err="1" smtClean="0">
                <a:solidFill>
                  <a:schemeClr val="tx1"/>
                </a:solidFill>
              </a:rPr>
              <a:t>proceedings</a:t>
            </a:r>
            <a:endParaRPr lang="sv-SE" dirty="0" smtClean="0">
              <a:solidFill>
                <a:schemeClr val="tx1"/>
              </a:solidFill>
            </a:endParaRPr>
          </a:p>
          <a:p>
            <a:pPr lvl="1"/>
            <a:r>
              <a:rPr lang="sv-SE" dirty="0" err="1" smtClean="0">
                <a:solidFill>
                  <a:schemeClr val="tx1"/>
                </a:solidFill>
              </a:rPr>
              <a:t>Searchable</a:t>
            </a:r>
            <a:r>
              <a:rPr lang="sv-SE" dirty="0" smtClean="0">
                <a:solidFill>
                  <a:schemeClr val="tx1"/>
                </a:solidFill>
              </a:rPr>
              <a:t> </a:t>
            </a:r>
            <a:r>
              <a:rPr lang="sv-SE" dirty="0" err="1" smtClean="0">
                <a:solidFill>
                  <a:schemeClr val="tx1"/>
                </a:solidFill>
              </a:rPr>
              <a:t>through</a:t>
            </a:r>
            <a:r>
              <a:rPr lang="sv-SE" dirty="0" smtClean="0">
                <a:solidFill>
                  <a:schemeClr val="tx1"/>
                </a:solidFill>
              </a:rPr>
              <a:t> the interface </a:t>
            </a:r>
            <a:r>
              <a:rPr lang="sv-SE" dirty="0" err="1" smtClean="0">
                <a:solidFill>
                  <a:schemeClr val="tx1"/>
                </a:solidFill>
              </a:rPr>
              <a:t>SpringerLink</a:t>
            </a:r>
            <a:endParaRPr lang="sv-SE" dirty="0" smtClean="0">
              <a:solidFill>
                <a:schemeClr val="tx1"/>
              </a:solidFill>
            </a:endParaRPr>
          </a:p>
          <a:p>
            <a:endParaRPr lang="sv-SE" dirty="0" smtClean="0"/>
          </a:p>
          <a:p>
            <a:endParaRPr lang="en-US" dirty="0"/>
          </a:p>
        </p:txBody>
      </p:sp>
      <p:pic>
        <p:nvPicPr>
          <p:cNvPr id="44034" name="Picture 2"/>
          <p:cNvPicPr>
            <a:picLocks noChangeAspect="1" noChangeArrowheads="1"/>
          </p:cNvPicPr>
          <p:nvPr/>
        </p:nvPicPr>
        <p:blipFill>
          <a:blip r:embed="rId2" cstate="print"/>
          <a:srcRect/>
          <a:stretch>
            <a:fillRect/>
          </a:stretch>
        </p:blipFill>
        <p:spPr bwMode="auto">
          <a:xfrm>
            <a:off x="7020272" y="764704"/>
            <a:ext cx="1790700" cy="466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Scopus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Scopus is a reference database with citations</a:t>
            </a:r>
          </a:p>
          <a:p>
            <a:pPr lvl="1"/>
            <a:r>
              <a:rPr lang="en-US" dirty="0" smtClean="0">
                <a:solidFill>
                  <a:schemeClr val="tx1"/>
                </a:solidFill>
              </a:rPr>
              <a:t>Scopus contains 42 500 000 records from all subject areas</a:t>
            </a:r>
          </a:p>
          <a:p>
            <a:pPr lvl="1"/>
            <a:r>
              <a:rPr lang="en-US" dirty="0" smtClean="0">
                <a:solidFill>
                  <a:schemeClr val="tx1"/>
                </a:solidFill>
              </a:rPr>
              <a:t>Holds records from peer-reviewed journals - including open access journals, conference proceedings, trade publications and book series</a:t>
            </a:r>
          </a:p>
          <a:p>
            <a:pPr lvl="1"/>
            <a:r>
              <a:rPr lang="sv-SE" dirty="0" err="1" smtClean="0">
                <a:solidFill>
                  <a:schemeClr val="tx1"/>
                </a:solidFill>
              </a:rPr>
              <a:t>Useful</a:t>
            </a:r>
            <a:r>
              <a:rPr lang="sv-SE" dirty="0" smtClean="0">
                <a:solidFill>
                  <a:schemeClr val="tx1"/>
                </a:solidFill>
              </a:rPr>
              <a:t> for finding </a:t>
            </a:r>
            <a:r>
              <a:rPr lang="sv-SE" dirty="0" err="1" smtClean="0">
                <a:solidFill>
                  <a:schemeClr val="tx1"/>
                </a:solidFill>
              </a:rPr>
              <a:t>out</a:t>
            </a:r>
            <a:r>
              <a:rPr lang="sv-SE" dirty="0" smtClean="0">
                <a:solidFill>
                  <a:schemeClr val="tx1"/>
                </a:solidFill>
              </a:rPr>
              <a:t> </a:t>
            </a:r>
            <a:r>
              <a:rPr lang="sv-SE" dirty="0" err="1" smtClean="0">
                <a:solidFill>
                  <a:schemeClr val="tx1"/>
                </a:solidFill>
              </a:rPr>
              <a:t>how</a:t>
            </a:r>
            <a:r>
              <a:rPr lang="sv-SE" dirty="0" smtClean="0">
                <a:solidFill>
                  <a:schemeClr val="tx1"/>
                </a:solidFill>
              </a:rPr>
              <a:t> </a:t>
            </a:r>
            <a:r>
              <a:rPr lang="sv-SE" dirty="0" err="1" smtClean="0">
                <a:solidFill>
                  <a:schemeClr val="tx1"/>
                </a:solidFill>
              </a:rPr>
              <a:t>many</a:t>
            </a:r>
            <a:r>
              <a:rPr lang="sv-SE" dirty="0" smtClean="0">
                <a:solidFill>
                  <a:schemeClr val="tx1"/>
                </a:solidFill>
              </a:rPr>
              <a:t> citations an </a:t>
            </a:r>
            <a:r>
              <a:rPr lang="sv-SE" dirty="0" err="1" smtClean="0">
                <a:solidFill>
                  <a:schemeClr val="tx1"/>
                </a:solidFill>
              </a:rPr>
              <a:t>article</a:t>
            </a:r>
            <a:r>
              <a:rPr lang="sv-SE" dirty="0" smtClean="0">
                <a:solidFill>
                  <a:schemeClr val="tx1"/>
                </a:solidFill>
              </a:rPr>
              <a:t> has </a:t>
            </a:r>
            <a:r>
              <a:rPr lang="sv-SE" dirty="0" err="1" smtClean="0">
                <a:solidFill>
                  <a:schemeClr val="tx1"/>
                </a:solidFill>
              </a:rPr>
              <a:t>received</a:t>
            </a:r>
            <a:endParaRPr lang="en-US" dirty="0" smtClean="0">
              <a:solidFill>
                <a:schemeClr val="tx1"/>
              </a:solidFill>
            </a:endParaRPr>
          </a:p>
          <a:p>
            <a:pPr lvl="1"/>
            <a:r>
              <a:rPr lang="sv-SE" dirty="0" err="1" smtClean="0">
                <a:solidFill>
                  <a:schemeClr val="tx1"/>
                </a:solidFill>
              </a:rPr>
              <a:t>Includes</a:t>
            </a:r>
            <a:r>
              <a:rPr lang="sv-SE" dirty="0" smtClean="0">
                <a:solidFill>
                  <a:schemeClr val="tx1"/>
                </a:solidFill>
              </a:rPr>
              <a:t> </a:t>
            </a:r>
            <a:r>
              <a:rPr lang="sv-SE" dirty="0" err="1" smtClean="0">
                <a:solidFill>
                  <a:schemeClr val="tx1"/>
                </a:solidFill>
              </a:rPr>
              <a:t>Compendex</a:t>
            </a:r>
            <a:endParaRPr lang="sv-SE" dirty="0" smtClean="0">
              <a:solidFill>
                <a:schemeClr val="tx1"/>
              </a:solidFill>
            </a:endParaRPr>
          </a:p>
          <a:p>
            <a:pPr lvl="1"/>
            <a:r>
              <a:rPr lang="sv-SE" dirty="0" err="1" smtClean="0">
                <a:solidFill>
                  <a:schemeClr val="tx1"/>
                </a:solidFill>
              </a:rPr>
              <a:t>Example</a:t>
            </a:r>
            <a:r>
              <a:rPr lang="sv-SE" dirty="0" smtClean="0">
                <a:solidFill>
                  <a:schemeClr val="tx1"/>
                </a:solidFill>
              </a:rPr>
              <a:t> of </a:t>
            </a:r>
            <a:r>
              <a:rPr lang="sv-SE" dirty="0" err="1" smtClean="0">
                <a:solidFill>
                  <a:schemeClr val="tx1"/>
                </a:solidFill>
              </a:rPr>
              <a:t>search</a:t>
            </a:r>
            <a:r>
              <a:rPr lang="sv-SE" dirty="0" smtClean="0">
                <a:solidFill>
                  <a:schemeClr val="tx1"/>
                </a:solidFill>
              </a:rPr>
              <a:t> string:</a:t>
            </a:r>
          </a:p>
          <a:p>
            <a:pPr lvl="2"/>
            <a:r>
              <a:rPr lang="en-US" smtClean="0">
                <a:solidFill>
                  <a:srgbClr val="0070C0"/>
                </a:solidFill>
              </a:rPr>
              <a:t>TITLE-ABS-KEY((technique* OR method* OR approach*) AND ("web development" OR "web design" OR webdesign) AND (accessibility OR usability) AND (web PAGES OR webpages OR websites))</a:t>
            </a:r>
            <a:r>
              <a:rPr lang="en-US" dirty="0" smtClean="0">
                <a:solidFill>
                  <a:srgbClr val="0070C0"/>
                </a:solidFill>
              </a:rPr>
              <a:t> </a:t>
            </a:r>
            <a:r>
              <a:rPr lang="en-US" dirty="0" smtClean="0">
                <a:solidFill>
                  <a:schemeClr val="tx1"/>
                </a:solidFill>
              </a:rPr>
              <a:t>= 68 results</a:t>
            </a:r>
            <a:endParaRPr lang="en-US" dirty="0" smtClean="0">
              <a:solidFill>
                <a:schemeClr val="tx1"/>
              </a:solidFill>
              <a:hlinkClick r:id="rId2"/>
            </a:endParaRPr>
          </a:p>
          <a:p>
            <a:pPr lvl="1"/>
            <a:endParaRPr lang="sv-SE" dirty="0" smtClean="0">
              <a:solidFill>
                <a:schemeClr val="tx1"/>
              </a:solidFill>
            </a:endParaRPr>
          </a:p>
          <a:p>
            <a:pPr>
              <a:buNone/>
            </a:pPr>
            <a:endParaRPr lang="en-US" dirty="0"/>
          </a:p>
        </p:txBody>
      </p:sp>
      <p:pic>
        <p:nvPicPr>
          <p:cNvPr id="2052" name="Picture 4"/>
          <p:cNvPicPr>
            <a:picLocks noChangeAspect="1" noChangeArrowheads="1"/>
          </p:cNvPicPr>
          <p:nvPr/>
        </p:nvPicPr>
        <p:blipFill>
          <a:blip r:embed="rId3" cstate="print"/>
          <a:srcRect/>
          <a:stretch>
            <a:fillRect/>
          </a:stretch>
        </p:blipFill>
        <p:spPr bwMode="auto">
          <a:xfrm>
            <a:off x="7020272" y="692696"/>
            <a:ext cx="1819275" cy="952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95536" y="692696"/>
            <a:ext cx="8229600" cy="1066800"/>
          </a:xfrm>
        </p:spPr>
        <p:txBody>
          <a:bodyPr/>
          <a:lstStyle/>
          <a:p>
            <a:pPr eaLnBrk="1" hangingPunct="1"/>
            <a:r>
              <a:rPr lang="sv-SE" dirty="0" err="1" smtClean="0"/>
              <a:t>Search</a:t>
            </a:r>
            <a:r>
              <a:rPr lang="sv-SE" dirty="0" smtClean="0"/>
              <a:t> </a:t>
            </a:r>
            <a:r>
              <a:rPr lang="sv-SE" dirty="0" err="1" smtClean="0"/>
              <a:t>strategy</a:t>
            </a:r>
            <a:r>
              <a:rPr lang="sv-SE" dirty="0" smtClean="0"/>
              <a:t> – mind </a:t>
            </a:r>
            <a:r>
              <a:rPr lang="sv-SE" dirty="0" err="1" smtClean="0"/>
              <a:t>map</a:t>
            </a:r>
            <a:endParaRPr lang="sv-SE" dirty="0" smtClean="0"/>
          </a:p>
        </p:txBody>
      </p:sp>
      <p:sp>
        <p:nvSpPr>
          <p:cNvPr id="5123" name="Text Box 4"/>
          <p:cNvSpPr txBox="1">
            <a:spLocks noChangeArrowheads="1"/>
          </p:cNvSpPr>
          <p:nvPr/>
        </p:nvSpPr>
        <p:spPr bwMode="auto">
          <a:xfrm>
            <a:off x="2916238" y="2133600"/>
            <a:ext cx="2447925" cy="641350"/>
          </a:xfrm>
          <a:prstGeom prst="rect">
            <a:avLst/>
          </a:prstGeom>
          <a:solidFill>
            <a:schemeClr val="accent2"/>
          </a:solidFill>
          <a:ln w="9525">
            <a:noFill/>
            <a:miter lim="800000"/>
            <a:headEnd/>
            <a:tailEnd/>
          </a:ln>
        </p:spPr>
        <p:txBody>
          <a:bodyPr>
            <a:spAutoFit/>
          </a:bodyPr>
          <a:lstStyle/>
          <a:p>
            <a:pPr>
              <a:spcBef>
                <a:spcPct val="50000"/>
              </a:spcBef>
            </a:pPr>
            <a:r>
              <a:rPr lang="sv-SE" dirty="0" err="1"/>
              <a:t>Formulate</a:t>
            </a:r>
            <a:r>
              <a:rPr lang="sv-SE" dirty="0"/>
              <a:t> information problem</a:t>
            </a:r>
          </a:p>
        </p:txBody>
      </p:sp>
      <p:sp>
        <p:nvSpPr>
          <p:cNvPr id="5124" name="Text Box 5"/>
          <p:cNvSpPr txBox="1">
            <a:spLocks noChangeArrowheads="1"/>
          </p:cNvSpPr>
          <p:nvPr/>
        </p:nvSpPr>
        <p:spPr bwMode="auto">
          <a:xfrm>
            <a:off x="6877050" y="3284538"/>
            <a:ext cx="1584325" cy="641350"/>
          </a:xfrm>
          <a:prstGeom prst="rect">
            <a:avLst/>
          </a:prstGeom>
          <a:solidFill>
            <a:schemeClr val="accent2"/>
          </a:solidFill>
          <a:ln w="9525">
            <a:noFill/>
            <a:miter lim="800000"/>
            <a:headEnd/>
            <a:tailEnd/>
          </a:ln>
        </p:spPr>
        <p:txBody>
          <a:bodyPr>
            <a:spAutoFit/>
          </a:bodyPr>
          <a:lstStyle/>
          <a:p>
            <a:pPr>
              <a:spcBef>
                <a:spcPct val="50000"/>
              </a:spcBef>
            </a:pPr>
            <a:r>
              <a:rPr lang="sv-SE" dirty="0" err="1"/>
              <a:t>Choose</a:t>
            </a:r>
            <a:r>
              <a:rPr lang="sv-SE" dirty="0"/>
              <a:t> </a:t>
            </a:r>
            <a:r>
              <a:rPr lang="sv-SE" dirty="0" err="1"/>
              <a:t>sources</a:t>
            </a:r>
            <a:endParaRPr lang="sv-SE" dirty="0"/>
          </a:p>
        </p:txBody>
      </p:sp>
      <p:sp>
        <p:nvSpPr>
          <p:cNvPr id="5125" name="Text Box 6"/>
          <p:cNvSpPr txBox="1">
            <a:spLocks noChangeArrowheads="1"/>
          </p:cNvSpPr>
          <p:nvPr/>
        </p:nvSpPr>
        <p:spPr bwMode="auto">
          <a:xfrm>
            <a:off x="6084888" y="4508500"/>
            <a:ext cx="1584325" cy="641350"/>
          </a:xfrm>
          <a:prstGeom prst="rect">
            <a:avLst/>
          </a:prstGeom>
          <a:solidFill>
            <a:schemeClr val="accent2"/>
          </a:solidFill>
          <a:ln w="9525">
            <a:noFill/>
            <a:miter lim="800000"/>
            <a:headEnd/>
            <a:tailEnd/>
          </a:ln>
        </p:spPr>
        <p:txBody>
          <a:bodyPr>
            <a:spAutoFit/>
          </a:bodyPr>
          <a:lstStyle/>
          <a:p>
            <a:pPr>
              <a:spcBef>
                <a:spcPct val="50000"/>
              </a:spcBef>
            </a:pPr>
            <a:r>
              <a:rPr lang="sv-SE" dirty="0" err="1"/>
              <a:t>Search</a:t>
            </a:r>
            <a:r>
              <a:rPr lang="sv-SE" dirty="0"/>
              <a:t> </a:t>
            </a:r>
            <a:r>
              <a:rPr lang="sv-SE" dirty="0" err="1"/>
              <a:t>technique</a:t>
            </a:r>
            <a:endParaRPr lang="sv-SE" dirty="0"/>
          </a:p>
        </p:txBody>
      </p:sp>
      <p:sp>
        <p:nvSpPr>
          <p:cNvPr id="5126" name="Text Box 7"/>
          <p:cNvSpPr txBox="1">
            <a:spLocks noChangeArrowheads="1"/>
          </p:cNvSpPr>
          <p:nvPr/>
        </p:nvSpPr>
        <p:spPr bwMode="auto">
          <a:xfrm>
            <a:off x="3779838" y="5157788"/>
            <a:ext cx="1584325" cy="646112"/>
          </a:xfrm>
          <a:prstGeom prst="rect">
            <a:avLst/>
          </a:prstGeom>
          <a:solidFill>
            <a:schemeClr val="accent2"/>
          </a:solidFill>
          <a:ln w="9525">
            <a:noFill/>
            <a:miter lim="800000"/>
            <a:headEnd/>
            <a:tailEnd/>
          </a:ln>
        </p:spPr>
        <p:txBody>
          <a:bodyPr>
            <a:spAutoFit/>
          </a:bodyPr>
          <a:lstStyle/>
          <a:p>
            <a:pPr>
              <a:spcBef>
                <a:spcPct val="50000"/>
              </a:spcBef>
            </a:pPr>
            <a:r>
              <a:rPr lang="sv-SE" dirty="0" err="1"/>
              <a:t>Evaluate</a:t>
            </a:r>
            <a:r>
              <a:rPr lang="sv-SE" dirty="0"/>
              <a:t> the </a:t>
            </a:r>
            <a:r>
              <a:rPr lang="sv-SE" dirty="0" err="1"/>
              <a:t>search</a:t>
            </a:r>
            <a:r>
              <a:rPr lang="sv-SE" dirty="0"/>
              <a:t> </a:t>
            </a:r>
            <a:r>
              <a:rPr lang="sv-SE" dirty="0" err="1"/>
              <a:t>result</a:t>
            </a:r>
            <a:endParaRPr lang="sv-SE" dirty="0"/>
          </a:p>
        </p:txBody>
      </p:sp>
      <p:sp>
        <p:nvSpPr>
          <p:cNvPr id="5127" name="Text Box 8"/>
          <p:cNvSpPr txBox="1">
            <a:spLocks noChangeArrowheads="1"/>
          </p:cNvSpPr>
          <p:nvPr/>
        </p:nvSpPr>
        <p:spPr bwMode="auto">
          <a:xfrm>
            <a:off x="6011863" y="2205038"/>
            <a:ext cx="1584325" cy="641350"/>
          </a:xfrm>
          <a:prstGeom prst="rect">
            <a:avLst/>
          </a:prstGeom>
          <a:solidFill>
            <a:schemeClr val="accent2"/>
          </a:solidFill>
          <a:ln w="9525">
            <a:noFill/>
            <a:miter lim="800000"/>
            <a:headEnd/>
            <a:tailEnd/>
          </a:ln>
        </p:spPr>
        <p:txBody>
          <a:bodyPr>
            <a:spAutoFit/>
          </a:bodyPr>
          <a:lstStyle/>
          <a:p>
            <a:pPr>
              <a:spcBef>
                <a:spcPct val="50000"/>
              </a:spcBef>
            </a:pPr>
            <a:r>
              <a:rPr lang="sv-SE" dirty="0" err="1"/>
              <a:t>Define</a:t>
            </a:r>
            <a:r>
              <a:rPr lang="sv-SE" dirty="0"/>
              <a:t> </a:t>
            </a:r>
            <a:r>
              <a:rPr lang="sv-SE" dirty="0" err="1"/>
              <a:t>keywords</a:t>
            </a:r>
            <a:endParaRPr lang="sv-SE" dirty="0"/>
          </a:p>
        </p:txBody>
      </p:sp>
      <p:sp>
        <p:nvSpPr>
          <p:cNvPr id="5128" name="Text Box 11"/>
          <p:cNvSpPr txBox="1">
            <a:spLocks noChangeArrowheads="1"/>
          </p:cNvSpPr>
          <p:nvPr/>
        </p:nvSpPr>
        <p:spPr bwMode="auto">
          <a:xfrm>
            <a:off x="1979613" y="4221163"/>
            <a:ext cx="1584325" cy="646112"/>
          </a:xfrm>
          <a:prstGeom prst="rect">
            <a:avLst/>
          </a:prstGeom>
          <a:solidFill>
            <a:schemeClr val="accent2"/>
          </a:solidFill>
          <a:ln w="9525">
            <a:noFill/>
            <a:miter lim="800000"/>
            <a:headEnd/>
            <a:tailEnd/>
          </a:ln>
        </p:spPr>
        <p:txBody>
          <a:bodyPr>
            <a:spAutoFit/>
          </a:bodyPr>
          <a:lstStyle/>
          <a:p>
            <a:pPr>
              <a:spcBef>
                <a:spcPct val="50000"/>
              </a:spcBef>
            </a:pPr>
            <a:r>
              <a:rPr lang="sv-SE" dirty="0" err="1"/>
              <a:t>Document</a:t>
            </a:r>
            <a:r>
              <a:rPr lang="sv-SE" dirty="0"/>
              <a:t> </a:t>
            </a:r>
            <a:r>
              <a:rPr lang="sv-SE" dirty="0" err="1"/>
              <a:t>selection</a:t>
            </a:r>
            <a:endParaRPr lang="sv-SE" dirty="0"/>
          </a:p>
        </p:txBody>
      </p:sp>
      <p:sp>
        <p:nvSpPr>
          <p:cNvPr id="13" name="Circular Arrow 12"/>
          <p:cNvSpPr/>
          <p:nvPr/>
        </p:nvSpPr>
        <p:spPr>
          <a:xfrm>
            <a:off x="5072063" y="1428750"/>
            <a:ext cx="1571625" cy="1071563"/>
          </a:xfrm>
          <a:prstGeom prst="circularArrow">
            <a:avLst>
              <a:gd name="adj1" fmla="val 0"/>
              <a:gd name="adj2" fmla="val 555128"/>
              <a:gd name="adj3" fmla="val 702529"/>
              <a:gd name="adj4" fmla="val 10380738"/>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sp>
        <p:nvSpPr>
          <p:cNvPr id="14" name="Circular Arrow 13"/>
          <p:cNvSpPr/>
          <p:nvPr/>
        </p:nvSpPr>
        <p:spPr>
          <a:xfrm>
            <a:off x="7429500" y="2214563"/>
            <a:ext cx="928688" cy="1643062"/>
          </a:xfrm>
          <a:prstGeom prst="circularArrow">
            <a:avLst>
              <a:gd name="adj1" fmla="val 0"/>
              <a:gd name="adj2" fmla="val 555128"/>
              <a:gd name="adj3" fmla="val 1382577"/>
              <a:gd name="adj4" fmla="val 13912991"/>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sp>
        <p:nvSpPr>
          <p:cNvPr id="16" name="Circular Arrow 15"/>
          <p:cNvSpPr/>
          <p:nvPr/>
        </p:nvSpPr>
        <p:spPr>
          <a:xfrm>
            <a:off x="7286625" y="3857625"/>
            <a:ext cx="1214438" cy="1643063"/>
          </a:xfrm>
          <a:prstGeom prst="circularArrow">
            <a:avLst>
              <a:gd name="adj1" fmla="val 0"/>
              <a:gd name="adj2" fmla="val 555128"/>
              <a:gd name="adj3" fmla="val 6276799"/>
              <a:gd name="adj4" fmla="val 16553915"/>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sp>
        <p:nvSpPr>
          <p:cNvPr id="17" name="Circular Arrow 16"/>
          <p:cNvSpPr/>
          <p:nvPr/>
        </p:nvSpPr>
        <p:spPr>
          <a:xfrm>
            <a:off x="3857625" y="5000625"/>
            <a:ext cx="3143250" cy="1071563"/>
          </a:xfrm>
          <a:prstGeom prst="circularArrow">
            <a:avLst>
              <a:gd name="adj1" fmla="val 0"/>
              <a:gd name="adj2" fmla="val 1710180"/>
              <a:gd name="adj3" fmla="val 6276799"/>
              <a:gd name="adj4" fmla="val 20535325"/>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cxnSp>
        <p:nvCxnSpPr>
          <p:cNvPr id="19" name="Curved Connector 18"/>
          <p:cNvCxnSpPr/>
          <p:nvPr/>
        </p:nvCxnSpPr>
        <p:spPr>
          <a:xfrm rot="10800000">
            <a:off x="4357688" y="2928938"/>
            <a:ext cx="2428875" cy="714375"/>
          </a:xfrm>
          <a:prstGeom prst="curvedConnector3">
            <a:avLst>
              <a:gd name="adj1" fmla="val 114056"/>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rot="5400000" flipH="1" flipV="1">
            <a:off x="4143375" y="3143251"/>
            <a:ext cx="2143125" cy="1714500"/>
          </a:xfrm>
          <a:prstGeom prst="curvedConnector3">
            <a:avLst>
              <a:gd name="adj1" fmla="val 50000"/>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16200000" flipV="1">
            <a:off x="2714625" y="3714751"/>
            <a:ext cx="2143125" cy="571500"/>
          </a:xfrm>
          <a:prstGeom prst="curvedConnector3">
            <a:avLst>
              <a:gd name="adj1" fmla="val 50000"/>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p:nvPr/>
        </p:nvCxnSpPr>
        <p:spPr>
          <a:xfrm flipV="1">
            <a:off x="4572000" y="3500438"/>
            <a:ext cx="2214563" cy="1500187"/>
          </a:xfrm>
          <a:prstGeom prst="curvedConnector3">
            <a:avLst>
              <a:gd name="adj1" fmla="val 50000"/>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flipV="1">
            <a:off x="5143500" y="4776788"/>
            <a:ext cx="793750" cy="295275"/>
          </a:xfrm>
          <a:prstGeom prst="curvedConnector3">
            <a:avLst>
              <a:gd name="adj1" fmla="val 50000"/>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sp>
        <p:nvSpPr>
          <p:cNvPr id="44" name="Circular Arrow 43"/>
          <p:cNvSpPr/>
          <p:nvPr/>
        </p:nvSpPr>
        <p:spPr>
          <a:xfrm rot="6967395">
            <a:off x="2387600" y="4586288"/>
            <a:ext cx="1214438" cy="1643062"/>
          </a:xfrm>
          <a:prstGeom prst="circularArrow">
            <a:avLst>
              <a:gd name="adj1" fmla="val 0"/>
              <a:gd name="adj2" fmla="val 555128"/>
              <a:gd name="adj3" fmla="val 6276799"/>
              <a:gd name="adj4" fmla="val 16066782"/>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sp>
        <p:nvSpPr>
          <p:cNvPr id="5139" name="Text Box 11"/>
          <p:cNvSpPr txBox="1">
            <a:spLocks noChangeArrowheads="1"/>
          </p:cNvSpPr>
          <p:nvPr/>
        </p:nvSpPr>
        <p:spPr bwMode="auto">
          <a:xfrm>
            <a:off x="1071563" y="3000375"/>
            <a:ext cx="1584325" cy="641350"/>
          </a:xfrm>
          <a:prstGeom prst="rect">
            <a:avLst/>
          </a:prstGeom>
          <a:solidFill>
            <a:schemeClr val="accent2"/>
          </a:solidFill>
          <a:ln w="9525">
            <a:noFill/>
            <a:miter lim="800000"/>
            <a:headEnd/>
            <a:tailEnd/>
          </a:ln>
        </p:spPr>
        <p:txBody>
          <a:bodyPr>
            <a:spAutoFit/>
          </a:bodyPr>
          <a:lstStyle/>
          <a:p>
            <a:pPr>
              <a:spcBef>
                <a:spcPct val="50000"/>
              </a:spcBef>
            </a:pPr>
            <a:r>
              <a:rPr lang="sv-SE" dirty="0" err="1"/>
              <a:t>Reference</a:t>
            </a:r>
            <a:r>
              <a:rPr lang="sv-SE" dirty="0"/>
              <a:t> management</a:t>
            </a:r>
          </a:p>
        </p:txBody>
      </p:sp>
      <p:sp>
        <p:nvSpPr>
          <p:cNvPr id="46" name="Circular Arrow 45"/>
          <p:cNvSpPr/>
          <p:nvPr/>
        </p:nvSpPr>
        <p:spPr>
          <a:xfrm rot="8015724">
            <a:off x="808038" y="3530600"/>
            <a:ext cx="1214437" cy="1643063"/>
          </a:xfrm>
          <a:prstGeom prst="circularArrow">
            <a:avLst>
              <a:gd name="adj1" fmla="val 0"/>
              <a:gd name="adj2" fmla="val 483414"/>
              <a:gd name="adj3" fmla="val 6276799"/>
              <a:gd name="adj4" fmla="val 16049794"/>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sp>
        <p:nvSpPr>
          <p:cNvPr id="47" name="Circular Arrow 46"/>
          <p:cNvSpPr/>
          <p:nvPr/>
        </p:nvSpPr>
        <p:spPr>
          <a:xfrm rot="13155317">
            <a:off x="1576388" y="1666875"/>
            <a:ext cx="1300162" cy="1531938"/>
          </a:xfrm>
          <a:prstGeom prst="circularArrow">
            <a:avLst>
              <a:gd name="adj1" fmla="val 194"/>
              <a:gd name="adj2" fmla="val 240759"/>
              <a:gd name="adj3" fmla="val 6946117"/>
              <a:gd name="adj4" fmla="val 16049794"/>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sv-SE">
              <a:solidFill>
                <a:schemeClr val="tx1"/>
              </a:solidFill>
            </a:endParaRPr>
          </a:p>
        </p:txBody>
      </p:sp>
      <p:cxnSp>
        <p:nvCxnSpPr>
          <p:cNvPr id="48" name="Curved Connector 47"/>
          <p:cNvCxnSpPr/>
          <p:nvPr/>
        </p:nvCxnSpPr>
        <p:spPr>
          <a:xfrm rot="10800000">
            <a:off x="5357813" y="2571750"/>
            <a:ext cx="571500" cy="142875"/>
          </a:xfrm>
          <a:prstGeom prst="curvedConnector3">
            <a:avLst>
              <a:gd name="adj1" fmla="val 50000"/>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7" name="Curved Connector 56"/>
          <p:cNvCxnSpPr/>
          <p:nvPr/>
        </p:nvCxnSpPr>
        <p:spPr>
          <a:xfrm flipV="1">
            <a:off x="3643313" y="3786188"/>
            <a:ext cx="3071812" cy="714375"/>
          </a:xfrm>
          <a:prstGeom prst="curvedConnector3">
            <a:avLst>
              <a:gd name="adj1" fmla="val 60219"/>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p:nvPr/>
        </p:nvCxnSpPr>
        <p:spPr>
          <a:xfrm rot="5400000" flipH="1" flipV="1">
            <a:off x="2382837" y="3240088"/>
            <a:ext cx="1292225" cy="514350"/>
          </a:xfrm>
          <a:prstGeom prst="curvedConnector3">
            <a:avLst>
              <a:gd name="adj1" fmla="val 50000"/>
            </a:avLst>
          </a:prstGeom>
          <a:ln w="31750">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dissolve">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7"/>
                                        </p:tgtEl>
                                        <p:attrNameLst>
                                          <p:attrName>style.visibility</p:attrName>
                                        </p:attrNameLst>
                                      </p:cBhvr>
                                      <p:to>
                                        <p:strVal val="visible"/>
                                      </p:to>
                                    </p:set>
                                    <p:animEffect transition="in" filter="dissolve">
                                      <p:cBhvr>
                                        <p:cTn id="17" dur="500"/>
                                        <p:tgtEl>
                                          <p:spTgt spid="51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4"/>
                                        </p:tgtEl>
                                        <p:attrNameLst>
                                          <p:attrName>style.visibility</p:attrName>
                                        </p:attrNameLst>
                                      </p:cBhvr>
                                      <p:to>
                                        <p:strVal val="visible"/>
                                      </p:to>
                                    </p:set>
                                    <p:animEffect transition="in" filter="dissolve">
                                      <p:cBhvr>
                                        <p:cTn id="27" dur="500"/>
                                        <p:tgtEl>
                                          <p:spTgt spid="512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125"/>
                                        </p:tgtEl>
                                        <p:attrNameLst>
                                          <p:attrName>style.visibility</p:attrName>
                                        </p:attrNameLst>
                                      </p:cBhvr>
                                      <p:to>
                                        <p:strVal val="visible"/>
                                      </p:to>
                                    </p:set>
                                    <p:animEffect transition="in" filter="dissolve">
                                      <p:cBhvr>
                                        <p:cTn id="37" dur="500"/>
                                        <p:tgtEl>
                                          <p:spTgt spid="512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126"/>
                                        </p:tgtEl>
                                        <p:attrNameLst>
                                          <p:attrName>style.visibility</p:attrName>
                                        </p:attrNameLst>
                                      </p:cBhvr>
                                      <p:to>
                                        <p:strVal val="visible"/>
                                      </p:to>
                                    </p:set>
                                    <p:animEffect transition="in" filter="dissolve">
                                      <p:cBhvr>
                                        <p:cTn id="47" dur="500"/>
                                        <p:tgtEl>
                                          <p:spTgt spid="512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dissolv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128"/>
                                        </p:tgtEl>
                                        <p:attrNameLst>
                                          <p:attrName>style.visibility</p:attrName>
                                        </p:attrNameLst>
                                      </p:cBhvr>
                                      <p:to>
                                        <p:strVal val="visible"/>
                                      </p:to>
                                    </p:set>
                                    <p:animEffect transition="in" filter="dissolve">
                                      <p:cBhvr>
                                        <p:cTn id="57" dur="500"/>
                                        <p:tgtEl>
                                          <p:spTgt spid="512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dissolve">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139"/>
                                        </p:tgtEl>
                                        <p:attrNameLst>
                                          <p:attrName>style.visibility</p:attrName>
                                        </p:attrNameLst>
                                      </p:cBhvr>
                                      <p:to>
                                        <p:strVal val="visible"/>
                                      </p:to>
                                    </p:set>
                                    <p:animEffect transition="in" filter="dissolve">
                                      <p:cBhvr>
                                        <p:cTn id="67" dur="500"/>
                                        <p:tgtEl>
                                          <p:spTgt spid="513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dissolve">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dissolve">
                                      <p:cBhvr>
                                        <p:cTn id="77" dur="500"/>
                                        <p:tgtEl>
                                          <p:spTgt spid="64"/>
                                        </p:tgtEl>
                                      </p:cBhvr>
                                    </p:animEffect>
                                  </p:childTnLst>
                                </p:cTn>
                              </p:par>
                              <p:par>
                                <p:cTn id="78" presetID="9" presetClass="entr" presetSubtype="0" fill="hold"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dissolve">
                                      <p:cBhvr>
                                        <p:cTn id="80" dur="500"/>
                                        <p:tgtEl>
                                          <p:spTgt spid="29"/>
                                        </p:tgtEl>
                                      </p:cBhvr>
                                    </p:animEffect>
                                  </p:childTnLst>
                                </p:cTn>
                              </p:par>
                              <p:par>
                                <p:cTn id="81" presetID="9"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dissolve">
                                      <p:cBhvr>
                                        <p:cTn id="83" dur="500"/>
                                        <p:tgtEl>
                                          <p:spTgt spid="19"/>
                                        </p:tgtEl>
                                      </p:cBhvr>
                                    </p:animEffect>
                                  </p:childTnLst>
                                </p:cTn>
                              </p:par>
                              <p:par>
                                <p:cTn id="84" presetID="9" presetClass="entr" presetSubtype="0" fill="hold"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dissolve">
                                      <p:cBhvr>
                                        <p:cTn id="86" dur="500"/>
                                        <p:tgtEl>
                                          <p:spTgt spid="57"/>
                                        </p:tgtEl>
                                      </p:cBhvr>
                                    </p:animEffect>
                                  </p:childTnLst>
                                </p:cTn>
                              </p:par>
                              <p:par>
                                <p:cTn id="87" presetID="9"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dissolve">
                                      <p:cBhvr>
                                        <p:cTn id="89" dur="500"/>
                                        <p:tgtEl>
                                          <p:spTgt spid="28"/>
                                        </p:tgtEl>
                                      </p:cBhvr>
                                    </p:animEffect>
                                  </p:childTnLst>
                                </p:cTn>
                              </p:par>
                              <p:par>
                                <p:cTn id="90" presetID="9" presetClass="entr" presetSubtype="0" fill="hold"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dissolve">
                                      <p:cBhvr>
                                        <p:cTn id="92" dur="500"/>
                                        <p:tgtEl>
                                          <p:spTgt spid="35"/>
                                        </p:tgtEl>
                                      </p:cBhvr>
                                    </p:animEffect>
                                  </p:childTnLst>
                                </p:cTn>
                              </p:par>
                              <p:par>
                                <p:cTn id="93" presetID="9" presetClass="entr" presetSubtype="0" fill="hold"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dissolve">
                                      <p:cBhvr>
                                        <p:cTn id="95" dur="500"/>
                                        <p:tgtEl>
                                          <p:spTgt spid="38"/>
                                        </p:tgtEl>
                                      </p:cBhvr>
                                    </p:animEffect>
                                  </p:childTnLst>
                                </p:cTn>
                              </p:par>
                              <p:par>
                                <p:cTn id="96" presetID="9" presetClass="entr" presetSubtype="0" fill="hold" nodeType="with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p:bldP spid="5124" grpId="0" animBg="1"/>
      <p:bldP spid="5125" grpId="0" animBg="1"/>
      <p:bldP spid="5126" grpId="0" animBg="1"/>
      <p:bldP spid="5127" grpId="0" animBg="1"/>
      <p:bldP spid="5128" grpId="0" animBg="1"/>
      <p:bldP spid="13" grpId="0" animBg="1"/>
      <p:bldP spid="14" grpId="0" animBg="1"/>
      <p:bldP spid="16" grpId="0" animBg="1"/>
      <p:bldP spid="17" grpId="0" animBg="1"/>
      <p:bldP spid="44" grpId="0" animBg="1"/>
      <p:bldP spid="5139" grpId="0" animBg="1"/>
      <p:bldP spid="46" grpId="0" animBg="1"/>
      <p:bldP spid="4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Safari</a:t>
            </a:r>
            <a:endParaRPr lang="en-US" dirty="0"/>
          </a:p>
        </p:txBody>
      </p:sp>
      <p:sp>
        <p:nvSpPr>
          <p:cNvPr id="3" name="Content Placeholder 2"/>
          <p:cNvSpPr>
            <a:spLocks noGrp="1"/>
          </p:cNvSpPr>
          <p:nvPr>
            <p:ph sz="quarter" idx="1"/>
          </p:nvPr>
        </p:nvSpPr>
        <p:spPr/>
        <p:txBody>
          <a:bodyPr/>
          <a:lstStyle/>
          <a:p>
            <a:pPr lvl="1"/>
            <a:r>
              <a:rPr lang="sv-SE" dirty="0" smtClean="0">
                <a:solidFill>
                  <a:schemeClr val="tx1"/>
                </a:solidFill>
              </a:rPr>
              <a:t>Safari </a:t>
            </a:r>
            <a:r>
              <a:rPr lang="sv-SE" dirty="0" err="1" smtClean="0">
                <a:solidFill>
                  <a:schemeClr val="tx1"/>
                </a:solidFill>
              </a:rPr>
              <a:t>Techbooks</a:t>
            </a:r>
            <a:r>
              <a:rPr lang="sv-SE" dirty="0" smtClean="0">
                <a:solidFill>
                  <a:schemeClr val="tx1"/>
                </a:solidFill>
              </a:rPr>
              <a:t> Online</a:t>
            </a:r>
          </a:p>
          <a:p>
            <a:pPr lvl="1"/>
            <a:r>
              <a:rPr lang="sv-SE" dirty="0" err="1" smtClean="0">
                <a:solidFill>
                  <a:schemeClr val="tx1"/>
                </a:solidFill>
              </a:rPr>
              <a:t>Current</a:t>
            </a:r>
            <a:r>
              <a:rPr lang="sv-SE" dirty="0" smtClean="0">
                <a:solidFill>
                  <a:schemeClr val="tx1"/>
                </a:solidFill>
              </a:rPr>
              <a:t> </a:t>
            </a:r>
            <a:r>
              <a:rPr lang="sv-SE" dirty="0" err="1" smtClean="0">
                <a:solidFill>
                  <a:schemeClr val="tx1"/>
                </a:solidFill>
              </a:rPr>
              <a:t>collection</a:t>
            </a:r>
            <a:r>
              <a:rPr lang="sv-SE" dirty="0" smtClean="0">
                <a:solidFill>
                  <a:schemeClr val="tx1"/>
                </a:solidFill>
              </a:rPr>
              <a:t>, 3 </a:t>
            </a:r>
            <a:r>
              <a:rPr lang="sv-SE" dirty="0" err="1" smtClean="0">
                <a:solidFill>
                  <a:schemeClr val="tx1"/>
                </a:solidFill>
              </a:rPr>
              <a:t>most</a:t>
            </a:r>
            <a:r>
              <a:rPr lang="sv-SE" dirty="0" smtClean="0">
                <a:solidFill>
                  <a:schemeClr val="tx1"/>
                </a:solidFill>
              </a:rPr>
              <a:t> recent </a:t>
            </a:r>
            <a:r>
              <a:rPr lang="sv-SE" dirty="0" err="1" smtClean="0">
                <a:solidFill>
                  <a:schemeClr val="tx1"/>
                </a:solidFill>
              </a:rPr>
              <a:t>years</a:t>
            </a:r>
            <a:endParaRPr lang="en-US" dirty="0" smtClean="0">
              <a:solidFill>
                <a:schemeClr val="tx1"/>
              </a:solidFill>
            </a:endParaRPr>
          </a:p>
          <a:p>
            <a:pPr lvl="1"/>
            <a:r>
              <a:rPr lang="en-US" dirty="0" err="1" smtClean="0">
                <a:solidFill>
                  <a:schemeClr val="tx1"/>
                </a:solidFill>
              </a:rPr>
              <a:t>Fulltext</a:t>
            </a:r>
            <a:r>
              <a:rPr lang="en-US" dirty="0" smtClean="0">
                <a:solidFill>
                  <a:schemeClr val="tx1"/>
                </a:solidFill>
              </a:rPr>
              <a:t> e-books within the fields of computer science and engineering</a:t>
            </a:r>
          </a:p>
          <a:p>
            <a:pPr lvl="1"/>
            <a:r>
              <a:rPr lang="sv-SE" dirty="0" smtClean="0">
                <a:solidFill>
                  <a:schemeClr val="tx1"/>
                </a:solidFill>
              </a:rPr>
              <a:t>You </a:t>
            </a:r>
            <a:r>
              <a:rPr lang="sv-SE" dirty="0" err="1" smtClean="0">
                <a:solidFill>
                  <a:schemeClr val="tx1"/>
                </a:solidFill>
              </a:rPr>
              <a:t>can</a:t>
            </a:r>
            <a:r>
              <a:rPr lang="sv-SE" dirty="0" smtClean="0">
                <a:solidFill>
                  <a:schemeClr val="tx1"/>
                </a:solidFill>
              </a:rPr>
              <a:t> </a:t>
            </a:r>
            <a:r>
              <a:rPr lang="sv-SE" dirty="0" err="1" smtClean="0">
                <a:solidFill>
                  <a:schemeClr val="tx1"/>
                </a:solidFill>
              </a:rPr>
              <a:t>only</a:t>
            </a:r>
            <a:r>
              <a:rPr lang="sv-SE" dirty="0" smtClean="0">
                <a:solidFill>
                  <a:schemeClr val="tx1"/>
                </a:solidFill>
              </a:rPr>
              <a:t> read the </a:t>
            </a:r>
            <a:r>
              <a:rPr lang="sv-SE" dirty="0" err="1" smtClean="0">
                <a:solidFill>
                  <a:schemeClr val="tx1"/>
                </a:solidFill>
              </a:rPr>
              <a:t>books</a:t>
            </a:r>
            <a:r>
              <a:rPr lang="sv-SE" dirty="0" smtClean="0">
                <a:solidFill>
                  <a:schemeClr val="tx1"/>
                </a:solidFill>
              </a:rPr>
              <a:t> online</a:t>
            </a:r>
            <a:endParaRPr lang="en-US" dirty="0" smtClean="0">
              <a:solidFill>
                <a:schemeClr val="tx1"/>
              </a:solidFill>
            </a:endParaRPr>
          </a:p>
          <a:p>
            <a:pPr lvl="1"/>
            <a:r>
              <a:rPr lang="sv-SE" dirty="0" err="1" smtClean="0">
                <a:solidFill>
                  <a:schemeClr val="tx1"/>
                </a:solidFill>
              </a:rPr>
              <a:t>Only</a:t>
            </a:r>
            <a:r>
              <a:rPr lang="sv-SE" dirty="0" smtClean="0">
                <a:solidFill>
                  <a:schemeClr val="tx1"/>
                </a:solidFill>
              </a:rPr>
              <a:t> </a:t>
            </a:r>
            <a:r>
              <a:rPr lang="sv-SE" dirty="0" err="1" smtClean="0">
                <a:solidFill>
                  <a:schemeClr val="tx1"/>
                </a:solidFill>
              </a:rPr>
              <a:t>two</a:t>
            </a:r>
            <a:r>
              <a:rPr lang="sv-SE" dirty="0" smtClean="0">
                <a:solidFill>
                  <a:schemeClr val="tx1"/>
                </a:solidFill>
              </a:rPr>
              <a:t> </a:t>
            </a:r>
            <a:r>
              <a:rPr lang="sv-SE" dirty="0" err="1" smtClean="0">
                <a:solidFill>
                  <a:schemeClr val="tx1"/>
                </a:solidFill>
              </a:rPr>
              <a:t>simultaneous</a:t>
            </a:r>
            <a:r>
              <a:rPr lang="sv-SE" dirty="0" smtClean="0">
                <a:solidFill>
                  <a:schemeClr val="tx1"/>
                </a:solidFill>
              </a:rPr>
              <a:t> </a:t>
            </a:r>
            <a:r>
              <a:rPr lang="sv-SE" dirty="0" err="1" smtClean="0">
                <a:solidFill>
                  <a:schemeClr val="tx1"/>
                </a:solidFill>
              </a:rPr>
              <a:t>users</a:t>
            </a:r>
            <a:endParaRPr lang="en-US" dirty="0" smtClean="0">
              <a:solidFill>
                <a:schemeClr val="tx1"/>
              </a:solidFill>
            </a:endParaRPr>
          </a:p>
          <a:p>
            <a:pPr lvl="1"/>
            <a:r>
              <a:rPr lang="sv-SE" dirty="0" err="1" smtClean="0">
                <a:solidFill>
                  <a:schemeClr val="tx1"/>
                </a:solidFill>
              </a:rPr>
              <a:t>Includes</a:t>
            </a:r>
            <a:r>
              <a:rPr lang="sv-SE" dirty="0" smtClean="0">
                <a:solidFill>
                  <a:schemeClr val="tx1"/>
                </a:solidFill>
              </a:rPr>
              <a:t> the popular </a:t>
            </a:r>
            <a:r>
              <a:rPr lang="sv-SE" dirty="0" err="1" smtClean="0">
                <a:solidFill>
                  <a:schemeClr val="tx1"/>
                </a:solidFill>
              </a:rPr>
              <a:t>O’Reilly-books</a:t>
            </a:r>
            <a:r>
              <a:rPr lang="sv-SE" dirty="0" smtClean="0">
                <a:solidFill>
                  <a:schemeClr val="tx1"/>
                </a:solidFill>
              </a:rPr>
              <a:t> with different animals on the cover:</a:t>
            </a:r>
          </a:p>
          <a:p>
            <a:endParaRPr lang="sv-SE" dirty="0" smtClean="0"/>
          </a:p>
          <a:p>
            <a:endParaRPr lang="en-US" dirty="0"/>
          </a:p>
        </p:txBody>
      </p:sp>
      <p:pic>
        <p:nvPicPr>
          <p:cNvPr id="41986" name="Picture 2"/>
          <p:cNvPicPr>
            <a:picLocks noChangeAspect="1" noChangeArrowheads="1"/>
          </p:cNvPicPr>
          <p:nvPr/>
        </p:nvPicPr>
        <p:blipFill>
          <a:blip r:embed="rId2" cstate="print"/>
          <a:srcRect/>
          <a:stretch>
            <a:fillRect/>
          </a:stretch>
        </p:blipFill>
        <p:spPr bwMode="auto">
          <a:xfrm>
            <a:off x="7308304" y="764704"/>
            <a:ext cx="1647825" cy="51435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7708584" y="5301208"/>
            <a:ext cx="1039880" cy="136861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Ebrary</a:t>
            </a:r>
            <a:endParaRPr lang="en-US" dirty="0"/>
          </a:p>
        </p:txBody>
      </p:sp>
      <p:sp>
        <p:nvSpPr>
          <p:cNvPr id="3" name="Content Placeholder 2"/>
          <p:cNvSpPr>
            <a:spLocks noGrp="1"/>
          </p:cNvSpPr>
          <p:nvPr>
            <p:ph sz="quarter" idx="1"/>
          </p:nvPr>
        </p:nvSpPr>
        <p:spPr/>
        <p:txBody>
          <a:bodyPr>
            <a:normAutofit/>
          </a:bodyPr>
          <a:lstStyle/>
          <a:p>
            <a:r>
              <a:rPr lang="en-US" dirty="0" err="1" smtClean="0"/>
              <a:t>Ebrary</a:t>
            </a:r>
            <a:r>
              <a:rPr lang="en-US" dirty="0" smtClean="0"/>
              <a:t> is our largest e-book collection</a:t>
            </a:r>
          </a:p>
          <a:p>
            <a:pPr lvl="1"/>
            <a:r>
              <a:rPr lang="en-US" dirty="0" smtClean="0">
                <a:solidFill>
                  <a:schemeClr val="tx1"/>
                </a:solidFill>
              </a:rPr>
              <a:t>Contains more than 50 000 e-books in full text within all subject areas</a:t>
            </a:r>
          </a:p>
          <a:p>
            <a:pPr lvl="1"/>
            <a:r>
              <a:rPr lang="en-US" dirty="0" smtClean="0">
                <a:solidFill>
                  <a:schemeClr val="tx1"/>
                </a:solidFill>
              </a:rPr>
              <a:t>The e-books can only be read online</a:t>
            </a:r>
          </a:p>
          <a:p>
            <a:pPr lvl="1"/>
            <a:r>
              <a:rPr lang="en-US" dirty="0" err="1" smtClean="0">
                <a:solidFill>
                  <a:schemeClr val="tx1"/>
                </a:solidFill>
              </a:rPr>
              <a:t>Ebrary</a:t>
            </a:r>
            <a:r>
              <a:rPr lang="en-US" dirty="0" smtClean="0">
                <a:solidFill>
                  <a:schemeClr val="tx1"/>
                </a:solidFill>
              </a:rPr>
              <a:t> Reader is a </a:t>
            </a:r>
            <a:r>
              <a:rPr lang="en-US" dirty="0" err="1" smtClean="0">
                <a:solidFill>
                  <a:schemeClr val="tx1"/>
                </a:solidFill>
              </a:rPr>
              <a:t>plugin</a:t>
            </a:r>
            <a:r>
              <a:rPr lang="en-US" dirty="0" smtClean="0">
                <a:solidFill>
                  <a:schemeClr val="tx1"/>
                </a:solidFill>
              </a:rPr>
              <a:t> that gives you increased functionality</a:t>
            </a:r>
          </a:p>
          <a:p>
            <a:pPr lvl="1"/>
            <a:endParaRPr lang="en-US" dirty="0" smtClean="0"/>
          </a:p>
          <a:p>
            <a:pPr lvl="1"/>
            <a:endParaRPr lang="sv-SE" dirty="0" smtClean="0"/>
          </a:p>
          <a:p>
            <a:endParaRPr lang="en-US" dirty="0"/>
          </a:p>
        </p:txBody>
      </p:sp>
      <p:pic>
        <p:nvPicPr>
          <p:cNvPr id="40962" name="Picture 2"/>
          <p:cNvPicPr>
            <a:picLocks noChangeAspect="1" noChangeArrowheads="1"/>
          </p:cNvPicPr>
          <p:nvPr/>
        </p:nvPicPr>
        <p:blipFill>
          <a:blip r:embed="rId2" cstate="print"/>
          <a:srcRect/>
          <a:stretch>
            <a:fillRect/>
          </a:stretch>
        </p:blipFill>
        <p:spPr bwMode="auto">
          <a:xfrm>
            <a:off x="7452320" y="692696"/>
            <a:ext cx="1514475" cy="542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LIBRIS</a:t>
            </a:r>
            <a:endParaRPr lang="en-US" dirty="0"/>
          </a:p>
        </p:txBody>
      </p:sp>
      <p:sp>
        <p:nvSpPr>
          <p:cNvPr id="3" name="Content Placeholder 2"/>
          <p:cNvSpPr>
            <a:spLocks noGrp="1"/>
          </p:cNvSpPr>
          <p:nvPr>
            <p:ph idx="1"/>
          </p:nvPr>
        </p:nvSpPr>
        <p:spPr/>
        <p:txBody>
          <a:bodyPr>
            <a:normAutofit/>
          </a:bodyPr>
          <a:lstStyle/>
          <a:p>
            <a:r>
              <a:rPr lang="en-US" dirty="0" smtClean="0"/>
              <a:t>LIBRIS is the joint library catalogue of the Swedish academic and research libraries </a:t>
            </a:r>
          </a:p>
          <a:p>
            <a:pPr lvl="1"/>
            <a:r>
              <a:rPr lang="en-US" dirty="0" smtClean="0">
                <a:solidFill>
                  <a:schemeClr val="tx1"/>
                </a:solidFill>
              </a:rPr>
              <a:t>Contains books, periodicals, articles, maps, posters, printed music, electronic resources, etc.</a:t>
            </a:r>
          </a:p>
          <a:p>
            <a:pPr lvl="1"/>
            <a:r>
              <a:rPr lang="en-US" dirty="0" smtClean="0">
                <a:solidFill>
                  <a:schemeClr val="tx1"/>
                </a:solidFill>
              </a:rPr>
              <a:t>LIBRIS contains about 6 500 000 records</a:t>
            </a:r>
          </a:p>
          <a:p>
            <a:pPr lvl="1"/>
            <a:r>
              <a:rPr lang="en-US" dirty="0" smtClean="0">
                <a:solidFill>
                  <a:schemeClr val="tx1"/>
                </a:solidFill>
              </a:rPr>
              <a:t>You will find all of BTH’s books and e-books in LIBRIS </a:t>
            </a:r>
          </a:p>
          <a:p>
            <a:pPr lvl="1"/>
            <a:r>
              <a:rPr lang="en-US" dirty="0" smtClean="0">
                <a:solidFill>
                  <a:schemeClr val="tx1"/>
                </a:solidFill>
              </a:rPr>
              <a:t>Search e-book titles by “Extended search” – Mark “My libraries” and “Electronic/digitized only” – “E-resources”</a:t>
            </a:r>
          </a:p>
          <a:p>
            <a:pPr lvl="1"/>
            <a:endParaRPr lang="en-US" sz="1700" dirty="0" smtClean="0"/>
          </a:p>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7164288" y="980728"/>
            <a:ext cx="1552575" cy="495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Limitations </a:t>
            </a:r>
            <a:r>
              <a:rPr lang="sv-SE" dirty="0" err="1" smtClean="0"/>
              <a:t>when</a:t>
            </a:r>
            <a:r>
              <a:rPr lang="sv-SE" dirty="0" smtClean="0"/>
              <a:t> </a:t>
            </a:r>
            <a:r>
              <a:rPr lang="sv-SE" dirty="0" err="1" smtClean="0"/>
              <a:t>searching</a:t>
            </a:r>
            <a:r>
              <a:rPr lang="sv-SE" dirty="0" smtClean="0"/>
              <a:t> in different </a:t>
            </a:r>
            <a:r>
              <a:rPr lang="sv-SE" dirty="0" err="1" smtClean="0"/>
              <a:t>databases</a:t>
            </a:r>
            <a:endParaRPr lang="sv-SE" dirty="0"/>
          </a:p>
        </p:txBody>
      </p:sp>
      <p:sp>
        <p:nvSpPr>
          <p:cNvPr id="3" name="Platshållare för innehåll 2"/>
          <p:cNvSpPr>
            <a:spLocks noGrp="1"/>
          </p:cNvSpPr>
          <p:nvPr>
            <p:ph idx="1"/>
          </p:nvPr>
        </p:nvSpPr>
        <p:spPr/>
        <p:txBody>
          <a:bodyPr>
            <a:normAutofit lnSpcReduction="10000"/>
          </a:bodyPr>
          <a:lstStyle/>
          <a:p>
            <a:r>
              <a:rPr lang="sv-SE" dirty="0" err="1" smtClean="0"/>
              <a:t>Unknown</a:t>
            </a:r>
            <a:r>
              <a:rPr lang="sv-SE" dirty="0" smtClean="0"/>
              <a:t> </a:t>
            </a:r>
            <a:r>
              <a:rPr lang="sv-SE" dirty="0" err="1" smtClean="0"/>
              <a:t>overlap</a:t>
            </a:r>
            <a:endParaRPr lang="sv-SE" dirty="0" smtClean="0"/>
          </a:p>
          <a:p>
            <a:r>
              <a:rPr lang="sv-SE" dirty="0" smtClean="0"/>
              <a:t>Limitations in </a:t>
            </a:r>
            <a:r>
              <a:rPr lang="sv-SE" dirty="0" err="1" smtClean="0"/>
              <a:t>using</a:t>
            </a:r>
            <a:r>
              <a:rPr lang="sv-SE" dirty="0" smtClean="0"/>
              <a:t> </a:t>
            </a:r>
            <a:r>
              <a:rPr lang="sv-SE" dirty="0" err="1" smtClean="0"/>
              <a:t>boolean</a:t>
            </a:r>
            <a:r>
              <a:rPr lang="sv-SE" dirty="0" smtClean="0"/>
              <a:t> operators</a:t>
            </a:r>
          </a:p>
          <a:p>
            <a:r>
              <a:rPr lang="sv-SE" dirty="0" err="1" smtClean="0"/>
              <a:t>Confining</a:t>
            </a:r>
            <a:r>
              <a:rPr lang="sv-SE" dirty="0" smtClean="0"/>
              <a:t> </a:t>
            </a:r>
            <a:r>
              <a:rPr lang="sv-SE" dirty="0" err="1" smtClean="0"/>
              <a:t>searches</a:t>
            </a:r>
            <a:r>
              <a:rPr lang="sv-SE" dirty="0" smtClean="0"/>
              <a:t> to different </a:t>
            </a:r>
            <a:r>
              <a:rPr lang="sv-SE" dirty="0" err="1" smtClean="0"/>
              <a:t>fields</a:t>
            </a:r>
            <a:r>
              <a:rPr lang="sv-SE" dirty="0" smtClean="0"/>
              <a:t> </a:t>
            </a:r>
          </a:p>
          <a:p>
            <a:pPr lvl="1"/>
            <a:r>
              <a:rPr lang="sv-SE" dirty="0" err="1" smtClean="0">
                <a:solidFill>
                  <a:schemeClr val="tx1"/>
                </a:solidFill>
              </a:rPr>
              <a:t>Title-abstract</a:t>
            </a:r>
            <a:r>
              <a:rPr lang="sv-SE" dirty="0" smtClean="0">
                <a:solidFill>
                  <a:schemeClr val="tx1"/>
                </a:solidFill>
              </a:rPr>
              <a:t>, key </a:t>
            </a:r>
            <a:r>
              <a:rPr lang="sv-SE" dirty="0" err="1" smtClean="0">
                <a:solidFill>
                  <a:schemeClr val="tx1"/>
                </a:solidFill>
              </a:rPr>
              <a:t>words</a:t>
            </a:r>
            <a:r>
              <a:rPr lang="sv-SE" dirty="0" smtClean="0">
                <a:solidFill>
                  <a:schemeClr val="tx1"/>
                </a:solidFill>
              </a:rPr>
              <a:t> – ACM </a:t>
            </a:r>
            <a:r>
              <a:rPr lang="sv-SE" dirty="0" err="1" smtClean="0">
                <a:solidFill>
                  <a:schemeClr val="tx1"/>
                </a:solidFill>
              </a:rPr>
              <a:t>example</a:t>
            </a:r>
            <a:endParaRPr lang="sv-SE" dirty="0" smtClean="0">
              <a:solidFill>
                <a:schemeClr val="tx1"/>
              </a:solidFill>
            </a:endParaRPr>
          </a:p>
          <a:p>
            <a:r>
              <a:rPr lang="sv-SE" dirty="0" err="1" smtClean="0"/>
              <a:t>Contains</a:t>
            </a:r>
            <a:r>
              <a:rPr lang="sv-SE" dirty="0" smtClean="0"/>
              <a:t> </a:t>
            </a:r>
            <a:r>
              <a:rPr lang="sv-SE" dirty="0" err="1" smtClean="0"/>
              <a:t>only</a:t>
            </a:r>
            <a:r>
              <a:rPr lang="sv-SE" dirty="0" smtClean="0"/>
              <a:t> </a:t>
            </a:r>
            <a:r>
              <a:rPr lang="sv-SE" dirty="0" err="1" smtClean="0"/>
              <a:t>publications</a:t>
            </a:r>
            <a:r>
              <a:rPr lang="sv-SE" dirty="0" smtClean="0"/>
              <a:t> from </a:t>
            </a:r>
            <a:r>
              <a:rPr lang="sv-SE" dirty="0" err="1" smtClean="0"/>
              <a:t>one</a:t>
            </a:r>
            <a:r>
              <a:rPr lang="sv-SE" dirty="0" smtClean="0"/>
              <a:t> </a:t>
            </a:r>
            <a:r>
              <a:rPr lang="sv-SE" dirty="0" err="1" smtClean="0"/>
              <a:t>publisher</a:t>
            </a:r>
            <a:r>
              <a:rPr lang="sv-SE" dirty="0" smtClean="0"/>
              <a:t> or a </a:t>
            </a:r>
            <a:r>
              <a:rPr lang="sv-SE" dirty="0" err="1" smtClean="0"/>
              <a:t>limited</a:t>
            </a:r>
            <a:r>
              <a:rPr lang="sv-SE" dirty="0" smtClean="0"/>
              <a:t> group of </a:t>
            </a:r>
            <a:r>
              <a:rPr lang="sv-SE" dirty="0" err="1" smtClean="0"/>
              <a:t>publishers</a:t>
            </a:r>
            <a:endParaRPr lang="sv-SE" dirty="0" smtClean="0"/>
          </a:p>
          <a:p>
            <a:pPr lvl="1"/>
            <a:r>
              <a:rPr lang="sv-SE" dirty="0" smtClean="0">
                <a:solidFill>
                  <a:schemeClr val="tx1"/>
                </a:solidFill>
              </a:rPr>
              <a:t>ACM, IEEE, </a:t>
            </a:r>
            <a:r>
              <a:rPr lang="sv-SE" dirty="0" err="1" smtClean="0">
                <a:solidFill>
                  <a:schemeClr val="tx1"/>
                </a:solidFill>
              </a:rPr>
              <a:t>SpringerLink</a:t>
            </a:r>
            <a:endParaRPr lang="sv-SE" dirty="0" smtClean="0">
              <a:solidFill>
                <a:schemeClr val="tx1"/>
              </a:solidFill>
            </a:endParaRPr>
          </a:p>
          <a:p>
            <a:pPr lvl="1"/>
            <a:endParaRPr lang="sv-SE" dirty="0" smtClean="0"/>
          </a:p>
          <a:p>
            <a:r>
              <a:rPr lang="sv-SE" dirty="0" smtClean="0">
                <a:hlinkClick r:id="rId2"/>
              </a:rPr>
              <a:t>JISC </a:t>
            </a:r>
            <a:r>
              <a:rPr lang="sv-SE" dirty="0" err="1" smtClean="0">
                <a:hlinkClick r:id="rId2"/>
              </a:rPr>
              <a:t>Academic</a:t>
            </a:r>
            <a:r>
              <a:rPr lang="sv-SE" dirty="0" smtClean="0">
                <a:hlinkClick r:id="rId2"/>
              </a:rPr>
              <a:t> </a:t>
            </a:r>
            <a:r>
              <a:rPr lang="sv-SE" dirty="0" err="1" smtClean="0">
                <a:hlinkClick r:id="rId2"/>
              </a:rPr>
              <a:t>Database</a:t>
            </a:r>
            <a:r>
              <a:rPr lang="sv-SE" dirty="0" smtClean="0">
                <a:hlinkClick r:id="rId2"/>
              </a:rPr>
              <a:t> </a:t>
            </a:r>
            <a:r>
              <a:rPr lang="sv-SE" dirty="0" err="1" smtClean="0">
                <a:hlinkClick r:id="rId2"/>
              </a:rPr>
              <a:t>Assessment</a:t>
            </a:r>
            <a:r>
              <a:rPr lang="sv-SE" dirty="0" smtClean="0">
                <a:hlinkClick r:id="rId2"/>
              </a:rPr>
              <a:t> </a:t>
            </a:r>
            <a:r>
              <a:rPr lang="sv-SE" dirty="0" err="1" smtClean="0">
                <a:hlinkClick r:id="rId2"/>
              </a:rPr>
              <a:t>Tool</a:t>
            </a:r>
            <a:r>
              <a:rPr lang="sv-SE" dirty="0" smtClean="0">
                <a:hlinkClick r:id="rId2"/>
              </a:rPr>
              <a:t> </a:t>
            </a:r>
            <a:r>
              <a:rPr lang="sv-SE" dirty="0" smtClean="0"/>
              <a:t>– </a:t>
            </a:r>
            <a:r>
              <a:rPr lang="sv-SE" dirty="0" err="1" smtClean="0"/>
              <a:t>compares</a:t>
            </a:r>
            <a:r>
              <a:rPr lang="sv-SE" dirty="0" smtClean="0"/>
              <a:t> different </a:t>
            </a:r>
            <a:r>
              <a:rPr lang="sv-SE" dirty="0" err="1" smtClean="0"/>
              <a:t>database</a:t>
            </a:r>
            <a:r>
              <a:rPr lang="sv-SE" dirty="0" smtClean="0"/>
              <a:t> </a:t>
            </a:r>
            <a:r>
              <a:rPr lang="sv-SE" dirty="0" err="1" smtClean="0"/>
              <a:t>platforms</a:t>
            </a:r>
            <a:endParaRPr lang="sv-SE" dirty="0" smtClean="0"/>
          </a:p>
          <a:p>
            <a:pPr lvl="1"/>
            <a:endParaRPr lang="sv-S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“Boolean Searching on the Internet”. [Online]. Available: http://www.internettutorials.net/boolean.asp. [Accessed: 28-Mar-2011].</a:t>
            </a:r>
          </a:p>
          <a:p>
            <a:pPr>
              <a:buNone/>
            </a:pPr>
            <a:endParaRPr lang="sv-SE" dirty="0" smtClean="0"/>
          </a:p>
          <a:p>
            <a:r>
              <a:rPr lang="sv-SE" dirty="0" smtClean="0"/>
              <a:t>O. </a:t>
            </a:r>
            <a:r>
              <a:rPr lang="sv-SE" dirty="0" err="1" smtClean="0"/>
              <a:t>Dieste</a:t>
            </a:r>
            <a:r>
              <a:rPr lang="sv-SE" dirty="0" smtClean="0"/>
              <a:t>, A. </a:t>
            </a:r>
            <a:r>
              <a:rPr lang="sv-SE" dirty="0" err="1" smtClean="0"/>
              <a:t>Grimán</a:t>
            </a:r>
            <a:r>
              <a:rPr lang="sv-SE" dirty="0" smtClean="0"/>
              <a:t>, och N. Juristo, “Developing </a:t>
            </a:r>
            <a:r>
              <a:rPr lang="sv-SE" dirty="0" err="1" smtClean="0"/>
              <a:t>search</a:t>
            </a:r>
            <a:r>
              <a:rPr lang="sv-SE" dirty="0" smtClean="0"/>
              <a:t> </a:t>
            </a:r>
            <a:r>
              <a:rPr lang="sv-SE" dirty="0" err="1" smtClean="0"/>
              <a:t>strategies</a:t>
            </a:r>
            <a:r>
              <a:rPr lang="sv-SE" dirty="0" smtClean="0"/>
              <a:t> for </a:t>
            </a:r>
            <a:r>
              <a:rPr lang="sv-SE" dirty="0" err="1" smtClean="0"/>
              <a:t>detecting</a:t>
            </a:r>
            <a:r>
              <a:rPr lang="sv-SE" dirty="0" smtClean="0"/>
              <a:t> relevant experiments”, </a:t>
            </a:r>
            <a:r>
              <a:rPr lang="sv-SE" i="1" dirty="0" err="1" smtClean="0"/>
              <a:t>Empirical</a:t>
            </a:r>
            <a:r>
              <a:rPr lang="sv-SE" i="1" dirty="0" smtClean="0"/>
              <a:t> Software </a:t>
            </a:r>
            <a:r>
              <a:rPr lang="sv-SE" i="1" dirty="0" err="1" smtClean="0"/>
              <a:t>Engineering</a:t>
            </a:r>
            <a:r>
              <a:rPr lang="sv-SE" dirty="0" smtClean="0"/>
              <a:t>, vol. 14, </a:t>
            </a:r>
            <a:r>
              <a:rPr lang="sv-SE" dirty="0" err="1" smtClean="0"/>
              <a:t>num</a:t>
            </a:r>
            <a:r>
              <a:rPr lang="sv-SE" dirty="0" smtClean="0"/>
              <a:t>. 5, ss. 513-539, 2008.</a:t>
            </a:r>
          </a:p>
          <a:p>
            <a:endParaRPr lang="en-US" dirty="0" smtClean="0"/>
          </a:p>
          <a:p>
            <a:r>
              <a:rPr lang="en-US" dirty="0" smtClean="0"/>
              <a:t>A. P. </a:t>
            </a:r>
            <a:r>
              <a:rPr lang="en-US" dirty="0" err="1" smtClean="0"/>
              <a:t>Freire</a:t>
            </a:r>
            <a:r>
              <a:rPr lang="en-US" dirty="0" smtClean="0"/>
              <a:t>, R. </a:t>
            </a:r>
            <a:r>
              <a:rPr lang="en-US" dirty="0" err="1" smtClean="0"/>
              <a:t>Goularte</a:t>
            </a:r>
            <a:r>
              <a:rPr lang="en-US" dirty="0" smtClean="0"/>
              <a:t>, and R. P. de </a:t>
            </a:r>
            <a:r>
              <a:rPr lang="en-US" dirty="0" err="1" smtClean="0"/>
              <a:t>Mattos</a:t>
            </a:r>
            <a:r>
              <a:rPr lang="en-US" dirty="0" smtClean="0"/>
              <a:t> Fortes, “Techniques for developing more accessible web applications: a survey towards a process classification,” in </a:t>
            </a:r>
            <a:r>
              <a:rPr lang="en-US" i="1" dirty="0" smtClean="0"/>
              <a:t>Proceedings of the 25th annual ACM international conference on Design of communication</a:t>
            </a:r>
            <a:r>
              <a:rPr lang="en-US" dirty="0" smtClean="0"/>
              <a:t>, New York, NY, USA, 2007, p. 162–169     </a:t>
            </a:r>
          </a:p>
          <a:p>
            <a:endParaRPr lang="en-US" dirty="0" smtClean="0"/>
          </a:p>
          <a:p>
            <a:r>
              <a:rPr lang="en-US" dirty="0" smtClean="0"/>
              <a:t>“Information Skills - Online Library”. [Online]. Available: http://external.shl.london.ac.uk/info_skills/index.php. [Accessed: 28-Mar-2011].</a:t>
            </a:r>
          </a:p>
          <a:p>
            <a:endParaRPr lang="en-US" dirty="0" smtClean="0"/>
          </a:p>
          <a:p>
            <a:r>
              <a:rPr lang="en-US" dirty="0" smtClean="0"/>
              <a:t>All search examples are from </a:t>
            </a:r>
            <a:r>
              <a:rPr lang="en-US" dirty="0" err="1" smtClean="0"/>
              <a:t>Inspec</a:t>
            </a:r>
            <a:r>
              <a:rPr lang="en-US" dirty="0" smtClean="0"/>
              <a:t> + </a:t>
            </a:r>
            <a:r>
              <a:rPr lang="en-US" dirty="0" err="1" smtClean="0"/>
              <a:t>Compendex</a:t>
            </a:r>
            <a:r>
              <a:rPr lang="en-US" dirty="0" smtClean="0"/>
              <a:t>, accessed through Engineering Village. </a:t>
            </a:r>
          </a:p>
          <a:p>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sv-SE" dirty="0" smtClean="0"/>
              <a:t>The research </a:t>
            </a:r>
            <a:r>
              <a:rPr lang="sv-SE" dirty="0" err="1" smtClean="0"/>
              <a:t>question</a:t>
            </a:r>
            <a:r>
              <a:rPr lang="sv-SE" dirty="0" smtClean="0"/>
              <a:t> forms the basis of the </a:t>
            </a:r>
            <a:r>
              <a:rPr lang="sv-SE" dirty="0" err="1" smtClean="0"/>
              <a:t>thesis</a:t>
            </a:r>
            <a:r>
              <a:rPr lang="sv-SE" dirty="0" smtClean="0"/>
              <a:t> and it is this </a:t>
            </a:r>
            <a:r>
              <a:rPr lang="sv-SE" dirty="0" err="1" smtClean="0"/>
              <a:t>question</a:t>
            </a:r>
            <a:r>
              <a:rPr lang="sv-SE" dirty="0" smtClean="0"/>
              <a:t> that </a:t>
            </a:r>
            <a:r>
              <a:rPr lang="sv-SE" dirty="0" err="1" smtClean="0"/>
              <a:t>author</a:t>
            </a:r>
            <a:r>
              <a:rPr lang="sv-SE" dirty="0" smtClean="0"/>
              <a:t> </a:t>
            </a:r>
            <a:r>
              <a:rPr lang="sv-SE" dirty="0" err="1" smtClean="0"/>
              <a:t>seeks</a:t>
            </a:r>
            <a:r>
              <a:rPr lang="sv-SE" dirty="0" smtClean="0"/>
              <a:t> to </a:t>
            </a:r>
            <a:r>
              <a:rPr lang="sv-SE" dirty="0" err="1" smtClean="0"/>
              <a:t>answer</a:t>
            </a:r>
            <a:r>
              <a:rPr lang="sv-SE" dirty="0" smtClean="0"/>
              <a:t> in his text</a:t>
            </a:r>
          </a:p>
          <a:p>
            <a:r>
              <a:rPr lang="sv-SE" dirty="0" smtClean="0"/>
              <a:t>The </a:t>
            </a:r>
            <a:r>
              <a:rPr lang="sv-SE" dirty="0" err="1" smtClean="0"/>
              <a:t>formulation</a:t>
            </a:r>
            <a:r>
              <a:rPr lang="sv-SE" dirty="0" smtClean="0"/>
              <a:t> of a research </a:t>
            </a:r>
            <a:r>
              <a:rPr lang="sv-SE" dirty="0" err="1" smtClean="0"/>
              <a:t>question</a:t>
            </a:r>
            <a:r>
              <a:rPr lang="sv-SE" dirty="0" smtClean="0"/>
              <a:t> </a:t>
            </a:r>
            <a:r>
              <a:rPr lang="sv-SE" dirty="0" err="1" smtClean="0"/>
              <a:t>often</a:t>
            </a:r>
            <a:r>
              <a:rPr lang="sv-SE" dirty="0" smtClean="0"/>
              <a:t> </a:t>
            </a:r>
            <a:r>
              <a:rPr lang="sv-SE" dirty="0" err="1" smtClean="0"/>
              <a:t>requires</a:t>
            </a:r>
            <a:r>
              <a:rPr lang="sv-SE" dirty="0" smtClean="0"/>
              <a:t> an initial information </a:t>
            </a:r>
            <a:r>
              <a:rPr lang="sv-SE" dirty="0" err="1" smtClean="0"/>
              <a:t>search</a:t>
            </a:r>
            <a:r>
              <a:rPr lang="sv-SE" dirty="0" smtClean="0"/>
              <a:t> to get an </a:t>
            </a:r>
            <a:r>
              <a:rPr lang="sv-SE" dirty="0" err="1" smtClean="0"/>
              <a:t>idea</a:t>
            </a:r>
            <a:r>
              <a:rPr lang="sv-SE" dirty="0" smtClean="0"/>
              <a:t> </a:t>
            </a:r>
            <a:r>
              <a:rPr lang="sv-SE" dirty="0" err="1" smtClean="0"/>
              <a:t>about</a:t>
            </a:r>
            <a:r>
              <a:rPr lang="sv-SE" dirty="0" smtClean="0"/>
              <a:t> </a:t>
            </a:r>
            <a:r>
              <a:rPr lang="sv-SE" dirty="0" err="1" smtClean="0"/>
              <a:t>what</a:t>
            </a:r>
            <a:r>
              <a:rPr lang="sv-SE" dirty="0" smtClean="0"/>
              <a:t> has </a:t>
            </a:r>
            <a:r>
              <a:rPr lang="sv-SE" dirty="0" err="1" smtClean="0"/>
              <a:t>already</a:t>
            </a:r>
            <a:r>
              <a:rPr lang="sv-SE" dirty="0" smtClean="0"/>
              <a:t> </a:t>
            </a:r>
            <a:r>
              <a:rPr lang="sv-SE" dirty="0" err="1" smtClean="0"/>
              <a:t>been</a:t>
            </a:r>
            <a:r>
              <a:rPr lang="sv-SE" dirty="0" smtClean="0"/>
              <a:t> </a:t>
            </a:r>
            <a:r>
              <a:rPr lang="sv-SE" dirty="0" err="1" smtClean="0"/>
              <a:t>written</a:t>
            </a:r>
            <a:endParaRPr lang="sv-SE" dirty="0" smtClean="0"/>
          </a:p>
          <a:p>
            <a:r>
              <a:rPr lang="sv-SE" dirty="0" smtClean="0"/>
              <a:t>The research </a:t>
            </a:r>
            <a:r>
              <a:rPr lang="sv-SE" dirty="0" err="1" smtClean="0"/>
              <a:t>question</a:t>
            </a:r>
            <a:r>
              <a:rPr lang="sv-SE" dirty="0" smtClean="0"/>
              <a:t> </a:t>
            </a:r>
            <a:r>
              <a:rPr lang="sv-SE" dirty="0" err="1" smtClean="0"/>
              <a:t>often</a:t>
            </a:r>
            <a:r>
              <a:rPr lang="sv-SE" dirty="0" smtClean="0"/>
              <a:t> </a:t>
            </a:r>
            <a:r>
              <a:rPr lang="sv-SE" dirty="0" err="1" smtClean="0"/>
              <a:t>changes</a:t>
            </a:r>
            <a:r>
              <a:rPr lang="sv-SE" dirty="0" smtClean="0"/>
              <a:t> </a:t>
            </a:r>
            <a:r>
              <a:rPr lang="sv-SE" dirty="0" err="1" smtClean="0"/>
              <a:t>during</a:t>
            </a:r>
            <a:r>
              <a:rPr lang="sv-SE" dirty="0" smtClean="0"/>
              <a:t> the </a:t>
            </a:r>
            <a:r>
              <a:rPr lang="sv-SE" dirty="0" err="1" smtClean="0"/>
              <a:t>search</a:t>
            </a:r>
            <a:r>
              <a:rPr lang="sv-SE" dirty="0" smtClean="0"/>
              <a:t> process</a:t>
            </a:r>
          </a:p>
          <a:p>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Example</a:t>
            </a:r>
            <a:r>
              <a:rPr lang="sv-SE" dirty="0" smtClean="0"/>
              <a:t> of a research </a:t>
            </a:r>
            <a:r>
              <a:rPr lang="sv-SE" dirty="0" err="1" smtClean="0"/>
              <a:t>question</a:t>
            </a:r>
            <a:endParaRPr lang="en-US" dirty="0"/>
          </a:p>
        </p:txBody>
      </p:sp>
      <p:sp>
        <p:nvSpPr>
          <p:cNvPr id="4" name="Content Placeholder 3"/>
          <p:cNvSpPr>
            <a:spLocks noGrp="1"/>
          </p:cNvSpPr>
          <p:nvPr>
            <p:ph idx="1"/>
          </p:nvPr>
        </p:nvSpPr>
        <p:spPr>
          <a:xfrm>
            <a:off x="457200" y="2249424"/>
            <a:ext cx="8229600" cy="3347070"/>
          </a:xfrm>
          <a:prstGeom prst="rect">
            <a:avLst/>
          </a:prstGeom>
        </p:spPr>
        <p:txBody>
          <a:bodyPr>
            <a:spAutoFit/>
          </a:bodyPr>
          <a:lstStyle/>
          <a:p>
            <a:r>
              <a:rPr lang="sv-SE" dirty="0" err="1" smtClean="0"/>
              <a:t>During</a:t>
            </a:r>
            <a:r>
              <a:rPr lang="sv-SE" dirty="0" smtClean="0"/>
              <a:t> </a:t>
            </a:r>
            <a:r>
              <a:rPr lang="sv-SE" dirty="0" err="1" smtClean="0"/>
              <a:t>these</a:t>
            </a:r>
            <a:r>
              <a:rPr lang="sv-SE" dirty="0" smtClean="0"/>
              <a:t> </a:t>
            </a:r>
            <a:r>
              <a:rPr lang="sv-SE" dirty="0" err="1" smtClean="0"/>
              <a:t>lectures</a:t>
            </a:r>
            <a:r>
              <a:rPr lang="sv-SE" dirty="0" smtClean="0"/>
              <a:t> </a:t>
            </a:r>
            <a:r>
              <a:rPr lang="sv-SE" dirty="0" err="1" smtClean="0"/>
              <a:t>we’ll</a:t>
            </a:r>
            <a:r>
              <a:rPr lang="sv-SE" dirty="0" smtClean="0"/>
              <a:t> </a:t>
            </a:r>
            <a:r>
              <a:rPr lang="sv-SE" dirty="0" err="1" smtClean="0"/>
              <a:t>use</a:t>
            </a:r>
            <a:r>
              <a:rPr lang="sv-SE" dirty="0" smtClean="0"/>
              <a:t> the </a:t>
            </a:r>
            <a:r>
              <a:rPr lang="sv-SE" dirty="0" err="1" smtClean="0"/>
              <a:t>following</a:t>
            </a:r>
            <a:r>
              <a:rPr lang="sv-SE" dirty="0" smtClean="0"/>
              <a:t> research </a:t>
            </a:r>
            <a:r>
              <a:rPr lang="sv-SE" dirty="0" err="1" smtClean="0"/>
              <a:t>question</a:t>
            </a:r>
            <a:r>
              <a:rPr lang="sv-SE" dirty="0" smtClean="0"/>
              <a:t> for </a:t>
            </a:r>
            <a:r>
              <a:rPr lang="sv-SE" dirty="0" err="1" smtClean="0"/>
              <a:t>our</a:t>
            </a:r>
            <a:r>
              <a:rPr lang="sv-SE" dirty="0" smtClean="0"/>
              <a:t> </a:t>
            </a:r>
            <a:r>
              <a:rPr lang="sv-SE" dirty="0" err="1" smtClean="0"/>
              <a:t>examples</a:t>
            </a:r>
            <a:r>
              <a:rPr lang="sv-SE" dirty="0" smtClean="0"/>
              <a:t>:</a:t>
            </a:r>
            <a:endParaRPr lang="en-US" dirty="0" smtClean="0"/>
          </a:p>
          <a:p>
            <a:r>
              <a:rPr lang="en-US" i="1" dirty="0" smtClean="0"/>
              <a:t>"What techniques are available to support Web development activities to construct more accessible web pages?“</a:t>
            </a:r>
          </a:p>
          <a:p>
            <a:endParaRPr lang="sv-SE" i="1" dirty="0" smtClean="0"/>
          </a:p>
          <a:p>
            <a:r>
              <a:rPr lang="en-US" sz="1200" dirty="0" smtClean="0"/>
              <a:t>Taken from : A. P. </a:t>
            </a:r>
            <a:r>
              <a:rPr lang="en-US" sz="1200" dirty="0" err="1" smtClean="0"/>
              <a:t>Freire</a:t>
            </a:r>
            <a:r>
              <a:rPr lang="en-US" sz="1200" dirty="0" smtClean="0"/>
              <a:t>, R. </a:t>
            </a:r>
            <a:r>
              <a:rPr lang="en-US" sz="1200" dirty="0" err="1" smtClean="0"/>
              <a:t>Goularte</a:t>
            </a:r>
            <a:r>
              <a:rPr lang="en-US" sz="1200" dirty="0" smtClean="0"/>
              <a:t>, and R. P. de </a:t>
            </a:r>
            <a:r>
              <a:rPr lang="en-US" sz="1200" dirty="0" err="1" smtClean="0"/>
              <a:t>Mattos</a:t>
            </a:r>
            <a:r>
              <a:rPr lang="en-US" sz="1200" dirty="0" smtClean="0"/>
              <a:t> Fortes, “Techniques for developing more accessible web applications: a survey towards a process classification,” in </a:t>
            </a:r>
            <a:r>
              <a:rPr lang="en-US" sz="1200" i="1" dirty="0" smtClean="0"/>
              <a:t>Proceedings of the 25th annual ACM international conference on Design of communication</a:t>
            </a:r>
            <a:r>
              <a:rPr lang="en-US" sz="1200" dirty="0" smtClean="0"/>
              <a:t>, New York, NY, USA, 2007, p. 162–169</a:t>
            </a:r>
            <a:endParaRPr lang="en-US" sz="1200" i="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 - what is that?</a:t>
            </a:r>
            <a:endParaRPr lang="en-US" dirty="0"/>
          </a:p>
        </p:txBody>
      </p:sp>
      <p:sp>
        <p:nvSpPr>
          <p:cNvPr id="3" name="Content Placeholder 2"/>
          <p:cNvSpPr>
            <a:spLocks noGrp="1"/>
          </p:cNvSpPr>
          <p:nvPr>
            <p:ph idx="1"/>
          </p:nvPr>
        </p:nvSpPr>
        <p:spPr/>
        <p:txBody>
          <a:bodyPr>
            <a:normAutofit fontScale="92500"/>
          </a:bodyPr>
          <a:lstStyle/>
          <a:p>
            <a:r>
              <a:rPr lang="en-US" dirty="0" smtClean="0"/>
              <a:t>Keywords (can also be called index terms, search terms, subject terms, subject headings or descriptors) are used to describe what you are looking for when using a database or search engine.</a:t>
            </a:r>
          </a:p>
          <a:p>
            <a:r>
              <a:rPr lang="en-US" dirty="0" smtClean="0"/>
              <a:t>The result of your search depends on what words you use in your search query</a:t>
            </a:r>
          </a:p>
          <a:p>
            <a:r>
              <a:rPr lang="en-US" dirty="0" smtClean="0"/>
              <a:t>Keywords can also be said to be the most important words in the research question - the content-bearing words</a:t>
            </a:r>
            <a:br>
              <a:rPr lang="en-US" dirty="0" smtClean="0"/>
            </a:b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Keywords - why are they important?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 is important to remember that people think different and have different ways of describing things</a:t>
            </a:r>
          </a:p>
          <a:p>
            <a:r>
              <a:rPr lang="en-US" dirty="0" smtClean="0"/>
              <a:t>Research within a certain field often changes over time and new names are used to describe the findings</a:t>
            </a:r>
          </a:p>
          <a:p>
            <a:r>
              <a:rPr lang="en-US" dirty="0" smtClean="0"/>
              <a:t>In one study a specific phenomenon may be called X, but in another study it is called Y</a:t>
            </a:r>
          </a:p>
          <a:p>
            <a:r>
              <a:rPr lang="en-US" dirty="0" smtClean="0"/>
              <a:t>Therefore, if you only search for X, you won't get the documents containing Y</a:t>
            </a:r>
          </a:p>
          <a:p>
            <a:r>
              <a:rPr lang="en-US" dirty="0" smtClean="0"/>
              <a:t>Working with the keywords can also help you refine your research question since you may discover other terms that are related to your topic</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Keywords - how to find and work with them?</a:t>
            </a:r>
            <a:endParaRPr lang="en-US" dirty="0"/>
          </a:p>
        </p:txBody>
      </p:sp>
      <p:sp>
        <p:nvSpPr>
          <p:cNvPr id="3" name="Content Placeholder 2"/>
          <p:cNvSpPr>
            <a:spLocks noGrp="1"/>
          </p:cNvSpPr>
          <p:nvPr>
            <p:ph idx="1"/>
          </p:nvPr>
        </p:nvSpPr>
        <p:spPr/>
        <p:txBody>
          <a:bodyPr/>
          <a:lstStyle/>
          <a:p>
            <a:r>
              <a:rPr lang="en-US" dirty="0" smtClean="0"/>
              <a:t>Create a </a:t>
            </a:r>
            <a:r>
              <a:rPr lang="en-US" dirty="0" err="1" smtClean="0"/>
              <a:t>mindmap</a:t>
            </a:r>
            <a:r>
              <a:rPr lang="en-US" dirty="0" smtClean="0"/>
              <a:t> and do some brainstorming! </a:t>
            </a:r>
          </a:p>
          <a:p>
            <a:r>
              <a:rPr lang="en-US" dirty="0" smtClean="0"/>
              <a:t>Be creative and associative and write down synonyms and terms related to your content-bearing words</a:t>
            </a:r>
          </a:p>
          <a:p>
            <a:r>
              <a:rPr lang="en-US" dirty="0" smtClean="0"/>
              <a:t>Define your search terms by looking them up in dictionaries, encyclopedias and handbooks so that you are certain of their meaning.</a:t>
            </a:r>
          </a:p>
          <a:p>
            <a:r>
              <a:rPr lang="en-US" dirty="0" smtClean="0"/>
              <a:t>Be careful with the spelling! Many searches fail because of misspellings or mistranslations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835</TotalTime>
  <Words>2044</Words>
  <Application>Microsoft Office PowerPoint</Application>
  <PresentationFormat>On-screen Show (4:3)</PresentationFormat>
  <Paragraphs>425</Paragraphs>
  <Slides>44</Slides>
  <Notes>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Urban</vt:lpstr>
      <vt:lpstr>Research Methodology 1  PA2404</vt:lpstr>
      <vt:lpstr>Purpose of the lecture</vt:lpstr>
      <vt:lpstr>Contents</vt:lpstr>
      <vt:lpstr>Search strategy – mind map</vt:lpstr>
      <vt:lpstr>Research Question</vt:lpstr>
      <vt:lpstr>Example of a research question</vt:lpstr>
      <vt:lpstr>Keywords - what is that?</vt:lpstr>
      <vt:lpstr>Keywords - why are they important?</vt:lpstr>
      <vt:lpstr>Keywords - how to find and work with them?</vt:lpstr>
      <vt:lpstr>Keywords - how to find them? </vt:lpstr>
      <vt:lpstr>Some resources for finding keywords</vt:lpstr>
      <vt:lpstr>Identifying the content-bearing keywords</vt:lpstr>
      <vt:lpstr>Exercise - finding keywords</vt:lpstr>
      <vt:lpstr>Finding synonyms and related terms</vt:lpstr>
      <vt:lpstr>More on keywords</vt:lpstr>
      <vt:lpstr>Boolean operators</vt:lpstr>
      <vt:lpstr>Narrowing searches using AND</vt:lpstr>
      <vt:lpstr>Narrowing searches using NOT</vt:lpstr>
      <vt:lpstr>Broadening searches using OR</vt:lpstr>
      <vt:lpstr>Proximity search</vt:lpstr>
      <vt:lpstr>Truncation and wildcards</vt:lpstr>
      <vt:lpstr>Combinations of operators</vt:lpstr>
      <vt:lpstr>Exercise - Create search string</vt:lpstr>
      <vt:lpstr>Suggested search string</vt:lpstr>
      <vt:lpstr>Recommended sources</vt:lpstr>
      <vt:lpstr>Library website - resources</vt:lpstr>
      <vt:lpstr>Inspec</vt:lpstr>
      <vt:lpstr>Quick search in Inspec</vt:lpstr>
      <vt:lpstr>Expert search in Inspec/Compendex</vt:lpstr>
      <vt:lpstr>Evaluating the search result</vt:lpstr>
      <vt:lpstr>Evaluating the search result</vt:lpstr>
      <vt:lpstr>Document selection</vt:lpstr>
      <vt:lpstr>Why evaluate critically?</vt:lpstr>
      <vt:lpstr>Evaluate the source by asking questions</vt:lpstr>
      <vt:lpstr>Finding key papers</vt:lpstr>
      <vt:lpstr>IEEE Xplore</vt:lpstr>
      <vt:lpstr>ACM</vt:lpstr>
      <vt:lpstr>LNCS (SpringerLink)</vt:lpstr>
      <vt:lpstr>Scopus</vt:lpstr>
      <vt:lpstr>Safari</vt:lpstr>
      <vt:lpstr>Ebrary</vt:lpstr>
      <vt:lpstr>LIBRIS</vt:lpstr>
      <vt:lpstr>Limitations when searching in different databases</vt:lpstr>
      <vt:lpstr>References</vt:lpstr>
    </vt:vector>
  </TitlesOfParts>
  <Company>BTH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1  PA2404</dc:title>
  <dc:creator>tgu</dc:creator>
  <cp:lastModifiedBy>tgu</cp:lastModifiedBy>
  <cp:revision>87</cp:revision>
  <dcterms:created xsi:type="dcterms:W3CDTF">2011-03-29T12:37:05Z</dcterms:created>
  <dcterms:modified xsi:type="dcterms:W3CDTF">2011-11-04T09:05:26Z</dcterms:modified>
</cp:coreProperties>
</file>