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sldIdLst>
    <p:sldId id="256" r:id="rId2"/>
    <p:sldId id="308" r:id="rId3"/>
    <p:sldId id="313" r:id="rId4"/>
    <p:sldId id="314" r:id="rId5"/>
    <p:sldId id="315" r:id="rId6"/>
    <p:sldId id="316" r:id="rId7"/>
    <p:sldId id="317" r:id="rId8"/>
    <p:sldId id="318" r:id="rId9"/>
    <p:sldId id="319" r:id="rId10"/>
    <p:sldId id="312" r:id="rId11"/>
    <p:sldId id="289" r:id="rId12"/>
    <p:sldId id="290" r:id="rId13"/>
    <p:sldId id="291" r:id="rId14"/>
    <p:sldId id="292" r:id="rId15"/>
    <p:sldId id="293" r:id="rId16"/>
    <p:sldId id="294" r:id="rId17"/>
    <p:sldId id="295" r:id="rId18"/>
    <p:sldId id="309" r:id="rId19"/>
    <p:sldId id="310" r:id="rId20"/>
    <p:sldId id="320" r:id="rId21"/>
    <p:sldId id="311" r:id="rId22"/>
    <p:sldId id="296" r:id="rId23"/>
    <p:sldId id="297" r:id="rId24"/>
    <p:sldId id="298" r:id="rId25"/>
    <p:sldId id="300" r:id="rId26"/>
    <p:sldId id="301" r:id="rId27"/>
    <p:sldId id="302" r:id="rId28"/>
    <p:sldId id="303" r:id="rId29"/>
    <p:sldId id="304" r:id="rId30"/>
    <p:sldId id="305" r:id="rId31"/>
    <p:sldId id="306" r:id="rId32"/>
    <p:sldId id="307" r:id="rId33"/>
    <p:sldId id="276"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0" autoAdjust="0"/>
    <p:restoredTop sz="94660"/>
  </p:normalViewPr>
  <p:slideViewPr>
    <p:cSldViewPr>
      <p:cViewPr varScale="1">
        <p:scale>
          <a:sx n="103" d="100"/>
          <a:sy n="103" d="100"/>
        </p:scale>
        <p:origin x="-234" y="-8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7B0E3A6-B0A3-4CB9-9FDC-A1F3E850CBC0}" type="datetimeFigureOut">
              <a:rPr lang="sv-SE" smtClean="0"/>
              <a:pPr/>
              <a:t>2011-11-08</a:t>
            </a:fld>
            <a:endParaRPr lang="sv-SE"/>
          </a:p>
        </p:txBody>
      </p:sp>
      <p:sp>
        <p:nvSpPr>
          <p:cNvPr id="4" name="Platshållare för bildobjekt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sv-SE" smtClean="0"/>
              <a:t>Klicka här för att ändra format på bakgrundstexten</a:t>
            </a:r>
          </a:p>
          <a:p>
            <a:pPr lvl="1"/>
            <a:r>
              <a:rPr lang="sv-SE" smtClean="0"/>
              <a:t>Nivå två</a:t>
            </a:r>
          </a:p>
          <a:p>
            <a:pPr lvl="2"/>
            <a:r>
              <a:rPr lang="sv-SE" smtClean="0"/>
              <a:t>Nivå tre</a:t>
            </a:r>
          </a:p>
          <a:p>
            <a:pPr lvl="3"/>
            <a:r>
              <a:rPr lang="sv-SE" smtClean="0"/>
              <a:t>Nivå fyra</a:t>
            </a:r>
          </a:p>
          <a:p>
            <a:pPr lvl="4"/>
            <a:r>
              <a:rPr lang="sv-SE" smtClean="0"/>
              <a:t>Nivå fem</a:t>
            </a:r>
            <a:endParaRPr lang="sv-SE"/>
          </a:p>
        </p:txBody>
      </p:sp>
      <p:sp>
        <p:nvSpPr>
          <p:cNvPr id="6" name="Platshållare för sidfo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31C5E4-BC75-4499-8AD2-807113E39686}" type="slidenum">
              <a:rPr lang="sv-SE" smtClean="0"/>
              <a:pPr/>
              <a:t>‹#›</a:t>
            </a:fld>
            <a:endParaRPr lang="sv-SE"/>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4</a:t>
            </a:fld>
            <a:endParaRPr lang="sv-S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8600" indent="-228600">
              <a:buFont typeface="+mj-lt"/>
              <a:buAutoNum type="arabicPeriod"/>
            </a:pPr>
            <a:r>
              <a:rPr lang="sv-SE" dirty="0" smtClean="0"/>
              <a:t>Conference</a:t>
            </a:r>
            <a:r>
              <a:rPr lang="sv-SE" baseline="0" dirty="0" smtClean="0"/>
              <a:t> </a:t>
            </a:r>
            <a:r>
              <a:rPr lang="sv-SE" baseline="0" dirty="0" err="1" smtClean="0"/>
              <a:t>proceeding</a:t>
            </a:r>
            <a:r>
              <a:rPr lang="sv-SE" baseline="0" dirty="0" smtClean="0"/>
              <a:t> </a:t>
            </a:r>
            <a:r>
              <a:rPr lang="sv-SE" baseline="0" dirty="0" err="1" smtClean="0"/>
              <a:t>article</a:t>
            </a:r>
            <a:endParaRPr lang="sv-SE" baseline="0" dirty="0" smtClean="0"/>
          </a:p>
          <a:p>
            <a:pPr marL="228600" indent="-228600">
              <a:buFont typeface="+mj-lt"/>
              <a:buAutoNum type="arabicPeriod"/>
            </a:pPr>
            <a:r>
              <a:rPr lang="sv-SE" baseline="0" dirty="0" smtClean="0"/>
              <a:t>Journal </a:t>
            </a:r>
            <a:r>
              <a:rPr lang="sv-SE" baseline="0" dirty="0" err="1" smtClean="0"/>
              <a:t>article</a:t>
            </a:r>
            <a:endParaRPr lang="sv-SE" baseline="0" dirty="0" smtClean="0"/>
          </a:p>
          <a:p>
            <a:pPr marL="228600" indent="-228600">
              <a:buFont typeface="+mj-lt"/>
              <a:buAutoNum type="arabicPeriod"/>
            </a:pPr>
            <a:r>
              <a:rPr lang="sv-SE" baseline="0" dirty="0" err="1" smtClean="0"/>
              <a:t>Book</a:t>
            </a:r>
            <a:endParaRPr lang="sv-SE" baseline="0" dirty="0" smtClean="0"/>
          </a:p>
          <a:p>
            <a:pPr marL="228600" indent="-228600">
              <a:buFont typeface="+mj-lt"/>
              <a:buAutoNum type="arabicPeriod"/>
            </a:pPr>
            <a:r>
              <a:rPr lang="sv-SE" baseline="0" dirty="0" smtClean="0"/>
              <a:t>Journal </a:t>
            </a:r>
            <a:r>
              <a:rPr lang="sv-SE" baseline="0" dirty="0" err="1" smtClean="0"/>
              <a:t>article</a:t>
            </a:r>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17</a:t>
            </a:fld>
            <a:endParaRPr lang="sv-SE"/>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sv-SE" dirty="0" smtClean="0"/>
              <a:t>1. </a:t>
            </a:r>
            <a:r>
              <a:rPr lang="sv-SE" dirty="0" err="1" smtClean="0"/>
              <a:t>Someone</a:t>
            </a:r>
            <a:r>
              <a:rPr lang="sv-SE" dirty="0" smtClean="0"/>
              <a:t> </a:t>
            </a:r>
            <a:r>
              <a:rPr lang="sv-SE" dirty="0" err="1" smtClean="0"/>
              <a:t>else’s</a:t>
            </a:r>
            <a:r>
              <a:rPr lang="sv-SE" dirty="0" smtClean="0"/>
              <a:t> work – so, not just the </a:t>
            </a:r>
            <a:r>
              <a:rPr lang="sv-SE" dirty="0" err="1" smtClean="0"/>
              <a:t>words</a:t>
            </a:r>
            <a:r>
              <a:rPr lang="sv-SE" dirty="0" smtClean="0"/>
              <a:t>, </a:t>
            </a:r>
            <a:r>
              <a:rPr lang="sv-SE" dirty="0" err="1" smtClean="0"/>
              <a:t>but</a:t>
            </a:r>
            <a:r>
              <a:rPr lang="sv-SE" dirty="0" smtClean="0"/>
              <a:t> the work </a:t>
            </a:r>
            <a:r>
              <a:rPr lang="sv-SE" dirty="0" err="1" smtClean="0"/>
              <a:t>effort</a:t>
            </a:r>
            <a:r>
              <a:rPr lang="sv-SE" dirty="0" smtClean="0"/>
              <a:t>. </a:t>
            </a:r>
            <a:r>
              <a:rPr lang="sv-SE" dirty="0" err="1" smtClean="0"/>
              <a:t>Plagiarism</a:t>
            </a:r>
            <a:r>
              <a:rPr lang="sv-SE" dirty="0" smtClean="0"/>
              <a:t> is </a:t>
            </a:r>
            <a:r>
              <a:rPr lang="sv-SE" dirty="0" err="1" smtClean="0"/>
              <a:t>when</a:t>
            </a:r>
            <a:r>
              <a:rPr lang="sv-SE" dirty="0" smtClean="0"/>
              <a:t> students </a:t>
            </a:r>
            <a:r>
              <a:rPr lang="sv-SE" dirty="0" err="1" smtClean="0"/>
              <a:t>don’t</a:t>
            </a:r>
            <a:r>
              <a:rPr lang="sv-SE" dirty="0" smtClean="0"/>
              <a:t> </a:t>
            </a:r>
            <a:r>
              <a:rPr lang="sv-SE" dirty="0" err="1" smtClean="0"/>
              <a:t>do</a:t>
            </a:r>
            <a:r>
              <a:rPr lang="sv-SE" dirty="0" smtClean="0"/>
              <a:t> the work </a:t>
            </a:r>
            <a:r>
              <a:rPr lang="sv-SE" dirty="0" err="1" smtClean="0"/>
              <a:t>themselves</a:t>
            </a:r>
            <a:r>
              <a:rPr lang="sv-SE" dirty="0" smtClean="0"/>
              <a:t>.</a:t>
            </a:r>
          </a:p>
          <a:p>
            <a:r>
              <a:rPr lang="sv-SE" dirty="0" smtClean="0"/>
              <a:t>2. </a:t>
            </a:r>
            <a:r>
              <a:rPr lang="sv-SE" dirty="0" err="1" smtClean="0"/>
              <a:t>Distinction</a:t>
            </a:r>
            <a:r>
              <a:rPr lang="sv-SE" dirty="0" smtClean="0"/>
              <a:t> </a:t>
            </a:r>
            <a:r>
              <a:rPr lang="sv-SE" dirty="0" err="1" smtClean="0"/>
              <a:t>cooperation</a:t>
            </a:r>
            <a:r>
              <a:rPr lang="sv-SE" dirty="0" smtClean="0"/>
              <a:t> – </a:t>
            </a:r>
            <a:r>
              <a:rPr lang="sv-SE" dirty="0" err="1" smtClean="0"/>
              <a:t>collusion</a:t>
            </a:r>
            <a:r>
              <a:rPr lang="sv-SE" dirty="0" smtClean="0"/>
              <a:t>. </a:t>
            </a:r>
            <a:r>
              <a:rPr lang="sv-SE" dirty="0" err="1" smtClean="0"/>
              <a:t>When</a:t>
            </a:r>
            <a:r>
              <a:rPr lang="sv-SE" dirty="0" smtClean="0"/>
              <a:t> a task is </a:t>
            </a:r>
            <a:r>
              <a:rPr lang="sv-SE" dirty="0" err="1" smtClean="0"/>
              <a:t>handed</a:t>
            </a:r>
            <a:r>
              <a:rPr lang="sv-SE" dirty="0" smtClean="0"/>
              <a:t> in as </a:t>
            </a:r>
            <a:r>
              <a:rPr lang="sv-SE" dirty="0" err="1" smtClean="0"/>
              <a:t>individual</a:t>
            </a:r>
            <a:r>
              <a:rPr lang="sv-SE" dirty="0" smtClean="0"/>
              <a:t>, </a:t>
            </a:r>
            <a:r>
              <a:rPr lang="sv-SE" dirty="0" err="1" smtClean="0"/>
              <a:t>but</a:t>
            </a:r>
            <a:r>
              <a:rPr lang="sv-SE" dirty="0" smtClean="0"/>
              <a:t> </a:t>
            </a:r>
            <a:r>
              <a:rPr lang="sv-SE" dirty="0" err="1" smtClean="0"/>
              <a:t>was</a:t>
            </a:r>
            <a:r>
              <a:rPr lang="sv-SE" dirty="0" smtClean="0"/>
              <a:t> </a:t>
            </a:r>
            <a:r>
              <a:rPr lang="sv-SE" dirty="0" err="1" smtClean="0"/>
              <a:t>carried</a:t>
            </a:r>
            <a:r>
              <a:rPr lang="sv-SE" dirty="0" smtClean="0"/>
              <a:t> </a:t>
            </a:r>
            <a:r>
              <a:rPr lang="sv-SE" dirty="0" err="1" smtClean="0"/>
              <a:t>out</a:t>
            </a:r>
            <a:r>
              <a:rPr lang="sv-SE" dirty="0" smtClean="0"/>
              <a:t> in </a:t>
            </a:r>
            <a:r>
              <a:rPr lang="sv-SE" dirty="0" err="1" smtClean="0"/>
              <a:t>together</a:t>
            </a:r>
            <a:r>
              <a:rPr lang="sv-SE" dirty="0" smtClean="0"/>
              <a:t> with </a:t>
            </a:r>
            <a:r>
              <a:rPr lang="sv-SE" dirty="0" err="1" smtClean="0"/>
              <a:t>others</a:t>
            </a:r>
            <a:r>
              <a:rPr lang="sv-SE" dirty="0" smtClean="0"/>
              <a:t> it is </a:t>
            </a:r>
            <a:r>
              <a:rPr lang="sv-SE" dirty="0" err="1" smtClean="0"/>
              <a:t>collusion</a:t>
            </a:r>
            <a:r>
              <a:rPr lang="sv-SE" dirty="0" smtClean="0"/>
              <a:t>.</a:t>
            </a:r>
          </a:p>
          <a:p>
            <a:r>
              <a:rPr lang="sv-SE" dirty="0" smtClean="0"/>
              <a:t>3. </a:t>
            </a:r>
            <a:r>
              <a:rPr lang="sv-SE" dirty="0" err="1" smtClean="0"/>
              <a:t>Plagiarism</a:t>
            </a:r>
            <a:r>
              <a:rPr lang="sv-SE" dirty="0" smtClean="0"/>
              <a:t> is a form of </a:t>
            </a:r>
            <a:r>
              <a:rPr lang="sv-SE" dirty="0" err="1" smtClean="0"/>
              <a:t>cheating</a:t>
            </a:r>
            <a:r>
              <a:rPr lang="sv-SE" dirty="0" smtClean="0"/>
              <a:t>. Copyright is </a:t>
            </a:r>
            <a:r>
              <a:rPr lang="sv-SE" dirty="0" err="1" smtClean="0"/>
              <a:t>about</a:t>
            </a:r>
            <a:r>
              <a:rPr lang="sv-SE" dirty="0" smtClean="0"/>
              <a:t> </a:t>
            </a:r>
            <a:r>
              <a:rPr lang="sv-SE" dirty="0" err="1" smtClean="0"/>
              <a:t>protecting</a:t>
            </a:r>
            <a:r>
              <a:rPr lang="sv-SE" dirty="0" smtClean="0"/>
              <a:t> the </a:t>
            </a:r>
            <a:r>
              <a:rPr lang="sv-SE" dirty="0" err="1" smtClean="0"/>
              <a:t>words</a:t>
            </a:r>
            <a:r>
              <a:rPr lang="sv-SE" dirty="0" smtClean="0"/>
              <a:t>, </a:t>
            </a:r>
            <a:r>
              <a:rPr lang="sv-SE" dirty="0" err="1" smtClean="0"/>
              <a:t>whereas</a:t>
            </a:r>
            <a:r>
              <a:rPr lang="sv-SE" dirty="0" smtClean="0"/>
              <a:t> </a:t>
            </a:r>
            <a:r>
              <a:rPr lang="sv-SE" dirty="0" err="1" smtClean="0"/>
              <a:t>plagiarism</a:t>
            </a:r>
            <a:r>
              <a:rPr lang="sv-SE" dirty="0" smtClean="0"/>
              <a:t> is a </a:t>
            </a:r>
            <a:r>
              <a:rPr lang="sv-SE" dirty="0" err="1" smtClean="0"/>
              <a:t>wider</a:t>
            </a:r>
            <a:r>
              <a:rPr lang="sv-SE" dirty="0" smtClean="0"/>
              <a:t> </a:t>
            </a:r>
            <a:r>
              <a:rPr lang="sv-SE" dirty="0" err="1" smtClean="0"/>
              <a:t>concept</a:t>
            </a:r>
            <a:r>
              <a:rPr lang="sv-SE" dirty="0" smtClean="0"/>
              <a:t> </a:t>
            </a:r>
            <a:r>
              <a:rPr lang="sv-SE" dirty="0" err="1" smtClean="0"/>
              <a:t>which</a:t>
            </a:r>
            <a:r>
              <a:rPr lang="sv-SE" dirty="0" smtClean="0"/>
              <a:t> </a:t>
            </a:r>
            <a:r>
              <a:rPr lang="sv-SE" dirty="0" err="1" smtClean="0"/>
              <a:t>includes</a:t>
            </a:r>
            <a:r>
              <a:rPr lang="sv-SE" dirty="0" smtClean="0"/>
              <a:t> </a:t>
            </a:r>
            <a:r>
              <a:rPr lang="sv-SE" dirty="0" err="1" smtClean="0"/>
              <a:t>ideas</a:t>
            </a:r>
            <a:r>
              <a:rPr lang="sv-SE" dirty="0" smtClean="0"/>
              <a:t>, organisation and design of work, and the work </a:t>
            </a:r>
            <a:r>
              <a:rPr lang="sv-SE" dirty="0" err="1" smtClean="0"/>
              <a:t>effort</a:t>
            </a:r>
            <a:r>
              <a:rPr lang="sv-SE" dirty="0" smtClean="0"/>
              <a:t>.</a:t>
            </a:r>
          </a:p>
          <a:p>
            <a:r>
              <a:rPr lang="sv-SE" dirty="0" smtClean="0"/>
              <a:t>4. The definition of </a:t>
            </a:r>
            <a:r>
              <a:rPr lang="sv-SE" dirty="0" err="1" smtClean="0"/>
              <a:t>plagiarism</a:t>
            </a:r>
            <a:r>
              <a:rPr lang="sv-SE" dirty="0" smtClean="0"/>
              <a:t> </a:t>
            </a:r>
            <a:r>
              <a:rPr lang="sv-SE" dirty="0" err="1" smtClean="0"/>
              <a:t>will</a:t>
            </a:r>
            <a:r>
              <a:rPr lang="sv-SE" dirty="0" smtClean="0"/>
              <a:t> </a:t>
            </a:r>
            <a:r>
              <a:rPr lang="sv-SE" dirty="0" err="1" smtClean="0"/>
              <a:t>vary</a:t>
            </a:r>
            <a:r>
              <a:rPr lang="sv-SE" dirty="0" smtClean="0"/>
              <a:t> </a:t>
            </a:r>
            <a:r>
              <a:rPr lang="sv-SE" dirty="0" err="1" smtClean="0"/>
              <a:t>between</a:t>
            </a:r>
            <a:r>
              <a:rPr lang="sv-SE" dirty="0" smtClean="0"/>
              <a:t> different </a:t>
            </a:r>
            <a:r>
              <a:rPr lang="sv-SE" dirty="0" err="1" smtClean="0"/>
              <a:t>subject</a:t>
            </a:r>
            <a:r>
              <a:rPr lang="sv-SE" dirty="0" smtClean="0"/>
              <a:t> </a:t>
            </a:r>
            <a:r>
              <a:rPr lang="sv-SE" dirty="0" err="1" smtClean="0"/>
              <a:t>fields</a:t>
            </a:r>
            <a:r>
              <a:rPr lang="sv-SE" dirty="0" smtClean="0"/>
              <a:t>, different </a:t>
            </a:r>
            <a:r>
              <a:rPr lang="sv-SE" dirty="0" err="1" smtClean="0"/>
              <a:t>contexts</a:t>
            </a:r>
            <a:r>
              <a:rPr lang="sv-SE" dirty="0" smtClean="0"/>
              <a:t> (</a:t>
            </a:r>
            <a:r>
              <a:rPr lang="sv-SE" dirty="0" err="1" smtClean="0"/>
              <a:t>e.g</a:t>
            </a:r>
            <a:r>
              <a:rPr lang="sv-SE" dirty="0" smtClean="0"/>
              <a:t>. </a:t>
            </a:r>
            <a:r>
              <a:rPr lang="sv-SE" dirty="0" err="1" smtClean="0"/>
              <a:t>paper</a:t>
            </a:r>
            <a:r>
              <a:rPr lang="sv-SE" dirty="0" smtClean="0"/>
              <a:t> or oral presentation), the institutions </a:t>
            </a:r>
            <a:r>
              <a:rPr lang="sv-SE" dirty="0" err="1" smtClean="0"/>
              <a:t>guidelines</a:t>
            </a:r>
            <a:r>
              <a:rPr lang="sv-SE" dirty="0" smtClean="0"/>
              <a:t>, and to </a:t>
            </a:r>
            <a:r>
              <a:rPr lang="sv-SE" dirty="0" err="1" smtClean="0"/>
              <a:t>what</a:t>
            </a:r>
            <a:r>
              <a:rPr lang="sv-SE" dirty="0" smtClean="0"/>
              <a:t> </a:t>
            </a:r>
            <a:r>
              <a:rPr lang="sv-SE" dirty="0" err="1" smtClean="0"/>
              <a:t>extent</a:t>
            </a:r>
            <a:r>
              <a:rPr lang="sv-SE" dirty="0" smtClean="0"/>
              <a:t> </a:t>
            </a:r>
            <a:r>
              <a:rPr lang="sv-SE" dirty="0" err="1" smtClean="0"/>
              <a:t>something</a:t>
            </a:r>
            <a:r>
              <a:rPr lang="sv-SE" dirty="0" smtClean="0"/>
              <a:t> is </a:t>
            </a:r>
            <a:r>
              <a:rPr lang="sv-SE" dirty="0" err="1" smtClean="0"/>
              <a:t>seen</a:t>
            </a:r>
            <a:r>
              <a:rPr lang="sv-SE" dirty="0" smtClean="0"/>
              <a:t> as </a:t>
            </a:r>
            <a:r>
              <a:rPr lang="sv-SE" dirty="0" err="1" smtClean="0"/>
              <a:t>common</a:t>
            </a:r>
            <a:r>
              <a:rPr lang="sv-SE" dirty="0" smtClean="0"/>
              <a:t> </a:t>
            </a:r>
            <a:r>
              <a:rPr lang="sv-SE" dirty="0" err="1" smtClean="0"/>
              <a:t>knowledge</a:t>
            </a:r>
            <a:r>
              <a:rPr lang="sv-SE" dirty="0" smtClean="0"/>
              <a:t>.</a:t>
            </a:r>
          </a:p>
          <a:p>
            <a:endParaRPr lang="sv-SE" dirty="0" smtClean="0"/>
          </a:p>
          <a:p>
            <a:r>
              <a:rPr lang="sv-SE" dirty="0" smtClean="0"/>
              <a:t>It is </a:t>
            </a:r>
            <a:r>
              <a:rPr lang="sv-SE" dirty="0" err="1" smtClean="0"/>
              <a:t>always</a:t>
            </a:r>
            <a:r>
              <a:rPr lang="sv-SE" dirty="0" smtClean="0"/>
              <a:t> best to ask your </a:t>
            </a:r>
            <a:r>
              <a:rPr lang="sv-SE" dirty="0" err="1" smtClean="0"/>
              <a:t>teacher</a:t>
            </a:r>
            <a:r>
              <a:rPr lang="sv-SE" dirty="0" smtClean="0"/>
              <a:t> </a:t>
            </a:r>
            <a:r>
              <a:rPr lang="sv-SE" dirty="0" err="1" smtClean="0"/>
              <a:t>if</a:t>
            </a:r>
            <a:r>
              <a:rPr lang="sv-SE" dirty="0" smtClean="0"/>
              <a:t> you are </a:t>
            </a:r>
            <a:r>
              <a:rPr lang="sv-SE" dirty="0" err="1" smtClean="0"/>
              <a:t>uncertain</a:t>
            </a:r>
            <a:r>
              <a:rPr lang="sv-SE" dirty="0" smtClean="0"/>
              <a:t>.</a:t>
            </a:r>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22</a:t>
            </a:fld>
            <a:endParaRPr lang="sv-SE"/>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endParaRPr lang="sv-SE" dirty="0" smtClean="0"/>
          </a:p>
        </p:txBody>
      </p:sp>
      <p:sp>
        <p:nvSpPr>
          <p:cNvPr id="4" name="Slide Number Placeholder 3"/>
          <p:cNvSpPr>
            <a:spLocks noGrp="1"/>
          </p:cNvSpPr>
          <p:nvPr>
            <p:ph type="sldNum" sz="quarter" idx="10"/>
          </p:nvPr>
        </p:nvSpPr>
        <p:spPr/>
        <p:txBody>
          <a:bodyPr/>
          <a:lstStyle/>
          <a:p>
            <a:fld id="{4CD1FE4B-FE2E-4009-AA75-971D631FB7E2}" type="slidenum">
              <a:rPr lang="sv-SE" smtClean="0"/>
              <a:pPr/>
              <a:t>23</a:t>
            </a:fld>
            <a:endParaRPr lang="sv-SE"/>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Check your paraphrase against the original text to be sure you have not accidentally used the same phrases or words, and that the information is accurate. </a:t>
            </a:r>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27</a:t>
            </a:fld>
            <a:endParaRPr lang="sv-SE"/>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CA" dirty="0" smtClean="0"/>
              <a:t>The </a:t>
            </a:r>
            <a:r>
              <a:rPr lang="en-CA" sz="1400" b="1" dirty="0" smtClean="0">
                <a:solidFill>
                  <a:srgbClr val="FF0000"/>
                </a:solidFill>
              </a:rPr>
              <a:t>disciplinary board </a:t>
            </a:r>
            <a:r>
              <a:rPr lang="en-CA" dirty="0" smtClean="0"/>
              <a:t>decides if and what disciplinary measures should be taken.</a:t>
            </a:r>
          </a:p>
          <a:p>
            <a:r>
              <a:rPr lang="en-CA" dirty="0" smtClean="0"/>
              <a:t>Suspension means the student is not allowed to attend lectures, examinations or other activities related to the education. </a:t>
            </a:r>
          </a:p>
          <a:p>
            <a:endParaRPr lang="en-CA" dirty="0" smtClean="0"/>
          </a:p>
          <a:p>
            <a:r>
              <a:rPr lang="en-CA" dirty="0" smtClean="0"/>
              <a:t>The measures that are taken depend on how serious the case is and at what level the student is at.</a:t>
            </a:r>
          </a:p>
          <a:p>
            <a:r>
              <a:rPr lang="en-CA" dirty="0" smtClean="0"/>
              <a:t>If it is someone who has just started their university education it is more often seen as a pedagogical issue, </a:t>
            </a:r>
          </a:p>
          <a:p>
            <a:r>
              <a:rPr lang="en-CA" dirty="0" smtClean="0"/>
              <a:t>The student needs to learn the correct methods. When you get to master’s level, student’s are expected to know how to </a:t>
            </a:r>
          </a:p>
          <a:p>
            <a:r>
              <a:rPr lang="en-CA" dirty="0" smtClean="0"/>
              <a:t>cite properly and use information correctly, legally and ethically.</a:t>
            </a:r>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29</a:t>
            </a:fld>
            <a:endParaRPr lang="sv-SE"/>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dirty="0" smtClean="0"/>
              <a:t>Plagiarism detection services, e.g. </a:t>
            </a:r>
            <a:r>
              <a:rPr lang="en-CA" dirty="0" err="1" smtClean="0"/>
              <a:t>Turnitin</a:t>
            </a:r>
            <a:r>
              <a:rPr lang="en-CA" dirty="0" smtClean="0"/>
              <a:t> and </a:t>
            </a:r>
            <a:r>
              <a:rPr lang="en-CA" dirty="0" err="1" smtClean="0"/>
              <a:t>Genuinetext</a:t>
            </a:r>
            <a:r>
              <a:rPr lang="en-CA" dirty="0" smtClean="0"/>
              <a:t> </a:t>
            </a:r>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30</a:t>
            </a:fld>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5</a:t>
            </a:fld>
            <a:endParaRPr lang="sv-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6</a:t>
            </a:fld>
            <a:endParaRPr lang="sv-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7</a:t>
            </a:fld>
            <a:endParaRPr lang="sv-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8</a:t>
            </a:fld>
            <a:endParaRPr lang="sv-SE"/>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745A1A88-F3BC-40E3-B4C3-F66B17284D0C}" type="slidenum">
              <a:rPr lang="sv-SE" smtClean="0"/>
              <a:pPr/>
              <a:t>9</a:t>
            </a:fld>
            <a:endParaRPr lang="sv-S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sv-SE"/>
          </a:p>
        </p:txBody>
      </p:sp>
      <p:sp>
        <p:nvSpPr>
          <p:cNvPr id="4" name="Slide Number Placeholder 3"/>
          <p:cNvSpPr>
            <a:spLocks noGrp="1"/>
          </p:cNvSpPr>
          <p:nvPr>
            <p:ph type="sldNum" sz="quarter" idx="10"/>
          </p:nvPr>
        </p:nvSpPr>
        <p:spPr/>
        <p:txBody>
          <a:bodyPr/>
          <a:lstStyle/>
          <a:p>
            <a:fld id="{4CD1FE4B-FE2E-4009-AA75-971D631FB7E2}" type="slidenum">
              <a:rPr lang="sv-SE" smtClean="0"/>
              <a:pPr/>
              <a:t>10</a:t>
            </a:fld>
            <a:endParaRPr lang="sv-SE"/>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sv-SE" b="1" dirty="0" smtClean="0"/>
              <a:t>Show </a:t>
            </a:r>
            <a:r>
              <a:rPr lang="sv-SE" b="1" dirty="0" err="1" smtClean="0"/>
              <a:t>academic</a:t>
            </a:r>
            <a:r>
              <a:rPr lang="sv-SE" b="1" dirty="0" smtClean="0"/>
              <a:t> </a:t>
            </a:r>
            <a:r>
              <a:rPr lang="sv-SE" b="1" dirty="0" err="1" smtClean="0"/>
              <a:t>integrity</a:t>
            </a:r>
            <a:r>
              <a:rPr lang="sv-SE" b="1" dirty="0" smtClean="0"/>
              <a:t> </a:t>
            </a:r>
            <a:r>
              <a:rPr lang="sv-SE" dirty="0" smtClean="0"/>
              <a:t>– the </a:t>
            </a:r>
            <a:r>
              <a:rPr lang="en-CA" dirty="0" smtClean="0"/>
              <a:t>reader should be able to see which parts of the text are your own ideas, and which are from other people’s work. Academic work is characterized by building on existing knowledge and account for which sources you have used.</a:t>
            </a:r>
          </a:p>
          <a:p>
            <a:endParaRPr lang="sv-SE" dirty="0" smtClean="0"/>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11</a:t>
            </a:fld>
            <a:endParaRPr lang="sv-SE"/>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Provide foundation for assessment </a:t>
            </a:r>
            <a:r>
              <a:rPr lang="en-CA" dirty="0" smtClean="0"/>
              <a:t>– when you write references you give the reader a means to estimate the extent of the work. A complete list of references is also a prerequisite for the reader to be able to access your sources and check the information.</a:t>
            </a:r>
            <a:endParaRPr lang="en-CA" b="1"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CA" b="1"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CA" b="1" dirty="0" smtClean="0"/>
              <a:t>Avoid plagiarism </a:t>
            </a:r>
            <a:r>
              <a:rPr lang="en-CA" dirty="0" smtClean="0"/>
              <a:t>- this is achieved by writing correct references, and consequently not “passing of somebody else’s work as your own”.</a:t>
            </a:r>
          </a:p>
          <a:p>
            <a:endParaRPr lang="en-US" dirty="0"/>
          </a:p>
        </p:txBody>
      </p:sp>
      <p:sp>
        <p:nvSpPr>
          <p:cNvPr id="4" name="Slide Number Placeholder 3"/>
          <p:cNvSpPr>
            <a:spLocks noGrp="1"/>
          </p:cNvSpPr>
          <p:nvPr>
            <p:ph type="sldNum" sz="quarter" idx="10"/>
          </p:nvPr>
        </p:nvSpPr>
        <p:spPr/>
        <p:txBody>
          <a:bodyPr/>
          <a:lstStyle/>
          <a:p>
            <a:fld id="{4CD1FE4B-FE2E-4009-AA75-971D631FB7E2}" type="slidenum">
              <a:rPr lang="sv-SE" smtClean="0"/>
              <a:pPr/>
              <a:t>12</a:t>
            </a:fld>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04B89AB3-D514-4EEA-9959-6ABE52BB4EC9}" type="datetimeFigureOut">
              <a:rPr lang="en-US" smtClean="0"/>
              <a:pPr/>
              <a:t>11/8/2011</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21064CC0-F2FE-41E1-A400-16252E05975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B89AB3-D514-4EEA-9959-6ABE52BB4EC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B89AB3-D514-4EEA-9959-6ABE52BB4EC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B89AB3-D514-4EEA-9959-6ABE52BB4EC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4B89AB3-D514-4EEA-9959-6ABE52BB4EC9}" type="datetimeFigureOut">
              <a:rPr lang="en-US" smtClean="0"/>
              <a:pPr/>
              <a:t>11/8/2011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B89AB3-D514-4EEA-9959-6ABE52BB4EC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04B89AB3-D514-4EEA-9959-6ABE52BB4EC9}" type="datetimeFigureOut">
              <a:rPr lang="en-US" smtClean="0"/>
              <a:pPr/>
              <a:t>11/8/2011</a:t>
            </a:fld>
            <a:endParaRPr lang="en-US"/>
          </a:p>
        </p:txBody>
      </p:sp>
      <p:sp>
        <p:nvSpPr>
          <p:cNvPr id="27" name="Slide Number Placeholder 26"/>
          <p:cNvSpPr>
            <a:spLocks noGrp="1"/>
          </p:cNvSpPr>
          <p:nvPr>
            <p:ph type="sldNum" sz="quarter" idx="11"/>
          </p:nvPr>
        </p:nvSpPr>
        <p:spPr/>
        <p:txBody>
          <a:bodyPr rtlCol="0"/>
          <a:lstStyle/>
          <a:p>
            <a:fld id="{21064CC0-F2FE-41E1-A400-16252E059754}"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04B89AB3-D514-4EEA-9959-6ABE52BB4EC9}" type="datetimeFigureOut">
              <a:rPr lang="en-US" smtClean="0"/>
              <a:pPr/>
              <a:t>11/8/2011</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21064CC0-F2FE-41E1-A400-16252E05975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4B89AB3-D514-4EEA-9959-6ABE52BB4EC9}" type="datetimeFigureOut">
              <a:rPr lang="en-US" smtClean="0"/>
              <a:pPr/>
              <a:t>11/8/2011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04B89AB3-D514-4EEA-9959-6ABE52BB4EC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4B89AB3-D514-4EEA-9959-6ABE52BB4EC9}" type="datetimeFigureOut">
              <a:rPr lang="en-US" smtClean="0"/>
              <a:pPr/>
              <a:t>11/8/2011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064CC0-F2FE-41E1-A400-16252E05975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04B89AB3-D514-4EEA-9959-6ABE52BB4EC9}" type="datetimeFigureOut">
              <a:rPr lang="en-US" smtClean="0"/>
              <a:pPr/>
              <a:t>11/8/2011</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21064CC0-F2FE-41E1-A400-16252E05975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www.zotero.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link.libris.kb.se/sfxbth"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www.mendeley.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www.bi.hik.se/Refero_eng/1intro.php"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www.bi.hik.se/Refero_eng/1intro.php"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lub.lu.se/laeranderesurser/vetenskaplighet/vetenskap-populaervetenskap.html" TargetMode="External"/><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Research Methodology </a:t>
            </a:r>
            <a:r>
              <a:rPr lang="en-US" dirty="0" smtClean="0"/>
              <a:t>2</a:t>
            </a:r>
            <a:br>
              <a:rPr lang="en-US" dirty="0" smtClean="0"/>
            </a:br>
            <a:r>
              <a:rPr lang="en-US" dirty="0" smtClean="0"/>
              <a:t>PA2404</a:t>
            </a:r>
            <a:endParaRPr lang="en-US" dirty="0"/>
          </a:p>
        </p:txBody>
      </p:sp>
      <p:sp>
        <p:nvSpPr>
          <p:cNvPr id="3" name="Subtitle 2"/>
          <p:cNvSpPr>
            <a:spLocks noGrp="1"/>
          </p:cNvSpPr>
          <p:nvPr>
            <p:ph type="subTitle" idx="1"/>
          </p:nvPr>
        </p:nvSpPr>
        <p:spPr/>
        <p:txBody>
          <a:bodyPr/>
          <a:lstStyle/>
          <a:p>
            <a:endParaRPr lang="en-US" dirty="0"/>
          </a:p>
        </p:txBody>
      </p:sp>
      <p:pic>
        <p:nvPicPr>
          <p:cNvPr id="23554" name="Picture 2" descr="BTH:s logotype med devisen in real life under"/>
          <p:cNvPicPr>
            <a:picLocks noChangeAspect="1" noChangeArrowheads="1"/>
          </p:cNvPicPr>
          <p:nvPr/>
        </p:nvPicPr>
        <p:blipFill>
          <a:blip r:embed="rId2" cstate="print"/>
          <a:srcRect/>
          <a:stretch>
            <a:fillRect/>
          </a:stretch>
        </p:blipFill>
        <p:spPr bwMode="auto">
          <a:xfrm>
            <a:off x="5436096" y="4293096"/>
            <a:ext cx="1581150" cy="1933576"/>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Box 4"/>
          <p:cNvSpPr txBox="1">
            <a:spLocks noChangeArrowheads="1"/>
          </p:cNvSpPr>
          <p:nvPr/>
        </p:nvSpPr>
        <p:spPr bwMode="auto">
          <a:xfrm>
            <a:off x="533400" y="1571611"/>
            <a:ext cx="3733800" cy="1815882"/>
          </a:xfrm>
          <a:prstGeom prst="rect">
            <a:avLst/>
          </a:prstGeom>
          <a:noFill/>
          <a:ln w="9525">
            <a:noFill/>
            <a:miter lim="800000"/>
            <a:headEnd/>
            <a:tailEnd/>
          </a:ln>
        </p:spPr>
        <p:txBody>
          <a:bodyPr wrap="square">
            <a:spAutoFit/>
          </a:bodyPr>
          <a:lstStyle/>
          <a:p>
            <a:r>
              <a:rPr lang="sv-SE" sz="1600" dirty="0" err="1">
                <a:latin typeface="+mn-lt"/>
              </a:rPr>
              <a:t>Article</a:t>
            </a:r>
            <a:r>
              <a:rPr lang="sv-SE" sz="1600" dirty="0">
                <a:latin typeface="+mn-lt"/>
              </a:rPr>
              <a:t> </a:t>
            </a:r>
            <a:r>
              <a:rPr lang="sv-SE" sz="1600" dirty="0" err="1">
                <a:latin typeface="+mn-lt"/>
              </a:rPr>
              <a:t>title</a:t>
            </a:r>
            <a:r>
              <a:rPr lang="sv-SE" sz="1600" dirty="0">
                <a:latin typeface="+mn-lt"/>
              </a:rPr>
              <a:t>?</a:t>
            </a:r>
          </a:p>
          <a:p>
            <a:r>
              <a:rPr lang="sv-SE" sz="1600" dirty="0" err="1">
                <a:latin typeface="+mn-lt"/>
              </a:rPr>
              <a:t>Author</a:t>
            </a:r>
            <a:r>
              <a:rPr lang="sv-SE" sz="1600" dirty="0">
                <a:latin typeface="+mn-lt"/>
              </a:rPr>
              <a:t> (s)?</a:t>
            </a:r>
          </a:p>
          <a:p>
            <a:r>
              <a:rPr lang="sv-SE" sz="1600" dirty="0">
                <a:latin typeface="+mn-lt"/>
              </a:rPr>
              <a:t>Journal </a:t>
            </a:r>
            <a:r>
              <a:rPr lang="sv-SE" sz="1600" dirty="0" err="1">
                <a:latin typeface="+mn-lt"/>
              </a:rPr>
              <a:t>title</a:t>
            </a:r>
            <a:r>
              <a:rPr lang="sv-SE" sz="1600" dirty="0">
                <a:latin typeface="+mn-lt"/>
              </a:rPr>
              <a:t>?</a:t>
            </a:r>
          </a:p>
          <a:p>
            <a:r>
              <a:rPr lang="sv-SE" sz="1600" dirty="0" err="1">
                <a:latin typeface="+mn-lt"/>
              </a:rPr>
              <a:t>Year</a:t>
            </a:r>
            <a:r>
              <a:rPr lang="sv-SE" sz="1600" dirty="0">
                <a:latin typeface="+mn-lt"/>
              </a:rPr>
              <a:t>?</a:t>
            </a:r>
          </a:p>
          <a:p>
            <a:r>
              <a:rPr lang="sv-SE" sz="1600" dirty="0" err="1">
                <a:latin typeface="+mn-lt"/>
              </a:rPr>
              <a:t>Volume</a:t>
            </a:r>
            <a:r>
              <a:rPr lang="sv-SE" sz="1600" dirty="0">
                <a:latin typeface="+mn-lt"/>
              </a:rPr>
              <a:t>?</a:t>
            </a:r>
          </a:p>
          <a:p>
            <a:r>
              <a:rPr lang="sv-SE" sz="1600" dirty="0" err="1">
                <a:latin typeface="+mn-lt"/>
              </a:rPr>
              <a:t>Issue</a:t>
            </a:r>
            <a:r>
              <a:rPr lang="sv-SE" sz="1600" dirty="0">
                <a:latin typeface="+mn-lt"/>
              </a:rPr>
              <a:t>?</a:t>
            </a:r>
          </a:p>
          <a:p>
            <a:r>
              <a:rPr lang="sv-SE" sz="1600" dirty="0">
                <a:latin typeface="+mn-lt"/>
              </a:rPr>
              <a:t>Pages?</a:t>
            </a:r>
          </a:p>
        </p:txBody>
      </p:sp>
      <p:sp>
        <p:nvSpPr>
          <p:cNvPr id="11273" name="TextBox 21"/>
          <p:cNvSpPr txBox="1">
            <a:spLocks noChangeArrowheads="1"/>
          </p:cNvSpPr>
          <p:nvPr/>
        </p:nvSpPr>
        <p:spPr bwMode="auto">
          <a:xfrm>
            <a:off x="500034" y="5214950"/>
            <a:ext cx="3733800" cy="1384995"/>
          </a:xfrm>
          <a:prstGeom prst="rect">
            <a:avLst/>
          </a:prstGeom>
          <a:noFill/>
          <a:ln w="9525">
            <a:noFill/>
            <a:miter lim="800000"/>
            <a:headEnd/>
            <a:tailEnd/>
          </a:ln>
        </p:spPr>
        <p:txBody>
          <a:bodyPr>
            <a:spAutoFit/>
          </a:bodyPr>
          <a:lstStyle/>
          <a:p>
            <a:r>
              <a:rPr lang="sv-SE" sz="1400" dirty="0" smtClean="0">
                <a:latin typeface="+mn-lt"/>
              </a:rPr>
              <a:t>IEEE </a:t>
            </a:r>
            <a:r>
              <a:rPr lang="sv-SE" sz="1400" dirty="0" err="1" smtClean="0">
                <a:latin typeface="+mn-lt"/>
              </a:rPr>
              <a:t>style</a:t>
            </a:r>
            <a:r>
              <a:rPr lang="sv-SE" sz="1400" dirty="0" smtClean="0">
                <a:latin typeface="+mn-lt"/>
              </a:rPr>
              <a:t>: </a:t>
            </a:r>
          </a:p>
          <a:p>
            <a:r>
              <a:rPr lang="en-US" sz="1400" dirty="0" smtClean="0"/>
              <a:t>J. </a:t>
            </a:r>
            <a:r>
              <a:rPr lang="en-US" sz="1400" smtClean="0"/>
              <a:t>Foreman, R</a:t>
            </a:r>
            <a:r>
              <a:rPr lang="en-US" sz="1400" dirty="0" smtClean="0"/>
              <a:t>. </a:t>
            </a:r>
            <a:r>
              <a:rPr lang="en-US" sz="1400" dirty="0" err="1" smtClean="0"/>
              <a:t>Ragade</a:t>
            </a:r>
            <a:r>
              <a:rPr lang="en-US" sz="1400" dirty="0" smtClean="0"/>
              <a:t>, and J. Graham, “New Software Metrics for Evaluation and Comparison of Advanced Power Management Systems,” </a:t>
            </a:r>
            <a:r>
              <a:rPr lang="en-US" sz="1400" i="1" dirty="0" smtClean="0"/>
              <a:t>IEEE Systems Journal</a:t>
            </a:r>
            <a:r>
              <a:rPr lang="en-US" sz="1400" dirty="0" smtClean="0"/>
              <a:t>, vol. 3, 2009, p. 331-335.</a:t>
            </a:r>
            <a:endParaRPr lang="sv-SE" sz="1400" dirty="0">
              <a:latin typeface="+mn-lt"/>
            </a:endParaRPr>
          </a:p>
        </p:txBody>
      </p:sp>
      <p:sp>
        <p:nvSpPr>
          <p:cNvPr id="2" name="Title 1"/>
          <p:cNvSpPr>
            <a:spLocks noGrp="1"/>
          </p:cNvSpPr>
          <p:nvPr>
            <p:ph type="title"/>
          </p:nvPr>
        </p:nvSpPr>
        <p:spPr>
          <a:xfrm>
            <a:off x="214282" y="500042"/>
            <a:ext cx="4114800" cy="714380"/>
          </a:xfrm>
        </p:spPr>
        <p:txBody>
          <a:bodyPr>
            <a:noAutofit/>
          </a:bodyPr>
          <a:lstStyle/>
          <a:p>
            <a:pPr fontAlgn="auto">
              <a:spcAft>
                <a:spcPts val="0"/>
              </a:spcAft>
              <a:defRPr/>
            </a:pPr>
            <a:r>
              <a:rPr lang="sv-SE" sz="2400" dirty="0" err="1" smtClean="0"/>
              <a:t>Reference</a:t>
            </a:r>
            <a:r>
              <a:rPr lang="sv-SE" sz="2400" dirty="0" smtClean="0"/>
              <a:t> elements - journal</a:t>
            </a:r>
            <a:endParaRPr lang="sv-SE" sz="2400" dirty="0"/>
          </a:p>
        </p:txBody>
      </p:sp>
      <p:sp>
        <p:nvSpPr>
          <p:cNvPr id="11276" name="TextBox 23"/>
          <p:cNvSpPr txBox="1">
            <a:spLocks noChangeArrowheads="1"/>
          </p:cNvSpPr>
          <p:nvPr/>
        </p:nvSpPr>
        <p:spPr bwMode="auto">
          <a:xfrm>
            <a:off x="571472" y="3643314"/>
            <a:ext cx="3733800" cy="1384995"/>
          </a:xfrm>
          <a:prstGeom prst="rect">
            <a:avLst/>
          </a:prstGeom>
          <a:noFill/>
          <a:ln w="9525">
            <a:noFill/>
            <a:miter lim="800000"/>
            <a:headEnd/>
            <a:tailEnd/>
          </a:ln>
        </p:spPr>
        <p:txBody>
          <a:bodyPr>
            <a:spAutoFit/>
          </a:bodyPr>
          <a:lstStyle/>
          <a:p>
            <a:r>
              <a:rPr lang="sv-SE" sz="1400" dirty="0" smtClean="0">
                <a:latin typeface="+mn-lt"/>
              </a:rPr>
              <a:t>ACM </a:t>
            </a:r>
            <a:r>
              <a:rPr lang="sv-SE" sz="1400" dirty="0" err="1" smtClean="0">
                <a:latin typeface="+mn-lt"/>
              </a:rPr>
              <a:t>style</a:t>
            </a:r>
            <a:r>
              <a:rPr lang="sv-SE" sz="1400" dirty="0" smtClean="0">
                <a:latin typeface="+mn-lt"/>
              </a:rPr>
              <a:t>: </a:t>
            </a:r>
          </a:p>
          <a:p>
            <a:r>
              <a:rPr lang="en-US" sz="1400" dirty="0" smtClean="0">
                <a:latin typeface="+mn-lt"/>
              </a:rPr>
              <a:t>FOREMAN, J.C., RAGADE, R.K. AND GRAHAM, J.H. 2009. New Software Metrics for Evaluation and Comparison of Advanced Power Management Systems. </a:t>
            </a:r>
            <a:r>
              <a:rPr lang="en-US" sz="1400" i="1" dirty="0" smtClean="0">
                <a:latin typeface="+mn-lt"/>
              </a:rPr>
              <a:t>Systems Journal, IEEE 3</a:t>
            </a:r>
            <a:r>
              <a:rPr lang="en-US" sz="1400" dirty="0" smtClean="0">
                <a:latin typeface="+mn-lt"/>
              </a:rPr>
              <a:t>, 331-335.</a:t>
            </a:r>
            <a:endParaRPr lang="sv-SE" sz="1400" dirty="0">
              <a:latin typeface="+mn-lt"/>
            </a:endParaRPr>
          </a:p>
        </p:txBody>
      </p:sp>
      <p:pic>
        <p:nvPicPr>
          <p:cNvPr id="14" name="Picture 14"/>
          <p:cNvPicPr>
            <a:picLocks noChangeAspect="1" noChangeArrowheads="1"/>
          </p:cNvPicPr>
          <p:nvPr/>
        </p:nvPicPr>
        <p:blipFill>
          <a:blip r:embed="rId3" cstate="print"/>
          <a:srcRect/>
          <a:stretch>
            <a:fillRect/>
          </a:stretch>
        </p:blipFill>
        <p:spPr bwMode="auto">
          <a:xfrm>
            <a:off x="4214810" y="428604"/>
            <a:ext cx="4710114" cy="5808708"/>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linds(horizontal)">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blinds(horizontal)">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blinds(horizontal)">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blinds(horizontal)">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276"/>
                                        </p:tgtEl>
                                        <p:attrNameLst>
                                          <p:attrName>style.visibility</p:attrName>
                                        </p:attrNameLst>
                                      </p:cBhvr>
                                      <p:to>
                                        <p:strVal val="visible"/>
                                      </p:to>
                                    </p:set>
                                    <p:animEffect transition="in" filter="blinds(horizontal)">
                                      <p:cBhvr>
                                        <p:cTn id="42" dur="500"/>
                                        <p:tgtEl>
                                          <p:spTgt spid="1127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1273"/>
                                        </p:tgtEl>
                                        <p:attrNameLst>
                                          <p:attrName>style.visibility</p:attrName>
                                        </p:attrNameLst>
                                      </p:cBhvr>
                                      <p:to>
                                        <p:strVal val="visible"/>
                                      </p:to>
                                    </p:set>
                                    <p:animEffect transition="in" filter="blinds(horizontal)">
                                      <p:cBhvr>
                                        <p:cTn id="47" dur="500"/>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3" grpId="0"/>
      <p:bldP spid="112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err="1" smtClean="0"/>
              <a:t>Why</a:t>
            </a:r>
            <a:r>
              <a:rPr lang="sv-SE" dirty="0" smtClean="0"/>
              <a:t> </a:t>
            </a:r>
            <a:r>
              <a:rPr lang="sv-SE" dirty="0" err="1" smtClean="0"/>
              <a:t>should</a:t>
            </a:r>
            <a:r>
              <a:rPr lang="sv-SE" dirty="0" smtClean="0"/>
              <a:t> you </a:t>
            </a:r>
            <a:r>
              <a:rPr lang="sv-SE" dirty="0" err="1" smtClean="0"/>
              <a:t>cite</a:t>
            </a:r>
            <a:r>
              <a:rPr lang="sv-SE" dirty="0" smtClean="0"/>
              <a:t> your </a:t>
            </a:r>
            <a:r>
              <a:rPr lang="sv-SE" dirty="0" err="1" smtClean="0"/>
              <a:t>sources</a:t>
            </a:r>
            <a:r>
              <a:rPr lang="sv-SE" dirty="0" smtClean="0"/>
              <a:t>?</a:t>
            </a:r>
            <a:endParaRPr lang="en-US" dirty="0"/>
          </a:p>
        </p:txBody>
      </p:sp>
      <p:sp>
        <p:nvSpPr>
          <p:cNvPr id="3" name="Content Placeholder 2"/>
          <p:cNvSpPr>
            <a:spLocks noGrp="1"/>
          </p:cNvSpPr>
          <p:nvPr>
            <p:ph idx="1"/>
          </p:nvPr>
        </p:nvSpPr>
        <p:spPr/>
        <p:txBody>
          <a:bodyPr>
            <a:normAutofit/>
          </a:bodyPr>
          <a:lstStyle/>
          <a:p>
            <a:r>
              <a:rPr lang="sv-SE" dirty="0" err="1" smtClean="0"/>
              <a:t>Scientific</a:t>
            </a:r>
            <a:r>
              <a:rPr lang="sv-SE" dirty="0" smtClean="0"/>
              <a:t> work is </a:t>
            </a:r>
            <a:r>
              <a:rPr lang="sv-SE" dirty="0" err="1" smtClean="0"/>
              <a:t>never</a:t>
            </a:r>
            <a:r>
              <a:rPr lang="sv-SE" dirty="0" smtClean="0"/>
              <a:t> </a:t>
            </a:r>
            <a:r>
              <a:rPr lang="sv-SE" dirty="0" err="1" smtClean="0"/>
              <a:t>seperate</a:t>
            </a:r>
            <a:r>
              <a:rPr lang="sv-SE" dirty="0" smtClean="0"/>
              <a:t> – </a:t>
            </a:r>
            <a:r>
              <a:rPr lang="sv-SE" dirty="0" err="1" smtClean="0"/>
              <a:t>give</a:t>
            </a:r>
            <a:r>
              <a:rPr lang="sv-SE" dirty="0" smtClean="0"/>
              <a:t> credit to the researchers </a:t>
            </a:r>
            <a:r>
              <a:rPr lang="sv-SE" dirty="0" err="1" smtClean="0"/>
              <a:t>used</a:t>
            </a:r>
            <a:r>
              <a:rPr lang="sv-SE" dirty="0" smtClean="0"/>
              <a:t>. </a:t>
            </a:r>
          </a:p>
          <a:p>
            <a:r>
              <a:rPr lang="sv-SE" dirty="0" smtClean="0"/>
              <a:t>Paper </a:t>
            </a:r>
            <a:r>
              <a:rPr lang="sv-SE" dirty="0" err="1" smtClean="0"/>
              <a:t>writing</a:t>
            </a:r>
            <a:r>
              <a:rPr lang="sv-SE" dirty="0" smtClean="0"/>
              <a:t> is part of the </a:t>
            </a:r>
            <a:r>
              <a:rPr lang="sv-SE" dirty="0" err="1" smtClean="0"/>
              <a:t>scientific</a:t>
            </a:r>
            <a:r>
              <a:rPr lang="sv-SE" dirty="0" smtClean="0"/>
              <a:t> </a:t>
            </a:r>
            <a:r>
              <a:rPr lang="sv-SE" dirty="0" err="1" smtClean="0"/>
              <a:t>communication</a:t>
            </a:r>
            <a:r>
              <a:rPr lang="sv-SE" dirty="0" smtClean="0"/>
              <a:t> with </a:t>
            </a:r>
            <a:r>
              <a:rPr lang="sv-SE" dirty="0" err="1" smtClean="0"/>
              <a:t>specific</a:t>
            </a:r>
            <a:r>
              <a:rPr lang="sv-SE" dirty="0" smtClean="0"/>
              <a:t> </a:t>
            </a:r>
            <a:r>
              <a:rPr lang="sv-SE" dirty="0" err="1" smtClean="0"/>
              <a:t>rules</a:t>
            </a:r>
            <a:r>
              <a:rPr lang="sv-SE" dirty="0" smtClean="0"/>
              <a:t>. </a:t>
            </a:r>
            <a:r>
              <a:rPr lang="sv-SE" dirty="0" err="1" smtClean="0"/>
              <a:t>Sustain</a:t>
            </a:r>
            <a:r>
              <a:rPr lang="sv-SE" dirty="0" smtClean="0"/>
              <a:t> </a:t>
            </a:r>
            <a:r>
              <a:rPr lang="sv-SE" dirty="0" err="1" smtClean="0"/>
              <a:t>good</a:t>
            </a:r>
            <a:r>
              <a:rPr lang="sv-SE" dirty="0" smtClean="0"/>
              <a:t> </a:t>
            </a:r>
            <a:r>
              <a:rPr lang="sv-SE" dirty="0" err="1" smtClean="0"/>
              <a:t>academic</a:t>
            </a:r>
            <a:r>
              <a:rPr lang="sv-SE" dirty="0" smtClean="0"/>
              <a:t> </a:t>
            </a:r>
            <a:r>
              <a:rPr lang="sv-SE" dirty="0" err="1" smtClean="0"/>
              <a:t>culture</a:t>
            </a:r>
            <a:r>
              <a:rPr lang="sv-SE" dirty="0" smtClean="0"/>
              <a:t>! </a:t>
            </a:r>
          </a:p>
          <a:p>
            <a:r>
              <a:rPr lang="sv-SE" dirty="0" smtClean="0"/>
              <a:t>Preparation for </a:t>
            </a:r>
            <a:r>
              <a:rPr lang="sv-SE" dirty="0" err="1" smtClean="0"/>
              <a:t>professional</a:t>
            </a:r>
            <a:r>
              <a:rPr lang="sv-SE" dirty="0" smtClean="0"/>
              <a:t> life and </a:t>
            </a:r>
            <a:r>
              <a:rPr lang="sv-SE" dirty="0" err="1" smtClean="0"/>
              <a:t>continued</a:t>
            </a:r>
            <a:r>
              <a:rPr lang="sv-SE" dirty="0" smtClean="0"/>
              <a:t> </a:t>
            </a:r>
            <a:r>
              <a:rPr lang="sv-SE" dirty="0" err="1" smtClean="0"/>
              <a:t>learning</a:t>
            </a:r>
            <a:r>
              <a:rPr lang="sv-SE" dirty="0" smtClean="0"/>
              <a:t>.</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4000" dirty="0" err="1" smtClean="0"/>
              <a:t>Why</a:t>
            </a:r>
            <a:r>
              <a:rPr lang="sv-SE" sz="4000" dirty="0" smtClean="0"/>
              <a:t> </a:t>
            </a:r>
            <a:r>
              <a:rPr lang="sv-SE" sz="4000" dirty="0" err="1" smtClean="0"/>
              <a:t>should</a:t>
            </a:r>
            <a:r>
              <a:rPr lang="sv-SE" sz="4000" dirty="0" smtClean="0"/>
              <a:t> you </a:t>
            </a:r>
            <a:r>
              <a:rPr lang="sv-SE" sz="4000" dirty="0" err="1" smtClean="0"/>
              <a:t>cite</a:t>
            </a:r>
            <a:r>
              <a:rPr lang="sv-SE" sz="4000" dirty="0" smtClean="0"/>
              <a:t> your </a:t>
            </a:r>
            <a:r>
              <a:rPr lang="sv-SE" sz="4000" dirty="0" err="1" smtClean="0"/>
              <a:t>sources</a:t>
            </a:r>
            <a:r>
              <a:rPr lang="sv-SE" sz="4000" dirty="0" smtClean="0"/>
              <a:t>?</a:t>
            </a:r>
            <a:endParaRPr lang="en-US" sz="4000" dirty="0"/>
          </a:p>
        </p:txBody>
      </p:sp>
      <p:sp>
        <p:nvSpPr>
          <p:cNvPr id="3" name="Content Placeholder 2"/>
          <p:cNvSpPr>
            <a:spLocks noGrp="1"/>
          </p:cNvSpPr>
          <p:nvPr>
            <p:ph idx="1"/>
          </p:nvPr>
        </p:nvSpPr>
        <p:spPr/>
        <p:txBody>
          <a:bodyPr/>
          <a:lstStyle/>
          <a:p>
            <a:r>
              <a:rPr lang="sv-SE" dirty="0" err="1" smtClean="0"/>
              <a:t>References</a:t>
            </a:r>
            <a:r>
              <a:rPr lang="sv-SE" dirty="0" smtClean="0"/>
              <a:t> </a:t>
            </a:r>
            <a:r>
              <a:rPr lang="sv-SE" dirty="0" err="1" smtClean="0"/>
              <a:t>document</a:t>
            </a:r>
            <a:r>
              <a:rPr lang="sv-SE" dirty="0" smtClean="0"/>
              <a:t> the </a:t>
            </a:r>
            <a:r>
              <a:rPr lang="sv-SE" dirty="0" err="1" smtClean="0"/>
              <a:t>background</a:t>
            </a:r>
            <a:r>
              <a:rPr lang="sv-SE" dirty="0" smtClean="0"/>
              <a:t> work and makes it </a:t>
            </a:r>
            <a:r>
              <a:rPr lang="sv-SE" dirty="0" err="1" smtClean="0"/>
              <a:t>easier</a:t>
            </a:r>
            <a:r>
              <a:rPr lang="sv-SE" dirty="0" smtClean="0"/>
              <a:t> for the </a:t>
            </a:r>
            <a:r>
              <a:rPr lang="sv-SE" dirty="0" err="1" smtClean="0"/>
              <a:t>reader</a:t>
            </a:r>
            <a:r>
              <a:rPr lang="sv-SE" dirty="0" smtClean="0"/>
              <a:t> to </a:t>
            </a:r>
            <a:r>
              <a:rPr lang="sv-SE" dirty="0" err="1" smtClean="0"/>
              <a:t>retrieve</a:t>
            </a:r>
            <a:r>
              <a:rPr lang="sv-SE" dirty="0" smtClean="0"/>
              <a:t> </a:t>
            </a:r>
            <a:r>
              <a:rPr lang="sv-SE" dirty="0" err="1" smtClean="0"/>
              <a:t>sources</a:t>
            </a:r>
            <a:r>
              <a:rPr lang="sv-SE" dirty="0" smtClean="0"/>
              <a:t> and </a:t>
            </a:r>
            <a:r>
              <a:rPr lang="sv-SE" dirty="0" err="1" smtClean="0"/>
              <a:t>assess</a:t>
            </a:r>
            <a:r>
              <a:rPr lang="sv-SE" dirty="0" smtClean="0"/>
              <a:t> </a:t>
            </a:r>
            <a:r>
              <a:rPr lang="sv-SE" dirty="0" err="1" smtClean="0"/>
              <a:t>what</a:t>
            </a:r>
            <a:r>
              <a:rPr lang="sv-SE" dirty="0" smtClean="0"/>
              <a:t> you </a:t>
            </a:r>
            <a:r>
              <a:rPr lang="sv-SE" dirty="0" err="1" smtClean="0"/>
              <a:t>have</a:t>
            </a:r>
            <a:r>
              <a:rPr lang="sv-SE" dirty="0" smtClean="0"/>
              <a:t> </a:t>
            </a:r>
            <a:r>
              <a:rPr lang="sv-SE" dirty="0" err="1" smtClean="0"/>
              <a:t>written</a:t>
            </a:r>
            <a:r>
              <a:rPr lang="sv-SE" dirty="0" smtClean="0"/>
              <a:t>.</a:t>
            </a:r>
          </a:p>
          <a:p>
            <a:r>
              <a:rPr lang="sv-SE" dirty="0" err="1" smtClean="0"/>
              <a:t>Plagiarism</a:t>
            </a:r>
            <a:r>
              <a:rPr lang="sv-SE" dirty="0" smtClean="0"/>
              <a:t> </a:t>
            </a:r>
            <a:r>
              <a:rPr lang="sv-SE" dirty="0" err="1" smtClean="0"/>
              <a:t>creates</a:t>
            </a:r>
            <a:r>
              <a:rPr lang="sv-SE" dirty="0" smtClean="0"/>
              <a:t> </a:t>
            </a:r>
            <a:r>
              <a:rPr lang="sv-SE" dirty="0" err="1" smtClean="0"/>
              <a:t>unfair</a:t>
            </a:r>
            <a:r>
              <a:rPr lang="sv-SE" dirty="0" smtClean="0"/>
              <a:t> </a:t>
            </a:r>
            <a:r>
              <a:rPr lang="sv-SE" dirty="0" err="1" smtClean="0"/>
              <a:t>conditions</a:t>
            </a:r>
            <a:r>
              <a:rPr lang="sv-SE" dirty="0" smtClean="0"/>
              <a:t> </a:t>
            </a:r>
            <a:r>
              <a:rPr lang="sv-SE" dirty="0" err="1" smtClean="0"/>
              <a:t>between</a:t>
            </a:r>
            <a:r>
              <a:rPr lang="sv-SE" dirty="0" smtClean="0"/>
              <a:t> students and </a:t>
            </a:r>
            <a:r>
              <a:rPr lang="sv-SE" dirty="0" err="1" smtClean="0"/>
              <a:t>can</a:t>
            </a:r>
            <a:r>
              <a:rPr lang="sv-SE" dirty="0" smtClean="0"/>
              <a:t> </a:t>
            </a:r>
            <a:r>
              <a:rPr lang="sv-SE" dirty="0" err="1" smtClean="0"/>
              <a:t>undermine</a:t>
            </a:r>
            <a:r>
              <a:rPr lang="sv-SE" dirty="0" smtClean="0"/>
              <a:t> </a:t>
            </a:r>
            <a:r>
              <a:rPr lang="sv-SE" dirty="0" err="1" smtClean="0"/>
              <a:t>people’s</a:t>
            </a:r>
            <a:r>
              <a:rPr lang="sv-SE" dirty="0" smtClean="0"/>
              <a:t> trust in </a:t>
            </a:r>
            <a:r>
              <a:rPr lang="sv-SE" dirty="0" err="1" smtClean="0"/>
              <a:t>university</a:t>
            </a:r>
            <a:r>
              <a:rPr lang="sv-SE" dirty="0" smtClean="0"/>
              <a:t> </a:t>
            </a:r>
            <a:r>
              <a:rPr lang="sv-SE" dirty="0" err="1" smtClean="0"/>
              <a:t>education</a:t>
            </a:r>
            <a:r>
              <a:rPr lang="sv-SE" dirty="0" smtClean="0"/>
              <a:t>.</a:t>
            </a:r>
          </a:p>
          <a:p>
            <a:r>
              <a:rPr lang="en-US" dirty="0" smtClean="0"/>
              <a:t>Plagiarism can lead to suspension from studies! Be aware of how to avoid plagiarism when writing an academic text.</a:t>
            </a:r>
            <a:endParaRPr lang="sv-SE"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smtClean="0"/>
              <a:t>When do you need to write references?</a:t>
            </a:r>
            <a:endParaRPr lang="en-US" dirty="0" smtClean="0"/>
          </a:p>
        </p:txBody>
      </p:sp>
      <p:sp>
        <p:nvSpPr>
          <p:cNvPr id="3" name="Content Placeholder 2"/>
          <p:cNvSpPr>
            <a:spLocks noGrp="1"/>
          </p:cNvSpPr>
          <p:nvPr>
            <p:ph idx="1"/>
          </p:nvPr>
        </p:nvSpPr>
        <p:spPr/>
        <p:txBody>
          <a:bodyPr/>
          <a:lstStyle/>
          <a:p>
            <a:r>
              <a:rPr lang="en-CA" dirty="0" smtClean="0"/>
              <a:t>Direct quotes, paraphrasing and summaries of other peoples ideas.</a:t>
            </a:r>
          </a:p>
          <a:p>
            <a:r>
              <a:rPr lang="en-CA" dirty="0" smtClean="0"/>
              <a:t>Statements which can be argued for and against.</a:t>
            </a:r>
          </a:p>
          <a:p>
            <a:r>
              <a:rPr lang="en-CA" dirty="0" smtClean="0"/>
              <a:t>Statistics, tables, etc.</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dirty="0" smtClean="0"/>
              <a:t>What do you not need to write references for?</a:t>
            </a:r>
            <a:endParaRPr lang="en-US" dirty="0" smtClean="0"/>
          </a:p>
        </p:txBody>
      </p:sp>
      <p:sp>
        <p:nvSpPr>
          <p:cNvPr id="3" name="Content Placeholder 2"/>
          <p:cNvSpPr>
            <a:spLocks noGrp="1"/>
          </p:cNvSpPr>
          <p:nvPr>
            <p:ph idx="1"/>
          </p:nvPr>
        </p:nvSpPr>
        <p:spPr/>
        <p:txBody>
          <a:bodyPr/>
          <a:lstStyle/>
          <a:p>
            <a:r>
              <a:rPr lang="en-CA" dirty="0" smtClean="0"/>
              <a:t>Common knowledge – something which is known to a great number of readers or is commonly accepted as a fact.</a:t>
            </a:r>
          </a:p>
          <a:p>
            <a:r>
              <a:rPr lang="en-CA" dirty="0" smtClean="0"/>
              <a:t>Facts that are widely available in dictionaries, encyclopaedias and text books.</a:t>
            </a:r>
          </a:p>
          <a:p>
            <a:r>
              <a:rPr lang="en-CA" dirty="0" smtClean="0"/>
              <a:t>Your own ideas, discoveries and words.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normAutofit/>
          </a:bodyPr>
          <a:lstStyle/>
          <a:p>
            <a:r>
              <a:rPr lang="sv-SE" sz="4000" dirty="0" smtClean="0"/>
              <a:t>A </a:t>
            </a:r>
            <a:r>
              <a:rPr lang="sv-SE" sz="4000" dirty="0" err="1" smtClean="0"/>
              <a:t>reference</a:t>
            </a:r>
            <a:r>
              <a:rPr lang="sv-SE" sz="4000" dirty="0" smtClean="0"/>
              <a:t> </a:t>
            </a:r>
            <a:r>
              <a:rPr lang="sv-SE" sz="4000" dirty="0" err="1" smtClean="0"/>
              <a:t>consists</a:t>
            </a:r>
            <a:r>
              <a:rPr lang="sv-SE" sz="4000" dirty="0" smtClean="0"/>
              <a:t> of </a:t>
            </a:r>
            <a:r>
              <a:rPr lang="sv-SE" sz="4000" dirty="0" err="1" smtClean="0"/>
              <a:t>three</a:t>
            </a:r>
            <a:r>
              <a:rPr lang="sv-SE" sz="4000" dirty="0" smtClean="0"/>
              <a:t> parts</a:t>
            </a:r>
            <a:endParaRPr lang="en-US" dirty="0"/>
          </a:p>
        </p:txBody>
      </p:sp>
      <p:sp>
        <p:nvSpPr>
          <p:cNvPr id="3" name="Content Placeholder 2"/>
          <p:cNvSpPr>
            <a:spLocks noGrp="1"/>
          </p:cNvSpPr>
          <p:nvPr>
            <p:ph idx="1"/>
          </p:nvPr>
        </p:nvSpPr>
        <p:spPr>
          <a:xfrm>
            <a:off x="457200" y="1700808"/>
            <a:ext cx="8229600" cy="4800025"/>
          </a:xfrm>
        </p:spPr>
        <p:txBody>
          <a:bodyPr>
            <a:normAutofit fontScale="32500" lnSpcReduction="20000"/>
          </a:bodyPr>
          <a:lstStyle/>
          <a:p>
            <a:pPr marL="514350" indent="-514350">
              <a:defRPr/>
            </a:pPr>
            <a:r>
              <a:rPr lang="en-US" sz="8600" b="1" dirty="0" smtClean="0"/>
              <a:t>Source</a:t>
            </a:r>
            <a:endParaRPr lang="en-US" sz="8600" dirty="0" smtClean="0"/>
          </a:p>
          <a:p>
            <a:pPr marL="806958" lvl="1" indent="-514350">
              <a:defRPr/>
            </a:pPr>
            <a:r>
              <a:rPr lang="en-US" sz="8400" dirty="0" smtClean="0">
                <a:solidFill>
                  <a:schemeClr val="tx1"/>
                </a:solidFill>
              </a:rPr>
              <a:t>Where you got the information, i.e. a journal article</a:t>
            </a:r>
          </a:p>
          <a:p>
            <a:pPr marL="1042797" lvl="2" indent="-457200">
              <a:defRPr/>
            </a:pPr>
            <a:r>
              <a:rPr lang="en-US" sz="7800" dirty="0" smtClean="0">
                <a:solidFill>
                  <a:schemeClr val="tx1"/>
                </a:solidFill>
              </a:rPr>
              <a:t>Printed: books, articles, reports, proceedings…</a:t>
            </a:r>
          </a:p>
          <a:p>
            <a:pPr marL="1042797" lvl="2" indent="-457200">
              <a:defRPr/>
            </a:pPr>
            <a:r>
              <a:rPr lang="en-US" sz="7800" dirty="0" smtClean="0">
                <a:solidFill>
                  <a:schemeClr val="tx1"/>
                </a:solidFill>
              </a:rPr>
              <a:t>Interviews, films, web information…</a:t>
            </a:r>
            <a:r>
              <a:rPr lang="en-US" sz="8400" dirty="0" smtClean="0"/>
              <a:t/>
            </a:r>
            <a:br>
              <a:rPr lang="en-US" sz="8400" dirty="0" smtClean="0"/>
            </a:br>
            <a:endParaRPr lang="en-US" sz="8400" dirty="0" smtClean="0"/>
          </a:p>
          <a:p>
            <a:pPr marL="514350" indent="-514350">
              <a:defRPr/>
            </a:pPr>
            <a:r>
              <a:rPr lang="en-US" sz="8600" b="1" dirty="0" smtClean="0"/>
              <a:t>Text reference</a:t>
            </a:r>
            <a:endParaRPr lang="en-US" sz="8600" dirty="0" smtClean="0"/>
          </a:p>
          <a:p>
            <a:pPr marL="806958" lvl="1" indent="-514350">
              <a:defRPr/>
            </a:pPr>
            <a:r>
              <a:rPr lang="en-US" sz="8000" dirty="0" smtClean="0">
                <a:solidFill>
                  <a:schemeClr val="tx1"/>
                </a:solidFill>
              </a:rPr>
              <a:t>In the text you are writing, you state what is not your ideas.</a:t>
            </a:r>
            <a:r>
              <a:rPr lang="en-US" sz="8400" dirty="0" smtClean="0">
                <a:solidFill>
                  <a:schemeClr val="tx1"/>
                </a:solidFill>
              </a:rPr>
              <a:t/>
            </a:r>
            <a:br>
              <a:rPr lang="en-US" sz="8400" dirty="0" smtClean="0">
                <a:solidFill>
                  <a:schemeClr val="tx1"/>
                </a:solidFill>
              </a:rPr>
            </a:br>
            <a:endParaRPr lang="en-US" sz="8400" b="1" dirty="0" smtClean="0">
              <a:solidFill>
                <a:schemeClr val="tx1"/>
              </a:solidFill>
            </a:endParaRPr>
          </a:p>
          <a:p>
            <a:pPr marL="514350" indent="-514350">
              <a:defRPr/>
            </a:pPr>
            <a:r>
              <a:rPr lang="en-US" sz="8600" b="1" dirty="0" smtClean="0"/>
              <a:t>Reference</a:t>
            </a:r>
            <a:endParaRPr lang="en-US" sz="8600" dirty="0" smtClean="0"/>
          </a:p>
          <a:p>
            <a:pPr marL="806958" lvl="1" indent="-514350">
              <a:defRPr/>
            </a:pPr>
            <a:r>
              <a:rPr lang="en-US" sz="8000" dirty="0" smtClean="0">
                <a:solidFill>
                  <a:schemeClr val="tx1"/>
                </a:solidFill>
              </a:rPr>
              <a:t>More detailed and collected in a reference list.</a:t>
            </a:r>
            <a:br>
              <a:rPr lang="en-US" sz="8000" dirty="0" smtClean="0">
                <a:solidFill>
                  <a:schemeClr val="tx1"/>
                </a:solidFill>
              </a:rPr>
            </a:br>
            <a:r>
              <a:rPr lang="en-US" dirty="0" smtClean="0">
                <a:solidFill>
                  <a:schemeClr val="tx1"/>
                </a:solidFill>
              </a:rPr>
              <a:t/>
            </a:r>
            <a:br>
              <a:rPr lang="en-US" dirty="0" smtClean="0">
                <a:solidFill>
                  <a:schemeClr val="tx1"/>
                </a:solidFill>
              </a:rPr>
            </a:br>
            <a:endParaRPr lang="sv-SE" b="1" dirty="0" smtClean="0">
              <a:solidFill>
                <a:schemeClr val="tx1"/>
              </a:solidFill>
            </a:endParaRP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20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20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20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066800"/>
          </a:xfrm>
        </p:spPr>
        <p:txBody>
          <a:bodyPr>
            <a:normAutofit/>
          </a:bodyPr>
          <a:lstStyle/>
          <a:p>
            <a:r>
              <a:rPr lang="sv-SE" sz="4000" dirty="0" smtClean="0"/>
              <a:t>Text </a:t>
            </a:r>
            <a:r>
              <a:rPr lang="sv-SE" sz="4000" dirty="0" err="1" smtClean="0"/>
              <a:t>reference</a:t>
            </a:r>
            <a:r>
              <a:rPr lang="sv-SE" sz="4000" dirty="0" smtClean="0"/>
              <a:t> – IEEE </a:t>
            </a:r>
            <a:r>
              <a:rPr lang="sv-SE" sz="4000" dirty="0" err="1" smtClean="0"/>
              <a:t>style</a:t>
            </a:r>
            <a:endParaRPr lang="en-US" sz="4000" dirty="0"/>
          </a:p>
        </p:txBody>
      </p:sp>
      <p:sp>
        <p:nvSpPr>
          <p:cNvPr id="3" name="Content Placeholder 2"/>
          <p:cNvSpPr>
            <a:spLocks noGrp="1"/>
          </p:cNvSpPr>
          <p:nvPr>
            <p:ph idx="1"/>
          </p:nvPr>
        </p:nvSpPr>
        <p:spPr>
          <a:xfrm>
            <a:off x="457200" y="1775191"/>
            <a:ext cx="8229600" cy="4868519"/>
          </a:xfrm>
        </p:spPr>
        <p:txBody>
          <a:bodyPr>
            <a:normAutofit/>
          </a:bodyPr>
          <a:lstStyle/>
          <a:p>
            <a:r>
              <a:rPr lang="sv-SE" dirty="0" smtClean="0"/>
              <a:t>In the text:</a:t>
            </a:r>
            <a:endParaRPr lang="en-US" dirty="0" smtClean="0"/>
          </a:p>
          <a:p>
            <a:pPr lvl="1"/>
            <a:r>
              <a:rPr lang="en-US" dirty="0" smtClean="0">
                <a:solidFill>
                  <a:schemeClr val="tx1"/>
                </a:solidFill>
              </a:rPr>
              <a:t>Power Management Systems are being used for more and more different tasks [1]</a:t>
            </a:r>
          </a:p>
          <a:p>
            <a:pPr lvl="1"/>
            <a:endParaRPr lang="en-US" dirty="0" smtClean="0">
              <a:solidFill>
                <a:schemeClr val="tx1"/>
              </a:solidFill>
            </a:endParaRPr>
          </a:p>
          <a:p>
            <a:r>
              <a:rPr lang="sv-SE" dirty="0" smtClean="0"/>
              <a:t>In the </a:t>
            </a:r>
            <a:r>
              <a:rPr lang="sv-SE" dirty="0" err="1" smtClean="0"/>
              <a:t>reference</a:t>
            </a:r>
            <a:r>
              <a:rPr lang="sv-SE" dirty="0" smtClean="0"/>
              <a:t> list:</a:t>
            </a:r>
            <a:endParaRPr lang="en-US" dirty="0" smtClean="0"/>
          </a:p>
          <a:p>
            <a:pPr lvl="1"/>
            <a:r>
              <a:rPr lang="en-US" dirty="0" smtClean="0">
                <a:solidFill>
                  <a:schemeClr val="tx1"/>
                </a:solidFill>
              </a:rPr>
              <a:t> [1]  J. C. Foreman, R. K. </a:t>
            </a:r>
            <a:r>
              <a:rPr lang="en-US" dirty="0" err="1" smtClean="0">
                <a:solidFill>
                  <a:schemeClr val="tx1"/>
                </a:solidFill>
              </a:rPr>
              <a:t>Ragade</a:t>
            </a:r>
            <a:r>
              <a:rPr lang="en-US" dirty="0" smtClean="0">
                <a:solidFill>
                  <a:schemeClr val="tx1"/>
                </a:solidFill>
              </a:rPr>
              <a:t>, and J. H. Graham, “New Software Metrics for Evaluation and Comparison of Advanced Power Management Systems,” </a:t>
            </a:r>
            <a:r>
              <a:rPr lang="en-US" i="1" dirty="0" smtClean="0">
                <a:solidFill>
                  <a:schemeClr val="tx1"/>
                </a:solidFill>
              </a:rPr>
              <a:t>Systems Journal, IEEE</a:t>
            </a:r>
            <a:r>
              <a:rPr lang="en-US" dirty="0" smtClean="0">
                <a:solidFill>
                  <a:schemeClr val="tx1"/>
                </a:solidFill>
              </a:rPr>
              <a:t>, vol. 3, no. 3, pp. 331-335, 2009.</a:t>
            </a:r>
            <a:endParaRPr lang="en-US" dirty="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20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20688"/>
            <a:ext cx="8229600" cy="1066800"/>
          </a:xfrm>
        </p:spPr>
        <p:txBody>
          <a:bodyPr>
            <a:normAutofit/>
          </a:bodyPr>
          <a:lstStyle/>
          <a:p>
            <a:r>
              <a:rPr lang="sv-SE" sz="4000" dirty="0" err="1" smtClean="0"/>
              <a:t>Reference</a:t>
            </a:r>
            <a:r>
              <a:rPr lang="sv-SE" sz="4000" dirty="0" smtClean="0"/>
              <a:t> list – IEEE </a:t>
            </a:r>
            <a:r>
              <a:rPr lang="sv-SE" sz="4000" dirty="0" err="1" smtClean="0"/>
              <a:t>style</a:t>
            </a:r>
            <a:endParaRPr lang="en-US" sz="4000" dirty="0"/>
          </a:p>
        </p:txBody>
      </p:sp>
      <p:sp>
        <p:nvSpPr>
          <p:cNvPr id="3" name="Content Placeholder 2"/>
          <p:cNvSpPr>
            <a:spLocks noGrp="1"/>
          </p:cNvSpPr>
          <p:nvPr>
            <p:ph idx="1"/>
          </p:nvPr>
        </p:nvSpPr>
        <p:spPr>
          <a:xfrm>
            <a:off x="214282" y="1775191"/>
            <a:ext cx="8715436" cy="4625609"/>
          </a:xfrm>
        </p:spPr>
        <p:txBody>
          <a:bodyPr>
            <a:noAutofit/>
          </a:bodyPr>
          <a:lstStyle/>
          <a:p>
            <a:r>
              <a:rPr lang="en-US" sz="2000" dirty="0" smtClean="0"/>
              <a:t>[1] 	J. C. Foreman, R. K. </a:t>
            </a:r>
            <a:r>
              <a:rPr lang="en-US" sz="2000" dirty="0" err="1" smtClean="0"/>
              <a:t>Ragade</a:t>
            </a:r>
            <a:r>
              <a:rPr lang="en-US" sz="2000" dirty="0" smtClean="0"/>
              <a:t>, and J. H. Graham, “New Software Metrics for Evaluation and Comparison of Advanced Power Management Systems,” </a:t>
            </a:r>
            <a:r>
              <a:rPr lang="en-US" sz="2000" i="1" dirty="0" smtClean="0"/>
              <a:t>Systems Journal, IEEE</a:t>
            </a:r>
            <a:r>
              <a:rPr lang="en-US" sz="2000" dirty="0" smtClean="0"/>
              <a:t>, vol. 3, no. 3, pp. 331-335, 2009.</a:t>
            </a:r>
          </a:p>
          <a:p>
            <a:r>
              <a:rPr lang="en-US" sz="2000" dirty="0" smtClean="0"/>
              <a:t>[2]	 B. </a:t>
            </a:r>
            <a:r>
              <a:rPr lang="en-US" sz="2000" dirty="0" err="1" smtClean="0"/>
              <a:t>Mirkin</a:t>
            </a:r>
            <a:r>
              <a:rPr lang="en-US" sz="2000" dirty="0" smtClean="0"/>
              <a:t>, </a:t>
            </a:r>
            <a:r>
              <a:rPr lang="en-US" sz="2000" i="1" dirty="0" smtClean="0"/>
              <a:t>Clustering for data mining : a data recovery approach</a:t>
            </a:r>
            <a:r>
              <a:rPr lang="en-US" sz="2000" dirty="0" smtClean="0"/>
              <a:t>. Boca Raton  FL: Chapman &amp; Hall/CRC, 2005.</a:t>
            </a:r>
          </a:p>
          <a:p>
            <a:r>
              <a:rPr lang="en-US" sz="2000" dirty="0" smtClean="0"/>
              <a:t>[3]	 P. S. Yu and S. </a:t>
            </a:r>
            <a:r>
              <a:rPr lang="en-US" sz="2000" dirty="0" err="1" smtClean="0"/>
              <a:t>Chakraborty</a:t>
            </a:r>
            <a:r>
              <a:rPr lang="en-US" sz="2000" dirty="0" smtClean="0"/>
              <a:t>, with </a:t>
            </a:r>
            <a:r>
              <a:rPr lang="en-US" sz="2000" dirty="0" err="1" smtClean="0"/>
              <a:t>Ke</a:t>
            </a:r>
            <a:r>
              <a:rPr lang="en-US" sz="2000" dirty="0" smtClean="0"/>
              <a:t> Wang, “Bottom-up generalization: a data mining solution to privacy protection,” in </a:t>
            </a:r>
            <a:r>
              <a:rPr lang="en-US" sz="2000" i="1" dirty="0" smtClean="0"/>
              <a:t>Data Mining, 2004. ICDM  ’04. Fourth IEEE International Conference on</a:t>
            </a:r>
            <a:r>
              <a:rPr lang="en-US" sz="2000" dirty="0" smtClean="0"/>
              <a:t>, 2004, pp. 249-256.</a:t>
            </a:r>
          </a:p>
          <a:p>
            <a:r>
              <a:rPr lang="en-US" sz="2000" dirty="0" smtClean="0"/>
              <a:t>[4]	 I. P. </a:t>
            </a:r>
            <a:r>
              <a:rPr lang="en-US" sz="2000" dirty="0" err="1" smtClean="0"/>
              <a:t>Kaminow</a:t>
            </a:r>
            <a:r>
              <a:rPr lang="en-US" sz="2000" dirty="0" smtClean="0"/>
              <a:t> and T. Li, </a:t>
            </a:r>
            <a:r>
              <a:rPr lang="en-US" sz="2000" i="1" dirty="0" smtClean="0"/>
              <a:t>Optical fiber telecommunications IV. A, Components</a:t>
            </a:r>
            <a:r>
              <a:rPr lang="en-US" sz="2000" dirty="0" smtClean="0"/>
              <a:t>. San Diego: Academic Press, 2002.</a:t>
            </a:r>
          </a:p>
          <a:p>
            <a:endParaRPr lang="en-US" sz="2000" dirty="0" smtClean="0"/>
          </a:p>
          <a:p>
            <a:pPr>
              <a:buNone/>
            </a:pPr>
            <a:endParaRPr lang="sv-SE" dirty="0" smtClean="0"/>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Reference</a:t>
            </a:r>
            <a:r>
              <a:rPr lang="sv-SE" dirty="0" smtClean="0"/>
              <a:t> management software</a:t>
            </a:r>
            <a:endParaRPr lang="en-US" dirty="0"/>
          </a:p>
        </p:txBody>
      </p:sp>
      <p:sp>
        <p:nvSpPr>
          <p:cNvPr id="3" name="Content Placeholder 2"/>
          <p:cNvSpPr>
            <a:spLocks noGrp="1"/>
          </p:cNvSpPr>
          <p:nvPr>
            <p:ph idx="1"/>
          </p:nvPr>
        </p:nvSpPr>
        <p:spPr/>
        <p:txBody>
          <a:bodyPr/>
          <a:lstStyle/>
          <a:p>
            <a:r>
              <a:rPr lang="sv-SE" dirty="0" err="1" smtClean="0"/>
              <a:t>Allows</a:t>
            </a:r>
            <a:r>
              <a:rPr lang="sv-SE" dirty="0" smtClean="0"/>
              <a:t> you to:</a:t>
            </a:r>
          </a:p>
          <a:p>
            <a:pPr lvl="1"/>
            <a:r>
              <a:rPr lang="sv-SE" dirty="0" err="1" smtClean="0">
                <a:solidFill>
                  <a:schemeClr val="tx1"/>
                </a:solidFill>
              </a:rPr>
              <a:t>Collect</a:t>
            </a:r>
            <a:r>
              <a:rPr lang="sv-SE" dirty="0" smtClean="0">
                <a:solidFill>
                  <a:schemeClr val="tx1"/>
                </a:solidFill>
              </a:rPr>
              <a:t>, sort and </a:t>
            </a:r>
            <a:r>
              <a:rPr lang="sv-SE" dirty="0" err="1" smtClean="0">
                <a:solidFill>
                  <a:schemeClr val="tx1"/>
                </a:solidFill>
              </a:rPr>
              <a:t>use</a:t>
            </a:r>
            <a:r>
              <a:rPr lang="sv-SE" dirty="0" smtClean="0">
                <a:solidFill>
                  <a:schemeClr val="tx1"/>
                </a:solidFill>
              </a:rPr>
              <a:t> your </a:t>
            </a:r>
            <a:r>
              <a:rPr lang="sv-SE" dirty="0" err="1" smtClean="0">
                <a:solidFill>
                  <a:schemeClr val="tx1"/>
                </a:solidFill>
              </a:rPr>
              <a:t>references</a:t>
            </a:r>
            <a:endParaRPr lang="sv-SE" dirty="0" smtClean="0">
              <a:solidFill>
                <a:schemeClr val="tx1"/>
              </a:solidFill>
            </a:endParaRPr>
          </a:p>
          <a:p>
            <a:pPr lvl="1"/>
            <a:r>
              <a:rPr lang="sv-SE" dirty="0" err="1" smtClean="0">
                <a:solidFill>
                  <a:schemeClr val="tx1"/>
                </a:solidFill>
              </a:rPr>
              <a:t>Insert</a:t>
            </a:r>
            <a:r>
              <a:rPr lang="sv-SE" dirty="0" smtClean="0">
                <a:solidFill>
                  <a:schemeClr val="tx1"/>
                </a:solidFill>
              </a:rPr>
              <a:t> </a:t>
            </a:r>
            <a:r>
              <a:rPr lang="sv-SE" dirty="0" err="1" smtClean="0">
                <a:solidFill>
                  <a:schemeClr val="tx1"/>
                </a:solidFill>
              </a:rPr>
              <a:t>references</a:t>
            </a:r>
            <a:r>
              <a:rPr lang="sv-SE" dirty="0" smtClean="0">
                <a:solidFill>
                  <a:schemeClr val="tx1"/>
                </a:solidFill>
              </a:rPr>
              <a:t> </a:t>
            </a:r>
            <a:r>
              <a:rPr lang="sv-SE" dirty="0" err="1" smtClean="0">
                <a:solidFill>
                  <a:schemeClr val="tx1"/>
                </a:solidFill>
              </a:rPr>
              <a:t>into</a:t>
            </a:r>
            <a:r>
              <a:rPr lang="sv-SE" dirty="0" smtClean="0">
                <a:solidFill>
                  <a:schemeClr val="tx1"/>
                </a:solidFill>
              </a:rPr>
              <a:t> a </a:t>
            </a:r>
            <a:r>
              <a:rPr lang="sv-SE" dirty="0" err="1" smtClean="0">
                <a:solidFill>
                  <a:schemeClr val="tx1"/>
                </a:solidFill>
              </a:rPr>
              <a:t>word</a:t>
            </a:r>
            <a:r>
              <a:rPr lang="sv-SE" dirty="0" smtClean="0">
                <a:solidFill>
                  <a:schemeClr val="tx1"/>
                </a:solidFill>
              </a:rPr>
              <a:t> processor </a:t>
            </a:r>
            <a:r>
              <a:rPr lang="sv-SE" dirty="0" err="1" smtClean="0">
                <a:solidFill>
                  <a:schemeClr val="tx1"/>
                </a:solidFill>
              </a:rPr>
              <a:t>such</a:t>
            </a:r>
            <a:r>
              <a:rPr lang="sv-SE" dirty="0" smtClean="0">
                <a:solidFill>
                  <a:schemeClr val="tx1"/>
                </a:solidFill>
              </a:rPr>
              <a:t> as MS Word</a:t>
            </a:r>
          </a:p>
          <a:p>
            <a:pPr lvl="1"/>
            <a:r>
              <a:rPr lang="sv-SE" dirty="0" err="1" smtClean="0">
                <a:solidFill>
                  <a:schemeClr val="tx1"/>
                </a:solidFill>
              </a:rPr>
              <a:t>Share</a:t>
            </a:r>
            <a:r>
              <a:rPr lang="sv-SE" dirty="0" smtClean="0">
                <a:solidFill>
                  <a:schemeClr val="tx1"/>
                </a:solidFill>
              </a:rPr>
              <a:t> your </a:t>
            </a:r>
            <a:r>
              <a:rPr lang="sv-SE" dirty="0" err="1" smtClean="0">
                <a:solidFill>
                  <a:schemeClr val="tx1"/>
                </a:solidFill>
              </a:rPr>
              <a:t>references</a:t>
            </a:r>
            <a:r>
              <a:rPr lang="sv-SE" dirty="0" smtClean="0">
                <a:solidFill>
                  <a:schemeClr val="tx1"/>
                </a:solidFill>
              </a:rPr>
              <a:t> with your research partner</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Zotero</a:t>
            </a:r>
            <a:endParaRPr lang="en-US" dirty="0"/>
          </a:p>
        </p:txBody>
      </p:sp>
      <p:sp>
        <p:nvSpPr>
          <p:cNvPr id="3" name="Content Placeholder 2"/>
          <p:cNvSpPr>
            <a:spLocks noGrp="1"/>
          </p:cNvSpPr>
          <p:nvPr>
            <p:ph idx="1"/>
          </p:nvPr>
        </p:nvSpPr>
        <p:spPr/>
        <p:txBody>
          <a:bodyPr/>
          <a:lstStyle/>
          <a:p>
            <a:r>
              <a:rPr lang="sv-SE" dirty="0" err="1" smtClean="0">
                <a:hlinkClick r:id="rId2"/>
              </a:rPr>
              <a:t>www.zotero.org</a:t>
            </a:r>
            <a:endParaRPr lang="sv-SE" dirty="0" smtClean="0"/>
          </a:p>
          <a:p>
            <a:r>
              <a:rPr lang="sv-SE" dirty="0" smtClean="0"/>
              <a:t>Free (</a:t>
            </a:r>
            <a:r>
              <a:rPr lang="sv-SE" dirty="0" err="1" smtClean="0"/>
              <a:t>open</a:t>
            </a:r>
            <a:r>
              <a:rPr lang="sv-SE" dirty="0" smtClean="0"/>
              <a:t> </a:t>
            </a:r>
            <a:r>
              <a:rPr lang="sv-SE" dirty="0" err="1" smtClean="0"/>
              <a:t>source</a:t>
            </a:r>
            <a:r>
              <a:rPr lang="sv-SE" dirty="0" smtClean="0"/>
              <a:t>) </a:t>
            </a:r>
            <a:r>
              <a:rPr lang="sv-SE" dirty="0" err="1" smtClean="0"/>
              <a:t>reference</a:t>
            </a:r>
            <a:r>
              <a:rPr lang="sv-SE" dirty="0" smtClean="0"/>
              <a:t> management system</a:t>
            </a:r>
          </a:p>
          <a:p>
            <a:r>
              <a:rPr lang="sv-SE" dirty="0" err="1" smtClean="0"/>
              <a:t>Sofar</a:t>
            </a:r>
            <a:r>
              <a:rPr lang="sv-SE" dirty="0" smtClean="0"/>
              <a:t> </a:t>
            </a:r>
            <a:r>
              <a:rPr lang="sv-SE" dirty="0" err="1" smtClean="0"/>
              <a:t>only</a:t>
            </a:r>
            <a:r>
              <a:rPr lang="sv-SE" dirty="0" smtClean="0"/>
              <a:t> </a:t>
            </a:r>
            <a:r>
              <a:rPr lang="sv-SE" dirty="0" err="1" smtClean="0"/>
              <a:t>works</a:t>
            </a:r>
            <a:r>
              <a:rPr lang="sv-SE" dirty="0" smtClean="0"/>
              <a:t> with the </a:t>
            </a:r>
            <a:r>
              <a:rPr lang="sv-SE" dirty="0" err="1" smtClean="0"/>
              <a:t>browser</a:t>
            </a:r>
            <a:r>
              <a:rPr lang="sv-SE" dirty="0" smtClean="0"/>
              <a:t> Mozilla </a:t>
            </a:r>
            <a:r>
              <a:rPr lang="sv-SE" dirty="0" err="1" smtClean="0"/>
              <a:t>Firefox</a:t>
            </a:r>
            <a:endParaRPr lang="sv-SE" dirty="0" smtClean="0"/>
          </a:p>
          <a:p>
            <a:r>
              <a:rPr lang="sv-SE" dirty="0" smtClean="0"/>
              <a:t>Saves </a:t>
            </a:r>
            <a:r>
              <a:rPr lang="sv-SE" dirty="0" err="1" smtClean="0"/>
              <a:t>references</a:t>
            </a:r>
            <a:r>
              <a:rPr lang="sv-SE" dirty="0" smtClean="0"/>
              <a:t> online and </a:t>
            </a:r>
            <a:r>
              <a:rPr lang="sv-SE" dirty="0" err="1" smtClean="0"/>
              <a:t>locally</a:t>
            </a:r>
            <a:endParaRPr lang="sv-SE" dirty="0" smtClean="0"/>
          </a:p>
          <a:p>
            <a:r>
              <a:rPr lang="sv-SE" dirty="0" smtClean="0"/>
              <a:t>Can be </a:t>
            </a:r>
            <a:r>
              <a:rPr lang="sv-SE" dirty="0" err="1" smtClean="0"/>
              <a:t>used</a:t>
            </a:r>
            <a:r>
              <a:rPr lang="sv-SE" dirty="0" smtClean="0"/>
              <a:t> to </a:t>
            </a:r>
            <a:r>
              <a:rPr lang="sv-SE" dirty="0" err="1" smtClean="0"/>
              <a:t>insert</a:t>
            </a:r>
            <a:r>
              <a:rPr lang="sv-SE" dirty="0" smtClean="0"/>
              <a:t> </a:t>
            </a:r>
            <a:r>
              <a:rPr lang="sv-SE" dirty="0" err="1" smtClean="0"/>
              <a:t>references</a:t>
            </a:r>
            <a:r>
              <a:rPr lang="sv-SE" dirty="0" smtClean="0"/>
              <a:t> </a:t>
            </a:r>
            <a:r>
              <a:rPr lang="sv-SE" dirty="0" err="1" smtClean="0"/>
              <a:t>into</a:t>
            </a:r>
            <a:r>
              <a:rPr lang="sv-SE" dirty="0" smtClean="0"/>
              <a:t> Word </a:t>
            </a:r>
            <a:r>
              <a:rPr lang="sv-SE" dirty="0" err="1" smtClean="0"/>
              <a:t>documents</a:t>
            </a:r>
            <a:endParaRPr lang="en-US" dirty="0" smtClean="0"/>
          </a:p>
          <a:p>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444208" y="836712"/>
            <a:ext cx="2266950" cy="7239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Contents</a:t>
            </a:r>
            <a:endParaRPr lang="en-US" dirty="0"/>
          </a:p>
        </p:txBody>
      </p:sp>
      <p:sp>
        <p:nvSpPr>
          <p:cNvPr id="3" name="Content Placeholder 2"/>
          <p:cNvSpPr>
            <a:spLocks noGrp="1"/>
          </p:cNvSpPr>
          <p:nvPr>
            <p:ph idx="1"/>
          </p:nvPr>
        </p:nvSpPr>
        <p:spPr/>
        <p:txBody>
          <a:bodyPr/>
          <a:lstStyle/>
          <a:p>
            <a:r>
              <a:rPr lang="sv-SE" dirty="0" err="1" smtClean="0"/>
              <a:t>Scientific</a:t>
            </a:r>
            <a:r>
              <a:rPr lang="sv-SE" dirty="0" smtClean="0"/>
              <a:t> texts</a:t>
            </a:r>
          </a:p>
          <a:p>
            <a:r>
              <a:rPr lang="sv-SE" dirty="0" smtClean="0"/>
              <a:t>Writing </a:t>
            </a:r>
            <a:r>
              <a:rPr lang="sv-SE" dirty="0" err="1" smtClean="0"/>
              <a:t>references</a:t>
            </a:r>
            <a:endParaRPr lang="sv-SE" dirty="0" smtClean="0"/>
          </a:p>
          <a:p>
            <a:r>
              <a:rPr lang="sv-SE" dirty="0" err="1" smtClean="0"/>
              <a:t>Reference</a:t>
            </a:r>
            <a:r>
              <a:rPr lang="sv-SE" dirty="0" smtClean="0"/>
              <a:t> management</a:t>
            </a:r>
          </a:p>
          <a:p>
            <a:r>
              <a:rPr lang="sv-SE" dirty="0" err="1" smtClean="0"/>
              <a:t>Plagiarism</a:t>
            </a:r>
            <a:endParaRPr lang="sv-SE"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Preferences</a:t>
            </a:r>
            <a:r>
              <a:rPr lang="sv-SE" dirty="0" smtClean="0"/>
              <a:t> in </a:t>
            </a:r>
            <a:r>
              <a:rPr lang="sv-SE" dirty="0" err="1" smtClean="0"/>
              <a:t>Zotero</a:t>
            </a:r>
            <a:endParaRPr lang="en-US" dirty="0"/>
          </a:p>
        </p:txBody>
      </p:sp>
      <p:sp>
        <p:nvSpPr>
          <p:cNvPr id="5" name="Content Placeholder 4"/>
          <p:cNvSpPr>
            <a:spLocks noGrp="1"/>
          </p:cNvSpPr>
          <p:nvPr>
            <p:ph idx="1"/>
          </p:nvPr>
        </p:nvSpPr>
        <p:spPr/>
        <p:txBody>
          <a:bodyPr>
            <a:normAutofit/>
          </a:bodyPr>
          <a:lstStyle/>
          <a:p>
            <a:r>
              <a:rPr lang="sv-SE" dirty="0" smtClean="0"/>
              <a:t>Under ”</a:t>
            </a:r>
            <a:r>
              <a:rPr lang="sv-SE" dirty="0" err="1" smtClean="0"/>
              <a:t>Advanced</a:t>
            </a:r>
            <a:r>
              <a:rPr lang="sv-SE" dirty="0" smtClean="0"/>
              <a:t>” </a:t>
            </a:r>
            <a:r>
              <a:rPr lang="sv-SE" dirty="0" err="1" smtClean="0"/>
              <a:t>choose</a:t>
            </a:r>
            <a:r>
              <a:rPr lang="sv-SE" dirty="0" smtClean="0"/>
              <a:t> </a:t>
            </a:r>
            <a:r>
              <a:rPr lang="sv-SE" dirty="0" err="1" smtClean="0"/>
              <a:t>if</a:t>
            </a:r>
            <a:r>
              <a:rPr lang="sv-SE" dirty="0" smtClean="0"/>
              <a:t> you </a:t>
            </a:r>
            <a:r>
              <a:rPr lang="sv-SE" dirty="0" err="1" smtClean="0"/>
              <a:t>want</a:t>
            </a:r>
            <a:r>
              <a:rPr lang="sv-SE" dirty="0" smtClean="0"/>
              <a:t> to </a:t>
            </a:r>
            <a:r>
              <a:rPr lang="sv-SE" dirty="0" err="1" smtClean="0"/>
              <a:t>use</a:t>
            </a:r>
            <a:r>
              <a:rPr lang="sv-SE" dirty="0" smtClean="0"/>
              <a:t> a </a:t>
            </a:r>
            <a:r>
              <a:rPr lang="sv-SE" dirty="0" err="1" smtClean="0"/>
              <a:t>link</a:t>
            </a:r>
            <a:r>
              <a:rPr lang="sv-SE" dirty="0" smtClean="0"/>
              <a:t> server. This option </a:t>
            </a:r>
            <a:r>
              <a:rPr lang="sv-SE" dirty="0" err="1" smtClean="0"/>
              <a:t>can</a:t>
            </a:r>
            <a:r>
              <a:rPr lang="sv-SE" dirty="0" smtClean="0"/>
              <a:t> be </a:t>
            </a:r>
            <a:r>
              <a:rPr lang="sv-SE" dirty="0" err="1" smtClean="0"/>
              <a:t>found</a:t>
            </a:r>
            <a:r>
              <a:rPr lang="sv-SE" dirty="0" smtClean="0"/>
              <a:t> in the box ”</a:t>
            </a:r>
            <a:r>
              <a:rPr lang="sv-SE" dirty="0" err="1" smtClean="0"/>
              <a:t>OpenURL</a:t>
            </a:r>
            <a:r>
              <a:rPr lang="sv-SE" dirty="0" smtClean="0"/>
              <a:t>”.</a:t>
            </a:r>
          </a:p>
          <a:p>
            <a:r>
              <a:rPr lang="sv-SE" dirty="0" smtClean="0"/>
              <a:t>The </a:t>
            </a:r>
            <a:r>
              <a:rPr lang="sv-SE" dirty="0" err="1" smtClean="0"/>
              <a:t>Library</a:t>
            </a:r>
            <a:r>
              <a:rPr lang="sv-SE" dirty="0" smtClean="0"/>
              <a:t> </a:t>
            </a:r>
            <a:r>
              <a:rPr lang="sv-SE" dirty="0" err="1" smtClean="0"/>
              <a:t>link</a:t>
            </a:r>
            <a:r>
              <a:rPr lang="sv-SE" dirty="0" smtClean="0"/>
              <a:t> server </a:t>
            </a:r>
            <a:r>
              <a:rPr lang="sv-SE" dirty="0" err="1" smtClean="0"/>
              <a:t>here</a:t>
            </a:r>
            <a:r>
              <a:rPr lang="sv-SE" dirty="0" smtClean="0"/>
              <a:t> at BTH is </a:t>
            </a:r>
            <a:r>
              <a:rPr lang="sv-SE" dirty="0" err="1" smtClean="0"/>
              <a:t>called</a:t>
            </a:r>
            <a:r>
              <a:rPr lang="sv-SE" dirty="0" smtClean="0"/>
              <a:t> </a:t>
            </a:r>
            <a:r>
              <a:rPr lang="sv-SE" dirty="0" err="1" smtClean="0"/>
              <a:t>SFX@Blekinge</a:t>
            </a:r>
            <a:r>
              <a:rPr lang="sv-SE" dirty="0" smtClean="0"/>
              <a:t>, and it </a:t>
            </a:r>
            <a:r>
              <a:rPr lang="sv-SE" dirty="0" err="1" smtClean="0"/>
              <a:t>helps</a:t>
            </a:r>
            <a:r>
              <a:rPr lang="sv-SE" dirty="0" smtClean="0"/>
              <a:t> </a:t>
            </a:r>
            <a:r>
              <a:rPr lang="sv-SE" dirty="0" err="1" smtClean="0"/>
              <a:t>us</a:t>
            </a:r>
            <a:r>
              <a:rPr lang="sv-SE" dirty="0" smtClean="0"/>
              <a:t> to </a:t>
            </a:r>
            <a:r>
              <a:rPr lang="sv-SE" dirty="0" err="1" smtClean="0"/>
              <a:t>find</a:t>
            </a:r>
            <a:r>
              <a:rPr lang="sv-SE" dirty="0" smtClean="0"/>
              <a:t> the full text version of </a:t>
            </a:r>
            <a:r>
              <a:rPr lang="sv-SE" dirty="0" err="1" smtClean="0"/>
              <a:t>documents</a:t>
            </a:r>
            <a:r>
              <a:rPr lang="sv-SE" dirty="0" smtClean="0"/>
              <a:t>.</a:t>
            </a:r>
          </a:p>
          <a:p>
            <a:r>
              <a:rPr lang="sv-SE" dirty="0" smtClean="0"/>
              <a:t>To </a:t>
            </a:r>
            <a:r>
              <a:rPr lang="sv-SE" dirty="0" err="1" smtClean="0"/>
              <a:t>use</a:t>
            </a:r>
            <a:r>
              <a:rPr lang="sv-SE" dirty="0" smtClean="0"/>
              <a:t> this you </a:t>
            </a:r>
            <a:r>
              <a:rPr lang="sv-SE" dirty="0" err="1" smtClean="0"/>
              <a:t>type</a:t>
            </a:r>
            <a:r>
              <a:rPr lang="sv-SE" dirty="0" smtClean="0"/>
              <a:t> in the </a:t>
            </a:r>
            <a:r>
              <a:rPr lang="sv-SE" dirty="0" err="1" smtClean="0"/>
              <a:t>following</a:t>
            </a:r>
            <a:r>
              <a:rPr lang="sv-SE" dirty="0" smtClean="0"/>
              <a:t> in the box ”</a:t>
            </a:r>
            <a:r>
              <a:rPr lang="sv-SE" dirty="0" err="1" smtClean="0"/>
              <a:t>Resolver</a:t>
            </a:r>
            <a:r>
              <a:rPr lang="sv-SE" dirty="0" smtClean="0"/>
              <a:t>”: </a:t>
            </a:r>
            <a:r>
              <a:rPr lang="sv-SE" dirty="0" smtClean="0">
                <a:hlinkClick r:id="rId2"/>
              </a:rPr>
              <a:t>http://link.libris.kb.se/sfxbth</a:t>
            </a:r>
            <a:endParaRPr lang="sv-SE" dirty="0" smtClean="0"/>
          </a:p>
          <a:p>
            <a:pPr>
              <a:buNone/>
            </a:pP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Mendeley</a:t>
            </a:r>
            <a:endParaRPr lang="en-US" dirty="0"/>
          </a:p>
        </p:txBody>
      </p:sp>
      <p:sp>
        <p:nvSpPr>
          <p:cNvPr id="3" name="Content Placeholder 2"/>
          <p:cNvSpPr>
            <a:spLocks noGrp="1"/>
          </p:cNvSpPr>
          <p:nvPr>
            <p:ph idx="1"/>
          </p:nvPr>
        </p:nvSpPr>
        <p:spPr/>
        <p:txBody>
          <a:bodyPr/>
          <a:lstStyle/>
          <a:p>
            <a:r>
              <a:rPr lang="sv-SE" dirty="0" err="1" smtClean="0">
                <a:hlinkClick r:id="rId2"/>
              </a:rPr>
              <a:t>www.mendeley.com</a:t>
            </a:r>
            <a:endParaRPr lang="sv-SE" dirty="0" smtClean="0"/>
          </a:p>
          <a:p>
            <a:r>
              <a:rPr lang="sv-SE" dirty="0" smtClean="0"/>
              <a:t>Free </a:t>
            </a:r>
            <a:r>
              <a:rPr lang="sv-SE" dirty="0" err="1" smtClean="0"/>
              <a:t>reference</a:t>
            </a:r>
            <a:r>
              <a:rPr lang="sv-SE" dirty="0" smtClean="0"/>
              <a:t> management system and </a:t>
            </a:r>
            <a:r>
              <a:rPr lang="sv-SE" dirty="0" err="1" smtClean="0"/>
              <a:t>academic</a:t>
            </a:r>
            <a:r>
              <a:rPr lang="sv-SE" dirty="0" smtClean="0"/>
              <a:t> social </a:t>
            </a:r>
            <a:r>
              <a:rPr lang="sv-SE" dirty="0" err="1" smtClean="0"/>
              <a:t>network</a:t>
            </a:r>
            <a:endParaRPr lang="sv-SE" dirty="0" smtClean="0"/>
          </a:p>
          <a:p>
            <a:r>
              <a:rPr lang="sv-SE" dirty="0" smtClean="0"/>
              <a:t>Saves </a:t>
            </a:r>
            <a:r>
              <a:rPr lang="sv-SE" dirty="0" err="1" smtClean="0"/>
              <a:t>references</a:t>
            </a:r>
            <a:r>
              <a:rPr lang="sv-SE" dirty="0" smtClean="0"/>
              <a:t> online and </a:t>
            </a:r>
            <a:r>
              <a:rPr lang="sv-SE" dirty="0" err="1" smtClean="0"/>
              <a:t>locally</a:t>
            </a:r>
            <a:endParaRPr lang="sv-SE" dirty="0" smtClean="0"/>
          </a:p>
          <a:p>
            <a:r>
              <a:rPr lang="sv-SE" dirty="0" smtClean="0"/>
              <a:t>Can be </a:t>
            </a:r>
            <a:r>
              <a:rPr lang="sv-SE" dirty="0" err="1" smtClean="0"/>
              <a:t>used</a:t>
            </a:r>
            <a:r>
              <a:rPr lang="sv-SE" dirty="0" smtClean="0"/>
              <a:t> to </a:t>
            </a:r>
            <a:r>
              <a:rPr lang="sv-SE" dirty="0" err="1" smtClean="0"/>
              <a:t>insert</a:t>
            </a:r>
            <a:r>
              <a:rPr lang="sv-SE" dirty="0" smtClean="0"/>
              <a:t> </a:t>
            </a:r>
            <a:r>
              <a:rPr lang="sv-SE" dirty="0" err="1" smtClean="0"/>
              <a:t>references</a:t>
            </a:r>
            <a:r>
              <a:rPr lang="sv-SE" dirty="0" smtClean="0"/>
              <a:t> </a:t>
            </a:r>
            <a:r>
              <a:rPr lang="sv-SE" dirty="0" err="1" smtClean="0"/>
              <a:t>into</a:t>
            </a:r>
            <a:r>
              <a:rPr lang="sv-SE" dirty="0" smtClean="0"/>
              <a:t> Word </a:t>
            </a:r>
            <a:r>
              <a:rPr lang="sv-SE" dirty="0" err="1" smtClean="0"/>
              <a:t>documents</a:t>
            </a:r>
            <a:endParaRPr lang="en-US" dirty="0" smtClean="0"/>
          </a:p>
          <a:p>
            <a:endParaRPr lang="en-US" dirty="0"/>
          </a:p>
        </p:txBody>
      </p:sp>
      <p:pic>
        <p:nvPicPr>
          <p:cNvPr id="5122" name="Picture 2"/>
          <p:cNvPicPr>
            <a:picLocks noChangeAspect="1" noChangeArrowheads="1"/>
          </p:cNvPicPr>
          <p:nvPr/>
        </p:nvPicPr>
        <p:blipFill>
          <a:blip r:embed="rId3" cstate="print"/>
          <a:srcRect/>
          <a:stretch>
            <a:fillRect/>
          </a:stretch>
        </p:blipFill>
        <p:spPr bwMode="auto">
          <a:xfrm>
            <a:off x="6156176" y="764704"/>
            <a:ext cx="2686050" cy="5715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dirty="0" smtClean="0"/>
              <a:t>Plagiarism</a:t>
            </a:r>
            <a:endParaRPr lang="en-US" dirty="0"/>
          </a:p>
        </p:txBody>
      </p:sp>
      <p:sp>
        <p:nvSpPr>
          <p:cNvPr id="3" name="Content Placeholder 2"/>
          <p:cNvSpPr>
            <a:spLocks noGrp="1"/>
          </p:cNvSpPr>
          <p:nvPr>
            <p:ph idx="1"/>
          </p:nvPr>
        </p:nvSpPr>
        <p:spPr/>
        <p:txBody>
          <a:bodyPr/>
          <a:lstStyle/>
          <a:p>
            <a:r>
              <a:rPr lang="en-CA" dirty="0" smtClean="0"/>
              <a:t>What is plagiarism?</a:t>
            </a:r>
          </a:p>
          <a:p>
            <a:pPr lvl="1"/>
            <a:r>
              <a:rPr lang="en-CA" dirty="0" smtClean="0">
                <a:solidFill>
                  <a:schemeClr val="tx1"/>
                </a:solidFill>
              </a:rPr>
              <a:t>Definition – ”</a:t>
            </a:r>
            <a:r>
              <a:rPr lang="en-CA" i="1" dirty="0" smtClean="0">
                <a:solidFill>
                  <a:schemeClr val="tx1"/>
                </a:solidFill>
              </a:rPr>
              <a:t>Plagiarism is passing off someone else’s work, whether intentionally or unintentionally, as your own for your own benefit</a:t>
            </a:r>
            <a:r>
              <a:rPr lang="en-CA" dirty="0" smtClean="0">
                <a:solidFill>
                  <a:schemeClr val="tx1"/>
                </a:solidFill>
              </a:rPr>
              <a:t>” (Carroll, 2002, p. 9).</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smtClean="0"/>
              <a:t>You </a:t>
            </a:r>
            <a:r>
              <a:rPr lang="sv-SE" dirty="0" err="1" smtClean="0"/>
              <a:t>plagiarize</a:t>
            </a:r>
            <a:r>
              <a:rPr lang="sv-SE" dirty="0" smtClean="0"/>
              <a:t> </a:t>
            </a:r>
            <a:r>
              <a:rPr lang="sv-SE" dirty="0" err="1" smtClean="0"/>
              <a:t>if</a:t>
            </a:r>
            <a:r>
              <a:rPr lang="sv-SE" dirty="0" smtClean="0"/>
              <a:t> you…</a:t>
            </a:r>
            <a:endParaRPr lang="en-US" dirty="0"/>
          </a:p>
        </p:txBody>
      </p:sp>
      <p:sp>
        <p:nvSpPr>
          <p:cNvPr id="3" name="Content Placeholder 2"/>
          <p:cNvSpPr>
            <a:spLocks noGrp="1"/>
          </p:cNvSpPr>
          <p:nvPr>
            <p:ph idx="1"/>
          </p:nvPr>
        </p:nvSpPr>
        <p:spPr/>
        <p:txBody>
          <a:bodyPr>
            <a:normAutofit fontScale="77500" lnSpcReduction="20000"/>
          </a:bodyPr>
          <a:lstStyle/>
          <a:p>
            <a:r>
              <a:rPr lang="sv-SE" sz="3300" dirty="0" err="1" smtClean="0"/>
              <a:t>Submit</a:t>
            </a:r>
            <a:r>
              <a:rPr lang="sv-SE" sz="3300" dirty="0" smtClean="0"/>
              <a:t> </a:t>
            </a:r>
            <a:r>
              <a:rPr lang="sv-SE" sz="3300" dirty="0" err="1" smtClean="0"/>
              <a:t>somebody</a:t>
            </a:r>
            <a:r>
              <a:rPr lang="sv-SE" sz="3300" dirty="0" smtClean="0"/>
              <a:t> </a:t>
            </a:r>
            <a:r>
              <a:rPr lang="sv-SE" sz="3300" dirty="0" err="1" smtClean="0"/>
              <a:t>else’s</a:t>
            </a:r>
            <a:r>
              <a:rPr lang="sv-SE" sz="3300" dirty="0" smtClean="0"/>
              <a:t> work as your </a:t>
            </a:r>
            <a:r>
              <a:rPr lang="sv-SE" sz="3300" dirty="0" err="1" smtClean="0"/>
              <a:t>own</a:t>
            </a:r>
            <a:r>
              <a:rPr lang="sv-SE" sz="3300" dirty="0" smtClean="0"/>
              <a:t>, or </a:t>
            </a:r>
            <a:r>
              <a:rPr lang="sv-SE" sz="3300" dirty="0" err="1" smtClean="0"/>
              <a:t>reuse</a:t>
            </a:r>
            <a:r>
              <a:rPr lang="sv-SE" sz="3300" dirty="0" smtClean="0"/>
              <a:t> your </a:t>
            </a:r>
            <a:r>
              <a:rPr lang="sv-SE" sz="3300" dirty="0" err="1" smtClean="0"/>
              <a:t>own</a:t>
            </a:r>
            <a:r>
              <a:rPr lang="sv-SE" sz="3300" dirty="0" smtClean="0"/>
              <a:t> work/group work from a </a:t>
            </a:r>
            <a:r>
              <a:rPr lang="sv-SE" sz="3300" dirty="0" err="1" smtClean="0"/>
              <a:t>previous</a:t>
            </a:r>
            <a:r>
              <a:rPr lang="sv-SE" sz="3300" dirty="0" smtClean="0"/>
              <a:t> </a:t>
            </a:r>
            <a:r>
              <a:rPr lang="sv-SE" sz="3300" dirty="0" err="1" smtClean="0"/>
              <a:t>course</a:t>
            </a:r>
            <a:r>
              <a:rPr lang="sv-SE" sz="3300" dirty="0" smtClean="0"/>
              <a:t> </a:t>
            </a:r>
            <a:r>
              <a:rPr lang="sv-SE" sz="3300" dirty="0" err="1" smtClean="0"/>
              <a:t>without</a:t>
            </a:r>
            <a:r>
              <a:rPr lang="sv-SE" sz="3300" dirty="0" smtClean="0"/>
              <a:t> permission.</a:t>
            </a:r>
          </a:p>
          <a:p>
            <a:pPr>
              <a:buNone/>
            </a:pPr>
            <a:endParaRPr lang="sv-SE" sz="3300" dirty="0" smtClean="0"/>
          </a:p>
          <a:p>
            <a:pPr>
              <a:buNone/>
            </a:pPr>
            <a:r>
              <a:rPr lang="sv-SE" sz="3300" b="1" dirty="0" smtClean="0"/>
              <a:t>You </a:t>
            </a:r>
            <a:r>
              <a:rPr lang="sv-SE" sz="3300" b="1" dirty="0" err="1" smtClean="0"/>
              <a:t>also</a:t>
            </a:r>
            <a:r>
              <a:rPr lang="sv-SE" sz="3300" b="1" dirty="0" smtClean="0"/>
              <a:t> </a:t>
            </a:r>
            <a:r>
              <a:rPr lang="sv-SE" sz="3300" b="1" dirty="0" err="1" smtClean="0"/>
              <a:t>plagiarize</a:t>
            </a:r>
            <a:r>
              <a:rPr lang="sv-SE" sz="3300" b="1" dirty="0" smtClean="0"/>
              <a:t> </a:t>
            </a:r>
            <a:r>
              <a:rPr lang="sv-SE" sz="3300" b="1" dirty="0" err="1" smtClean="0"/>
              <a:t>if</a:t>
            </a:r>
            <a:r>
              <a:rPr lang="sv-SE" sz="3300" b="1" dirty="0" smtClean="0"/>
              <a:t> you, </a:t>
            </a:r>
            <a:r>
              <a:rPr lang="sv-SE" sz="3300" b="1" dirty="0" err="1" smtClean="0"/>
              <a:t>without</a:t>
            </a:r>
            <a:r>
              <a:rPr lang="sv-SE" sz="3300" b="1" dirty="0" smtClean="0"/>
              <a:t> </a:t>
            </a:r>
            <a:r>
              <a:rPr lang="sv-SE" sz="3300" b="1" dirty="0" err="1" smtClean="0"/>
              <a:t>referring</a:t>
            </a:r>
            <a:r>
              <a:rPr lang="sv-SE" sz="3300" b="1" dirty="0" smtClean="0"/>
              <a:t> to the </a:t>
            </a:r>
            <a:r>
              <a:rPr lang="sv-SE" sz="3300" b="1" dirty="0" err="1" smtClean="0"/>
              <a:t>source</a:t>
            </a:r>
            <a:r>
              <a:rPr lang="sv-SE" sz="3300" b="1" dirty="0" smtClean="0"/>
              <a:t>:</a:t>
            </a:r>
          </a:p>
          <a:p>
            <a:r>
              <a:rPr lang="sv-SE" sz="3300" dirty="0" err="1" smtClean="0"/>
              <a:t>Copy</a:t>
            </a:r>
            <a:r>
              <a:rPr lang="sv-SE" sz="3300" dirty="0" smtClean="0"/>
              <a:t> </a:t>
            </a:r>
            <a:r>
              <a:rPr lang="sv-SE" sz="3300" dirty="0" err="1" smtClean="0"/>
              <a:t>phrases</a:t>
            </a:r>
            <a:r>
              <a:rPr lang="sv-SE" sz="3300" dirty="0" smtClean="0"/>
              <a:t>, </a:t>
            </a:r>
            <a:r>
              <a:rPr lang="sv-SE" sz="3300" dirty="0" err="1" smtClean="0"/>
              <a:t>sentences</a:t>
            </a:r>
            <a:r>
              <a:rPr lang="sv-SE" sz="3300" dirty="0" smtClean="0"/>
              <a:t> or passages from </a:t>
            </a:r>
            <a:r>
              <a:rPr lang="sv-SE" sz="3300" dirty="0" err="1" smtClean="0"/>
              <a:t>somebody</a:t>
            </a:r>
            <a:r>
              <a:rPr lang="sv-SE" sz="3300" dirty="0" smtClean="0"/>
              <a:t> </a:t>
            </a:r>
            <a:r>
              <a:rPr lang="sv-SE" sz="3300" dirty="0" err="1" smtClean="0"/>
              <a:t>else’s</a:t>
            </a:r>
            <a:r>
              <a:rPr lang="sv-SE" sz="3300" dirty="0" smtClean="0"/>
              <a:t> work, </a:t>
            </a:r>
            <a:r>
              <a:rPr lang="sv-SE" sz="3300" dirty="0" err="1" smtClean="0"/>
              <a:t>regardless</a:t>
            </a:r>
            <a:r>
              <a:rPr lang="sv-SE" sz="3300" dirty="0" smtClean="0"/>
              <a:t> </a:t>
            </a:r>
            <a:r>
              <a:rPr lang="sv-SE" sz="3300" dirty="0" err="1" smtClean="0"/>
              <a:t>whether</a:t>
            </a:r>
            <a:r>
              <a:rPr lang="sv-SE" sz="3300" dirty="0" smtClean="0"/>
              <a:t> you </a:t>
            </a:r>
            <a:r>
              <a:rPr lang="sv-SE" sz="3300" dirty="0" err="1" smtClean="0"/>
              <a:t>use</a:t>
            </a:r>
            <a:r>
              <a:rPr lang="sv-SE" sz="3300" dirty="0" smtClean="0"/>
              <a:t> citation markers or not.</a:t>
            </a:r>
          </a:p>
          <a:p>
            <a:r>
              <a:rPr lang="sv-SE" sz="3300" dirty="0" err="1" smtClean="0"/>
              <a:t>Rewrite</a:t>
            </a:r>
            <a:r>
              <a:rPr lang="sv-SE" sz="3300" dirty="0" smtClean="0"/>
              <a:t> a passage from </a:t>
            </a:r>
            <a:r>
              <a:rPr lang="sv-SE" sz="3300" dirty="0" err="1" smtClean="0"/>
              <a:t>somebody</a:t>
            </a:r>
            <a:r>
              <a:rPr lang="sv-SE" sz="3300" dirty="0" smtClean="0"/>
              <a:t> </a:t>
            </a:r>
            <a:r>
              <a:rPr lang="sv-SE" sz="3300" dirty="0" err="1" smtClean="0"/>
              <a:t>else’s</a:t>
            </a:r>
            <a:r>
              <a:rPr lang="sv-SE" sz="3300" dirty="0" smtClean="0"/>
              <a:t> work in your </a:t>
            </a:r>
            <a:r>
              <a:rPr lang="sv-SE" sz="3300" dirty="0" err="1" smtClean="0"/>
              <a:t>own</a:t>
            </a:r>
            <a:r>
              <a:rPr lang="sv-SE" sz="3300" dirty="0" smtClean="0"/>
              <a:t> </a:t>
            </a:r>
            <a:r>
              <a:rPr lang="sv-SE" sz="3300" dirty="0" err="1" smtClean="0"/>
              <a:t>words</a:t>
            </a:r>
            <a:r>
              <a:rPr lang="sv-SE" sz="3300" dirty="0" smtClean="0"/>
              <a:t>.</a:t>
            </a:r>
          </a:p>
          <a:p>
            <a:r>
              <a:rPr lang="sv-SE" sz="3300" dirty="0" err="1" smtClean="0"/>
              <a:t>Use</a:t>
            </a:r>
            <a:r>
              <a:rPr lang="sv-SE" sz="3300" dirty="0" smtClean="0"/>
              <a:t> </a:t>
            </a:r>
            <a:r>
              <a:rPr lang="sv-SE" sz="3300" dirty="0" err="1" smtClean="0"/>
              <a:t>someone</a:t>
            </a:r>
            <a:r>
              <a:rPr lang="sv-SE" sz="3300" dirty="0" smtClean="0"/>
              <a:t> </a:t>
            </a:r>
            <a:r>
              <a:rPr lang="sv-SE" sz="3300" dirty="0" err="1" smtClean="0"/>
              <a:t>else’s</a:t>
            </a:r>
            <a:r>
              <a:rPr lang="sv-SE" sz="3300" dirty="0" smtClean="0"/>
              <a:t> </a:t>
            </a:r>
            <a:r>
              <a:rPr lang="sv-SE" sz="3300" dirty="0" err="1" smtClean="0"/>
              <a:t>idea</a:t>
            </a:r>
            <a:r>
              <a:rPr lang="sv-SE" sz="3300" dirty="0" smtClean="0"/>
              <a:t>, </a:t>
            </a:r>
            <a:r>
              <a:rPr lang="sv-SE" sz="3300" dirty="0" err="1" smtClean="0"/>
              <a:t>theory</a:t>
            </a:r>
            <a:r>
              <a:rPr lang="sv-SE" sz="3300" dirty="0" smtClean="0"/>
              <a:t>, </a:t>
            </a:r>
            <a:r>
              <a:rPr lang="sv-SE" sz="3300" dirty="0" err="1" smtClean="0"/>
              <a:t>method</a:t>
            </a:r>
            <a:r>
              <a:rPr lang="sv-SE" sz="3300" dirty="0" smtClean="0"/>
              <a:t> or data.</a:t>
            </a:r>
          </a:p>
          <a:p>
            <a:endParaRPr lang="sv-SE" dirty="0" smtClean="0"/>
          </a:p>
          <a:p>
            <a:pPr>
              <a:buNone/>
            </a:pPr>
            <a:endParaRPr lang="sv-SE"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4000" dirty="0" smtClean="0"/>
              <a:t>You </a:t>
            </a:r>
            <a:r>
              <a:rPr lang="sv-SE" sz="4000" dirty="0" err="1" smtClean="0"/>
              <a:t>plagiarize</a:t>
            </a:r>
            <a:r>
              <a:rPr lang="sv-SE" sz="4000" dirty="0" smtClean="0"/>
              <a:t> </a:t>
            </a:r>
            <a:r>
              <a:rPr lang="sv-SE" sz="4000" dirty="0" err="1" smtClean="0"/>
              <a:t>if</a:t>
            </a:r>
            <a:r>
              <a:rPr lang="sv-SE" sz="4000" dirty="0" smtClean="0"/>
              <a:t> you…</a:t>
            </a:r>
            <a:endParaRPr lang="en-US" sz="4000" dirty="0"/>
          </a:p>
        </p:txBody>
      </p:sp>
      <p:sp>
        <p:nvSpPr>
          <p:cNvPr id="3" name="Content Placeholder 2"/>
          <p:cNvSpPr>
            <a:spLocks noGrp="1"/>
          </p:cNvSpPr>
          <p:nvPr>
            <p:ph idx="1"/>
          </p:nvPr>
        </p:nvSpPr>
        <p:spPr/>
        <p:txBody>
          <a:bodyPr>
            <a:normAutofit/>
          </a:bodyPr>
          <a:lstStyle/>
          <a:p>
            <a:pPr>
              <a:buNone/>
            </a:pPr>
            <a:r>
              <a:rPr lang="sv-SE" b="1" dirty="0" smtClean="0"/>
              <a:t>You </a:t>
            </a:r>
            <a:r>
              <a:rPr lang="sv-SE" b="1" dirty="0" err="1" smtClean="0"/>
              <a:t>also</a:t>
            </a:r>
            <a:r>
              <a:rPr lang="sv-SE" b="1" dirty="0" smtClean="0"/>
              <a:t> risk </a:t>
            </a:r>
            <a:r>
              <a:rPr lang="sv-SE" b="1" dirty="0" err="1" smtClean="0"/>
              <a:t>plagiarizing</a:t>
            </a:r>
            <a:r>
              <a:rPr lang="sv-SE" b="1" dirty="0" smtClean="0"/>
              <a:t> </a:t>
            </a:r>
            <a:r>
              <a:rPr lang="sv-SE" b="1" dirty="0" err="1" smtClean="0"/>
              <a:t>if</a:t>
            </a:r>
            <a:r>
              <a:rPr lang="sv-SE" b="1" dirty="0" smtClean="0"/>
              <a:t> your text is </a:t>
            </a:r>
            <a:r>
              <a:rPr lang="sv-SE" b="1" dirty="0" err="1" smtClean="0"/>
              <a:t>too</a:t>
            </a:r>
            <a:r>
              <a:rPr lang="sv-SE" b="1" dirty="0" smtClean="0"/>
              <a:t> </a:t>
            </a:r>
            <a:r>
              <a:rPr lang="sv-SE" b="1" dirty="0" err="1" smtClean="0"/>
              <a:t>close</a:t>
            </a:r>
            <a:r>
              <a:rPr lang="sv-SE" b="1" dirty="0" smtClean="0"/>
              <a:t> to the original, for </a:t>
            </a:r>
            <a:r>
              <a:rPr lang="sv-SE" b="1" dirty="0" err="1" smtClean="0"/>
              <a:t>example</a:t>
            </a:r>
            <a:r>
              <a:rPr lang="sv-SE" b="1" dirty="0" smtClean="0"/>
              <a:t> </a:t>
            </a:r>
            <a:r>
              <a:rPr lang="sv-SE" b="1" dirty="0" err="1" smtClean="0"/>
              <a:t>if</a:t>
            </a:r>
            <a:r>
              <a:rPr lang="sv-SE" b="1" dirty="0" smtClean="0"/>
              <a:t> you: </a:t>
            </a:r>
          </a:p>
          <a:p>
            <a:r>
              <a:rPr lang="sv-SE" dirty="0" err="1" smtClean="0"/>
              <a:t>Only</a:t>
            </a:r>
            <a:r>
              <a:rPr lang="sv-SE" dirty="0" smtClean="0"/>
              <a:t> </a:t>
            </a:r>
            <a:r>
              <a:rPr lang="sv-SE" dirty="0" err="1" smtClean="0"/>
              <a:t>replace</a:t>
            </a:r>
            <a:r>
              <a:rPr lang="sv-SE" dirty="0" smtClean="0"/>
              <a:t> a </a:t>
            </a:r>
            <a:r>
              <a:rPr lang="sv-SE" dirty="0" err="1" smtClean="0"/>
              <a:t>few</a:t>
            </a:r>
            <a:r>
              <a:rPr lang="sv-SE" dirty="0" smtClean="0"/>
              <a:t> </a:t>
            </a:r>
            <a:r>
              <a:rPr lang="sv-SE" dirty="0" err="1" smtClean="0"/>
              <a:t>words</a:t>
            </a:r>
            <a:r>
              <a:rPr lang="sv-SE" dirty="0" smtClean="0"/>
              <a:t> with synonyms.</a:t>
            </a:r>
          </a:p>
          <a:p>
            <a:r>
              <a:rPr lang="sv-SE" dirty="0" smtClean="0"/>
              <a:t>Make a </a:t>
            </a:r>
            <a:r>
              <a:rPr lang="sv-SE" dirty="0" err="1" smtClean="0"/>
              <a:t>direct</a:t>
            </a:r>
            <a:r>
              <a:rPr lang="sv-SE" dirty="0" smtClean="0"/>
              <a:t> </a:t>
            </a:r>
            <a:r>
              <a:rPr lang="sv-SE" dirty="0" err="1" smtClean="0"/>
              <a:t>translation</a:t>
            </a:r>
            <a:r>
              <a:rPr lang="sv-SE" dirty="0" smtClean="0"/>
              <a:t> from </a:t>
            </a:r>
            <a:r>
              <a:rPr lang="sv-SE" dirty="0" err="1" smtClean="0"/>
              <a:t>another</a:t>
            </a:r>
            <a:r>
              <a:rPr lang="sv-SE" dirty="0" smtClean="0"/>
              <a:t> </a:t>
            </a:r>
            <a:r>
              <a:rPr lang="sv-SE" dirty="0" err="1" smtClean="0"/>
              <a:t>language</a:t>
            </a:r>
            <a:r>
              <a:rPr lang="sv-SE" dirty="0" smtClean="0"/>
              <a:t>, </a:t>
            </a:r>
            <a:r>
              <a:rPr lang="sv-SE" dirty="0" err="1" smtClean="0"/>
              <a:t>without</a:t>
            </a:r>
            <a:r>
              <a:rPr lang="sv-SE" dirty="0" smtClean="0"/>
              <a:t> </a:t>
            </a:r>
            <a:r>
              <a:rPr lang="sv-SE" dirty="0" err="1" smtClean="0"/>
              <a:t>adding</a:t>
            </a:r>
            <a:r>
              <a:rPr lang="sv-SE" dirty="0" smtClean="0"/>
              <a:t> a ’my </a:t>
            </a:r>
            <a:r>
              <a:rPr lang="sv-SE" dirty="0" err="1" smtClean="0"/>
              <a:t>translation’-comment</a:t>
            </a:r>
            <a:r>
              <a:rPr lang="sv-SE" dirty="0" smtClean="0"/>
              <a:t>.</a:t>
            </a:r>
          </a:p>
          <a:p>
            <a:r>
              <a:rPr lang="sv-SE" dirty="0" err="1" smtClean="0"/>
              <a:t>Cut</a:t>
            </a:r>
            <a:r>
              <a:rPr lang="sv-SE" dirty="0" smtClean="0"/>
              <a:t> and </a:t>
            </a:r>
            <a:r>
              <a:rPr lang="sv-SE" dirty="0" err="1" smtClean="0"/>
              <a:t>paste</a:t>
            </a:r>
            <a:r>
              <a:rPr lang="sv-SE" dirty="0" smtClean="0"/>
              <a:t> from different </a:t>
            </a:r>
            <a:r>
              <a:rPr lang="sv-SE" dirty="0" err="1" smtClean="0"/>
              <a:t>sources</a:t>
            </a:r>
            <a:r>
              <a:rPr lang="sv-SE" dirty="0" smtClean="0"/>
              <a:t> </a:t>
            </a:r>
            <a:r>
              <a:rPr lang="sv-SE" dirty="0" err="1" smtClean="0"/>
              <a:t>without</a:t>
            </a:r>
            <a:r>
              <a:rPr lang="sv-SE" dirty="0" smtClean="0"/>
              <a:t> </a:t>
            </a:r>
            <a:r>
              <a:rPr lang="sv-SE" dirty="0" err="1" smtClean="0"/>
              <a:t>contributing</a:t>
            </a:r>
            <a:r>
              <a:rPr lang="sv-SE" dirty="0" smtClean="0"/>
              <a:t> with your </a:t>
            </a:r>
            <a:r>
              <a:rPr lang="sv-SE" dirty="0" err="1" smtClean="0"/>
              <a:t>own</a:t>
            </a:r>
            <a:r>
              <a:rPr lang="sv-SE" dirty="0" smtClean="0"/>
              <a:t> text and </a:t>
            </a:r>
            <a:r>
              <a:rPr lang="sv-SE" dirty="0" err="1" smtClean="0"/>
              <a:t>comments</a:t>
            </a:r>
            <a:r>
              <a:rPr lang="sv-SE" dirty="0" smtClean="0"/>
              <a:t>.</a:t>
            </a:r>
          </a:p>
          <a:p>
            <a:endParaRPr lang="sv-SE"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4000" dirty="0" err="1" smtClean="0"/>
              <a:t>Quoting</a:t>
            </a:r>
            <a:endParaRPr lang="en-US" sz="4000" dirty="0"/>
          </a:p>
        </p:txBody>
      </p:sp>
      <p:sp>
        <p:nvSpPr>
          <p:cNvPr id="3" name="Content Placeholder 2"/>
          <p:cNvSpPr>
            <a:spLocks noGrp="1"/>
          </p:cNvSpPr>
          <p:nvPr>
            <p:ph idx="1"/>
          </p:nvPr>
        </p:nvSpPr>
        <p:spPr/>
        <p:txBody>
          <a:bodyPr>
            <a:noAutofit/>
          </a:bodyPr>
          <a:lstStyle/>
          <a:p>
            <a:r>
              <a:rPr lang="en-US" dirty="0" smtClean="0"/>
              <a:t>Quoting means rendering word for word what somebody has written or said. </a:t>
            </a:r>
          </a:p>
          <a:p>
            <a:r>
              <a:rPr lang="en-US" dirty="0" smtClean="0"/>
              <a:t>Quotes are mainly used when you want to refer to a wording which is striking or ground-breaking, or if you risk altering the meaning by rephrasing it. </a:t>
            </a:r>
          </a:p>
          <a:p>
            <a:r>
              <a:rPr lang="en-US" dirty="0" smtClean="0"/>
              <a:t>You can also use quotes when you present a statement which you question and want to discuss. In most other cases it is better to paraphrase the content.</a:t>
            </a: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sv-SE" dirty="0" err="1" smtClean="0"/>
              <a:t>Examples</a:t>
            </a:r>
            <a:r>
              <a:rPr lang="sv-SE" dirty="0" smtClean="0"/>
              <a:t> of </a:t>
            </a:r>
            <a:r>
              <a:rPr lang="sv-SE" dirty="0" err="1" smtClean="0"/>
              <a:t>quotation</a:t>
            </a:r>
            <a:endParaRPr lang="en-US" dirty="0"/>
          </a:p>
        </p:txBody>
      </p:sp>
      <p:sp>
        <p:nvSpPr>
          <p:cNvPr id="3" name="Content Placeholder 2"/>
          <p:cNvSpPr>
            <a:spLocks noGrp="1"/>
          </p:cNvSpPr>
          <p:nvPr>
            <p:ph idx="1"/>
          </p:nvPr>
        </p:nvSpPr>
        <p:spPr>
          <a:xfrm>
            <a:off x="395536" y="1844824"/>
            <a:ext cx="8229600" cy="5400599"/>
          </a:xfrm>
        </p:spPr>
        <p:txBody>
          <a:bodyPr>
            <a:normAutofit fontScale="32500" lnSpcReduction="20000"/>
          </a:bodyPr>
          <a:lstStyle/>
          <a:p>
            <a:r>
              <a:rPr lang="en-US" sz="6000" b="1" dirty="0" smtClean="0"/>
              <a:t>Original excerpt </a:t>
            </a:r>
            <a:r>
              <a:rPr lang="en-US" sz="5000" b="1" dirty="0" smtClean="0"/>
              <a:t>(taken from Wells, P. (2000) </a:t>
            </a:r>
            <a:r>
              <a:rPr lang="en-US" sz="5000" b="1" i="1" dirty="0" smtClean="0"/>
              <a:t>The horror genre: From Beelzebub to Blair Witch)</a:t>
            </a:r>
            <a:r>
              <a:rPr lang="en-US" sz="5000" b="1" dirty="0" smtClean="0"/>
              <a:t> :</a:t>
            </a:r>
            <a:r>
              <a:rPr lang="en-US" sz="5100" b="1" dirty="0" smtClean="0"/>
              <a:t> </a:t>
            </a:r>
            <a:br>
              <a:rPr lang="en-US" sz="5100" b="1" dirty="0" smtClean="0"/>
            </a:br>
            <a:r>
              <a:rPr lang="en-US" sz="6000" dirty="0" smtClean="0"/>
              <a:t>The horror genre has become increasingly concerned with the relative and fragile nature of existence.</a:t>
            </a:r>
          </a:p>
          <a:p>
            <a:pPr>
              <a:buNone/>
            </a:pPr>
            <a:endParaRPr lang="en-US" sz="6000" b="1" dirty="0" smtClean="0"/>
          </a:p>
          <a:p>
            <a:r>
              <a:rPr lang="en-US" sz="6000" b="1" dirty="0" smtClean="0"/>
              <a:t>Text with run-in quotation:</a:t>
            </a:r>
            <a:r>
              <a:rPr lang="en-US" sz="6000" dirty="0" smtClean="0"/>
              <a:t/>
            </a:r>
            <a:br>
              <a:rPr lang="en-US" sz="6000" dirty="0" smtClean="0"/>
            </a:br>
            <a:r>
              <a:rPr lang="en-US" sz="6000" dirty="0" smtClean="0"/>
              <a:t>Horror films often examine the "relative and fragile nature" of humanity and what it means to exist (Wells, 2000, p. 9). </a:t>
            </a:r>
          </a:p>
          <a:p>
            <a:endParaRPr lang="en-US" sz="6000" dirty="0" smtClean="0"/>
          </a:p>
          <a:p>
            <a:r>
              <a:rPr lang="en-US" sz="6000" b="1" dirty="0" smtClean="0"/>
              <a:t>Text with block quotation:</a:t>
            </a:r>
            <a:r>
              <a:rPr lang="en-US" sz="6000" dirty="0" smtClean="0"/>
              <a:t/>
            </a:r>
            <a:br>
              <a:rPr lang="en-US" sz="6000" dirty="0" smtClean="0"/>
            </a:br>
            <a:r>
              <a:rPr lang="en-US" sz="6000" dirty="0" smtClean="0"/>
              <a:t>The horror genre is constantly changing to reflect the fears of contemporary society. In modern horror films a commonly occurring theme is how fragile human life is and the question if humanity is going to survive. As Paul Wells puts it:</a:t>
            </a:r>
            <a:r>
              <a:rPr lang="en-US" dirty="0" smtClean="0"/>
              <a:t/>
            </a:r>
            <a:br>
              <a:rPr lang="en-US" dirty="0" smtClean="0"/>
            </a:br>
            <a:endParaRPr lang="en-US" sz="4200" dirty="0" smtClean="0"/>
          </a:p>
          <a:p>
            <a:pPr>
              <a:buNone/>
            </a:pPr>
            <a:r>
              <a:rPr lang="en-US" sz="4200" dirty="0" smtClean="0"/>
              <a:t>		</a:t>
            </a:r>
            <a:r>
              <a:rPr lang="en-US" sz="5000" dirty="0" smtClean="0"/>
              <a:t>The horror genre has become increasingly concerned with the 	</a:t>
            </a:r>
          </a:p>
          <a:p>
            <a:pPr>
              <a:buNone/>
            </a:pPr>
            <a:r>
              <a:rPr lang="en-US" sz="5000" dirty="0" smtClean="0"/>
              <a:t>		relative and fragile nature of existence. (Wells; 2000, p. 9)</a:t>
            </a:r>
            <a:r>
              <a:rPr lang="en-US" dirty="0" smtClean="0"/>
              <a:t/>
            </a:r>
            <a:br>
              <a:rPr lang="en-US" dirty="0" smtClean="0"/>
            </a:b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2000"/>
                                        <p:tgtEl>
                                          <p:spTgt spid="3">
                                            <p:txEl>
                                              <p:pRg st="4" end="4"/>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20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2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sz="4000" dirty="0" err="1" smtClean="0"/>
              <a:t>Paraphrasing</a:t>
            </a:r>
            <a:endParaRPr lang="en-US" sz="4000" dirty="0"/>
          </a:p>
        </p:txBody>
      </p:sp>
      <p:sp>
        <p:nvSpPr>
          <p:cNvPr id="3" name="Content Placeholder 2"/>
          <p:cNvSpPr>
            <a:spLocks noGrp="1"/>
          </p:cNvSpPr>
          <p:nvPr>
            <p:ph idx="1"/>
          </p:nvPr>
        </p:nvSpPr>
        <p:spPr/>
        <p:txBody>
          <a:bodyPr>
            <a:normAutofit fontScale="70000" lnSpcReduction="20000"/>
          </a:bodyPr>
          <a:lstStyle/>
          <a:p>
            <a:r>
              <a:rPr lang="en-US" sz="3600" dirty="0" smtClean="0"/>
              <a:t>When you refer to someone else’s text or part of a text, it is often better to summarize or rewrite in your own words instead of making a word for word quotation. This is called paraphrasing. </a:t>
            </a:r>
          </a:p>
          <a:p>
            <a:pPr>
              <a:buNone/>
            </a:pPr>
            <a:endParaRPr lang="en-US" sz="3600" dirty="0" smtClean="0"/>
          </a:p>
          <a:p>
            <a:r>
              <a:rPr lang="en-US" sz="3600" dirty="0" smtClean="0"/>
              <a:t>As in the case with quotes, it must be clear which thoughts are your own and which you have got from somebody else. By using reporting words you show the reader that you are referring to someone else’s text: </a:t>
            </a:r>
            <a:br>
              <a:rPr lang="en-US" sz="3600" dirty="0" smtClean="0"/>
            </a:br>
            <a:r>
              <a:rPr lang="en-US" sz="3600" dirty="0" smtClean="0"/>
              <a:t/>
            </a:r>
            <a:br>
              <a:rPr lang="en-US" sz="3600" dirty="0" smtClean="0"/>
            </a:br>
            <a:r>
              <a:rPr lang="en-US" sz="3600" i="1" dirty="0" smtClean="0"/>
              <a:t>According to Graham...</a:t>
            </a:r>
            <a:r>
              <a:rPr lang="en-US" sz="3600" dirty="0" smtClean="0"/>
              <a:t/>
            </a:r>
            <a:br>
              <a:rPr lang="en-US" sz="3600" dirty="0" smtClean="0"/>
            </a:br>
            <a:r>
              <a:rPr lang="en-US" sz="3600" i="1" dirty="0" smtClean="0"/>
              <a:t>Graham argues that…</a:t>
            </a:r>
            <a:endParaRPr lang="en-US" sz="3600"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Example</a:t>
            </a:r>
            <a:r>
              <a:rPr lang="sv-SE" dirty="0" smtClean="0"/>
              <a:t> of </a:t>
            </a:r>
            <a:r>
              <a:rPr lang="sv-SE" dirty="0" err="1" smtClean="0"/>
              <a:t>paraphrasing</a:t>
            </a:r>
            <a:endParaRPr lang="en-US" dirty="0"/>
          </a:p>
        </p:txBody>
      </p:sp>
      <p:sp>
        <p:nvSpPr>
          <p:cNvPr id="3" name="Content Placeholder 2"/>
          <p:cNvSpPr>
            <a:spLocks noGrp="1"/>
          </p:cNvSpPr>
          <p:nvPr>
            <p:ph idx="1"/>
          </p:nvPr>
        </p:nvSpPr>
        <p:spPr/>
        <p:txBody>
          <a:bodyPr>
            <a:normAutofit fontScale="92500"/>
          </a:bodyPr>
          <a:lstStyle/>
          <a:p>
            <a:r>
              <a:rPr lang="en-US" sz="2400" b="1" dirty="0" smtClean="0"/>
              <a:t>Original excerpt </a:t>
            </a:r>
            <a:r>
              <a:rPr lang="en-US" sz="2000" b="1" dirty="0" smtClean="0"/>
              <a:t>(taken from Wells, P. (2000) </a:t>
            </a:r>
            <a:r>
              <a:rPr lang="en-US" sz="2000" b="1" i="1" dirty="0" smtClean="0"/>
              <a:t>The horror genre: From Beelzebub to Blair Witch)</a:t>
            </a:r>
            <a:r>
              <a:rPr lang="en-US" sz="2000" b="1" dirty="0" smtClean="0"/>
              <a:t> :</a:t>
            </a:r>
            <a:r>
              <a:rPr lang="en-US" sz="2400" dirty="0" smtClean="0"/>
              <a:t/>
            </a:r>
            <a:br>
              <a:rPr lang="en-US" sz="2400" dirty="0" smtClean="0"/>
            </a:br>
            <a:r>
              <a:rPr lang="en-US" sz="2400" dirty="0" smtClean="0"/>
              <a:t>[...] if established social and historical frameworks preserve purpose and order in human </a:t>
            </a:r>
            <a:r>
              <a:rPr lang="en-US" sz="2400" dirty="0" err="1" smtClean="0"/>
              <a:t>endeavour</a:t>
            </a:r>
            <a:r>
              <a:rPr lang="en-US" sz="2400" dirty="0" smtClean="0"/>
              <a:t>, they also come to define the terms and conditions of life itself, and the implied promise of the finite and eternal. The collapse of these frameworks is thus at the heart of the horror text.</a:t>
            </a:r>
          </a:p>
          <a:p>
            <a:endParaRPr lang="sv-SE" sz="2400" dirty="0" smtClean="0"/>
          </a:p>
          <a:p>
            <a:r>
              <a:rPr lang="en-US" sz="2400" b="1" dirty="0" smtClean="0"/>
              <a:t>Text with paraphrase:</a:t>
            </a:r>
            <a:r>
              <a:rPr lang="en-US" sz="2400" dirty="0" smtClean="0"/>
              <a:t/>
            </a:r>
            <a:br>
              <a:rPr lang="en-US" sz="2400" dirty="0" smtClean="0"/>
            </a:br>
            <a:r>
              <a:rPr lang="en-US" sz="2400" dirty="0" smtClean="0"/>
              <a:t>According to the British Professor of Cultural Studies, Paul Wells (2000, p. 10), a key theme in the horror genre is the breakdown of the socio-historical structures of society.</a:t>
            </a:r>
            <a:endParaRPr lang="en-US" sz="24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smtClean="0"/>
              <a:t>What happens if you plagiarize?</a:t>
            </a:r>
            <a:endParaRPr lang="en-US" sz="4000" dirty="0" smtClean="0"/>
          </a:p>
        </p:txBody>
      </p:sp>
      <p:sp>
        <p:nvSpPr>
          <p:cNvPr id="3" name="Content Placeholder 2"/>
          <p:cNvSpPr>
            <a:spLocks noGrp="1"/>
          </p:cNvSpPr>
          <p:nvPr>
            <p:ph idx="1"/>
          </p:nvPr>
        </p:nvSpPr>
        <p:spPr/>
        <p:txBody>
          <a:bodyPr>
            <a:normAutofit/>
          </a:bodyPr>
          <a:lstStyle/>
          <a:p>
            <a:r>
              <a:rPr lang="en-CA" dirty="0" smtClean="0"/>
              <a:t>The Higher Education Ordinance (SFS 1993:100) Chapter 10.</a:t>
            </a:r>
          </a:p>
          <a:p>
            <a:pPr lvl="1"/>
            <a:r>
              <a:rPr lang="en-CA" dirty="0" smtClean="0">
                <a:solidFill>
                  <a:schemeClr val="tx1"/>
                </a:solidFill>
              </a:rPr>
              <a:t>§1 Disciplinary measures may be taken against students who “</a:t>
            </a:r>
            <a:r>
              <a:rPr lang="en-CA" i="1" dirty="0" smtClean="0">
                <a:solidFill>
                  <a:schemeClr val="tx1"/>
                </a:solidFill>
              </a:rPr>
              <a:t>with illicit aids or in another way try to mislead at examinations or when a study performance should be assessed</a:t>
            </a:r>
            <a:r>
              <a:rPr lang="en-CA" dirty="0" smtClean="0">
                <a:solidFill>
                  <a:schemeClr val="tx1"/>
                </a:solidFill>
              </a:rPr>
              <a:t>”.</a:t>
            </a:r>
          </a:p>
          <a:p>
            <a:pPr lvl="1"/>
            <a:r>
              <a:rPr lang="en-CA" dirty="0" smtClean="0">
                <a:solidFill>
                  <a:schemeClr val="tx1"/>
                </a:solidFill>
              </a:rPr>
              <a:t>§2 The disciplinary measures are warning and suspension.</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2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Scientific</a:t>
            </a:r>
            <a:r>
              <a:rPr lang="sv-SE" dirty="0" smtClean="0"/>
              <a:t> texts</a:t>
            </a:r>
            <a:endParaRPr lang="en-US" dirty="0"/>
          </a:p>
        </p:txBody>
      </p:sp>
      <p:sp>
        <p:nvSpPr>
          <p:cNvPr id="3" name="Content Placeholder 2"/>
          <p:cNvSpPr>
            <a:spLocks noGrp="1"/>
          </p:cNvSpPr>
          <p:nvPr>
            <p:ph idx="1"/>
          </p:nvPr>
        </p:nvSpPr>
        <p:spPr/>
        <p:txBody>
          <a:bodyPr/>
          <a:lstStyle/>
          <a:p>
            <a:r>
              <a:rPr lang="sv-SE" dirty="0" err="1" smtClean="0"/>
              <a:t>Knowledge</a:t>
            </a:r>
            <a:r>
              <a:rPr lang="sv-SE" dirty="0" smtClean="0"/>
              <a:t> </a:t>
            </a:r>
            <a:r>
              <a:rPr lang="sv-SE" dirty="0" err="1" smtClean="0"/>
              <a:t>about</a:t>
            </a:r>
            <a:r>
              <a:rPr lang="sv-SE" dirty="0" smtClean="0"/>
              <a:t> </a:t>
            </a:r>
            <a:r>
              <a:rPr lang="sv-SE" dirty="0" err="1" smtClean="0"/>
              <a:t>scientific</a:t>
            </a:r>
            <a:r>
              <a:rPr lang="sv-SE" dirty="0" smtClean="0"/>
              <a:t> texts and </a:t>
            </a:r>
            <a:r>
              <a:rPr lang="sv-SE" dirty="0" err="1" smtClean="0"/>
              <a:t>how</a:t>
            </a:r>
            <a:r>
              <a:rPr lang="sv-SE" dirty="0" smtClean="0"/>
              <a:t> to </a:t>
            </a:r>
            <a:r>
              <a:rPr lang="sv-SE" dirty="0" err="1" smtClean="0"/>
              <a:t>identify</a:t>
            </a:r>
            <a:r>
              <a:rPr lang="sv-SE" dirty="0" smtClean="0"/>
              <a:t> </a:t>
            </a:r>
            <a:r>
              <a:rPr lang="sv-SE" dirty="0" err="1" smtClean="0"/>
              <a:t>them</a:t>
            </a:r>
            <a:r>
              <a:rPr lang="sv-SE" dirty="0" smtClean="0"/>
              <a:t> is a </a:t>
            </a:r>
            <a:r>
              <a:rPr lang="sv-SE" dirty="0" err="1" smtClean="0"/>
              <a:t>necessary</a:t>
            </a:r>
            <a:r>
              <a:rPr lang="sv-SE" dirty="0" smtClean="0"/>
              <a:t> </a:t>
            </a:r>
            <a:r>
              <a:rPr lang="sv-SE" dirty="0" err="1" smtClean="0"/>
              <a:t>skill</a:t>
            </a:r>
            <a:r>
              <a:rPr lang="sv-SE" dirty="0" smtClean="0"/>
              <a:t> in </a:t>
            </a:r>
            <a:r>
              <a:rPr lang="sv-SE" dirty="0" err="1" smtClean="0"/>
              <a:t>higher</a:t>
            </a:r>
            <a:r>
              <a:rPr lang="sv-SE" dirty="0" smtClean="0"/>
              <a:t> </a:t>
            </a:r>
            <a:r>
              <a:rPr lang="sv-SE" dirty="0" err="1" smtClean="0"/>
              <a:t>education</a:t>
            </a:r>
            <a:r>
              <a:rPr lang="sv-SE" dirty="0" smtClean="0"/>
              <a:t>.</a:t>
            </a:r>
          </a:p>
          <a:p>
            <a:r>
              <a:rPr lang="sv-SE" dirty="0" smtClean="0"/>
              <a:t>A </a:t>
            </a:r>
            <a:r>
              <a:rPr lang="sv-SE" dirty="0" err="1" smtClean="0"/>
              <a:t>scientific</a:t>
            </a:r>
            <a:r>
              <a:rPr lang="sv-SE" dirty="0" smtClean="0"/>
              <a:t> text </a:t>
            </a:r>
            <a:r>
              <a:rPr lang="sv-SE" dirty="0" err="1" smtClean="0"/>
              <a:t>can</a:t>
            </a:r>
            <a:r>
              <a:rPr lang="sv-SE" dirty="0" smtClean="0"/>
              <a:t> be a </a:t>
            </a:r>
            <a:r>
              <a:rPr lang="sv-SE" dirty="0" err="1" smtClean="0"/>
              <a:t>book</a:t>
            </a:r>
            <a:r>
              <a:rPr lang="sv-SE" dirty="0" smtClean="0"/>
              <a:t>, an </a:t>
            </a:r>
            <a:r>
              <a:rPr lang="sv-SE" dirty="0" err="1" smtClean="0"/>
              <a:t>article</a:t>
            </a:r>
            <a:r>
              <a:rPr lang="sv-SE" dirty="0" smtClean="0"/>
              <a:t> or </a:t>
            </a:r>
            <a:r>
              <a:rPr lang="sv-SE" dirty="0" err="1" smtClean="0"/>
              <a:t>electronic</a:t>
            </a:r>
            <a:r>
              <a:rPr lang="sv-SE" dirty="0" smtClean="0"/>
              <a:t> material.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smtClean="0"/>
              <a:t>What is a plagiarism detection service?</a:t>
            </a:r>
          </a:p>
        </p:txBody>
      </p:sp>
      <p:sp>
        <p:nvSpPr>
          <p:cNvPr id="3" name="Content Placeholder 2"/>
          <p:cNvSpPr>
            <a:spLocks noGrp="1"/>
          </p:cNvSpPr>
          <p:nvPr>
            <p:ph idx="1"/>
          </p:nvPr>
        </p:nvSpPr>
        <p:spPr/>
        <p:txBody>
          <a:bodyPr/>
          <a:lstStyle/>
          <a:p>
            <a:r>
              <a:rPr lang="en-CA" dirty="0" smtClean="0"/>
              <a:t>Plagiarism detection services compare students texts with information from the Internet and databases of previously submitted essays to see if whole or parts of the essay is plagiarized.</a:t>
            </a:r>
          </a:p>
          <a:p>
            <a:endParaRPr lang="en-CA" dirty="0" smtClean="0"/>
          </a:p>
          <a:p>
            <a:r>
              <a:rPr lang="en-CA" dirty="0" smtClean="0"/>
              <a:t> Several different plagiarism detection services are used at Swedish universities.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Learn</a:t>
            </a:r>
            <a:r>
              <a:rPr lang="sv-SE" dirty="0" smtClean="0"/>
              <a:t> </a:t>
            </a:r>
            <a:r>
              <a:rPr lang="sv-SE" dirty="0" err="1" smtClean="0"/>
              <a:t>more</a:t>
            </a:r>
            <a:r>
              <a:rPr lang="sv-SE" dirty="0" smtClean="0"/>
              <a:t> in </a:t>
            </a:r>
            <a:r>
              <a:rPr lang="sv-SE" i="1" dirty="0" err="1" smtClean="0"/>
              <a:t>Refero</a:t>
            </a:r>
            <a:endParaRPr lang="en-US" i="1" dirty="0"/>
          </a:p>
        </p:txBody>
      </p:sp>
      <p:sp>
        <p:nvSpPr>
          <p:cNvPr id="3" name="Content Placeholder 2"/>
          <p:cNvSpPr>
            <a:spLocks noGrp="1"/>
          </p:cNvSpPr>
          <p:nvPr>
            <p:ph idx="1"/>
          </p:nvPr>
        </p:nvSpPr>
        <p:spPr/>
        <p:txBody>
          <a:bodyPr/>
          <a:lstStyle/>
          <a:p>
            <a:r>
              <a:rPr lang="sv-SE" dirty="0" smtClean="0"/>
              <a:t>Check </a:t>
            </a:r>
            <a:r>
              <a:rPr lang="sv-SE" dirty="0" err="1" smtClean="0"/>
              <a:t>out</a:t>
            </a:r>
            <a:r>
              <a:rPr lang="sv-SE" dirty="0" smtClean="0"/>
              <a:t> </a:t>
            </a:r>
            <a:r>
              <a:rPr lang="sv-SE" dirty="0" err="1" smtClean="0">
                <a:hlinkClick r:id="rId2"/>
              </a:rPr>
              <a:t>Refero</a:t>
            </a:r>
            <a:r>
              <a:rPr lang="sv-SE" dirty="0" smtClean="0">
                <a:hlinkClick r:id="rId2"/>
              </a:rPr>
              <a:t> - </a:t>
            </a:r>
            <a:r>
              <a:rPr lang="en-US" dirty="0" smtClean="0">
                <a:hlinkClick r:id="rId2"/>
              </a:rPr>
              <a:t>an Anti-plagiarism Tutorial</a:t>
            </a:r>
            <a:endParaRPr lang="en-US" dirty="0" smtClean="0"/>
          </a:p>
          <a:p>
            <a:r>
              <a:rPr lang="en-US" i="1" dirty="0" err="1" smtClean="0"/>
              <a:t>Refero</a:t>
            </a:r>
            <a:r>
              <a:rPr lang="en-US" dirty="0" smtClean="0"/>
              <a:t> is a web based tutorial developed to help students in higher education understand what plagiarism is and give advice on how to avoid it.</a:t>
            </a:r>
          </a:p>
          <a:p>
            <a:r>
              <a:rPr lang="sv-SE" dirty="0" err="1" smtClean="0"/>
              <a:t>Developed</a:t>
            </a:r>
            <a:r>
              <a:rPr lang="sv-SE" dirty="0" smtClean="0"/>
              <a:t> by BTH and </a:t>
            </a:r>
            <a:r>
              <a:rPr lang="sv-SE" dirty="0" err="1" smtClean="0"/>
              <a:t>Linnaeus</a:t>
            </a:r>
            <a:r>
              <a:rPr lang="sv-SE" dirty="0" smtClean="0"/>
              <a:t> University.</a:t>
            </a:r>
            <a:endParaRPr lang="en-US" dirty="0" smtClean="0"/>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dirty="0" err="1" smtClean="0"/>
              <a:t>Conclusion</a:t>
            </a:r>
            <a:endParaRPr lang="en-US" dirty="0"/>
          </a:p>
        </p:txBody>
      </p:sp>
      <p:sp>
        <p:nvSpPr>
          <p:cNvPr id="3" name="Content Placeholder 2"/>
          <p:cNvSpPr>
            <a:spLocks noGrp="1"/>
          </p:cNvSpPr>
          <p:nvPr>
            <p:ph idx="1"/>
          </p:nvPr>
        </p:nvSpPr>
        <p:spPr/>
        <p:txBody>
          <a:bodyPr>
            <a:normAutofit/>
          </a:bodyPr>
          <a:lstStyle/>
          <a:p>
            <a:r>
              <a:rPr lang="sv-SE" dirty="0" smtClean="0"/>
              <a:t>The best </a:t>
            </a:r>
            <a:r>
              <a:rPr lang="sv-SE" dirty="0" err="1" smtClean="0"/>
              <a:t>way</a:t>
            </a:r>
            <a:r>
              <a:rPr lang="sv-SE" dirty="0" smtClean="0"/>
              <a:t> to </a:t>
            </a:r>
            <a:r>
              <a:rPr lang="sv-SE" dirty="0" err="1" smtClean="0"/>
              <a:t>avoid</a:t>
            </a:r>
            <a:r>
              <a:rPr lang="sv-SE" dirty="0" smtClean="0"/>
              <a:t> to </a:t>
            </a:r>
            <a:r>
              <a:rPr lang="sv-SE" dirty="0" err="1" smtClean="0"/>
              <a:t>plagiarize</a:t>
            </a:r>
            <a:r>
              <a:rPr lang="sv-SE" dirty="0" smtClean="0"/>
              <a:t> is to </a:t>
            </a:r>
            <a:r>
              <a:rPr lang="sv-SE" dirty="0" err="1" smtClean="0"/>
              <a:t>learn</a:t>
            </a:r>
            <a:r>
              <a:rPr lang="sv-SE" dirty="0" smtClean="0"/>
              <a:t> </a:t>
            </a:r>
            <a:r>
              <a:rPr lang="sv-SE" dirty="0" err="1" smtClean="0"/>
              <a:t>how</a:t>
            </a:r>
            <a:r>
              <a:rPr lang="sv-SE" dirty="0" smtClean="0"/>
              <a:t> </a:t>
            </a:r>
            <a:r>
              <a:rPr lang="en-US" dirty="0" smtClean="0"/>
              <a:t>you can use other people’s texts and how you should refer to those by adding references.</a:t>
            </a:r>
          </a:p>
          <a:p>
            <a:r>
              <a:rPr lang="en-US" dirty="0" smtClean="0"/>
              <a:t>Not all plagiarism is cheating! On the contrary - in most cases the student simply did not know the principles of academic writing.</a:t>
            </a:r>
          </a:p>
          <a:p>
            <a:pPr>
              <a:buNone/>
            </a:pP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dirty="0" err="1" smtClean="0"/>
              <a:t>References</a:t>
            </a:r>
            <a:endParaRPr lang="sv-SE" dirty="0"/>
          </a:p>
        </p:txBody>
      </p:sp>
      <p:sp>
        <p:nvSpPr>
          <p:cNvPr id="3" name="Platshållare för innehåll 2"/>
          <p:cNvSpPr>
            <a:spLocks noGrp="1"/>
          </p:cNvSpPr>
          <p:nvPr>
            <p:ph idx="1"/>
          </p:nvPr>
        </p:nvSpPr>
        <p:spPr/>
        <p:txBody>
          <a:bodyPr/>
          <a:lstStyle/>
          <a:p>
            <a:r>
              <a:rPr lang="sv-SE" dirty="0" smtClean="0"/>
              <a:t>O. </a:t>
            </a:r>
            <a:r>
              <a:rPr lang="sv-SE" dirty="0" err="1" smtClean="0"/>
              <a:t>Dieste</a:t>
            </a:r>
            <a:r>
              <a:rPr lang="sv-SE" dirty="0" smtClean="0"/>
              <a:t>, A. </a:t>
            </a:r>
            <a:r>
              <a:rPr lang="sv-SE" dirty="0" err="1" smtClean="0"/>
              <a:t>Grimán</a:t>
            </a:r>
            <a:r>
              <a:rPr lang="sv-SE" dirty="0" smtClean="0"/>
              <a:t>, och N. Juristo, “Developing </a:t>
            </a:r>
            <a:r>
              <a:rPr lang="sv-SE" dirty="0" err="1" smtClean="0"/>
              <a:t>search</a:t>
            </a:r>
            <a:r>
              <a:rPr lang="sv-SE" dirty="0" smtClean="0"/>
              <a:t> </a:t>
            </a:r>
            <a:r>
              <a:rPr lang="sv-SE" dirty="0" err="1" smtClean="0"/>
              <a:t>strategies</a:t>
            </a:r>
            <a:r>
              <a:rPr lang="sv-SE" dirty="0" smtClean="0"/>
              <a:t> for </a:t>
            </a:r>
            <a:r>
              <a:rPr lang="sv-SE" dirty="0" err="1" smtClean="0"/>
              <a:t>detecting</a:t>
            </a:r>
            <a:r>
              <a:rPr lang="sv-SE" dirty="0" smtClean="0"/>
              <a:t> relevant experiments”, </a:t>
            </a:r>
            <a:r>
              <a:rPr lang="sv-SE" i="1" dirty="0" err="1" smtClean="0"/>
              <a:t>Empirical</a:t>
            </a:r>
            <a:r>
              <a:rPr lang="sv-SE" i="1" dirty="0" smtClean="0"/>
              <a:t> Software </a:t>
            </a:r>
            <a:r>
              <a:rPr lang="sv-SE" i="1" dirty="0" err="1" smtClean="0"/>
              <a:t>Engineering</a:t>
            </a:r>
            <a:r>
              <a:rPr lang="sv-SE" dirty="0" smtClean="0"/>
              <a:t>, vol. 14, </a:t>
            </a:r>
            <a:r>
              <a:rPr lang="sv-SE" dirty="0" err="1" smtClean="0"/>
              <a:t>num</a:t>
            </a:r>
            <a:r>
              <a:rPr lang="sv-SE" dirty="0" smtClean="0"/>
              <a:t>. 5, ss. 513-539, 2008.</a:t>
            </a:r>
          </a:p>
          <a:p>
            <a:r>
              <a:rPr lang="sv-SE" dirty="0" err="1" smtClean="0">
                <a:hlinkClick r:id="rId2"/>
              </a:rPr>
              <a:t>Refero</a:t>
            </a:r>
            <a:r>
              <a:rPr lang="sv-SE" dirty="0" smtClean="0">
                <a:hlinkClick r:id="rId2"/>
              </a:rPr>
              <a:t> - </a:t>
            </a:r>
            <a:r>
              <a:rPr lang="en-US" dirty="0" smtClean="0">
                <a:hlinkClick r:id="rId2"/>
              </a:rPr>
              <a:t>an Anti-plagiarism Tutorial</a:t>
            </a:r>
            <a:endParaRPr lang="sv-SE" dirty="0" smtClean="0"/>
          </a:p>
          <a:p>
            <a:endParaRPr lang="sv-SE"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764704"/>
            <a:ext cx="8229600" cy="1066800"/>
          </a:xfrm>
        </p:spPr>
        <p:txBody>
          <a:bodyPr/>
          <a:lstStyle/>
          <a:p>
            <a:r>
              <a:rPr lang="sv-SE" dirty="0" err="1" smtClean="0"/>
              <a:t>Scientific</a:t>
            </a:r>
            <a:r>
              <a:rPr lang="sv-SE" dirty="0" smtClean="0"/>
              <a:t> texts - </a:t>
            </a:r>
            <a:r>
              <a:rPr lang="sv-SE" dirty="0" err="1" smtClean="0"/>
              <a:t>purpose</a:t>
            </a:r>
            <a:endParaRPr lang="en-US" dirty="0"/>
          </a:p>
        </p:txBody>
      </p:sp>
      <p:sp>
        <p:nvSpPr>
          <p:cNvPr id="5" name="Rectangle 3"/>
          <p:cNvSpPr>
            <a:spLocks noGrp="1" noChangeArrowheads="1"/>
          </p:cNvSpPr>
          <p:nvPr>
            <p:ph idx="1"/>
          </p:nvPr>
        </p:nvSpPr>
        <p:spPr>
          <a:xfrm>
            <a:off x="428596" y="1785926"/>
            <a:ext cx="8229600" cy="4000528"/>
          </a:xfrm>
        </p:spPr>
        <p:txBody>
          <a:bodyPr>
            <a:normAutofit lnSpcReduction="10000"/>
          </a:bodyPr>
          <a:lstStyle/>
          <a:p>
            <a:r>
              <a:rPr lang="en-US" dirty="0" smtClean="0"/>
              <a:t>The purpose of a scientific text is to present research findings and is aimed at the scientific community. </a:t>
            </a:r>
          </a:p>
          <a:p>
            <a:r>
              <a:rPr lang="en-US" dirty="0" smtClean="0"/>
              <a:t>The language can often be very specialized with technical terms common within that particular research field. </a:t>
            </a:r>
          </a:p>
          <a:p>
            <a:r>
              <a:rPr lang="en-US" dirty="0" smtClean="0"/>
              <a:t>In order for other researchers to be able to assess and follow up the author's arguments, notes and lists of references are always included.</a:t>
            </a:r>
            <a:endParaRPr lang="sv-SE" dirty="0" smtClean="0"/>
          </a:p>
          <a:p>
            <a:pPr eaLnBrk="1" hangingPunct="1"/>
            <a:endParaRPr lang="sv-SE" dirty="0" smtClean="0"/>
          </a:p>
          <a:p>
            <a:pPr eaLnBrk="1" hangingPunct="1"/>
            <a:endParaRPr lang="sv-SE" dirty="0" smtClean="0"/>
          </a:p>
          <a:p>
            <a:pPr eaLnBrk="1" hangingPunct="1">
              <a:buFont typeface="Wingdings" pitchFamily="2" charset="2"/>
              <a:buNone/>
            </a:pPr>
            <a:endParaRPr lang="sv-SE"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382000" cy="1069848"/>
          </a:xfrm>
        </p:spPr>
        <p:txBody>
          <a:bodyPr>
            <a:normAutofit fontScale="90000"/>
          </a:bodyPr>
          <a:lstStyle/>
          <a:p>
            <a:r>
              <a:rPr lang="sv-SE" dirty="0" smtClean="0"/>
              <a:t>Science and popular science – </a:t>
            </a:r>
            <a:r>
              <a:rPr lang="sv-SE" dirty="0" err="1" smtClean="0"/>
              <a:t>differences</a:t>
            </a:r>
            <a:endParaRPr lang="en-US" dirty="0"/>
          </a:p>
        </p:txBody>
      </p:sp>
      <p:sp>
        <p:nvSpPr>
          <p:cNvPr id="3" name="Text Placeholder 2"/>
          <p:cNvSpPr>
            <a:spLocks noGrp="1"/>
          </p:cNvSpPr>
          <p:nvPr>
            <p:ph type="body" idx="1"/>
          </p:nvPr>
        </p:nvSpPr>
        <p:spPr>
          <a:xfrm>
            <a:off x="381000" y="2060848"/>
            <a:ext cx="4041648" cy="504056"/>
          </a:xfrm>
        </p:spPr>
        <p:txBody>
          <a:bodyPr/>
          <a:lstStyle/>
          <a:p>
            <a:r>
              <a:rPr lang="en-US" dirty="0" smtClean="0"/>
              <a:t/>
            </a:r>
            <a:br>
              <a:rPr lang="en-US" dirty="0" smtClean="0"/>
            </a:br>
            <a:r>
              <a:rPr lang="en-US" dirty="0" smtClean="0"/>
              <a:t>Scientific texts</a:t>
            </a:r>
          </a:p>
          <a:p>
            <a:endParaRPr lang="en-US" dirty="0"/>
          </a:p>
        </p:txBody>
      </p:sp>
      <p:sp>
        <p:nvSpPr>
          <p:cNvPr id="4" name="Content Placeholder 3"/>
          <p:cNvSpPr>
            <a:spLocks noGrp="1"/>
          </p:cNvSpPr>
          <p:nvPr>
            <p:ph sz="half" idx="2"/>
          </p:nvPr>
        </p:nvSpPr>
        <p:spPr/>
        <p:txBody>
          <a:bodyPr>
            <a:normAutofit fontScale="92500" lnSpcReduction="20000"/>
          </a:bodyPr>
          <a:lstStyle/>
          <a:p>
            <a:r>
              <a:rPr lang="en-US" dirty="0" smtClean="0"/>
              <a:t>Aimed at professionals </a:t>
            </a:r>
            <a:br>
              <a:rPr lang="en-US" dirty="0" smtClean="0"/>
            </a:br>
            <a:endParaRPr lang="en-US" dirty="0" smtClean="0"/>
          </a:p>
          <a:p>
            <a:r>
              <a:rPr lang="en-US" dirty="0" smtClean="0"/>
              <a:t>Aims to present research findings </a:t>
            </a:r>
            <a:br>
              <a:rPr lang="en-US" dirty="0" smtClean="0"/>
            </a:br>
            <a:endParaRPr lang="en-US" dirty="0" smtClean="0"/>
          </a:p>
          <a:p>
            <a:r>
              <a:rPr lang="en-US" dirty="0" smtClean="0"/>
              <a:t>Have a strict outline </a:t>
            </a:r>
            <a:br>
              <a:rPr lang="en-US" dirty="0" smtClean="0"/>
            </a:br>
            <a:endParaRPr lang="en-US" dirty="0" smtClean="0"/>
          </a:p>
          <a:p>
            <a:r>
              <a:rPr lang="en-US" dirty="0" smtClean="0"/>
              <a:t>Have a specialized language </a:t>
            </a:r>
            <a:br>
              <a:rPr lang="en-US" dirty="0" smtClean="0"/>
            </a:br>
            <a:endParaRPr lang="en-US" dirty="0" smtClean="0"/>
          </a:p>
          <a:p>
            <a:r>
              <a:rPr lang="en-US" dirty="0" smtClean="0"/>
              <a:t>Have technical terms </a:t>
            </a:r>
            <a:br>
              <a:rPr lang="en-US" dirty="0" smtClean="0"/>
            </a:br>
            <a:endParaRPr lang="en-US" dirty="0" smtClean="0"/>
          </a:p>
          <a:p>
            <a:r>
              <a:rPr lang="en-US" dirty="0" smtClean="0"/>
              <a:t>Have notes </a:t>
            </a:r>
            <a:br>
              <a:rPr lang="en-US" dirty="0" smtClean="0"/>
            </a:br>
            <a:endParaRPr lang="en-US" dirty="0" smtClean="0"/>
          </a:p>
          <a:p>
            <a:r>
              <a:rPr lang="en-US" dirty="0" smtClean="0"/>
              <a:t>Have a reference list</a:t>
            </a:r>
          </a:p>
          <a:p>
            <a:pPr>
              <a:buNone/>
            </a:pPr>
            <a:endParaRPr lang="en-US" dirty="0"/>
          </a:p>
        </p:txBody>
      </p:sp>
      <p:sp>
        <p:nvSpPr>
          <p:cNvPr id="5" name="Text Placeholder 4"/>
          <p:cNvSpPr>
            <a:spLocks noGrp="1"/>
          </p:cNvSpPr>
          <p:nvPr>
            <p:ph type="body" sz="quarter" idx="3"/>
          </p:nvPr>
        </p:nvSpPr>
        <p:spPr>
          <a:xfrm>
            <a:off x="4716016" y="2060848"/>
            <a:ext cx="4041775" cy="529208"/>
          </a:xfrm>
        </p:spPr>
        <p:txBody>
          <a:bodyPr/>
          <a:lstStyle/>
          <a:p>
            <a:r>
              <a:rPr lang="en-US" dirty="0" smtClean="0"/>
              <a:t/>
            </a:r>
            <a:br>
              <a:rPr lang="en-US" dirty="0" smtClean="0"/>
            </a:br>
            <a:r>
              <a:rPr lang="en-US" dirty="0" smtClean="0"/>
              <a:t>Texts in popular science </a:t>
            </a:r>
          </a:p>
          <a:p>
            <a:endParaRPr lang="en-US" dirty="0"/>
          </a:p>
        </p:txBody>
      </p:sp>
      <p:sp>
        <p:nvSpPr>
          <p:cNvPr id="6" name="Content Placeholder 5"/>
          <p:cNvSpPr>
            <a:spLocks noGrp="1"/>
          </p:cNvSpPr>
          <p:nvPr>
            <p:ph sz="quarter" idx="4"/>
          </p:nvPr>
        </p:nvSpPr>
        <p:spPr/>
        <p:txBody>
          <a:bodyPr>
            <a:normAutofit fontScale="92500" lnSpcReduction="20000"/>
          </a:bodyPr>
          <a:lstStyle/>
          <a:p>
            <a:pPr>
              <a:lnSpc>
                <a:spcPct val="90000"/>
              </a:lnSpc>
              <a:defRPr/>
            </a:pPr>
            <a:r>
              <a:rPr lang="en-US" dirty="0" smtClean="0"/>
              <a:t>Aimed at the public </a:t>
            </a:r>
          </a:p>
          <a:p>
            <a:pPr>
              <a:lnSpc>
                <a:spcPct val="90000"/>
              </a:lnSpc>
            </a:pPr>
            <a:endParaRPr lang="en-US" dirty="0" smtClean="0"/>
          </a:p>
          <a:p>
            <a:pPr>
              <a:lnSpc>
                <a:spcPct val="90000"/>
              </a:lnSpc>
            </a:pPr>
            <a:r>
              <a:rPr lang="en-US" dirty="0" smtClean="0"/>
              <a:t>Aims to inform and entertain</a:t>
            </a:r>
          </a:p>
          <a:p>
            <a:pPr>
              <a:lnSpc>
                <a:spcPct val="90000"/>
              </a:lnSpc>
            </a:pPr>
            <a:endParaRPr lang="en-US" dirty="0" smtClean="0"/>
          </a:p>
          <a:p>
            <a:pPr>
              <a:lnSpc>
                <a:spcPct val="90000"/>
              </a:lnSpc>
            </a:pPr>
            <a:r>
              <a:rPr lang="en-US" dirty="0" smtClean="0"/>
              <a:t>Have an understandable language</a:t>
            </a:r>
          </a:p>
          <a:p>
            <a:pPr>
              <a:lnSpc>
                <a:spcPct val="90000"/>
              </a:lnSpc>
            </a:pPr>
            <a:endParaRPr lang="en-US" dirty="0" smtClean="0"/>
          </a:p>
          <a:p>
            <a:pPr>
              <a:lnSpc>
                <a:spcPct val="90000"/>
              </a:lnSpc>
            </a:pPr>
            <a:r>
              <a:rPr lang="en-US" dirty="0" smtClean="0"/>
              <a:t>Have few technical terms, but if they do they are always explained </a:t>
            </a:r>
          </a:p>
          <a:p>
            <a:pPr>
              <a:lnSpc>
                <a:spcPct val="90000"/>
              </a:lnSpc>
            </a:pPr>
            <a:endParaRPr lang="en-US" dirty="0" smtClean="0"/>
          </a:p>
          <a:p>
            <a:pPr>
              <a:lnSpc>
                <a:spcPct val="90000"/>
              </a:lnSpc>
            </a:pPr>
            <a:r>
              <a:rPr lang="en-US" dirty="0" smtClean="0"/>
              <a:t>Does not have any notes </a:t>
            </a:r>
          </a:p>
          <a:p>
            <a:pPr>
              <a:lnSpc>
                <a:spcPct val="90000"/>
              </a:lnSpc>
            </a:pPr>
            <a:endParaRPr lang="en-US" dirty="0" smtClean="0"/>
          </a:p>
          <a:p>
            <a:pPr>
              <a:lnSpc>
                <a:spcPct val="90000"/>
              </a:lnSpc>
            </a:pPr>
            <a:r>
              <a:rPr lang="en-US" dirty="0" smtClean="0"/>
              <a:t>Have no reference list, but may have tips for further reading</a:t>
            </a:r>
          </a:p>
          <a:p>
            <a:pPr>
              <a:buNone/>
            </a:pPr>
            <a:endParaRPr lang="en-US" dirty="0"/>
          </a:p>
        </p:txBody>
      </p:sp>
      <p:sp>
        <p:nvSpPr>
          <p:cNvPr id="7" name="TextBox 6"/>
          <p:cNvSpPr txBox="1"/>
          <p:nvPr/>
        </p:nvSpPr>
        <p:spPr>
          <a:xfrm>
            <a:off x="500034" y="6500834"/>
            <a:ext cx="3929090" cy="246221"/>
          </a:xfrm>
          <a:prstGeom prst="rect">
            <a:avLst/>
          </a:prstGeom>
          <a:noFill/>
        </p:spPr>
        <p:txBody>
          <a:bodyPr wrap="square" rtlCol="0">
            <a:spAutoFit/>
          </a:bodyPr>
          <a:lstStyle/>
          <a:p>
            <a:r>
              <a:rPr lang="sv-SE" sz="1000" dirty="0" err="1" smtClean="0">
                <a:latin typeface="+mn-lt"/>
              </a:rPr>
              <a:t>Source</a:t>
            </a:r>
            <a:r>
              <a:rPr lang="sv-SE" sz="1000" dirty="0" smtClean="0">
                <a:latin typeface="+mn-lt"/>
              </a:rPr>
              <a:t>: </a:t>
            </a:r>
            <a:r>
              <a:rPr lang="sv-SE" sz="1000" dirty="0" smtClean="0">
                <a:latin typeface="+mn-lt"/>
                <a:hlinkClick r:id="rId3"/>
              </a:rPr>
              <a:t>Lund University </a:t>
            </a:r>
            <a:r>
              <a:rPr lang="sv-SE" sz="1000" dirty="0" err="1" smtClean="0">
                <a:latin typeface="+mn-lt"/>
                <a:hlinkClick r:id="rId3"/>
              </a:rPr>
              <a:t>Library</a:t>
            </a:r>
            <a:endParaRPr lang="en-US" sz="10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20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fade">
                                      <p:cBhvr>
                                        <p:cTn id="22" dur="2000"/>
                                        <p:tgtEl>
                                          <p:spTgt spid="6">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animEffect transition="in" filter="fade">
                                      <p:cBhvr>
                                        <p:cTn id="27" dur="2000"/>
                                        <p:tgtEl>
                                          <p:spTgt spid="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animEffect transition="in" filter="fade">
                                      <p:cBhvr>
                                        <p:cTn id="32" dur="2000"/>
                                        <p:tgtEl>
                                          <p:spTgt spid="4">
                                            <p:txEl>
                                              <p:pRg st="3" end="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2000"/>
                                        <p:tgtEl>
                                          <p:spTgt spid="4">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6">
                                            <p:txEl>
                                              <p:pRg st="4" end="4"/>
                                            </p:txEl>
                                          </p:spTgt>
                                        </p:tgtEl>
                                        <p:attrNameLst>
                                          <p:attrName>style.visibility</p:attrName>
                                        </p:attrNameLst>
                                      </p:cBhvr>
                                      <p:to>
                                        <p:strVal val="visible"/>
                                      </p:to>
                                    </p:set>
                                    <p:animEffect transition="in" filter="fade">
                                      <p:cBhvr>
                                        <p:cTn id="40" dur="2000"/>
                                        <p:tgtEl>
                                          <p:spTgt spid="6">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animEffect transition="in" filter="fade">
                                      <p:cBhvr>
                                        <p:cTn id="43" dur="2000"/>
                                        <p:tgtEl>
                                          <p:spTgt spid="6">
                                            <p:txEl>
                                              <p:pRg st="6" end="6"/>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5" end="5"/>
                                            </p:txEl>
                                          </p:spTgt>
                                        </p:tgtEl>
                                        <p:attrNameLst>
                                          <p:attrName>style.visibility</p:attrName>
                                        </p:attrNameLst>
                                      </p:cBhvr>
                                      <p:to>
                                        <p:strVal val="visible"/>
                                      </p:to>
                                    </p:set>
                                    <p:animEffect transition="in" filter="fade">
                                      <p:cBhvr>
                                        <p:cTn id="48" dur="2000"/>
                                        <p:tgtEl>
                                          <p:spTgt spid="4">
                                            <p:txEl>
                                              <p:pRg st="5" end="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6">
                                            <p:txEl>
                                              <p:pRg st="8" end="8"/>
                                            </p:txEl>
                                          </p:spTgt>
                                        </p:tgtEl>
                                        <p:attrNameLst>
                                          <p:attrName>style.visibility</p:attrName>
                                        </p:attrNameLst>
                                      </p:cBhvr>
                                      <p:to>
                                        <p:strVal val="visible"/>
                                      </p:to>
                                    </p:set>
                                    <p:animEffect transition="in" filter="fade">
                                      <p:cBhvr>
                                        <p:cTn id="53" dur="2000"/>
                                        <p:tgtEl>
                                          <p:spTgt spid="6">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6" end="6"/>
                                            </p:txEl>
                                          </p:spTgt>
                                        </p:tgtEl>
                                        <p:attrNameLst>
                                          <p:attrName>style.visibility</p:attrName>
                                        </p:attrNameLst>
                                      </p:cBhvr>
                                      <p:to>
                                        <p:strVal val="visible"/>
                                      </p:to>
                                    </p:set>
                                    <p:animEffect transition="in" filter="fade">
                                      <p:cBhvr>
                                        <p:cTn id="58" dur="2000"/>
                                        <p:tgtEl>
                                          <p:spTgt spid="4">
                                            <p:txEl>
                                              <p:pRg st="6" end="6"/>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6">
                                            <p:txEl>
                                              <p:pRg st="10" end="10"/>
                                            </p:txEl>
                                          </p:spTgt>
                                        </p:tgtEl>
                                        <p:attrNameLst>
                                          <p:attrName>style.visibility</p:attrName>
                                        </p:attrNameLst>
                                      </p:cBhvr>
                                      <p:to>
                                        <p:strVal val="visible"/>
                                      </p:to>
                                    </p:set>
                                    <p:animEffect transition="in" filter="fade">
                                      <p:cBhvr>
                                        <p:cTn id="63" dur="20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v-SE" dirty="0" err="1" smtClean="0"/>
              <a:t>Scientific</a:t>
            </a:r>
            <a:r>
              <a:rPr lang="sv-SE" dirty="0" smtClean="0"/>
              <a:t> </a:t>
            </a:r>
            <a:r>
              <a:rPr lang="sv-SE" dirty="0" err="1" smtClean="0"/>
              <a:t>articles</a:t>
            </a:r>
            <a:r>
              <a:rPr lang="sv-SE" dirty="0" smtClean="0"/>
              <a:t> – </a:t>
            </a:r>
            <a:r>
              <a:rPr lang="sv-SE" dirty="0" err="1" smtClean="0"/>
              <a:t>three</a:t>
            </a:r>
            <a:r>
              <a:rPr lang="sv-SE" dirty="0" smtClean="0"/>
              <a:t> </a:t>
            </a:r>
            <a:r>
              <a:rPr lang="sv-SE" dirty="0" err="1" smtClean="0"/>
              <a:t>types</a:t>
            </a:r>
            <a:endParaRPr lang="en-US" dirty="0"/>
          </a:p>
        </p:txBody>
      </p:sp>
      <p:sp>
        <p:nvSpPr>
          <p:cNvPr id="8" name="Content Placeholder 7"/>
          <p:cNvSpPr>
            <a:spLocks noGrp="1"/>
          </p:cNvSpPr>
          <p:nvPr>
            <p:ph idx="1"/>
          </p:nvPr>
        </p:nvSpPr>
        <p:spPr/>
        <p:txBody>
          <a:bodyPr>
            <a:normAutofit lnSpcReduction="10000"/>
          </a:bodyPr>
          <a:lstStyle/>
          <a:p>
            <a:r>
              <a:rPr lang="en-US" b="1" dirty="0" smtClean="0"/>
              <a:t>Original articles </a:t>
            </a:r>
            <a:r>
              <a:rPr lang="en-US" dirty="0" smtClean="0"/>
              <a:t>where the author accounts for empirical studies, and describes the results of her research study for the first time.</a:t>
            </a:r>
          </a:p>
          <a:p>
            <a:r>
              <a:rPr lang="en-US" b="1" dirty="0" smtClean="0"/>
              <a:t>Overview articles </a:t>
            </a:r>
            <a:r>
              <a:rPr lang="en-US" dirty="0" smtClean="0"/>
              <a:t>which are critical evaluations where the author organizes, integrates and evaluates previously published studies.</a:t>
            </a:r>
          </a:p>
          <a:p>
            <a:r>
              <a:rPr lang="en-US" b="1" dirty="0" smtClean="0"/>
              <a:t>Theoretical articles </a:t>
            </a:r>
            <a:r>
              <a:rPr lang="en-US" dirty="0" smtClean="0"/>
              <a:t>where the author based on existing research presents a new theory, analyses or criticizes existing theories.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sv-SE" dirty="0" err="1" smtClean="0"/>
              <a:t>Peer-reviewed</a:t>
            </a:r>
            <a:r>
              <a:rPr lang="sv-SE" dirty="0" smtClean="0"/>
              <a:t> </a:t>
            </a:r>
            <a:r>
              <a:rPr lang="sv-SE" dirty="0" err="1" smtClean="0"/>
              <a:t>articles</a:t>
            </a:r>
            <a:endParaRPr lang="en-US" dirty="0"/>
          </a:p>
        </p:txBody>
      </p:sp>
      <p:sp>
        <p:nvSpPr>
          <p:cNvPr id="8" name="Content Placeholder 7"/>
          <p:cNvSpPr>
            <a:spLocks noGrp="1"/>
          </p:cNvSpPr>
          <p:nvPr>
            <p:ph idx="1"/>
          </p:nvPr>
        </p:nvSpPr>
        <p:spPr/>
        <p:txBody>
          <a:bodyPr>
            <a:normAutofit/>
          </a:bodyPr>
          <a:lstStyle/>
          <a:p>
            <a:r>
              <a:rPr lang="en-US" dirty="0" smtClean="0"/>
              <a:t>Articles in scientific journals are often reviewed by other scientists in the same field to ensure the scientific quality.</a:t>
            </a:r>
          </a:p>
          <a:p>
            <a:r>
              <a:rPr lang="en-US" dirty="0" smtClean="0"/>
              <a:t>The term </a:t>
            </a:r>
            <a:r>
              <a:rPr lang="en-US" b="1" dirty="0" smtClean="0"/>
              <a:t>peer-reviewed </a:t>
            </a:r>
            <a:r>
              <a:rPr lang="en-US" dirty="0" smtClean="0"/>
              <a:t>is used to indicate that an article has been checked by other scientists before it was published.</a:t>
            </a:r>
          </a:p>
          <a:p>
            <a:r>
              <a:rPr lang="en-US" dirty="0" smtClean="0"/>
              <a:t>If a scientific journal contains peer-reviewed articles it is often stated on the editorial page.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20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err="1" smtClean="0"/>
              <a:t>Peer-reviewed</a:t>
            </a:r>
            <a:r>
              <a:rPr lang="sv-SE" dirty="0" smtClean="0"/>
              <a:t> </a:t>
            </a:r>
            <a:r>
              <a:rPr lang="sv-SE" dirty="0" err="1" smtClean="0"/>
              <a:t>articles</a:t>
            </a:r>
            <a:r>
              <a:rPr lang="sv-SE" dirty="0" smtClean="0"/>
              <a:t> - elements</a:t>
            </a:r>
            <a:endParaRPr lang="en-US" dirty="0"/>
          </a:p>
        </p:txBody>
      </p:sp>
      <p:sp>
        <p:nvSpPr>
          <p:cNvPr id="3" name="Content Placeholder 2"/>
          <p:cNvSpPr>
            <a:spLocks noGrp="1"/>
          </p:cNvSpPr>
          <p:nvPr>
            <p:ph idx="1"/>
          </p:nvPr>
        </p:nvSpPr>
        <p:spPr/>
        <p:txBody>
          <a:bodyPr>
            <a:normAutofit/>
          </a:bodyPr>
          <a:lstStyle/>
          <a:p>
            <a:r>
              <a:rPr lang="en-US" b="1" dirty="0" smtClean="0"/>
              <a:t>Abstract</a:t>
            </a:r>
            <a:r>
              <a:rPr lang="en-US" dirty="0" smtClean="0"/>
              <a:t> – a brief summary of the article which includes purpose, method, results and conclusion.</a:t>
            </a:r>
          </a:p>
          <a:p>
            <a:r>
              <a:rPr lang="en-US" b="1" dirty="0" smtClean="0"/>
              <a:t>Introduction</a:t>
            </a:r>
            <a:r>
              <a:rPr lang="en-US" dirty="0" smtClean="0"/>
              <a:t> – where purpose and problem are described, and background information for the problem area is presented.</a:t>
            </a:r>
          </a:p>
          <a:p>
            <a:r>
              <a:rPr lang="en-US" b="1" dirty="0" smtClean="0"/>
              <a:t>Method</a:t>
            </a:r>
            <a:r>
              <a:rPr lang="en-US" dirty="0" smtClean="0"/>
              <a:t> – where the method used is described so thoroughly that it is possible for the reader to follow and repeat the research process.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v-SE" dirty="0" err="1" smtClean="0"/>
              <a:t>Peer-reviewed</a:t>
            </a:r>
            <a:r>
              <a:rPr lang="sv-SE" dirty="0" smtClean="0"/>
              <a:t> </a:t>
            </a:r>
            <a:r>
              <a:rPr lang="sv-SE" dirty="0" err="1" smtClean="0"/>
              <a:t>articles</a:t>
            </a:r>
            <a:r>
              <a:rPr lang="sv-SE" dirty="0" smtClean="0"/>
              <a:t> - elements</a:t>
            </a:r>
            <a:endParaRPr lang="en-US" dirty="0"/>
          </a:p>
        </p:txBody>
      </p:sp>
      <p:sp>
        <p:nvSpPr>
          <p:cNvPr id="3" name="Content Placeholder 2"/>
          <p:cNvSpPr>
            <a:spLocks noGrp="1"/>
          </p:cNvSpPr>
          <p:nvPr>
            <p:ph idx="1"/>
          </p:nvPr>
        </p:nvSpPr>
        <p:spPr/>
        <p:txBody>
          <a:bodyPr>
            <a:normAutofit fontScale="92500"/>
          </a:bodyPr>
          <a:lstStyle/>
          <a:p>
            <a:r>
              <a:rPr lang="en-US" b="1" dirty="0" smtClean="0"/>
              <a:t>Result</a:t>
            </a:r>
            <a:r>
              <a:rPr lang="en-US" dirty="0" smtClean="0"/>
              <a:t> – where the research result is presented in text and possibly with tables, charts and figures.</a:t>
            </a:r>
          </a:p>
          <a:p>
            <a:r>
              <a:rPr lang="en-US" b="1" dirty="0" smtClean="0"/>
              <a:t>Discussion</a:t>
            </a:r>
            <a:r>
              <a:rPr lang="en-US" dirty="0" smtClean="0"/>
              <a:t> – in this part the research result is discussed as well as those principles, relations or generalizations which are supported by the result of the study. Possible weaknesses in the study are addressed here.</a:t>
            </a:r>
          </a:p>
          <a:p>
            <a:r>
              <a:rPr lang="en-US" b="1" dirty="0" smtClean="0"/>
              <a:t>Bibliography</a:t>
            </a:r>
            <a:r>
              <a:rPr lang="en-US" dirty="0" smtClean="0"/>
              <a:t> – sometimes also called list of references. All documents used by the author should be included in the bibliography.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691</TotalTime>
  <Words>2021</Words>
  <Application>Microsoft Office PowerPoint</Application>
  <PresentationFormat>On-screen Show (4:3)</PresentationFormat>
  <Paragraphs>212</Paragraphs>
  <Slides>33</Slides>
  <Notes>15</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Research Methodology 2 PA2404</vt:lpstr>
      <vt:lpstr>Contents</vt:lpstr>
      <vt:lpstr>Scientific texts</vt:lpstr>
      <vt:lpstr>Scientific texts - purpose</vt:lpstr>
      <vt:lpstr>Science and popular science – differences</vt:lpstr>
      <vt:lpstr>Scientific articles – three types</vt:lpstr>
      <vt:lpstr>Peer-reviewed articles</vt:lpstr>
      <vt:lpstr>Peer-reviewed articles - elements</vt:lpstr>
      <vt:lpstr>Peer-reviewed articles - elements</vt:lpstr>
      <vt:lpstr>Reference elements - journal</vt:lpstr>
      <vt:lpstr>Why should you cite your sources?</vt:lpstr>
      <vt:lpstr>Why should you cite your sources?</vt:lpstr>
      <vt:lpstr>When do you need to write references?</vt:lpstr>
      <vt:lpstr>What do you not need to write references for?</vt:lpstr>
      <vt:lpstr>A reference consists of three parts</vt:lpstr>
      <vt:lpstr>Text reference – IEEE style</vt:lpstr>
      <vt:lpstr>Reference list – IEEE style</vt:lpstr>
      <vt:lpstr>Reference management software</vt:lpstr>
      <vt:lpstr>Zotero</vt:lpstr>
      <vt:lpstr>Preferences in Zotero</vt:lpstr>
      <vt:lpstr>Mendeley</vt:lpstr>
      <vt:lpstr>Plagiarism</vt:lpstr>
      <vt:lpstr>You plagiarize if you…</vt:lpstr>
      <vt:lpstr>You plagiarize if you…</vt:lpstr>
      <vt:lpstr>Quoting</vt:lpstr>
      <vt:lpstr>Examples of quotation</vt:lpstr>
      <vt:lpstr>Paraphrasing</vt:lpstr>
      <vt:lpstr>Example of paraphrasing</vt:lpstr>
      <vt:lpstr>What happens if you plagiarize?</vt:lpstr>
      <vt:lpstr>What is a plagiarism detection service?</vt:lpstr>
      <vt:lpstr>Learn more in Refero</vt:lpstr>
      <vt:lpstr>Conclusion</vt:lpstr>
      <vt:lpstr>References</vt:lpstr>
    </vt:vector>
  </TitlesOfParts>
  <Company>BTH</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 2 PA2404</dc:title>
  <dc:creator>tgu</dc:creator>
  <cp:lastModifiedBy>tgu</cp:lastModifiedBy>
  <cp:revision>78</cp:revision>
  <dcterms:created xsi:type="dcterms:W3CDTF">2011-03-29T12:59:41Z</dcterms:created>
  <dcterms:modified xsi:type="dcterms:W3CDTF">2011-11-08T14:09:56Z</dcterms:modified>
</cp:coreProperties>
</file>