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14"/>
  </p:notesMasterIdLst>
  <p:sldIdLst>
    <p:sldId id="274" r:id="rId2"/>
    <p:sldId id="283" r:id="rId3"/>
    <p:sldId id="296" r:id="rId4"/>
    <p:sldId id="297" r:id="rId5"/>
    <p:sldId id="298" r:id="rId6"/>
    <p:sldId id="285" r:id="rId7"/>
    <p:sldId id="286" r:id="rId8"/>
    <p:sldId id="301" r:id="rId9"/>
    <p:sldId id="299" r:id="rId10"/>
    <p:sldId id="302" r:id="rId11"/>
    <p:sldId id="303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561167-2351-4E0E-A4D9-F2ECC8EFE1EB}">
          <p14:sldIdLst>
            <p14:sldId id="274"/>
          </p14:sldIdLst>
        </p14:section>
        <p14:section name="Untitled Section" id="{FCED436F-BB60-4060-B3FC-05ACF40F273F}">
          <p14:sldIdLst>
            <p14:sldId id="283"/>
            <p14:sldId id="296"/>
            <p14:sldId id="297"/>
            <p14:sldId id="298"/>
            <p14:sldId id="285"/>
            <p14:sldId id="286"/>
            <p14:sldId id="301"/>
            <p14:sldId id="299"/>
            <p14:sldId id="302"/>
            <p14:sldId id="303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A10F1-5A00-4439-A05A-64A056883AD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0628B-FD32-4430-89BC-B5DFDEB7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7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2356-4D74-427F-98FA-8371682647E0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466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D031-0F08-4269-B527-76F923573FF3}" type="datetime1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0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9EE6-11AE-4E2B-AD78-5C657756D281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5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E6F2-5CE4-4D21-A244-C3DF4A2FD4E9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79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331B-6F5A-4039-851F-2AEB207B8141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59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1E92-4387-4363-BC2F-860A04598DA8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95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DA47-110F-4191-9B1E-2AFE236D0F4C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30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FD98-C23A-4EF0-9E0E-65140F0B67DF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12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3D14-557C-4B14-A74F-6F61CE72B27A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5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7CB7-C382-466A-A8F1-B9ACC6E1DE78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6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532F-BFED-4F29-8425-23AB0ED91843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4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B383-D271-4864-9D09-243966A3151A}" type="datetime1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4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49E5-F54C-463B-95DB-3B44F4F50EEA}" type="datetime1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4C16-A48F-4140-9A56-97299187352C}" type="datetime1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A4EC-FC59-4C25-845C-6DDF9B2BC16E}" type="datetime1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987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D8AA-0411-4B1D-90F1-9AF39E6D57A2}" type="datetime1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145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0210-C1B1-4898-8B1D-2628C3EC5F32}" type="datetime1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0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A70A34-08E5-424E-B890-B26A1C9CC06C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954"/>
          </a:xfrm>
        </p:spPr>
        <p:txBody>
          <a:bodyPr>
            <a:normAutofit/>
          </a:bodyPr>
          <a:lstStyle/>
          <a:p>
            <a:pPr algn="ctr"/>
            <a:r>
              <a:rPr lang="fa-IR" sz="7200" b="1" dirty="0">
                <a:cs typeface="B Nazanin" panose="00000400000000000000" pitchFamily="2" charset="-78"/>
              </a:rPr>
              <a:t/>
            </a:r>
            <a:br>
              <a:rPr lang="fa-IR" sz="7200" b="1" dirty="0">
                <a:cs typeface="B Nazanin" panose="00000400000000000000" pitchFamily="2" charset="-78"/>
              </a:rPr>
            </a:br>
            <a:r>
              <a:rPr lang="en-US" sz="7200" b="1" smtClean="0">
                <a:cs typeface="B Nazanin" panose="00000400000000000000" pitchFamily="2" charset="-78"/>
              </a:rPr>
              <a:t>ReactJs </a:t>
            </a:r>
            <a:r>
              <a:rPr lang="en-US" sz="7200" b="1" dirty="0" smtClean="0">
                <a:cs typeface="B Nazanin" panose="00000400000000000000" pitchFamily="2" charset="-78"/>
              </a:rPr>
              <a:t>– Fine Uploader</a:t>
            </a:r>
            <a:endParaRPr lang="en-US" sz="7200" b="1" dirty="0">
              <a:cs typeface="B Nazani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64675" y="5290457"/>
            <a:ext cx="6566262" cy="475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cs typeface="B Nazanin" panose="00000400000000000000" pitchFamily="2" charset="-78"/>
              </a:rPr>
              <a:t>سید علی معصوم زاده</a:t>
            </a:r>
            <a:r>
              <a:rPr lang="de-DE" sz="2400" dirty="0" smtClean="0">
                <a:cs typeface="B Nazanin" panose="00000400000000000000" pitchFamily="2" charset="-78"/>
              </a:rPr>
              <a:t>/cto</a:t>
            </a:r>
            <a:r>
              <a:rPr lang="fa-IR" sz="2400" dirty="0">
                <a:cs typeface="B Nazanin" panose="00000400000000000000" pitchFamily="2" charset="-78"/>
              </a:rPr>
              <a:t>تیم 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64675" y="5765482"/>
            <a:ext cx="6566262" cy="475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cs typeface="B Nazanin" panose="00000400000000000000" pitchFamily="2" charset="-78"/>
              </a:rPr>
              <a:t>1399/08/20</a:t>
            </a:r>
            <a:r>
              <a:rPr lang="en-US" sz="2400" dirty="0" smtClean="0">
                <a:cs typeface="B Nazanin" panose="00000400000000000000" pitchFamily="2" charset="-78"/>
              </a:rPr>
              <a:t>-</a:t>
            </a:r>
            <a:r>
              <a:rPr lang="fa-IR" sz="2400" dirty="0" smtClean="0">
                <a:cs typeface="B Nazanin" panose="00000400000000000000" pitchFamily="2" charset="-78"/>
              </a:rPr>
              <a:t> 1399/07/22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54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noFill/>
        </p:spPr>
        <p:txBody>
          <a:bodyPr anchor="t">
            <a:normAutofit/>
          </a:bodyPr>
          <a:lstStyle/>
          <a:p>
            <a:pPr marL="0" indent="0" algn="r" rtl="1">
              <a:buNone/>
            </a:pPr>
            <a:r>
              <a:rPr lang="fa-IR" sz="1800" dirty="0" smtClean="0">
                <a:cs typeface="B Nazanin" panose="00000400000000000000"/>
              </a:rPr>
              <a:t>در </a:t>
            </a:r>
            <a:r>
              <a:rPr lang="fa-IR" sz="1800" dirty="0">
                <a:cs typeface="B Nazanin" panose="00000400000000000000"/>
              </a:rPr>
              <a:t>کامپوننت </a:t>
            </a:r>
            <a:r>
              <a:rPr lang="en-US" sz="1800" dirty="0">
                <a:cs typeface="B Nazanin" panose="00000400000000000000"/>
              </a:rPr>
              <a:t>  </a:t>
            </a:r>
            <a:r>
              <a:rPr lang="en-US" sz="1800" dirty="0" smtClean="0">
                <a:cs typeface="B Nazanin" panose="00000400000000000000"/>
              </a:rPr>
              <a:t>FileView.js</a:t>
            </a:r>
            <a:r>
              <a:rPr lang="fa-IR" sz="1800" dirty="0">
                <a:cs typeface="B Nazanin" panose="00000400000000000000"/>
              </a:rPr>
              <a:t>موارد زیر را ایمپورت می نماییم :</a:t>
            </a:r>
          </a:p>
          <a:p>
            <a:pPr marL="0" indent="0" algn="r" rtl="1">
              <a:buNone/>
            </a:pPr>
            <a:endParaRPr lang="en-US" sz="1800" dirty="0">
              <a:cs typeface="B Nazanin" panose="00000400000000000000"/>
            </a:endParaRPr>
          </a:p>
          <a:p>
            <a:pPr marL="0" indent="0" algn="r" rtl="1">
              <a:buNone/>
            </a:pPr>
            <a:r>
              <a:rPr lang="en-US" sz="1800" dirty="0" err="1" smtClean="0">
                <a:cs typeface="B Nazanin" panose="00000400000000000000"/>
              </a:rPr>
              <a:t>onDelete</a:t>
            </a:r>
            <a:r>
              <a:rPr lang="fa-IR" sz="1800" dirty="0" smtClean="0">
                <a:cs typeface="B Nazanin" panose="00000400000000000000"/>
              </a:rPr>
              <a:t>:</a:t>
            </a:r>
          </a:p>
          <a:p>
            <a:pPr marL="0" indent="0" algn="r" rtl="1">
              <a:buNone/>
            </a:pPr>
            <a:r>
              <a:rPr lang="fa-IR" sz="1800" dirty="0" smtClean="0">
                <a:cs typeface="B Nazanin" panose="00000400000000000000"/>
              </a:rPr>
              <a:t>حذف کردن فایل های آپلود شده در فرم.</a:t>
            </a:r>
          </a:p>
          <a:p>
            <a:pPr marL="0" indent="0" algn="r" rtl="1">
              <a:buNone/>
            </a:pPr>
            <a:endParaRPr lang="en-US" sz="18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en-US" sz="18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en-US" sz="1800" dirty="0">
              <a:cs typeface="B Nazanin" panose="00000400000000000000"/>
            </a:endParaRPr>
          </a:p>
          <a:p>
            <a:pPr marL="0" indent="0" algn="r" rtl="1">
              <a:buNone/>
            </a:pPr>
            <a:endParaRPr lang="en-US" sz="18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sz="1800" dirty="0" err="1" smtClean="0">
                <a:cs typeface="B Nazanin" panose="00000400000000000000"/>
              </a:rPr>
              <a:t>onView</a:t>
            </a:r>
            <a:r>
              <a:rPr lang="fa-IR" sz="1800" dirty="0" smtClean="0">
                <a:cs typeface="B Nazanin" panose="00000400000000000000"/>
              </a:rPr>
              <a:t>:</a:t>
            </a:r>
          </a:p>
          <a:p>
            <a:pPr marL="0" indent="0" algn="r" rtl="1">
              <a:buNone/>
            </a:pPr>
            <a:r>
              <a:rPr lang="fa-IR" sz="1800" dirty="0" smtClean="0">
                <a:cs typeface="B Nazanin" panose="00000400000000000000"/>
              </a:rPr>
              <a:t>نمایش کامل فایل آپلود شده در تب جدید.</a:t>
            </a:r>
            <a:endParaRPr lang="en-US" sz="18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en-US" sz="1800" dirty="0">
              <a:cs typeface="B Nazanin" panose="00000400000000000000"/>
            </a:endParaRPr>
          </a:p>
          <a:p>
            <a:pPr marL="0" indent="0" algn="r" rtl="1">
              <a:buNone/>
            </a:pPr>
            <a:endParaRPr lang="fa-IR" sz="1800" dirty="0">
              <a:cs typeface="B Nazanin" panose="0000040000000000000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67" y="496120"/>
            <a:ext cx="6204717" cy="575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67" y="1686334"/>
            <a:ext cx="5601516" cy="2381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67" y="4681830"/>
            <a:ext cx="5601516" cy="171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6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noFill/>
        </p:spPr>
        <p:txBody>
          <a:bodyPr anchor="t">
            <a:normAutofit/>
          </a:bodyPr>
          <a:lstStyle/>
          <a:p>
            <a:pPr marL="0" indent="0" algn="r" rtl="1">
              <a:buNone/>
            </a:pPr>
            <a:r>
              <a:rPr lang="en-US" sz="1800" dirty="0" err="1">
                <a:cs typeface="B Nazanin" panose="00000400000000000000"/>
              </a:rPr>
              <a:t>onDownload</a:t>
            </a:r>
            <a:r>
              <a:rPr lang="fa-IR" sz="1800" dirty="0" smtClean="0">
                <a:cs typeface="B Nazanin" panose="00000400000000000000"/>
              </a:rPr>
              <a:t>:</a:t>
            </a:r>
          </a:p>
          <a:p>
            <a:pPr marL="0" indent="0" algn="r" rtl="1">
              <a:buNone/>
            </a:pPr>
            <a:r>
              <a:rPr lang="fa-IR" sz="1800" dirty="0" smtClean="0">
                <a:cs typeface="B Nazanin" panose="00000400000000000000"/>
              </a:rPr>
              <a:t>دانلود فایل آپلود شده.</a:t>
            </a:r>
            <a:endParaRPr lang="en-US" sz="18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en-US" sz="1800" dirty="0">
              <a:cs typeface="B Nazanin" panose="00000400000000000000"/>
            </a:endParaRPr>
          </a:p>
          <a:p>
            <a:pPr marL="0" indent="0" algn="r" rtl="1">
              <a:buNone/>
            </a:pPr>
            <a:endParaRPr lang="fa-IR" sz="1800" dirty="0">
              <a:cs typeface="B Nazanin" panose="0000040000000000000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22" y="644601"/>
            <a:ext cx="4998295" cy="2784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427" y="3564650"/>
            <a:ext cx="7229475" cy="2800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96712" y="3704269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Modal Uploader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0052" y="5995668"/>
            <a:ext cx="10647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cs typeface="B Nazanin" panose="00000400000000000000"/>
              </a:rPr>
              <a:t>onDelete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08080" y="6180586"/>
            <a:ext cx="9028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cs typeface="B Nazanin" panose="00000400000000000000"/>
              </a:rPr>
              <a:t>onView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51551" y="6149961"/>
            <a:ext cx="14093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cs typeface="B Nazanin" panose="00000400000000000000"/>
              </a:rPr>
              <a:t>onDownload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2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 anchor="t">
            <a:normAutofit/>
          </a:bodyPr>
          <a:lstStyle/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رفرنس </a:t>
            </a:r>
            <a:r>
              <a:rPr lang="fa-IR" dirty="0" smtClean="0">
                <a:cs typeface="B Nazanin" panose="00000400000000000000" pitchFamily="2" charset="-78"/>
              </a:rPr>
              <a:t>ها : </a:t>
            </a:r>
          </a:p>
          <a:p>
            <a:pPr marL="0" indent="0" algn="r" rtl="1">
              <a:buNone/>
            </a:pPr>
            <a:endParaRPr lang="fa-IR" b="1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نشانی وب سایت: </a:t>
            </a:r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US" b="1" dirty="0" smtClean="0">
                <a:cs typeface="B Nazanin" panose="00000400000000000000" pitchFamily="2" charset="-78"/>
              </a:rPr>
              <a:t>fine-uploader:  </a:t>
            </a:r>
            <a:r>
              <a:rPr lang="en-US" dirty="0" smtClean="0">
                <a:cs typeface="B Nazanin" panose="00000400000000000000" pitchFamily="2" charset="-78"/>
              </a:rPr>
              <a:t>https</a:t>
            </a:r>
            <a:r>
              <a:rPr lang="en-US" dirty="0">
                <a:cs typeface="B Nazanin" panose="00000400000000000000" pitchFamily="2" charset="-78"/>
              </a:rPr>
              <a:t>://</a:t>
            </a:r>
            <a:r>
              <a:rPr lang="en-US" dirty="0" smtClean="0">
                <a:cs typeface="B Nazanin" panose="00000400000000000000" pitchFamily="2" charset="-78"/>
              </a:rPr>
              <a:t>docs.fineuploader.com/endpoint_handlers/traditional.html</a:t>
            </a:r>
            <a:endParaRPr lang="en-US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US" b="1" dirty="0" smtClean="0">
                <a:cs typeface="B Nazanin" panose="00000400000000000000" pitchFamily="2" charset="-78"/>
              </a:rPr>
              <a:t>react-fine-uploader</a:t>
            </a:r>
            <a:r>
              <a:rPr lang="en-US" b="1" dirty="0">
                <a:cs typeface="B Nazanin" panose="00000400000000000000" pitchFamily="2" charset="-78"/>
              </a:rPr>
              <a:t>: </a:t>
            </a:r>
            <a:r>
              <a:rPr lang="en-US" dirty="0" smtClean="0">
                <a:cs typeface="B Nazanin" panose="00000400000000000000" pitchFamily="2" charset="-78"/>
              </a:rPr>
              <a:t>https</a:t>
            </a:r>
            <a:r>
              <a:rPr lang="en-US" dirty="0">
                <a:cs typeface="B Nazanin" panose="00000400000000000000" pitchFamily="2" charset="-78"/>
              </a:rPr>
              <a:t>://</a:t>
            </a:r>
            <a:r>
              <a:rPr lang="en-US" dirty="0" smtClean="0">
                <a:cs typeface="B Nazanin" panose="00000400000000000000" pitchFamily="2" charset="-78"/>
              </a:rPr>
              <a:t>github.com/FineUploader/react-fine-uploader</a:t>
            </a:r>
            <a:endParaRPr lang="en-US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US" b="1" dirty="0" smtClean="0">
                <a:cs typeface="B Nazanin" panose="00000400000000000000" pitchFamily="2" charset="-78"/>
              </a:rPr>
              <a:t>fine-uploader-wrappers</a:t>
            </a:r>
            <a:r>
              <a:rPr lang="en-US" b="1" dirty="0">
                <a:cs typeface="B Nazanin" panose="00000400000000000000" pitchFamily="2" charset="-78"/>
              </a:rPr>
              <a:t>:  </a:t>
            </a:r>
            <a:r>
              <a:rPr lang="en-US" dirty="0" smtClean="0">
                <a:cs typeface="B Nazanin" panose="00000400000000000000" pitchFamily="2" charset="-78"/>
              </a:rPr>
              <a:t>https</a:t>
            </a:r>
            <a:r>
              <a:rPr lang="en-US" dirty="0">
                <a:cs typeface="B Nazanin" panose="00000400000000000000" pitchFamily="2" charset="-78"/>
              </a:rPr>
              <a:t>://</a:t>
            </a:r>
            <a:r>
              <a:rPr lang="en-US" dirty="0" smtClean="0">
                <a:cs typeface="B Nazanin" panose="00000400000000000000" pitchFamily="2" charset="-78"/>
              </a:rPr>
              <a:t>github.com/FineUploader/fine-uploader-wrappers</a:t>
            </a:r>
            <a:endParaRPr lang="en-US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US" b="1" dirty="0" err="1" smtClean="0">
                <a:cs typeface="B Nazanin" panose="00000400000000000000" pitchFamily="2" charset="-78"/>
              </a:rPr>
              <a:t>js</a:t>
            </a:r>
            <a:r>
              <a:rPr lang="en-US" b="1" dirty="0" smtClean="0">
                <a:cs typeface="B Nazanin" panose="00000400000000000000" pitchFamily="2" charset="-78"/>
              </a:rPr>
              <a:t>-file-downloader</a:t>
            </a:r>
            <a:r>
              <a:rPr lang="en-US" b="1" dirty="0">
                <a:cs typeface="B Nazanin" panose="00000400000000000000" pitchFamily="2" charset="-78"/>
              </a:rPr>
              <a:t>:   </a:t>
            </a:r>
            <a:r>
              <a:rPr lang="en-US" dirty="0" smtClean="0">
                <a:cs typeface="B Nazanin" panose="00000400000000000000" pitchFamily="2" charset="-78"/>
              </a:rPr>
              <a:t>https</a:t>
            </a:r>
            <a:r>
              <a:rPr lang="en-US" dirty="0">
                <a:cs typeface="B Nazanin" panose="00000400000000000000" pitchFamily="2" charset="-78"/>
              </a:rPr>
              <a:t>://</a:t>
            </a:r>
            <a:r>
              <a:rPr lang="en-US" dirty="0" smtClean="0">
                <a:cs typeface="B Nazanin" panose="00000400000000000000" pitchFamily="2" charset="-78"/>
              </a:rPr>
              <a:t>www.npmjs.com/package/js-file-downloader</a:t>
            </a:r>
            <a:endParaRPr lang="en-US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b="1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en-US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142" y="-441144"/>
            <a:ext cx="10297075" cy="1752599"/>
          </a:xfrm>
        </p:spPr>
        <p:txBody>
          <a:bodyPr>
            <a:normAutofit/>
          </a:bodyPr>
          <a:lstStyle/>
          <a:p>
            <a:pPr algn="r" rtl="1"/>
            <a:r>
              <a:rPr lang="en-US" sz="3200" b="1" dirty="0" smtClean="0"/>
              <a:t>Fine Uploader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56" y="849854"/>
            <a:ext cx="11835562" cy="6110344"/>
          </a:xfrm>
        </p:spPr>
        <p:txBody>
          <a:bodyPr anchor="t">
            <a:normAutofit fontScale="92500" lnSpcReduction="10000"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sz="2200" dirty="0" smtClean="0">
                <a:latin typeface="B Nazanin" panose="00000400000000000000"/>
                <a:cs typeface="B Nazanin" panose="00000400000000000000"/>
              </a:rPr>
              <a:t>یک </a:t>
            </a:r>
            <a:r>
              <a:rPr lang="fa-IR" sz="2200" dirty="0">
                <a:latin typeface="B Nazanin" panose="00000400000000000000"/>
                <a:cs typeface="B Nazanin" panose="00000400000000000000"/>
              </a:rPr>
              <a:t>کتابخانه </a:t>
            </a:r>
            <a:r>
              <a:rPr lang="fa-IR" sz="2200" dirty="0" smtClean="0">
                <a:latin typeface="B Nazanin" panose="00000400000000000000"/>
                <a:cs typeface="B Nazanin" panose="00000400000000000000"/>
              </a:rPr>
              <a:t>برای مدیریت، ذخیر و نمایش فایل هادر جاوااسکریپت است</a:t>
            </a:r>
            <a:r>
              <a:rPr lang="en-US" sz="2200" dirty="0">
                <a:latin typeface="B Nazanin" panose="00000400000000000000"/>
                <a:cs typeface="B Nazanin" panose="00000400000000000000"/>
              </a:rPr>
              <a:t>.</a:t>
            </a:r>
            <a:endParaRPr lang="fa-IR" sz="2200" dirty="0">
              <a:latin typeface="B Nazanin" panose="00000400000000000000"/>
              <a:cs typeface="B Nazanin" panose="00000400000000000000"/>
            </a:endParaRPr>
          </a:p>
          <a:p>
            <a:pPr marL="0" indent="0" algn="r" rtl="1">
              <a:lnSpc>
                <a:spcPct val="150000"/>
              </a:lnSpc>
              <a:buNone/>
            </a:pPr>
            <a:endParaRPr lang="fa-IR" dirty="0">
              <a:latin typeface="B Nazanin" panose="00000400000000000000"/>
              <a:cs typeface="B Nazanin" panose="00000400000000000000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b="1" dirty="0">
                <a:latin typeface="B Nazanin" panose="00000400000000000000"/>
                <a:cs typeface="B Nazanin" panose="00000400000000000000"/>
              </a:rPr>
              <a:t>ویژگی ها </a:t>
            </a:r>
            <a:r>
              <a:rPr lang="fa-IR" b="1" dirty="0" smtClean="0">
                <a:latin typeface="B Nazanin" panose="00000400000000000000"/>
                <a:cs typeface="B Nazanin" panose="00000400000000000000"/>
              </a:rPr>
              <a:t>:</a:t>
            </a:r>
            <a:endParaRPr lang="en-US" b="1" dirty="0" smtClean="0">
              <a:latin typeface="B Nazanin" panose="00000400000000000000"/>
              <a:cs typeface="B Nazanin" panose="00000400000000000000"/>
            </a:endParaRPr>
          </a:p>
          <a:p>
            <a:pPr algn="r" rtl="1">
              <a:lnSpc>
                <a:spcPct val="150000"/>
              </a:lnSpc>
            </a:pPr>
            <a:r>
              <a:rPr lang="fa-IR" sz="2100" b="1" dirty="0" smtClean="0">
                <a:latin typeface="B Nazanin" panose="00000400000000000000"/>
                <a:cs typeface="B Nazanin" panose="00000400000000000000"/>
              </a:rPr>
              <a:t>نوار پیشرفت (</a:t>
            </a:r>
            <a:r>
              <a:rPr lang="en-US" sz="2100" b="1" dirty="0">
                <a:latin typeface="B Nazanin" panose="00000400000000000000"/>
                <a:cs typeface="B Nazanin" panose="00000400000000000000"/>
              </a:rPr>
              <a:t>Progress </a:t>
            </a:r>
            <a:r>
              <a:rPr lang="en-US" sz="2100" b="1" dirty="0" smtClean="0">
                <a:latin typeface="B Nazanin" panose="00000400000000000000"/>
                <a:cs typeface="B Nazanin" panose="00000400000000000000"/>
              </a:rPr>
              <a:t>Bar</a:t>
            </a:r>
            <a:r>
              <a:rPr lang="fa-IR" sz="2100" b="1" dirty="0" smtClean="0">
                <a:latin typeface="B Nazanin" panose="00000400000000000000"/>
                <a:cs typeface="B Nazanin" panose="00000400000000000000"/>
              </a:rPr>
              <a:t>):</a:t>
            </a:r>
          </a:p>
          <a:p>
            <a:pPr marL="457200" lvl="1" indent="0" algn="r" rtl="1">
              <a:lnSpc>
                <a:spcPct val="150000"/>
              </a:lnSpc>
              <a:buNone/>
            </a:pPr>
            <a:r>
              <a:rPr lang="fa-I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 Nazanin" panose="00000400000000000000"/>
                <a:cs typeface="B Nazanin" panose="00000400000000000000"/>
              </a:rPr>
              <a:t> </a:t>
            </a:r>
            <a:r>
              <a:rPr lang="fa-I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یک نوار پیشرفت کاملاً قابل تنظیم در حالت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 UI </a:t>
            </a:r>
            <a:r>
              <a:rPr lang="fa-I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گنجانده شده است.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B Nazanin" panose="00000400000000000000"/>
              <a:cs typeface="B Nazanin" panose="00000400000000000000"/>
            </a:endParaRPr>
          </a:p>
          <a:p>
            <a:pPr algn="r" rtl="1">
              <a:lnSpc>
                <a:spcPct val="150000"/>
              </a:lnSpc>
            </a:pPr>
            <a:r>
              <a:rPr lang="fa-IR" sz="2100" b="1" dirty="0" smtClean="0">
                <a:latin typeface="B Nazanin" panose="00000400000000000000"/>
                <a:cs typeface="B Nazanin" panose="00000400000000000000"/>
              </a:rPr>
              <a:t>کشیدن و انداختن (</a:t>
            </a:r>
            <a:r>
              <a:rPr lang="en-US" sz="2100" b="1" dirty="0">
                <a:latin typeface="B Nazanin" panose="00000400000000000000"/>
              </a:rPr>
              <a:t>Drag and </a:t>
            </a:r>
            <a:r>
              <a:rPr lang="en-US" sz="2100" b="1" dirty="0" smtClean="0">
                <a:latin typeface="B Nazanin" panose="00000400000000000000"/>
              </a:rPr>
              <a:t>Drop</a:t>
            </a:r>
            <a:r>
              <a:rPr lang="fa-IR" sz="2100" b="1" dirty="0" smtClean="0">
                <a:latin typeface="B Nazanin" panose="00000400000000000000"/>
                <a:cs typeface="B Nazanin" panose="00000400000000000000"/>
              </a:rPr>
              <a:t>):</a:t>
            </a:r>
            <a:endParaRPr lang="en-US" sz="2100" b="1" dirty="0" smtClean="0">
              <a:latin typeface="B Nazanin" panose="00000400000000000000"/>
              <a:cs typeface="B Nazanin" panose="00000400000000000000"/>
            </a:endParaRPr>
          </a:p>
          <a:p>
            <a:pPr marL="457200" lvl="1" indent="0" algn="r" rtl="1">
              <a:lnSpc>
                <a:spcPct val="150000"/>
              </a:lnSpc>
              <a:buNone/>
            </a:pPr>
            <a:r>
              <a:rPr lang="fa-I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فایلها (و حتی پوشه ها در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Chrome </a:t>
            </a:r>
            <a:r>
              <a:rPr lang="fa-I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 و ... ) را مستقیماً از روی دسک تاپ خود بکشید و رها کنید.</a:t>
            </a:r>
          </a:p>
          <a:p>
            <a:pPr algn="r" rtl="1">
              <a:lnSpc>
                <a:spcPct val="150000"/>
              </a:lnSpc>
            </a:pPr>
            <a:r>
              <a:rPr lang="fa-IR" sz="2100" b="1" dirty="0" smtClean="0">
                <a:latin typeface="B Nazanin" panose="00000400000000000000"/>
                <a:cs typeface="B Nazanin" panose="00000400000000000000"/>
              </a:rPr>
              <a:t>دوباره </a:t>
            </a:r>
            <a:r>
              <a:rPr lang="fa-IR" sz="2100" b="1" dirty="0">
                <a:latin typeface="B Nazanin" panose="00000400000000000000"/>
                <a:cs typeface="B Nazanin" panose="00000400000000000000"/>
              </a:rPr>
              <a:t>امتحان </a:t>
            </a:r>
            <a:r>
              <a:rPr lang="fa-IR" sz="2100" b="1" dirty="0" smtClean="0">
                <a:latin typeface="B Nazanin" panose="00000400000000000000"/>
                <a:cs typeface="B Nazanin" panose="00000400000000000000"/>
              </a:rPr>
              <a:t>کنید(</a:t>
            </a:r>
            <a:r>
              <a:rPr lang="en-US" sz="2100" b="1" dirty="0">
                <a:latin typeface="B Nazanin" panose="00000400000000000000"/>
                <a:cs typeface="B Nazanin" panose="00000400000000000000"/>
              </a:rPr>
              <a:t>Retry</a:t>
            </a:r>
            <a:r>
              <a:rPr lang="fa-IR" sz="2100" b="1" dirty="0" smtClean="0">
                <a:latin typeface="B Nazanin" panose="00000400000000000000"/>
                <a:cs typeface="B Nazanin" panose="00000400000000000000"/>
              </a:rPr>
              <a:t>):</a:t>
            </a:r>
          </a:p>
          <a:p>
            <a:pPr marL="457200" lvl="1" indent="0" algn="r" rtl="1">
              <a:lnSpc>
                <a:spcPct val="150000"/>
              </a:lnSpc>
              <a:buNone/>
            </a:pPr>
            <a:r>
              <a:rPr lang="fa-I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بعضی اوقات شبکه </a:t>
            </a:r>
            <a:r>
              <a:rPr lang="fa-I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دچار مشکل می شود. خوشبختانه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Fine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Uploader </a:t>
            </a:r>
            <a:r>
              <a:rPr lang="fa-I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 </a:t>
            </a:r>
            <a:r>
              <a:rPr lang="fa-I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می </a:t>
            </a:r>
            <a:r>
              <a:rPr lang="fa-I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تواند این نوع </a:t>
            </a:r>
            <a:r>
              <a:rPr lang="fa-I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مشکلات </a:t>
            </a:r>
            <a:r>
              <a:rPr lang="fa-I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را تشخیص داده و به کاربر اطلاع دهد یا حتی بارگذاری قطعه ناموفق را به طور خودکار دوباره امتحان کند.</a:t>
            </a:r>
            <a:endParaRPr lang="fa-I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B Nazanin" panose="00000400000000000000"/>
              <a:cs typeface="B Nazanin" panose="00000400000000000000"/>
            </a:endParaRPr>
          </a:p>
          <a:p>
            <a:pPr marL="0" indent="0" algn="r" rtl="1">
              <a:buNone/>
            </a:pPr>
            <a:endParaRPr lang="fa-IR" b="1" dirty="0" smtClean="0">
              <a:latin typeface="B Nazanin" panose="00000400000000000000"/>
              <a:cs typeface="B Nazanin" panose="00000400000000000000"/>
            </a:endParaRPr>
          </a:p>
          <a:p>
            <a:pPr algn="r" rtl="1"/>
            <a:endParaRPr lang="en-US" sz="2200" dirty="0">
              <a:latin typeface="B Nazanin" panose="00000400000000000000"/>
              <a:cs typeface="B Nazanin" panose="0000040000000000000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25" y="182561"/>
            <a:ext cx="11835562" cy="6565079"/>
          </a:xfrm>
        </p:spPr>
        <p:txBody>
          <a:bodyPr anchor="t">
            <a:normAutofit fontScale="77500" lnSpcReduction="20000"/>
          </a:bodyPr>
          <a:lstStyle/>
          <a:p>
            <a:pPr algn="r" rtl="1">
              <a:lnSpc>
                <a:spcPct val="170000"/>
              </a:lnSpc>
            </a:pPr>
            <a:r>
              <a:rPr lang="fa-IR" b="1" dirty="0" smtClean="0">
                <a:latin typeface="B Nazanin" panose="00000400000000000000"/>
                <a:cs typeface="B Nazanin" panose="00000400000000000000"/>
              </a:rPr>
              <a:t>اعتبارسنجی (</a:t>
            </a:r>
            <a:r>
              <a:rPr lang="en-US" dirty="0" smtClean="0"/>
              <a:t>Validators</a:t>
            </a:r>
            <a:r>
              <a:rPr lang="fa-IR" b="1" dirty="0" smtClean="0">
                <a:latin typeface="B Nazanin" panose="00000400000000000000"/>
                <a:cs typeface="B Nazanin" panose="00000400000000000000"/>
              </a:rPr>
              <a:t>):</a:t>
            </a:r>
          </a:p>
          <a:p>
            <a:pPr marL="457200" lvl="1" indent="0" algn="r" rtl="1">
              <a:lnSpc>
                <a:spcPct val="170000"/>
              </a:lnSpc>
              <a:buNone/>
            </a:pPr>
            <a:r>
              <a:rPr lang="fa-IR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کاربران خود را به یک نوع پرونده خاص ، محدودیت اندازه ، تعداد پرونده ها ، ابعاد تصویر محدود کنید یا اعتبار سنج سفارشی خود را بنویسید.</a:t>
            </a:r>
          </a:p>
          <a:p>
            <a:pPr algn="r" rtl="1">
              <a:lnSpc>
                <a:spcPct val="170000"/>
              </a:lnSpc>
            </a:pPr>
            <a:r>
              <a:rPr lang="fa-IR" b="1" dirty="0" smtClean="0">
                <a:latin typeface="B Nazanin" panose="00000400000000000000"/>
                <a:cs typeface="B Nazanin" panose="00000400000000000000"/>
              </a:rPr>
              <a:t>پرونده </a:t>
            </a:r>
            <a:r>
              <a:rPr lang="fa-IR" b="1" dirty="0">
                <a:latin typeface="B Nazanin" panose="00000400000000000000"/>
                <a:cs typeface="B Nazanin" panose="00000400000000000000"/>
              </a:rPr>
              <a:t>/ پارتیشن بندی </a:t>
            </a:r>
            <a:r>
              <a:rPr lang="fa-IR" b="1" dirty="0" smtClean="0">
                <a:latin typeface="B Nazanin" panose="00000400000000000000"/>
                <a:cs typeface="B Nazanin" panose="00000400000000000000"/>
              </a:rPr>
              <a:t>فایل(</a:t>
            </a:r>
            <a:r>
              <a:rPr lang="en-US" b="1" dirty="0">
                <a:latin typeface="B Nazanin" panose="00000400000000000000"/>
                <a:cs typeface="B Nazanin" panose="00000400000000000000"/>
              </a:rPr>
              <a:t>File Chunking / Partitioning</a:t>
            </a:r>
            <a:r>
              <a:rPr lang="fa-IR" b="1" dirty="0" smtClean="0">
                <a:latin typeface="B Nazanin" panose="00000400000000000000"/>
                <a:cs typeface="B Nazanin" panose="00000400000000000000"/>
              </a:rPr>
              <a:t>):</a:t>
            </a:r>
          </a:p>
          <a:p>
            <a:pPr marL="457200" lvl="1" indent="0" algn="r" rtl="1">
              <a:lnSpc>
                <a:spcPct val="170000"/>
              </a:lnSpc>
              <a:buNone/>
            </a:pPr>
            <a:r>
              <a:rPr lang="fa-I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تقسیم یک فایل به قطعات کوچکتر امکان بارگذاری کلی کارآمدتر را فراهم می کند و به برخی از ویژگی های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Fine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Uploader </a:t>
            </a:r>
            <a:r>
              <a:rPr lang="fa-IR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 مانند </a:t>
            </a:r>
            <a:r>
              <a:rPr lang="fa-I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مکث و از سرگیری بارگذاری ها قدرت می بخشد.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Fine Uploader </a:t>
            </a:r>
            <a:r>
              <a:rPr lang="fa-I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همچنین می تواند چند قسمت همزمان را برای یک پرونده بارگذاری کند</a:t>
            </a:r>
            <a:r>
              <a:rPr lang="fa-IR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.</a:t>
            </a:r>
          </a:p>
          <a:p>
            <a:pPr algn="r" rtl="1">
              <a:lnSpc>
                <a:spcPct val="170000"/>
              </a:lnSpc>
            </a:pPr>
            <a:r>
              <a:rPr lang="fa-IR" b="1" dirty="0">
                <a:latin typeface="B Nazanin" panose="00000400000000000000"/>
                <a:cs typeface="B Nazanin" panose="00000400000000000000"/>
              </a:rPr>
              <a:t>مکث / از سرگیری بارگذاری </a:t>
            </a:r>
            <a:r>
              <a:rPr lang="fa-IR" b="1" dirty="0" smtClean="0">
                <a:latin typeface="B Nazanin" panose="00000400000000000000"/>
                <a:cs typeface="B Nazanin" panose="00000400000000000000"/>
              </a:rPr>
              <a:t>ها(</a:t>
            </a:r>
            <a:r>
              <a:rPr lang="en-US" b="1" dirty="0">
                <a:latin typeface="B Nazanin" panose="00000400000000000000"/>
                <a:cs typeface="B Nazanin" panose="00000400000000000000"/>
              </a:rPr>
              <a:t>Pause / Resume Uploads</a:t>
            </a:r>
            <a:r>
              <a:rPr lang="fa-IR" b="1" dirty="0" smtClean="0">
                <a:latin typeface="B Nazanin" panose="00000400000000000000"/>
                <a:cs typeface="B Nazanin" panose="00000400000000000000"/>
              </a:rPr>
              <a:t>):</a:t>
            </a:r>
          </a:p>
          <a:p>
            <a:pPr marL="457200" lvl="1" indent="0" algn="r" rtl="1">
              <a:lnSpc>
                <a:spcPct val="170000"/>
              </a:lnSpc>
              <a:buNone/>
            </a:pPr>
            <a:r>
              <a:rPr lang="fa-I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وقتی می دانید قصد دارید آفلاین شوید ، یک بارگذاری در حال انجام را موقتاً متوقف کنید و با خیال راحت دوباره آنها را درست در محلی که متوقف کرده اید از سر بگیرید</a:t>
            </a:r>
            <a:r>
              <a:rPr lang="fa-IR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.</a:t>
            </a:r>
          </a:p>
          <a:p>
            <a:pPr algn="r" rtl="1">
              <a:lnSpc>
                <a:spcPct val="170000"/>
              </a:lnSpc>
            </a:pPr>
            <a:r>
              <a:rPr lang="fa-IR" b="1" dirty="0">
                <a:latin typeface="B Nazanin" panose="00000400000000000000"/>
                <a:cs typeface="B Nazanin" panose="00000400000000000000"/>
              </a:rPr>
              <a:t>حذف پرونده های بارگذاری </a:t>
            </a:r>
            <a:r>
              <a:rPr lang="fa-IR" b="1" dirty="0" smtClean="0">
                <a:latin typeface="B Nazanin" panose="00000400000000000000"/>
                <a:cs typeface="B Nazanin" panose="00000400000000000000"/>
              </a:rPr>
              <a:t>شده(</a:t>
            </a:r>
            <a:r>
              <a:rPr lang="en-US" b="1" dirty="0">
                <a:latin typeface="B Nazanin" panose="00000400000000000000"/>
                <a:cs typeface="B Nazanin" panose="00000400000000000000"/>
              </a:rPr>
              <a:t>Delete Uploaded Files</a:t>
            </a:r>
            <a:r>
              <a:rPr lang="fa-IR" b="1" dirty="0" smtClean="0">
                <a:latin typeface="B Nazanin" panose="00000400000000000000"/>
                <a:cs typeface="B Nazanin" panose="00000400000000000000"/>
              </a:rPr>
              <a:t>):</a:t>
            </a:r>
          </a:p>
          <a:p>
            <a:pPr marL="457200" lvl="1" indent="0" algn="r" rtl="1">
              <a:lnSpc>
                <a:spcPct val="170000"/>
              </a:lnSpc>
              <a:buNone/>
            </a:pPr>
            <a:r>
              <a:rPr lang="fa-I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پرونده اشتباه بارگذاری می شود؟ از این ویژگی برای حذف مواردی که نیازی ندارید استفاده کنید</a:t>
            </a:r>
            <a:r>
              <a:rPr lang="fa-IR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r>
              <a:rPr lang="fa-I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4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25" y="182561"/>
            <a:ext cx="11835562" cy="6565079"/>
          </a:xfrm>
        </p:spPr>
        <p:txBody>
          <a:bodyPr anchor="t"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1900" b="1" dirty="0">
                <a:latin typeface="B Nazanin" panose="00000400000000000000"/>
                <a:cs typeface="B Nazanin" panose="00000400000000000000"/>
              </a:rPr>
              <a:t>بارگذاری در </a:t>
            </a:r>
            <a:r>
              <a:rPr lang="en-US" sz="1900" b="1" dirty="0" smtClean="0">
                <a:latin typeface="B Nazanin" panose="00000400000000000000"/>
                <a:cs typeface="B Nazanin" panose="00000400000000000000"/>
              </a:rPr>
              <a:t>Cloud</a:t>
            </a:r>
            <a:r>
              <a:rPr lang="fa-IR" sz="1900" b="1" dirty="0">
                <a:latin typeface="B Nazanin" panose="00000400000000000000"/>
                <a:cs typeface="B Nazanin" panose="00000400000000000000"/>
              </a:rPr>
              <a:t> </a:t>
            </a:r>
            <a:r>
              <a:rPr lang="fa-IR" sz="1900" b="1" dirty="0" smtClean="0">
                <a:latin typeface="B Nazanin" panose="00000400000000000000"/>
                <a:cs typeface="B Nazanin" panose="00000400000000000000"/>
              </a:rPr>
              <a:t>:</a:t>
            </a:r>
          </a:p>
          <a:p>
            <a:pPr marL="457200" lvl="1" indent="0" algn="r" rtl="1">
              <a:lnSpc>
                <a:spcPct val="150000"/>
              </a:lnSpc>
              <a:buNone/>
            </a:pPr>
            <a:r>
              <a:rPr lang="fa-I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فایلها را مستقیماً به سرویس ذخیره سازی ساده 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Amazon (S3) </a:t>
            </a:r>
            <a:r>
              <a:rPr lang="fa-I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یا سرویس ذخیره سازی 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Blob Storage Microsoft Azure </a:t>
            </a:r>
            <a:r>
              <a:rPr lang="fa-I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ارسال کنید تا کد و مقیاس باطن را با تعداد کاربران به حداقل برسانید. حتی می توانید سرور محلی خود را کاملاً با 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S3 </a:t>
            </a:r>
            <a:r>
              <a:rPr lang="fa-I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دور بزنید</a:t>
            </a:r>
            <a:r>
              <a:rPr lang="fa-IR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fa-IR" sz="1900" b="1" dirty="0">
                <a:latin typeface="B Nazanin" panose="00000400000000000000"/>
                <a:cs typeface="B Nazanin" panose="00000400000000000000"/>
              </a:rPr>
              <a:t>پیش نمایش تصویر و مقیاس </a:t>
            </a:r>
            <a:r>
              <a:rPr lang="fa-IR" sz="1900" b="1" dirty="0" smtClean="0">
                <a:latin typeface="B Nazanin" panose="00000400000000000000"/>
                <a:cs typeface="B Nazanin" panose="00000400000000000000"/>
              </a:rPr>
              <a:t>گذاری (</a:t>
            </a:r>
            <a:r>
              <a:rPr lang="en-US" sz="1900" b="1" dirty="0">
                <a:latin typeface="B Nazanin" panose="00000400000000000000"/>
                <a:cs typeface="B Nazanin" panose="00000400000000000000"/>
              </a:rPr>
              <a:t>Image Previews &amp; Scaling</a:t>
            </a:r>
            <a:r>
              <a:rPr lang="fa-IR" sz="1900" b="1" dirty="0" smtClean="0">
                <a:latin typeface="B Nazanin" panose="00000400000000000000"/>
                <a:cs typeface="B Nazanin" panose="00000400000000000000"/>
              </a:rPr>
              <a:t>):</a:t>
            </a:r>
          </a:p>
          <a:p>
            <a:pPr marL="457200" lvl="1" indent="0" algn="r" rtl="1">
              <a:lnSpc>
                <a:spcPct val="150000"/>
              </a:lnSpc>
              <a:buNone/>
            </a:pPr>
            <a:r>
              <a:rPr lang="fa-IR" sz="1700" dirty="0">
                <a:latin typeface="B Nazanin" panose="00000400000000000000"/>
                <a:cs typeface="B Nazanin" panose="00000400000000000000"/>
              </a:rPr>
              <a:t>قبل از بارگذاری کاربران ، پیش نمایش تصاویر را در مرورگر خود انجام دهید. حتی می توانید نسخه های مقیاس زده شده تصاویر را که بصورت خودکار بارگذاری و بارگذاری می شوند داشته باشید و داده های </a:t>
            </a:r>
            <a:r>
              <a:rPr lang="en-US" sz="1700" dirty="0">
                <a:latin typeface="B Nazanin" panose="00000400000000000000"/>
                <a:cs typeface="B Nazanin" panose="00000400000000000000"/>
              </a:rPr>
              <a:t>EXIF ​​</a:t>
            </a:r>
            <a:r>
              <a:rPr lang="fa-IR" sz="1700" dirty="0">
                <a:latin typeface="B Nazanin" panose="00000400000000000000"/>
                <a:cs typeface="B Nazanin" panose="00000400000000000000"/>
              </a:rPr>
              <a:t>را دست نخورده نگه دارید</a:t>
            </a:r>
            <a:r>
              <a:rPr lang="fa-IR" sz="1700" dirty="0" smtClean="0">
                <a:latin typeface="B Nazanin" panose="00000400000000000000"/>
                <a:cs typeface="B Nazanin" panose="00000400000000000000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fa-IR" sz="1900" b="1" dirty="0">
                <a:latin typeface="B Nazanin" panose="00000400000000000000"/>
                <a:cs typeface="B Nazanin" panose="00000400000000000000"/>
              </a:rPr>
              <a:t>انتخاب چند </a:t>
            </a:r>
            <a:r>
              <a:rPr lang="fa-IR" sz="1900" b="1" dirty="0" smtClean="0">
                <a:latin typeface="B Nazanin" panose="00000400000000000000"/>
                <a:cs typeface="B Nazanin" panose="00000400000000000000"/>
              </a:rPr>
              <a:t>فایل(</a:t>
            </a:r>
            <a:r>
              <a:rPr lang="en-US" sz="1900" b="1" dirty="0">
                <a:latin typeface="B Nazanin" panose="00000400000000000000"/>
                <a:cs typeface="B Nazanin" panose="00000400000000000000"/>
              </a:rPr>
              <a:t>Multiple file selection</a:t>
            </a:r>
            <a:r>
              <a:rPr lang="fa-IR" sz="1900" b="1" dirty="0" smtClean="0">
                <a:latin typeface="B Nazanin" panose="00000400000000000000"/>
                <a:cs typeface="B Nazanin" panose="00000400000000000000"/>
              </a:rPr>
              <a:t>):</a:t>
            </a:r>
          </a:p>
          <a:p>
            <a:pPr marL="457200" lvl="1" indent="0" algn="r" rtl="1">
              <a:lnSpc>
                <a:spcPct val="150000"/>
              </a:lnSpc>
              <a:buNone/>
            </a:pPr>
            <a:r>
              <a:rPr lang="fa-IR" sz="1700" dirty="0">
                <a:latin typeface="B Nazanin" panose="00000400000000000000"/>
                <a:cs typeface="B Nazanin" panose="00000400000000000000"/>
              </a:rPr>
              <a:t>همزمان بیش از یک </a:t>
            </a:r>
            <a:r>
              <a:rPr lang="fa-IR" sz="1700" dirty="0" smtClean="0">
                <a:latin typeface="B Nazanin" panose="00000400000000000000"/>
                <a:cs typeface="B Nazanin" panose="00000400000000000000"/>
              </a:rPr>
              <a:t>فایل </a:t>
            </a:r>
            <a:r>
              <a:rPr lang="fa-IR" sz="1700" dirty="0">
                <a:latin typeface="B Nazanin" panose="00000400000000000000"/>
                <a:cs typeface="B Nazanin" panose="00000400000000000000"/>
              </a:rPr>
              <a:t>را انتخاب کنید</a:t>
            </a:r>
            <a:r>
              <a:rPr lang="fa-IR" sz="1700" dirty="0" smtClean="0">
                <a:latin typeface="B Nazanin" panose="00000400000000000000"/>
                <a:cs typeface="B Nazanin" panose="00000400000000000000"/>
              </a:rPr>
              <a:t>.</a:t>
            </a:r>
          </a:p>
          <a:p>
            <a:pPr algn="r" rtl="1">
              <a:lnSpc>
                <a:spcPct val="170000"/>
              </a:lnSpc>
            </a:pPr>
            <a:r>
              <a:rPr lang="fa-IR" sz="1900" b="1" dirty="0" smtClean="0">
                <a:latin typeface="B Nazanin" panose="00000400000000000000"/>
                <a:cs typeface="B Nazanin" panose="00000400000000000000"/>
              </a:rPr>
              <a:t>بارگذاری خودکار و دستی(</a:t>
            </a:r>
            <a:r>
              <a:rPr lang="en-US" sz="1900" b="1" dirty="0" smtClean="0">
                <a:latin typeface="B Nazanin" panose="00000400000000000000"/>
                <a:cs typeface="B Nazanin" panose="00000400000000000000"/>
              </a:rPr>
              <a:t>Auto and manual upload</a:t>
            </a:r>
            <a:r>
              <a:rPr lang="fa-IR" sz="1900" b="1" dirty="0" smtClean="0">
                <a:latin typeface="B Nazanin" panose="00000400000000000000"/>
                <a:cs typeface="B Nazanin" panose="00000400000000000000"/>
              </a:rPr>
              <a:t>):</a:t>
            </a:r>
          </a:p>
          <a:p>
            <a:pPr marL="457200" lvl="1" indent="0" algn="r" rtl="1">
              <a:lnSpc>
                <a:spcPct val="170000"/>
              </a:lnSpc>
              <a:buNone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Fine Uploader </a:t>
            </a:r>
            <a:r>
              <a:rPr lang="fa-I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می تواند در اسرع وقت بارگذاری پرونده ها را شروع کند ، یا به سادگی منتظر کاربر بماند.</a:t>
            </a:r>
            <a:endParaRPr lang="fa-IR" sz="1700" dirty="0" smtClean="0">
              <a:solidFill>
                <a:schemeClr val="tx1">
                  <a:lumMod val="85000"/>
                  <a:lumOff val="15000"/>
                </a:schemeClr>
              </a:solidFill>
              <a:latin typeface="B Nazanin" panose="00000400000000000000"/>
              <a:cs typeface="B Nazanin" panose="00000400000000000000"/>
            </a:endParaRPr>
          </a:p>
          <a:p>
            <a:pPr lvl="1" algn="r" rtl="1">
              <a:lnSpc>
                <a:spcPct val="170000"/>
              </a:lnSpc>
            </a:pPr>
            <a:endParaRPr lang="fa-I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B Nazanin" panose="00000400000000000000"/>
              <a:cs typeface="B Nazanin" panose="0000040000000000000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4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25" y="182561"/>
            <a:ext cx="11835562" cy="6565079"/>
          </a:xfrm>
        </p:spPr>
        <p:txBody>
          <a:bodyPr anchor="t">
            <a:normAutofit/>
          </a:bodyPr>
          <a:lstStyle/>
          <a:p>
            <a:pPr marL="457200" lvl="1" indent="0" algn="r" rtl="1">
              <a:lnSpc>
                <a:spcPct val="170000"/>
              </a:lnSpc>
              <a:buNone/>
            </a:pPr>
            <a:r>
              <a:rPr lang="fa-IR" b="1" dirty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در حال حاضر ،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Fine Uploader </a:t>
            </a:r>
            <a:r>
              <a:rPr lang="fa-IR" b="1" dirty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از مرورگرهای زیر </a:t>
            </a:r>
            <a:r>
              <a:rPr lang="fa-I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پشتیبانی </a:t>
            </a:r>
            <a:r>
              <a:rPr lang="fa-IR" b="1" dirty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می کند</a:t>
            </a:r>
            <a:r>
              <a:rPr lang="fa-I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: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B Nazanin" panose="00000400000000000000"/>
              <a:cs typeface="B Nazanin" panose="00000400000000000000"/>
            </a:endParaRPr>
          </a:p>
          <a:p>
            <a:pPr lvl="3"/>
            <a:r>
              <a:rPr lang="en-US" sz="2400" dirty="0"/>
              <a:t>Chrome</a:t>
            </a:r>
          </a:p>
          <a:p>
            <a:pPr lvl="3"/>
            <a:r>
              <a:rPr lang="en-US" sz="2400" dirty="0"/>
              <a:t>Firefox</a:t>
            </a:r>
          </a:p>
          <a:p>
            <a:pPr lvl="3"/>
            <a:r>
              <a:rPr lang="en-US" sz="2400" dirty="0"/>
              <a:t>Microsoft Edge 13.10586+</a:t>
            </a:r>
          </a:p>
          <a:p>
            <a:pPr lvl="3"/>
            <a:r>
              <a:rPr lang="en-US" sz="2400" dirty="0"/>
              <a:t>Opera 15+</a:t>
            </a:r>
          </a:p>
          <a:p>
            <a:pPr lvl="3"/>
            <a:r>
              <a:rPr lang="en-US" sz="2400" dirty="0"/>
              <a:t>Android 2.3.x+</a:t>
            </a:r>
          </a:p>
          <a:p>
            <a:pPr lvl="3"/>
            <a:r>
              <a:rPr lang="en-US" sz="2400" dirty="0"/>
              <a:t>iOS 6+</a:t>
            </a:r>
          </a:p>
          <a:p>
            <a:pPr lvl="3"/>
            <a:r>
              <a:rPr lang="en-US" sz="2400" dirty="0"/>
              <a:t>Safari 5+ (OS X)</a:t>
            </a:r>
          </a:p>
          <a:p>
            <a:pPr lvl="3"/>
            <a:r>
              <a:rPr lang="en-US" sz="2400" dirty="0"/>
              <a:t>Chrome mobile (iOS &amp; Android)</a:t>
            </a:r>
          </a:p>
          <a:p>
            <a:pPr lvl="3"/>
            <a:r>
              <a:rPr lang="en-US" sz="2400" dirty="0"/>
              <a:t>Internet Explorer 8+</a:t>
            </a:r>
          </a:p>
          <a:p>
            <a:pPr lvl="1" algn="r" rtl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fa-I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 Nazanin" panose="00000400000000000000"/>
                <a:cs typeface="B Nazanin" panose="00000400000000000000"/>
              </a:rPr>
              <a:t>در حال حاضر ورژن </a:t>
            </a:r>
            <a:r>
              <a:rPr lang="en-US" dirty="0" smtClean="0">
                <a:cs typeface="B Nazanin" panose="00000400000000000000"/>
              </a:rPr>
              <a:t>5.16.2</a:t>
            </a:r>
            <a:r>
              <a:rPr lang="fa-IR" dirty="0" smtClean="0">
                <a:cs typeface="B Nazanin" panose="00000400000000000000"/>
              </a:rPr>
              <a:t> جدیدترین ورژن </a:t>
            </a:r>
            <a:r>
              <a:rPr lang="en-US" dirty="0" smtClean="0">
                <a:cs typeface="B Nazanin" panose="00000400000000000000"/>
              </a:rPr>
              <a:t>Fine Uploader</a:t>
            </a:r>
            <a:r>
              <a:rPr lang="fa-IR" dirty="0" smtClean="0">
                <a:cs typeface="B Nazanin" panose="00000400000000000000"/>
              </a:rPr>
              <a:t> می باشد.</a:t>
            </a:r>
            <a:endParaRPr lang="fa-IR" b="1" dirty="0" smtClean="0">
              <a:solidFill>
                <a:schemeClr val="tx1">
                  <a:lumMod val="85000"/>
                  <a:lumOff val="15000"/>
                </a:schemeClr>
              </a:solidFill>
              <a:latin typeface="B Nazanin" panose="00000400000000000000"/>
              <a:cs typeface="B Nazanin" panose="0000040000000000000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142" y="-268941"/>
            <a:ext cx="10297076" cy="1520686"/>
          </a:xfrm>
        </p:spPr>
        <p:txBody>
          <a:bodyPr>
            <a:normAutofit/>
          </a:bodyPr>
          <a:lstStyle/>
          <a:p>
            <a:pPr algn="r" rtl="1"/>
            <a:r>
              <a:rPr lang="fa-IR" sz="2800" b="1" dirty="0">
                <a:cs typeface="B Nazanin" panose="00000400000000000000" pitchFamily="2" charset="-78"/>
              </a:rPr>
              <a:t>پیاده سازی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62" y="806824"/>
            <a:ext cx="11907156" cy="6051176"/>
          </a:xfrm>
          <a:noFill/>
        </p:spPr>
        <p:txBody>
          <a:bodyPr anchor="t">
            <a:normAutofit/>
          </a:bodyPr>
          <a:lstStyle/>
          <a:p>
            <a:pPr marL="0" indent="0" algn="r" rtl="1">
              <a:buNone/>
            </a:pPr>
            <a:r>
              <a:rPr lang="fa-IR" sz="2200" b="1" dirty="0">
                <a:cs typeface="B Nazanin" panose="00000400000000000000" pitchFamily="2" charset="-78"/>
              </a:rPr>
              <a:t>در ابتدا شما باید پکیج </a:t>
            </a:r>
            <a:r>
              <a:rPr lang="fa-IR" sz="2200" b="1" dirty="0" smtClean="0">
                <a:cs typeface="B Nazanin" panose="00000400000000000000" pitchFamily="2" charset="-78"/>
              </a:rPr>
              <a:t>های زیر را در </a:t>
            </a:r>
            <a:r>
              <a:rPr lang="en-US" sz="2200" b="1" dirty="0" err="1">
                <a:cs typeface="B Nazanin" panose="00000400000000000000" pitchFamily="2" charset="-78"/>
              </a:rPr>
              <a:t>npm</a:t>
            </a:r>
            <a:r>
              <a:rPr lang="fa-IR" sz="2200" b="1" dirty="0">
                <a:cs typeface="B Nazanin" panose="00000400000000000000" pitchFamily="2" charset="-78"/>
              </a:rPr>
              <a:t> یا </a:t>
            </a:r>
            <a:r>
              <a:rPr lang="en-US" sz="2200" b="1" dirty="0" smtClean="0">
                <a:cs typeface="B Nazanin" panose="00000400000000000000" pitchFamily="2" charset="-78"/>
              </a:rPr>
              <a:t>yarn</a:t>
            </a:r>
            <a:r>
              <a:rPr lang="fa-IR" sz="2200" b="1" dirty="0" smtClean="0">
                <a:cs typeface="B Nazanin" panose="00000400000000000000" pitchFamily="2" charset="-78"/>
              </a:rPr>
              <a:t> </a:t>
            </a:r>
            <a:r>
              <a:rPr lang="fa-IR" sz="2200" b="1" dirty="0">
                <a:cs typeface="B Nazanin" panose="00000400000000000000" pitchFamily="2" charset="-78"/>
              </a:rPr>
              <a:t>نصب کنید </a:t>
            </a:r>
            <a:r>
              <a:rPr lang="fa-IR" sz="2200" b="1" dirty="0" smtClean="0">
                <a:cs typeface="B Nazanin" panose="00000400000000000000" pitchFamily="2" charset="-78"/>
              </a:rPr>
              <a:t>:</a:t>
            </a:r>
            <a:endParaRPr lang="en-US" sz="2200" b="1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marL="0" indent="0" rtl="1">
              <a:buNone/>
            </a:pPr>
            <a:r>
              <a:rPr lang="en-US" sz="2200" dirty="0" err="1">
                <a:cs typeface="B Nazanin" panose="00000400000000000000" pitchFamily="2" charset="-78"/>
              </a:rPr>
              <a:t>npm</a:t>
            </a:r>
            <a:r>
              <a:rPr lang="en-US" sz="2200" dirty="0">
                <a:cs typeface="B Nazanin" panose="00000400000000000000" pitchFamily="2" charset="-78"/>
              </a:rPr>
              <a:t> </a:t>
            </a:r>
            <a:r>
              <a:rPr lang="en-US" sz="2200" dirty="0" smtClean="0">
                <a:cs typeface="B Nazanin" panose="00000400000000000000" pitchFamily="2" charset="-78"/>
              </a:rPr>
              <a:t> install  fine-uploader    react-fine-uploader     fine-uploader-wrappers      </a:t>
            </a:r>
            <a:r>
              <a:rPr lang="en-US" sz="2200" dirty="0" err="1">
                <a:cs typeface="B Nazanin" panose="00000400000000000000" pitchFamily="2" charset="-78"/>
              </a:rPr>
              <a:t>js</a:t>
            </a:r>
            <a:r>
              <a:rPr lang="en-US" sz="2200" dirty="0">
                <a:cs typeface="B Nazanin" panose="00000400000000000000" pitchFamily="2" charset="-78"/>
              </a:rPr>
              <a:t>-file-downloader</a:t>
            </a:r>
            <a:endParaRPr lang="en-US" sz="2200" dirty="0" smtClean="0">
              <a:cs typeface="B Nazanin" panose="00000400000000000000" pitchFamily="2" charset="-78"/>
            </a:endParaRPr>
          </a:p>
          <a:p>
            <a:pPr marL="0" indent="0" rtl="1">
              <a:buNone/>
            </a:pPr>
            <a:r>
              <a:rPr lang="en-US" sz="2200" dirty="0">
                <a:cs typeface="B Nazanin" panose="00000400000000000000" pitchFamily="2" charset="-78"/>
              </a:rPr>
              <a:t>y</a:t>
            </a:r>
            <a:r>
              <a:rPr lang="en-US" sz="2200" dirty="0" smtClean="0">
                <a:cs typeface="B Nazanin" panose="00000400000000000000" pitchFamily="2" charset="-78"/>
              </a:rPr>
              <a:t>arn  </a:t>
            </a:r>
            <a:r>
              <a:rPr lang="en-US" sz="2200" dirty="0">
                <a:cs typeface="B Nazanin" panose="00000400000000000000" pitchFamily="2" charset="-78"/>
              </a:rPr>
              <a:t>add      </a:t>
            </a:r>
            <a:r>
              <a:rPr lang="en-US" sz="2200" dirty="0" smtClean="0">
                <a:cs typeface="B Nazanin" panose="00000400000000000000" pitchFamily="2" charset="-78"/>
              </a:rPr>
              <a:t> fine-uploader    </a:t>
            </a:r>
            <a:r>
              <a:rPr lang="en-US" sz="2200" dirty="0">
                <a:cs typeface="B Nazanin" panose="00000400000000000000" pitchFamily="2" charset="-78"/>
              </a:rPr>
              <a:t>react-fine-uploader     fine-uploader-wrappers      </a:t>
            </a:r>
            <a:r>
              <a:rPr lang="en-US" sz="2200" dirty="0" err="1" smtClean="0">
                <a:cs typeface="B Nazanin" panose="00000400000000000000" pitchFamily="2" charset="-78"/>
              </a:rPr>
              <a:t>js</a:t>
            </a:r>
            <a:r>
              <a:rPr lang="en-US" sz="2200" dirty="0" smtClean="0">
                <a:cs typeface="B Nazanin" panose="00000400000000000000" pitchFamily="2" charset="-78"/>
              </a:rPr>
              <a:t>-file-downloader</a:t>
            </a:r>
          </a:p>
          <a:p>
            <a:pPr marL="0" indent="0" rtl="1">
              <a:buNone/>
            </a:pPr>
            <a:endParaRPr lang="fa-IR" sz="2200" dirty="0" smtClean="0">
              <a:cs typeface="B Nazanin" panose="00000400000000000000" pitchFamily="2" charset="-78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1900" dirty="0" smtClean="0">
                <a:cs typeface="B Nazanin" panose="00000400000000000000"/>
              </a:rPr>
              <a:t>بعداز نصب</a:t>
            </a:r>
            <a:r>
              <a:rPr lang="fa-IR" sz="1900" dirty="0">
                <a:cs typeface="B Nazanin" panose="00000400000000000000"/>
              </a:rPr>
              <a:t> </a:t>
            </a:r>
            <a:r>
              <a:rPr lang="fa-IR" sz="1900" dirty="0" smtClean="0">
                <a:cs typeface="B Nazanin" panose="00000400000000000000"/>
              </a:rPr>
              <a:t>پکیج های بالا سه فایل به نام های </a:t>
            </a:r>
            <a:r>
              <a:rPr lang="en-US" sz="1900" dirty="0" smtClean="0">
                <a:cs typeface="B Nazanin" panose="00000400000000000000"/>
              </a:rPr>
              <a:t>file.js</a:t>
            </a:r>
            <a:r>
              <a:rPr lang="fa-IR" sz="1900" dirty="0" smtClean="0">
                <a:cs typeface="B Nazanin" panose="00000400000000000000"/>
              </a:rPr>
              <a:t> و</a:t>
            </a:r>
            <a:r>
              <a:rPr lang="en-US" sz="1900" dirty="0" smtClean="0">
                <a:cs typeface="B Nazanin" panose="00000400000000000000"/>
              </a:rPr>
              <a:t> </a:t>
            </a:r>
            <a:r>
              <a:rPr lang="en-US" sz="1900" dirty="0">
                <a:cs typeface="B Nazanin" panose="00000400000000000000"/>
              </a:rPr>
              <a:t>fileInit.js</a:t>
            </a:r>
            <a:r>
              <a:rPr lang="en-US" sz="1900" dirty="0" smtClean="0">
                <a:cs typeface="B Nazanin" panose="00000400000000000000"/>
              </a:rPr>
              <a:t> </a:t>
            </a:r>
            <a:r>
              <a:rPr lang="fa-IR" sz="1900" dirty="0" smtClean="0">
                <a:cs typeface="B Nazanin" panose="00000400000000000000"/>
              </a:rPr>
              <a:t> و </a:t>
            </a:r>
            <a:r>
              <a:rPr lang="en-US" sz="1900" dirty="0" smtClean="0">
                <a:cs typeface="B Nazanin" panose="00000400000000000000"/>
              </a:rPr>
              <a:t>fileView.js</a:t>
            </a:r>
            <a:r>
              <a:rPr lang="fa-IR" sz="1900" dirty="0" smtClean="0">
                <a:cs typeface="B Nazanin" panose="00000400000000000000"/>
              </a:rPr>
              <a:t> می سازیم.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1900" dirty="0" smtClean="0">
                <a:cs typeface="B Nazanin" panose="00000400000000000000"/>
              </a:rPr>
              <a:t>در </a:t>
            </a:r>
            <a:r>
              <a:rPr lang="en-US" sz="1900" dirty="0" smtClean="0">
                <a:cs typeface="B Nazanin" panose="00000400000000000000"/>
              </a:rPr>
              <a:t>file.js</a:t>
            </a:r>
            <a:r>
              <a:rPr lang="fa-IR" sz="1900" dirty="0" smtClean="0">
                <a:cs typeface="B Nazanin" panose="00000400000000000000"/>
              </a:rPr>
              <a:t> بدنه </a:t>
            </a:r>
            <a:r>
              <a:rPr lang="en-US" sz="1900" dirty="0" smtClean="0">
                <a:cs typeface="B Nazanin" panose="00000400000000000000"/>
              </a:rPr>
              <a:t>fine uploader</a:t>
            </a:r>
            <a:r>
              <a:rPr lang="fa-IR" sz="1900" dirty="0" smtClean="0">
                <a:cs typeface="B Nazanin" panose="00000400000000000000"/>
              </a:rPr>
              <a:t> پیاده سازی میشود باز شدن </a:t>
            </a:r>
            <a:r>
              <a:rPr lang="en-US" sz="1900" dirty="0" smtClean="0">
                <a:cs typeface="B Nazanin" panose="00000400000000000000"/>
              </a:rPr>
              <a:t>uploader</a:t>
            </a:r>
            <a:r>
              <a:rPr lang="fa-IR" sz="1900" dirty="0" smtClean="0">
                <a:cs typeface="B Nazanin" panose="00000400000000000000"/>
              </a:rPr>
              <a:t> در </a:t>
            </a:r>
            <a:r>
              <a:rPr lang="en-US" sz="1900" dirty="0" smtClean="0">
                <a:cs typeface="B Nazanin" panose="00000400000000000000"/>
              </a:rPr>
              <a:t>modal</a:t>
            </a:r>
            <a:r>
              <a:rPr lang="fa-IR" sz="1900" dirty="0" smtClean="0">
                <a:cs typeface="B Nazanin" panose="00000400000000000000"/>
              </a:rPr>
              <a:t> .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1900" dirty="0" smtClean="0">
                <a:cs typeface="B Nazanin" panose="00000400000000000000"/>
              </a:rPr>
              <a:t>در </a:t>
            </a:r>
            <a:r>
              <a:rPr lang="en-US" sz="1900" dirty="0" smtClean="0">
                <a:cs typeface="B Nazanin" panose="00000400000000000000"/>
              </a:rPr>
              <a:t>fileInit.js</a:t>
            </a:r>
            <a:r>
              <a:rPr lang="fa-IR" sz="1900" dirty="0" smtClean="0">
                <a:cs typeface="B Nazanin" panose="00000400000000000000"/>
              </a:rPr>
              <a:t> مقادیر </a:t>
            </a:r>
            <a:r>
              <a:rPr lang="en-US" sz="1900" dirty="0" err="1">
                <a:cs typeface="B Nazanin" panose="00000400000000000000"/>
              </a:rPr>
              <a:t>E</a:t>
            </a:r>
            <a:r>
              <a:rPr lang="en-US" sz="1900" dirty="0" err="1" smtClean="0">
                <a:cs typeface="B Nazanin" panose="00000400000000000000"/>
              </a:rPr>
              <a:t>num</a:t>
            </a:r>
            <a:r>
              <a:rPr lang="fa-IR" sz="1900" dirty="0" smtClean="0">
                <a:cs typeface="B Nazanin" panose="00000400000000000000"/>
              </a:rPr>
              <a:t> نگهداری میشود و در </a:t>
            </a:r>
            <a:r>
              <a:rPr lang="en-US" sz="1900" dirty="0" smtClean="0">
                <a:cs typeface="B Nazanin" panose="00000400000000000000"/>
              </a:rPr>
              <a:t>function</a:t>
            </a:r>
            <a:r>
              <a:rPr lang="en-US" sz="1900" dirty="0">
                <a:cs typeface="B Nazanin" panose="00000400000000000000"/>
              </a:rPr>
              <a:t> </a:t>
            </a:r>
            <a:r>
              <a:rPr lang="en-US" sz="1900" dirty="0" err="1" smtClean="0">
                <a:cs typeface="B Nazanin" panose="00000400000000000000"/>
              </a:rPr>
              <a:t>getNewUploader</a:t>
            </a:r>
            <a:r>
              <a:rPr lang="en-US" sz="1900" dirty="0" smtClean="0">
                <a:cs typeface="B Nazanin" panose="00000400000000000000"/>
              </a:rPr>
              <a:t>()</a:t>
            </a:r>
            <a:r>
              <a:rPr lang="fa-IR" sz="1900" dirty="0">
                <a:cs typeface="B Nazanin" panose="00000400000000000000"/>
              </a:rPr>
              <a:t> </a:t>
            </a:r>
            <a:r>
              <a:rPr lang="fa-IR" sz="1900" dirty="0" smtClean="0">
                <a:cs typeface="B Nazanin" panose="00000400000000000000"/>
              </a:rPr>
              <a:t>که با ساختار خود </a:t>
            </a:r>
            <a:r>
              <a:rPr lang="en-US" sz="1900" dirty="0" smtClean="0">
                <a:cs typeface="B Nazanin" panose="00000400000000000000"/>
              </a:rPr>
              <a:t>fine uploader</a:t>
            </a:r>
            <a:r>
              <a:rPr lang="fa-IR" sz="1900" dirty="0" smtClean="0">
                <a:cs typeface="B Nazanin" panose="00000400000000000000"/>
              </a:rPr>
              <a:t> پیاده سازی شده یک </a:t>
            </a:r>
            <a:r>
              <a:rPr lang="en-US" sz="1900" dirty="0" smtClean="0">
                <a:cs typeface="B Nazanin" panose="00000400000000000000"/>
              </a:rPr>
              <a:t>uploader</a:t>
            </a:r>
            <a:r>
              <a:rPr lang="fa-IR" sz="1900" dirty="0" smtClean="0">
                <a:cs typeface="B Nazanin" panose="00000400000000000000"/>
              </a:rPr>
              <a:t> را میسازد و با پارامتر های ورودی که به آن داده شده مقداردهی اولیه </a:t>
            </a:r>
            <a:r>
              <a:rPr lang="en-US" sz="1900" dirty="0" smtClean="0">
                <a:cs typeface="B Nazanin" panose="00000400000000000000"/>
              </a:rPr>
              <a:t>uploader</a:t>
            </a:r>
            <a:r>
              <a:rPr lang="fa-IR" sz="1900" dirty="0" smtClean="0">
                <a:cs typeface="B Nazanin" panose="00000400000000000000"/>
              </a:rPr>
              <a:t> انجام می شود.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1900" dirty="0" smtClean="0">
                <a:cs typeface="B Nazanin" panose="00000400000000000000"/>
              </a:rPr>
              <a:t>در </a:t>
            </a:r>
            <a:r>
              <a:rPr lang="en-US" sz="1900" dirty="0" smtClean="0">
                <a:cs typeface="B Nazanin" panose="00000400000000000000"/>
              </a:rPr>
              <a:t>fileView.js</a:t>
            </a:r>
            <a:r>
              <a:rPr lang="fa-IR" sz="1900" dirty="0" smtClean="0">
                <a:cs typeface="B Nazanin" panose="00000400000000000000"/>
              </a:rPr>
              <a:t> فرمت نمایش فایل های آپلود شده در فرم های مربوطه و نمایش </a:t>
            </a:r>
            <a:r>
              <a:rPr lang="en-US" sz="1900" dirty="0" smtClean="0">
                <a:cs typeface="B Nazanin" panose="00000400000000000000"/>
              </a:rPr>
              <a:t>button</a:t>
            </a:r>
            <a:r>
              <a:rPr lang="fa-IR" sz="1900" dirty="0" smtClean="0">
                <a:cs typeface="B Nazanin" panose="00000400000000000000"/>
              </a:rPr>
              <a:t> های دانلود، حذف و نمایش فایل در تب جدید ایجاد می شود. </a:t>
            </a:r>
            <a:endParaRPr lang="fa-IR" sz="1900" dirty="0">
              <a:cs typeface="B Nazanin" panose="0000040000000000000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2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noFill/>
        </p:spPr>
        <p:txBody>
          <a:bodyPr anchor="t">
            <a:normAutofit/>
          </a:bodyPr>
          <a:lstStyle/>
          <a:p>
            <a:pPr marL="0" indent="0" algn="r" rtl="1">
              <a:buNone/>
            </a:pPr>
            <a:r>
              <a:rPr lang="fa-IR" sz="2000" dirty="0" smtClean="0">
                <a:cs typeface="B Nazanin" panose="00000400000000000000"/>
              </a:rPr>
              <a:t>در </a:t>
            </a:r>
            <a:r>
              <a:rPr lang="fa-IR" sz="2000" dirty="0">
                <a:cs typeface="B Nazanin" panose="00000400000000000000"/>
              </a:rPr>
              <a:t>کامپوننت </a:t>
            </a:r>
            <a:r>
              <a:rPr lang="en-US" sz="2000" dirty="0" smtClean="0">
                <a:cs typeface="B Nazanin" panose="00000400000000000000"/>
              </a:rPr>
              <a:t>  FileInit.js</a:t>
            </a:r>
            <a:r>
              <a:rPr lang="fa-IR" sz="2000" dirty="0" smtClean="0">
                <a:cs typeface="B Nazanin" panose="00000400000000000000"/>
              </a:rPr>
              <a:t>موارد زیر را </a:t>
            </a:r>
            <a:r>
              <a:rPr lang="fa-IR" sz="2000" dirty="0">
                <a:cs typeface="B Nazanin" panose="00000400000000000000"/>
              </a:rPr>
              <a:t>ایمپورت </a:t>
            </a:r>
            <a:r>
              <a:rPr lang="fa-IR" sz="2000" dirty="0" smtClean="0">
                <a:cs typeface="B Nazanin" panose="00000400000000000000"/>
              </a:rPr>
              <a:t>می نماییم :</a:t>
            </a:r>
          </a:p>
          <a:p>
            <a:pPr marL="0" indent="0" algn="r" rtl="1">
              <a:buNone/>
            </a:pPr>
            <a:endParaRPr lang="en-US" sz="20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en-US" sz="20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r>
              <a:rPr lang="fa-IR" sz="1800" dirty="0" smtClean="0">
                <a:cs typeface="B Nazanin" panose="00000400000000000000"/>
              </a:rPr>
              <a:t>سپس </a:t>
            </a:r>
            <a:r>
              <a:rPr lang="en-US" sz="1800" dirty="0" err="1" smtClean="0">
                <a:cs typeface="B Nazanin" panose="00000400000000000000"/>
              </a:rPr>
              <a:t>Enum</a:t>
            </a:r>
            <a:r>
              <a:rPr lang="fa-IR" sz="1800" dirty="0" smtClean="0">
                <a:cs typeface="B Nazanin" panose="00000400000000000000"/>
              </a:rPr>
              <a:t> های مورد نیاز را در این فایل ایجاد می نماییم.</a:t>
            </a:r>
            <a:endParaRPr lang="en-US" sz="18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en-US" sz="2000" dirty="0">
              <a:cs typeface="B Nazanin" panose="00000400000000000000"/>
            </a:endParaRPr>
          </a:p>
          <a:p>
            <a:pPr marL="0" indent="0" algn="r" rtl="1">
              <a:buNone/>
            </a:pPr>
            <a:r>
              <a:rPr lang="en-US" sz="2000" b="1" dirty="0" err="1" smtClean="0">
                <a:cs typeface="B Nazanin" panose="00000400000000000000"/>
              </a:rPr>
              <a:t>getNewUploader</a:t>
            </a:r>
            <a:r>
              <a:rPr lang="en-US" sz="2000" b="1" dirty="0" smtClean="0">
                <a:cs typeface="B Nazanin" panose="00000400000000000000"/>
              </a:rPr>
              <a:t>()</a:t>
            </a:r>
            <a:r>
              <a:rPr lang="fa-IR" sz="2000" b="1" dirty="0" smtClean="0">
                <a:cs typeface="B Nazanin" panose="00000400000000000000"/>
              </a:rPr>
              <a:t>: </a:t>
            </a:r>
            <a:endParaRPr lang="en-US" sz="2000" b="1" dirty="0" smtClean="0">
              <a:cs typeface="B Nazanin" panose="00000400000000000000"/>
            </a:endParaRPr>
          </a:p>
          <a:p>
            <a:pPr marL="0" indent="0" algn="just" rtl="1">
              <a:buNone/>
            </a:pPr>
            <a:r>
              <a:rPr lang="fa-IR" sz="2000" dirty="0" smtClean="0">
                <a:cs typeface="B Nazanin" panose="00000400000000000000"/>
              </a:rPr>
              <a:t>ا</a:t>
            </a:r>
            <a:r>
              <a:rPr lang="fa-IR" sz="1800" dirty="0" smtClean="0">
                <a:cs typeface="B Nazanin" panose="00000400000000000000"/>
              </a:rPr>
              <a:t>ین </a:t>
            </a:r>
            <a:r>
              <a:rPr lang="en-US" sz="1800" dirty="0" smtClean="0">
                <a:cs typeface="B Nazanin" panose="00000400000000000000"/>
              </a:rPr>
              <a:t>function</a:t>
            </a:r>
            <a:r>
              <a:rPr lang="fa-IR" sz="1800" dirty="0" smtClean="0">
                <a:cs typeface="B Nazanin" panose="00000400000000000000"/>
              </a:rPr>
              <a:t> برای ایجاد </a:t>
            </a:r>
            <a:r>
              <a:rPr lang="en-US" sz="1800" dirty="0">
                <a:cs typeface="B Nazanin" panose="00000400000000000000"/>
              </a:rPr>
              <a:t>uploader</a:t>
            </a:r>
            <a:r>
              <a:rPr lang="fa-IR" sz="1800" dirty="0" smtClean="0">
                <a:cs typeface="B Nazanin" panose="00000400000000000000"/>
              </a:rPr>
              <a:t> جدید با</a:t>
            </a:r>
          </a:p>
          <a:p>
            <a:pPr marL="0" indent="0" algn="just" rtl="1">
              <a:buNone/>
            </a:pPr>
            <a:r>
              <a:rPr lang="fa-IR" sz="1800" dirty="0" smtClean="0">
                <a:cs typeface="B Nazanin" panose="00000400000000000000"/>
              </a:rPr>
              <a:t>استفاده از پارامتر های ورودی بکار </a:t>
            </a:r>
          </a:p>
          <a:p>
            <a:pPr marL="0" indent="0" algn="just" rtl="1">
              <a:buNone/>
            </a:pPr>
            <a:r>
              <a:rPr lang="fa-IR" sz="1800" dirty="0" smtClean="0">
                <a:cs typeface="B Nazanin" panose="00000400000000000000"/>
              </a:rPr>
              <a:t>می رود.</a:t>
            </a:r>
            <a:endParaRPr lang="en-US" sz="18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fa-IR" sz="20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fa-IR" sz="2000" dirty="0">
              <a:cs typeface="B Nazanin" panose="00000400000000000000"/>
            </a:endParaRPr>
          </a:p>
          <a:p>
            <a:pPr marL="0" indent="0" algn="r" rtl="1">
              <a:buNone/>
            </a:pPr>
            <a:endParaRPr lang="en-US" sz="2000" dirty="0">
              <a:cs typeface="B Nazanin" panose="00000400000000000000"/>
            </a:endParaRPr>
          </a:p>
          <a:p>
            <a:pPr marL="0" indent="0" algn="r" rtl="1">
              <a:buNone/>
            </a:pPr>
            <a:endParaRPr lang="fa-IR" sz="1800" dirty="0">
              <a:cs typeface="B Nazanin" panose="00000400000000000000"/>
            </a:endParaRPr>
          </a:p>
          <a:p>
            <a:pPr marL="0" indent="0" algn="r" rtl="1">
              <a:buNone/>
            </a:pPr>
            <a:endParaRPr lang="fa-IR" sz="18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fa-IR" sz="1800" dirty="0">
              <a:cs typeface="B Nazanin" panose="00000400000000000000"/>
            </a:endParaRPr>
          </a:p>
          <a:p>
            <a:pPr marL="0" indent="0" algn="r" rtl="1">
              <a:buNone/>
            </a:pPr>
            <a:endParaRPr lang="fa-IR" sz="18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fa-IR" sz="1800" dirty="0">
              <a:cs typeface="B Nazanin" panose="00000400000000000000"/>
            </a:endParaRPr>
          </a:p>
          <a:p>
            <a:pPr marL="0" indent="0" algn="r" rtl="1">
              <a:buNone/>
            </a:pPr>
            <a:endParaRPr lang="fa-IR" sz="1800" dirty="0" smtClean="0">
              <a:cs typeface="B Nazanin" panose="0000040000000000000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82" y="579218"/>
            <a:ext cx="7523093" cy="538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3" y="2068726"/>
            <a:ext cx="7014671" cy="46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noFill/>
        </p:spPr>
        <p:txBody>
          <a:bodyPr anchor="t">
            <a:normAutofit/>
          </a:bodyPr>
          <a:lstStyle/>
          <a:p>
            <a:pPr marL="0" indent="0" algn="r" rtl="1">
              <a:buNone/>
            </a:pPr>
            <a:r>
              <a:rPr lang="fa-IR" sz="2000" dirty="0" smtClean="0">
                <a:cs typeface="B Nazanin" panose="00000400000000000000"/>
              </a:rPr>
              <a:t>در </a:t>
            </a:r>
            <a:r>
              <a:rPr lang="fa-IR" sz="2000" dirty="0">
                <a:cs typeface="B Nazanin" panose="00000400000000000000"/>
              </a:rPr>
              <a:t>کامپوننت </a:t>
            </a:r>
            <a:r>
              <a:rPr lang="en-US" sz="2000" dirty="0" smtClean="0">
                <a:cs typeface="B Nazanin" panose="00000400000000000000"/>
              </a:rPr>
              <a:t>  File.js</a:t>
            </a:r>
            <a:r>
              <a:rPr lang="fa-IR" sz="2000" dirty="0" smtClean="0">
                <a:cs typeface="B Nazanin" panose="00000400000000000000"/>
              </a:rPr>
              <a:t>موارد زیر را </a:t>
            </a:r>
            <a:r>
              <a:rPr lang="fa-IR" sz="2000" dirty="0">
                <a:cs typeface="B Nazanin" panose="00000400000000000000"/>
              </a:rPr>
              <a:t>ایمپورت </a:t>
            </a:r>
            <a:r>
              <a:rPr lang="fa-IR" sz="2000" dirty="0" smtClean="0">
                <a:cs typeface="B Nazanin" panose="00000400000000000000"/>
              </a:rPr>
              <a:t>می نماییم :</a:t>
            </a:r>
            <a:endParaRPr lang="en-US" sz="20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en-US" sz="20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fa-IR" sz="2000" dirty="0">
              <a:cs typeface="B Nazanin" panose="00000400000000000000"/>
            </a:endParaRPr>
          </a:p>
          <a:p>
            <a:pPr marL="0" indent="0" algn="r" rtl="1">
              <a:buNone/>
            </a:pPr>
            <a:endParaRPr lang="fa-IR" sz="20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fa-IR" sz="2000" dirty="0">
              <a:cs typeface="B Nazanin" panose="00000400000000000000"/>
            </a:endParaRPr>
          </a:p>
          <a:p>
            <a:pPr marL="0" indent="0" algn="r" rtl="1">
              <a:buNone/>
            </a:pPr>
            <a:endParaRPr lang="en-US" sz="2000" dirty="0">
              <a:cs typeface="B Nazanin" panose="00000400000000000000"/>
            </a:endParaRPr>
          </a:p>
          <a:p>
            <a:pPr marL="0" indent="0" algn="r" rtl="1">
              <a:buNone/>
            </a:pPr>
            <a:r>
              <a:rPr lang="fa-IR" sz="1800" dirty="0" smtClean="0">
                <a:cs typeface="B Nazanin" panose="00000400000000000000"/>
              </a:rPr>
              <a:t>سپس مقدار دهی اولیه </a:t>
            </a:r>
            <a:r>
              <a:rPr lang="en-US" sz="1800" dirty="0" smtClean="0">
                <a:cs typeface="B Nazanin" panose="00000400000000000000"/>
              </a:rPr>
              <a:t>state</a:t>
            </a:r>
            <a:r>
              <a:rPr lang="fa-IR" sz="1800" dirty="0" smtClean="0">
                <a:cs typeface="B Nazanin" panose="00000400000000000000"/>
              </a:rPr>
              <a:t> در </a:t>
            </a:r>
            <a:r>
              <a:rPr lang="en-US" sz="1800" dirty="0" smtClean="0">
                <a:cs typeface="B Nazanin" panose="00000400000000000000"/>
              </a:rPr>
              <a:t> file.js </a:t>
            </a:r>
            <a:r>
              <a:rPr lang="fa-IR" sz="1800" dirty="0" smtClean="0">
                <a:cs typeface="B Nazanin" panose="00000400000000000000"/>
              </a:rPr>
              <a:t>انجام می شود</a:t>
            </a:r>
            <a:r>
              <a:rPr lang="en-US" sz="1800" dirty="0" smtClean="0">
                <a:cs typeface="B Nazanin" panose="00000400000000000000"/>
              </a:rPr>
              <a:t>.</a:t>
            </a:r>
            <a:r>
              <a:rPr lang="fa-IR" sz="1800" dirty="0" smtClean="0">
                <a:cs typeface="B Nazanin" panose="00000400000000000000"/>
              </a:rPr>
              <a:t> </a:t>
            </a:r>
            <a:endParaRPr lang="en-US" sz="18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r>
              <a:rPr lang="fa-IR" sz="1800" dirty="0" smtClean="0">
                <a:cs typeface="B Nazanin" panose="00000400000000000000"/>
              </a:rPr>
              <a:t>بعد برای ایجاد </a:t>
            </a:r>
            <a:r>
              <a:rPr lang="en-US" sz="1800" dirty="0" smtClean="0">
                <a:cs typeface="B Nazanin" panose="00000400000000000000"/>
              </a:rPr>
              <a:t>uploader</a:t>
            </a:r>
            <a:r>
              <a:rPr lang="fa-IR" sz="1800" dirty="0" smtClean="0">
                <a:cs typeface="B Nazanin" panose="00000400000000000000"/>
              </a:rPr>
              <a:t> از </a:t>
            </a:r>
            <a:r>
              <a:rPr lang="en-US" sz="1800" dirty="0">
                <a:cs typeface="B Nazanin" panose="00000400000000000000"/>
              </a:rPr>
              <a:t>function </a:t>
            </a:r>
            <a:r>
              <a:rPr lang="en-US" sz="1800" dirty="0" err="1">
                <a:cs typeface="B Nazanin" panose="00000400000000000000"/>
              </a:rPr>
              <a:t>getNewUploader</a:t>
            </a:r>
            <a:r>
              <a:rPr lang="en-US" sz="1800" dirty="0">
                <a:cs typeface="B Nazanin" panose="00000400000000000000"/>
              </a:rPr>
              <a:t>()</a:t>
            </a:r>
            <a:r>
              <a:rPr lang="fa-IR" sz="1800" dirty="0">
                <a:cs typeface="B Nazanin" panose="00000400000000000000"/>
              </a:rPr>
              <a:t> </a:t>
            </a:r>
            <a:r>
              <a:rPr lang="fa-IR" sz="1800" dirty="0" smtClean="0">
                <a:cs typeface="B Nazanin" panose="00000400000000000000"/>
              </a:rPr>
              <a:t>که در </a:t>
            </a:r>
            <a:r>
              <a:rPr lang="en-US" sz="1800" dirty="0" smtClean="0">
                <a:cs typeface="B Nazanin" panose="00000400000000000000"/>
              </a:rPr>
              <a:t>fileInit.js</a:t>
            </a:r>
            <a:r>
              <a:rPr lang="fa-IR" sz="1800" dirty="0" smtClean="0">
                <a:cs typeface="B Nazanin" panose="00000400000000000000"/>
              </a:rPr>
              <a:t> قبلا ایجاد کرده ایم با پارامتر</a:t>
            </a:r>
          </a:p>
          <a:p>
            <a:pPr marL="0" indent="0" algn="r" rtl="1">
              <a:buNone/>
            </a:pPr>
            <a:r>
              <a:rPr lang="fa-IR" sz="1800" dirty="0" smtClean="0">
                <a:cs typeface="B Nazanin" panose="00000400000000000000"/>
              </a:rPr>
              <a:t> های ورودی مورد نیاز مانند عکس زیر استفاده می نماییم.</a:t>
            </a:r>
          </a:p>
          <a:p>
            <a:pPr marL="0" indent="0" algn="r" rtl="1">
              <a:buNone/>
            </a:pPr>
            <a:endParaRPr lang="fa-IR" sz="1800" dirty="0">
              <a:cs typeface="B Nazanin" panose="00000400000000000000"/>
            </a:endParaRPr>
          </a:p>
          <a:p>
            <a:pPr marL="0" indent="0" algn="r" rtl="1">
              <a:buNone/>
            </a:pPr>
            <a:endParaRPr lang="fa-IR" sz="18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fa-IR" sz="1800" dirty="0">
              <a:cs typeface="B Nazanin" panose="00000400000000000000"/>
            </a:endParaRPr>
          </a:p>
          <a:p>
            <a:pPr marL="0" indent="0" algn="r" rtl="1">
              <a:buNone/>
            </a:pPr>
            <a:endParaRPr lang="fa-IR" sz="18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fa-IR" sz="1800" dirty="0">
              <a:cs typeface="B Nazanin" panose="00000400000000000000"/>
            </a:endParaRPr>
          </a:p>
          <a:p>
            <a:pPr marL="0" indent="0" algn="r" rtl="1">
              <a:buNone/>
            </a:pPr>
            <a:endParaRPr lang="fa-IR" sz="1800" dirty="0" smtClean="0">
              <a:cs typeface="B Nazanin" panose="0000040000000000000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8" y="846279"/>
            <a:ext cx="5505107" cy="8615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58" y="4235258"/>
            <a:ext cx="11916418" cy="21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5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noFill/>
        </p:spPr>
        <p:txBody>
          <a:bodyPr anchor="t">
            <a:normAutofit/>
          </a:bodyPr>
          <a:lstStyle/>
          <a:p>
            <a:pPr marL="0" indent="0" algn="r" rtl="1">
              <a:buNone/>
            </a:pPr>
            <a:r>
              <a:rPr lang="en-US" sz="1800" dirty="0" err="1">
                <a:cs typeface="B Nazanin" panose="00000400000000000000"/>
              </a:rPr>
              <a:t>onModalAddButton</a:t>
            </a:r>
            <a:r>
              <a:rPr lang="fa-IR" sz="1800" dirty="0" smtClean="0">
                <a:cs typeface="B Nazanin" panose="00000400000000000000"/>
              </a:rPr>
              <a:t>:</a:t>
            </a:r>
          </a:p>
          <a:p>
            <a:pPr marL="0" indent="0" algn="r" rtl="1">
              <a:buNone/>
            </a:pPr>
            <a:r>
              <a:rPr lang="fa-IR" sz="1800" dirty="0" smtClean="0">
                <a:cs typeface="B Nazanin" panose="00000400000000000000"/>
              </a:rPr>
              <a:t>این </a:t>
            </a:r>
            <a:r>
              <a:rPr lang="en-US" sz="1800" dirty="0" smtClean="0">
                <a:cs typeface="B Nazanin" panose="00000400000000000000"/>
              </a:rPr>
              <a:t>function</a:t>
            </a:r>
            <a:r>
              <a:rPr lang="fa-IR" sz="1800" dirty="0" smtClean="0">
                <a:cs typeface="B Nazanin" panose="00000400000000000000"/>
              </a:rPr>
              <a:t> تایید اخر </a:t>
            </a:r>
            <a:r>
              <a:rPr lang="en-US" sz="1800" dirty="0" smtClean="0">
                <a:cs typeface="B Nazanin" panose="00000400000000000000"/>
              </a:rPr>
              <a:t>modal</a:t>
            </a:r>
            <a:r>
              <a:rPr lang="fa-IR" sz="1800" dirty="0" smtClean="0">
                <a:cs typeface="B Nazanin" panose="00000400000000000000"/>
              </a:rPr>
              <a:t> است، که فایل های آپلود شده جدید را به فرم مورد نظر اضافه</a:t>
            </a:r>
          </a:p>
          <a:p>
            <a:pPr marL="0" indent="0" algn="r" rtl="1">
              <a:buNone/>
            </a:pPr>
            <a:r>
              <a:rPr lang="fa-IR" sz="1800" dirty="0" smtClean="0">
                <a:cs typeface="B Nazanin" panose="00000400000000000000"/>
              </a:rPr>
              <a:t>می کندو در انتها باعث بسته شدن </a:t>
            </a:r>
            <a:r>
              <a:rPr lang="en-US" sz="1800" dirty="0" smtClean="0">
                <a:cs typeface="B Nazanin" panose="00000400000000000000"/>
              </a:rPr>
              <a:t>modal</a:t>
            </a:r>
            <a:r>
              <a:rPr lang="fa-IR" sz="1800" dirty="0" smtClean="0">
                <a:cs typeface="B Nazanin" panose="00000400000000000000"/>
              </a:rPr>
              <a:t> می شود.</a:t>
            </a:r>
          </a:p>
          <a:p>
            <a:pPr marL="0" indent="0" algn="r" rtl="1">
              <a:buNone/>
            </a:pPr>
            <a:endParaRPr lang="en-US" sz="18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en-US" sz="1800" dirty="0">
              <a:cs typeface="B Nazanin" panose="00000400000000000000"/>
            </a:endParaRPr>
          </a:p>
          <a:p>
            <a:pPr marL="0" indent="0" algn="r" rtl="1">
              <a:buNone/>
            </a:pPr>
            <a:endParaRPr lang="en-US" sz="18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en-US" sz="18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en-US" sz="1800" dirty="0">
              <a:cs typeface="B Nazanin" panose="00000400000000000000"/>
            </a:endParaRPr>
          </a:p>
          <a:p>
            <a:pPr marL="0" indent="0" algn="r" rtl="1">
              <a:buNone/>
            </a:pPr>
            <a:endParaRPr lang="en-US" sz="18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sz="18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en-US" sz="1800" dirty="0">
              <a:cs typeface="B Nazanin" panose="00000400000000000000"/>
            </a:endParaRPr>
          </a:p>
          <a:p>
            <a:pPr marL="0" indent="0" algn="r" rtl="1">
              <a:buNone/>
            </a:pPr>
            <a:endParaRPr lang="fa-IR" sz="1800" dirty="0">
              <a:cs typeface="B Nazanin" panose="0000040000000000000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83" y="1320033"/>
            <a:ext cx="65817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0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3506</TotalTime>
  <Words>835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 Nazanin</vt:lpstr>
      <vt:lpstr>Calibri</vt:lpstr>
      <vt:lpstr>Corbel</vt:lpstr>
      <vt:lpstr>Wingdings</vt:lpstr>
      <vt:lpstr>Parallax</vt:lpstr>
      <vt:lpstr> ReactJs – Fine Uploader</vt:lpstr>
      <vt:lpstr>Fine Uploader</vt:lpstr>
      <vt:lpstr>PowerPoint Presentation</vt:lpstr>
      <vt:lpstr>PowerPoint Presentation</vt:lpstr>
      <vt:lpstr>PowerPoint Presentation</vt:lpstr>
      <vt:lpstr>پیاده سازی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</dc:creator>
  <cp:lastModifiedBy>ui2</cp:lastModifiedBy>
  <cp:revision>362</cp:revision>
  <dcterms:created xsi:type="dcterms:W3CDTF">2020-08-19T06:23:50Z</dcterms:created>
  <dcterms:modified xsi:type="dcterms:W3CDTF">2020-11-11T08:49:10Z</dcterms:modified>
</cp:coreProperties>
</file>