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6"/>
  </p:notesMasterIdLst>
  <p:sldIdLst>
    <p:sldId id="274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561167-2351-4E0E-A4D9-F2ECC8EFE1EB}">
          <p14:sldIdLst>
            <p14:sldId id="274"/>
          </p14:sldIdLst>
        </p14:section>
        <p14:section name="Untitled Section" id="{FCED436F-BB60-4060-B3FC-05ACF40F273F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A10F1-5A00-4439-A05A-64A056883AD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628B-FD32-4430-89BC-B5DFDEB71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2356-4D74-427F-98FA-8371682647E0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6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031-0F08-4269-B527-76F923573FF3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0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9EE6-11AE-4E2B-AD78-5C657756D281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E6F2-5CE4-4D21-A244-C3DF4A2FD4E9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331B-6F5A-4039-851F-2AEB207B8141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59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1E92-4387-4363-BC2F-860A04598DA8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DA47-110F-4191-9B1E-2AFE236D0F4C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FD98-C23A-4EF0-9E0E-65140F0B67DF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2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3D14-557C-4B14-A74F-6F61CE72B27A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7CB7-C382-466A-A8F1-B9ACC6E1DE78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532F-BFED-4F29-8425-23AB0ED91843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383-D271-4864-9D09-243966A3151A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49E5-F54C-463B-95DB-3B44F4F50EEA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4C16-A48F-4140-9A56-97299187352C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A4EC-FC59-4C25-845C-6DDF9B2BC16E}" type="datetime1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8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D8AA-0411-4B1D-90F1-9AF39E6D57A2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45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0210-C1B1-4898-8B1D-2628C3EC5F32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A70A34-08E5-424E-B890-B26A1C9CC06C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D6BF49-05CD-4564-BD42-F46347DC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954"/>
          </a:xfrm>
        </p:spPr>
        <p:txBody>
          <a:bodyPr>
            <a:normAutofit/>
          </a:bodyPr>
          <a:lstStyle/>
          <a:p>
            <a:pPr algn="ctr"/>
            <a:r>
              <a:rPr lang="fa-IR" sz="7200" b="1" dirty="0">
                <a:cs typeface="B Nazanin" panose="00000400000000000000" pitchFamily="2" charset="-78"/>
              </a:rPr>
              <a:t/>
            </a:r>
            <a:br>
              <a:rPr lang="fa-IR" sz="7200" b="1" dirty="0">
                <a:cs typeface="B Nazanin" panose="00000400000000000000" pitchFamily="2" charset="-78"/>
              </a:rPr>
            </a:br>
            <a:r>
              <a:rPr lang="en-US" sz="7200" b="1" dirty="0">
                <a:cs typeface="B Nazanin" panose="00000400000000000000" pitchFamily="2" charset="-78"/>
              </a:rPr>
              <a:t>GraphQL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64675" y="5290457"/>
            <a:ext cx="6566262" cy="47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cs typeface="B Nazanin" panose="00000400000000000000" pitchFamily="2" charset="-78"/>
              </a:rPr>
              <a:t>سید علی معصوم زاده</a:t>
            </a:r>
            <a:r>
              <a:rPr lang="de-DE" sz="2400" dirty="0" smtClean="0">
                <a:cs typeface="B Nazanin" panose="00000400000000000000" pitchFamily="2" charset="-78"/>
              </a:rPr>
              <a:t>/cto</a:t>
            </a:r>
            <a:r>
              <a:rPr lang="fa-IR" sz="2400" dirty="0">
                <a:cs typeface="B Nazanin" panose="00000400000000000000" pitchFamily="2" charset="-78"/>
              </a:rPr>
              <a:t>تیم 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64675" y="5765482"/>
            <a:ext cx="6566262" cy="47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cs typeface="B Nazanin" panose="00000400000000000000" pitchFamily="2" charset="-78"/>
              </a:rPr>
              <a:t>1399/07/19</a:t>
            </a:r>
            <a:r>
              <a:rPr lang="en-US" sz="2400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 1399/06/15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54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t"/>
          <a:lstStyle/>
          <a:p>
            <a:pPr marL="0" indent="0" algn="r" rtl="1">
              <a:buNone/>
            </a:pPr>
            <a:r>
              <a:rPr lang="fa-IR" dirty="0" smtClean="0">
                <a:latin typeface="B Nazanin"/>
                <a:cs typeface="B Nazanin" panose="00000400000000000000"/>
              </a:rPr>
              <a:t>ساختار </a:t>
            </a:r>
            <a:r>
              <a:rPr lang="en-US" b="1" dirty="0" smtClean="0">
                <a:cs typeface="B Nazanin" panose="00000400000000000000"/>
              </a:rPr>
              <a:t>query</a:t>
            </a:r>
            <a:r>
              <a:rPr lang="fa-IR" b="1" dirty="0" smtClean="0">
                <a:latin typeface="B Nazanin"/>
                <a:cs typeface="B Nazanin" panose="00000400000000000000"/>
              </a:rPr>
              <a:t> و </a:t>
            </a:r>
            <a:r>
              <a:rPr lang="en-US" b="1" dirty="0" smtClean="0">
                <a:cs typeface="B Nazanin" panose="00000400000000000000"/>
              </a:rPr>
              <a:t>mutation</a:t>
            </a:r>
            <a:r>
              <a:rPr lang="fa-IR" dirty="0" smtClean="0">
                <a:latin typeface="B Nazanin"/>
                <a:cs typeface="B Nazanin" panose="00000400000000000000"/>
              </a:rPr>
              <a:t> :</a:t>
            </a:r>
          </a:p>
          <a:p>
            <a:pPr marL="0" indent="0" algn="r" rtl="1">
              <a:buNone/>
            </a:pPr>
            <a:r>
              <a:rPr lang="en-US" sz="1800" b="1" dirty="0" err="1" smtClean="0">
                <a:latin typeface="B Nazanin"/>
              </a:rPr>
              <a:t>gql</a:t>
            </a:r>
            <a:r>
              <a:rPr lang="fa-IR" sz="1600" dirty="0" smtClean="0">
                <a:latin typeface="B Nazanin"/>
              </a:rPr>
              <a:t> : برای نوشتن کوئری ها در جاوااسکریپت</a:t>
            </a:r>
            <a:r>
              <a:rPr lang="en-US" sz="1600" dirty="0" smtClean="0">
                <a:latin typeface="B Nazanin"/>
              </a:rPr>
              <a:t>.</a:t>
            </a:r>
            <a:endParaRPr lang="en-US" sz="1800" dirty="0">
              <a:latin typeface="B Nazanin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338" y="430077"/>
            <a:ext cx="694208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gql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"graphql-tag"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" y="1125936"/>
            <a:ext cx="457200" cy="24929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9906" y="1125935"/>
            <a:ext cx="4372303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ADMIN_USER_READ_GRID_BY_ID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gql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query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common_adminUser_readById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id:Int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!){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common_adminUser_readById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(id: $id) {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username,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firstName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lastName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gender_id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defaultAdminUserContact_city_id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defaultAdminUserContact_address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id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}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565" y="1125935"/>
            <a:ext cx="419100" cy="545886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76195" y="1137153"/>
            <a:ext cx="6674069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ADMIN_USER_UPDATE_MUTATION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gql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mutation Update(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username:String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firstName:String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lastName:String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defaultAdminUserContact_address:String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skillList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AdminUserSkillModelInput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gender_id:Int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defaultAdminUserContact_city_id:Int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id:Int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) {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update(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adminUserModel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:{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username:$username,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firstName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firstName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lastName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lastName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defaultAdminUserContact_address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defaultAdminUserContact_address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skillList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skillList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defaultAdminUserContact_city_id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defaultAdminUserContact_city_id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gender_id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gender_id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id:$id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}) {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id,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username,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firstName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lastName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gender_id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}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4629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t"/>
          <a:lstStyle/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برای </a:t>
            </a:r>
            <a:r>
              <a:rPr lang="fa-IR" dirty="0">
                <a:cs typeface="B Nazanin" panose="00000400000000000000" pitchFamily="2" charset="-78"/>
              </a:rPr>
              <a:t>استفاده از </a:t>
            </a:r>
            <a:r>
              <a:rPr lang="en-US" dirty="0">
                <a:cs typeface="B Nazanin" panose="00000400000000000000"/>
              </a:rPr>
              <a:t>Subscriptions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از ساختار زیر استفاده می کنید 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B Nazanin"/>
                <a:cs typeface="B Nazanin" panose="00000400000000000000"/>
              </a:rPr>
              <a:t>ساختار </a:t>
            </a:r>
            <a:r>
              <a:rPr lang="en-US" b="1" dirty="0" smtClean="0">
                <a:cs typeface="B Nazanin" panose="00000400000000000000"/>
              </a:rPr>
              <a:t>Subscriptions</a:t>
            </a:r>
            <a:r>
              <a:rPr lang="fa-IR" dirty="0" smtClean="0">
                <a:latin typeface="B Nazanin"/>
                <a:cs typeface="B Nazanin" panose="00000400000000000000"/>
              </a:rPr>
              <a:t>:</a:t>
            </a:r>
            <a:endParaRPr lang="fa-IR" dirty="0">
              <a:latin typeface="B Nazanin"/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3269" y="623313"/>
            <a:ext cx="5822731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useSubscription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'@apollo/react-hooks'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" y="2212206"/>
            <a:ext cx="361950" cy="2123658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5011" y="2212206"/>
            <a:ext cx="573864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notifyCounter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setNotifyCounter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 =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React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useSubscription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BRIEF_MESSEAGES_SUBSCRIPTION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variables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{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userId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onSubscriptionData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({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subscriptionData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{ data } }) =&gt;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setNotifyCounter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data.briefMesseages.notifyCounter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9" y="5174633"/>
            <a:ext cx="438150" cy="13797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15011" y="5174633"/>
            <a:ext cx="573864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BRIEF_MESSEAGES_SUBSCRIPTION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gql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subscription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BriefMesseages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userId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!) {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briefMesseages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userId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$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userId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notifyCounter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}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}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0" y="-275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t"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بررسی خطا ها :</a:t>
            </a:r>
          </a:p>
          <a:p>
            <a:pPr marL="0" indent="0" algn="r" rtl="1"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en-US" b="1" dirty="0" err="1">
                <a:cs typeface="B Nazanin" panose="00000400000000000000" pitchFamily="2" charset="-78"/>
              </a:rPr>
              <a:t>GraphQL</a:t>
            </a:r>
            <a:r>
              <a:rPr lang="en-US" b="1" dirty="0">
                <a:cs typeface="B Nazanin" panose="00000400000000000000" pitchFamily="2" charset="-78"/>
              </a:rPr>
              <a:t> Errors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خطا های خود </a:t>
            </a:r>
            <a:r>
              <a:rPr lang="en-US" dirty="0" err="1">
                <a:cs typeface="B Nazanin" panose="00000400000000000000" pitchFamily="2" charset="-78"/>
              </a:rPr>
              <a:t>GraphQL</a:t>
            </a:r>
            <a:r>
              <a:rPr lang="fa-IR" dirty="0">
                <a:cs typeface="B Nazanin" panose="00000400000000000000" pitchFamily="2" charset="-78"/>
              </a:rPr>
              <a:t> که با آنها مواجه می </a:t>
            </a:r>
            <a:r>
              <a:rPr lang="fa-IR" dirty="0" smtClean="0">
                <a:cs typeface="B Nazanin" panose="00000400000000000000" pitchFamily="2" charset="-78"/>
              </a:rPr>
              <a:t>شوید.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b="1" dirty="0">
                <a:cs typeface="B Nazanin" panose="00000400000000000000" pitchFamily="2" charset="-78"/>
              </a:rPr>
              <a:t>Server Errors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خطا هایی که از سمت سرور با آنها مواجه می شوید.</a:t>
            </a:r>
          </a:p>
          <a:p>
            <a:pPr algn="r" rtl="1"/>
            <a:r>
              <a:rPr lang="en-US" b="1" dirty="0">
                <a:cs typeface="B Nazanin" panose="00000400000000000000" pitchFamily="2" charset="-78"/>
              </a:rPr>
              <a:t>Transaction Errors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خطا هایی که در انتقال درخواست در </a:t>
            </a:r>
            <a:r>
              <a:rPr lang="en-US" dirty="0">
                <a:cs typeface="B Nazanin" panose="00000400000000000000" pitchFamily="2" charset="-78"/>
              </a:rPr>
              <a:t>mutation</a:t>
            </a:r>
            <a:r>
              <a:rPr lang="fa-IR" dirty="0">
                <a:cs typeface="B Nazanin" panose="00000400000000000000" pitchFamily="2" charset="-78"/>
              </a:rPr>
              <a:t> اتفاق </a:t>
            </a:r>
            <a:r>
              <a:rPr lang="fa-IR" dirty="0" smtClean="0">
                <a:cs typeface="B Nazanin" panose="00000400000000000000" pitchFamily="2" charset="-78"/>
              </a:rPr>
              <a:t>میافتد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en-US" b="1" dirty="0">
                <a:cs typeface="B Nazanin" panose="00000400000000000000" pitchFamily="2" charset="-78"/>
              </a:rPr>
              <a:t>UI Errors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خطا هایی که در خود کامپوننت ها اتفاق می افتد.</a:t>
            </a:r>
          </a:p>
          <a:p>
            <a:pPr algn="r" rtl="1"/>
            <a:r>
              <a:rPr lang="en-US" b="1" dirty="0">
                <a:cs typeface="B Nazanin" panose="00000400000000000000" pitchFamily="2" charset="-78"/>
              </a:rPr>
              <a:t>Apollo Client Errors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خطا هایی که داخل خود سرور کتابخانه مورد نظر اتفاق 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می </a:t>
            </a:r>
            <a:r>
              <a:rPr lang="fa-IR" dirty="0">
                <a:cs typeface="B Nazanin" panose="00000400000000000000" pitchFamily="2" charset="-78"/>
              </a:rPr>
              <a:t>افتد.</a:t>
            </a:r>
          </a:p>
          <a:p>
            <a:pPr marL="0" indent="0" algn="r" rtl="1">
              <a:buNone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مواردی که </a:t>
            </a:r>
            <a:r>
              <a:rPr lang="fa-IR" sz="2000" b="1" dirty="0">
                <a:cs typeface="B Nazanin" panose="00000400000000000000" pitchFamily="2" charset="-78"/>
              </a:rPr>
              <a:t>در پاسخ درخواست های </a:t>
            </a:r>
            <a:r>
              <a:rPr lang="en-US" sz="2000" b="1" dirty="0" err="1">
                <a:cs typeface="B Nazanin" panose="00000400000000000000" pitchFamily="2" charset="-78"/>
              </a:rPr>
              <a:t>GraphQL</a:t>
            </a:r>
            <a:r>
              <a:rPr lang="fa-IR" sz="2000" b="1" dirty="0">
                <a:cs typeface="B Nazanin" panose="00000400000000000000" pitchFamily="2" charset="-78"/>
              </a:rPr>
              <a:t> از سرور به کلاینت که از کتابخانه </a:t>
            </a:r>
            <a:r>
              <a:rPr lang="en-US" sz="2000" b="1" dirty="0" smtClean="0">
                <a:cs typeface="B Nazanin" panose="00000400000000000000" pitchFamily="2" charset="-78"/>
              </a:rPr>
              <a:t>Apollo</a:t>
            </a:r>
            <a:r>
              <a:rPr lang="fa-IR" sz="2000" b="1" dirty="0" smtClean="0">
                <a:cs typeface="B Nazanin" panose="00000400000000000000" pitchFamily="2" charset="-78"/>
              </a:rPr>
              <a:t>استفاده </a:t>
            </a:r>
            <a:r>
              <a:rPr lang="fa-IR" sz="2000" b="1" dirty="0">
                <a:cs typeface="B Nazanin" panose="00000400000000000000" pitchFamily="2" charset="-78"/>
              </a:rPr>
              <a:t>شده است </a:t>
            </a:r>
            <a:r>
              <a:rPr lang="fa-IR" sz="2000" b="1" dirty="0" smtClean="0">
                <a:cs typeface="B Nazanin" panose="00000400000000000000" pitchFamily="2" charset="-78"/>
              </a:rPr>
              <a:t>به</a:t>
            </a:r>
          </a:p>
          <a:p>
            <a:pPr marL="0" indent="0" algn="r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صورت </a:t>
            </a:r>
            <a:r>
              <a:rPr lang="fa-IR" sz="2000" b="1" dirty="0">
                <a:cs typeface="B Nazanin" panose="00000400000000000000" pitchFamily="2" charset="-78"/>
              </a:rPr>
              <a:t>زیر است </a:t>
            </a:r>
            <a:r>
              <a:rPr lang="fa-IR" sz="2000" b="1" dirty="0" smtClean="0">
                <a:cs typeface="B Nazanin" panose="00000400000000000000" pitchFamily="2" charset="-78"/>
              </a:rPr>
              <a:t>:</a:t>
            </a:r>
          </a:p>
          <a:p>
            <a:pPr marL="0" indent="0" algn="r" rtl="1">
              <a:buNone/>
            </a:pPr>
            <a:endParaRPr lang="fa-IR" sz="2000" b="1" dirty="0">
              <a:cs typeface="B Nazanin" panose="00000400000000000000" pitchFamily="2" charset="-78"/>
            </a:endParaRPr>
          </a:p>
          <a:p>
            <a:pPr algn="r" rtl="1"/>
            <a:r>
              <a:rPr lang="en-US" b="1" dirty="0">
                <a:cs typeface="B Nazanin" panose="00000400000000000000" pitchFamily="2" charset="-78"/>
              </a:rPr>
              <a:t>operation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عملیاتی که خطا </a:t>
            </a:r>
            <a:r>
              <a:rPr lang="fa-IR" dirty="0" smtClean="0">
                <a:cs typeface="B Nazanin" panose="00000400000000000000" pitchFamily="2" charset="-78"/>
              </a:rPr>
              <a:t>داده </a:t>
            </a:r>
            <a:r>
              <a:rPr lang="fa-IR" dirty="0">
                <a:cs typeface="B Nazanin" panose="00000400000000000000" pitchFamily="2" charset="-78"/>
              </a:rPr>
              <a:t>است.</a:t>
            </a:r>
          </a:p>
          <a:p>
            <a:pPr algn="r" rtl="1"/>
            <a:r>
              <a:rPr lang="en-US" b="1" dirty="0">
                <a:cs typeface="B Nazanin" panose="00000400000000000000" pitchFamily="2" charset="-78"/>
              </a:rPr>
              <a:t>response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پاسخ از سمت سرور .</a:t>
            </a:r>
          </a:p>
          <a:p>
            <a:pPr algn="r" rtl="1"/>
            <a:r>
              <a:rPr lang="en-US" b="1" dirty="0" err="1">
                <a:cs typeface="B Nazanin" panose="00000400000000000000" pitchFamily="2" charset="-78"/>
              </a:rPr>
              <a:t>graphQLErrors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 smtClean="0">
                <a:cs typeface="B Nazanin" panose="00000400000000000000" pitchFamily="2" charset="-78"/>
              </a:rPr>
              <a:t>آرایه </a:t>
            </a:r>
            <a:r>
              <a:rPr lang="fa-IR" dirty="0">
                <a:cs typeface="B Nazanin" panose="00000400000000000000" pitchFamily="2" charset="-78"/>
              </a:rPr>
              <a:t>ای از خطا های نقط پایان درخواست.</a:t>
            </a:r>
          </a:p>
          <a:p>
            <a:pPr algn="r" rtl="1"/>
            <a:r>
              <a:rPr lang="en-US" b="1" dirty="0" err="1">
                <a:cs typeface="B Nazanin" panose="00000400000000000000" pitchFamily="2" charset="-78"/>
              </a:rPr>
              <a:t>networkError</a:t>
            </a:r>
            <a:r>
              <a:rPr lang="fa-IR" b="1" dirty="0"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هر گونه خطا ارتباط با سرور.</a:t>
            </a:r>
            <a:endParaRPr lang="fa-IR" sz="18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بررسی خطا ها :</a:t>
            </a:r>
          </a:p>
          <a:p>
            <a:pPr marL="0" indent="0" algn="r" rtl="1"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018" y="74462"/>
            <a:ext cx="341589" cy="67172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105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41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4607" y="74462"/>
            <a:ext cx="7388770" cy="6709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ResultHandling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(props)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let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message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props.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result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props.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result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messageStyle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modalBodySuccess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else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let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dataError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props.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result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props.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result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undefined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dataError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props.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result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dataError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graphQLErrors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undefined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&amp;&amp;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dataError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graphQLErrors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message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ar-SA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پیام خطا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${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dataError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graphQLErrors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dataError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networkError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undefined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&amp;&amp;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dataError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networkError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!==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message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ar-SA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پیام خطا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${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dataError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networkError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}</a:t>
            </a:r>
            <a:endParaRPr kumimoji="0" lang="fa-I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let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body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(&lt;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div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messageStyle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&lt;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CloseIcon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onClick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handleClose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closeButton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}/&gt;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h3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="simple-modal-title"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titleModal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="simple-modal-description"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Modal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onClose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handleClose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aria-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labelledby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="simple-modal-title"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aria-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describedby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="simple-modal-description"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8148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t"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رفرنس </a:t>
            </a:r>
            <a:r>
              <a:rPr lang="fa-IR" dirty="0" smtClean="0">
                <a:cs typeface="B Nazanin" panose="00000400000000000000" pitchFamily="2" charset="-78"/>
              </a:rPr>
              <a:t>ها : </a:t>
            </a:r>
          </a:p>
          <a:p>
            <a:pPr marL="0" indent="0" algn="r" rtl="1"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نشانی وب سایت: 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https://graphql.org/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https://www.apollographql.com/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https://hasura.io/blog/moving-from-apollo-boost-to-graphql-subscriptions-with-apollo-client-cc0373e0adb0/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yarn add --save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-client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-link-</a:t>
            </a:r>
            <a:r>
              <a:rPr lang="en-US" dirty="0" err="1">
                <a:cs typeface="B Nazanin" panose="00000400000000000000" pitchFamily="2" charset="-78"/>
              </a:rPr>
              <a:t>ws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-link-http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-utilities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-cache-</a:t>
            </a:r>
            <a:r>
              <a:rPr lang="en-US" dirty="0" err="1">
                <a:cs typeface="B Nazanin" panose="00000400000000000000" pitchFamily="2" charset="-78"/>
              </a:rPr>
              <a:t>inmemory</a:t>
            </a:r>
            <a:endParaRPr lang="en-US" dirty="0">
              <a:cs typeface="B Nazanin" panose="00000400000000000000" pitchFamily="2" charset="-78"/>
            </a:endParaRPr>
          </a:p>
          <a:p>
            <a:pPr marL="0" indent="0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نشانی بخش آموزش: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https://graphql.org/learn/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https://www.apollographql.com/docs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زبان هایی که پشتیبانی می کنند:</a:t>
            </a:r>
            <a:endParaRPr lang="en-US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https://graphql.org/code/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8" y="128752"/>
            <a:ext cx="11188170" cy="1752599"/>
          </a:xfrm>
        </p:spPr>
        <p:txBody>
          <a:bodyPr>
            <a:noAutofit/>
          </a:bodyPr>
          <a:lstStyle/>
          <a:p>
            <a:pPr algn="r" rtl="1">
              <a:buClrTx/>
            </a:pPr>
            <a:r>
              <a:rPr lang="fa-IR" sz="2000" b="1" dirty="0" smtClean="0">
                <a:cs typeface="B Nazanin" panose="00000400000000000000"/>
              </a:rPr>
              <a:t>برای پیاده سازی</a:t>
            </a:r>
            <a:r>
              <a:rPr lang="en-US" sz="2000" b="1" dirty="0" err="1" smtClean="0">
                <a:cs typeface="B Nazanin" panose="00000400000000000000"/>
              </a:rPr>
              <a:t>GraphQL</a:t>
            </a:r>
            <a:r>
              <a:rPr lang="en-US" sz="2000" b="1" dirty="0" smtClean="0">
                <a:cs typeface="B Nazanin" panose="00000400000000000000"/>
              </a:rPr>
              <a:t> </a:t>
            </a:r>
            <a:r>
              <a:rPr lang="fa-IR" sz="2000" b="1" dirty="0">
                <a:cs typeface="B Nazanin" panose="00000400000000000000"/>
              </a:rPr>
              <a:t>در سمت </a:t>
            </a:r>
            <a:r>
              <a:rPr lang="fa-IR" sz="2000" b="1" dirty="0" smtClean="0">
                <a:cs typeface="B Nazanin" panose="00000400000000000000"/>
              </a:rPr>
              <a:t>کلاینت از کتابخانه های زیر استفاده می شود </a:t>
            </a:r>
            <a:endParaRPr lang="fa-IR" sz="2000" b="1" dirty="0">
              <a:cs typeface="B Nazanin" panose="000004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903" y="1881351"/>
            <a:ext cx="10018713" cy="4123982"/>
          </a:xfrm>
        </p:spPr>
        <p:txBody>
          <a:bodyPr>
            <a:normAutofit/>
          </a:bodyPr>
          <a:lstStyle/>
          <a:p>
            <a:pPr algn="r" rtl="1">
              <a:buClrTx/>
            </a:pPr>
            <a:r>
              <a:rPr lang="en-US" dirty="0" smtClean="0"/>
              <a:t>Apollo-Client</a:t>
            </a:r>
            <a:r>
              <a:rPr lang="fa-IR" dirty="0" smtClean="0"/>
              <a:t> : </a:t>
            </a:r>
            <a:r>
              <a:rPr lang="fa-IR" sz="1800" dirty="0" smtClean="0">
                <a:cs typeface="B Nazanin" panose="00000400000000000000"/>
              </a:rPr>
              <a:t>جمعی از برنامه نویس ها ارائه دادن و </a:t>
            </a:r>
            <a:r>
              <a:rPr lang="fa-IR" sz="1800" dirty="0">
                <a:cs typeface="B Nazanin" panose="00000400000000000000"/>
              </a:rPr>
              <a:t>انعطاف پذیر و آسان </a:t>
            </a:r>
            <a:endParaRPr lang="en-US" sz="1800" dirty="0" smtClean="0">
              <a:cs typeface="B Nazanin" panose="00000400000000000000"/>
            </a:endParaRPr>
          </a:p>
          <a:p>
            <a:pPr algn="r" rtl="1">
              <a:buClrTx/>
            </a:pPr>
            <a:r>
              <a:rPr lang="en-US" dirty="0" smtClean="0"/>
              <a:t>Relay </a:t>
            </a:r>
            <a:r>
              <a:rPr lang="fa-IR" dirty="0"/>
              <a:t> </a:t>
            </a:r>
            <a:r>
              <a:rPr lang="fa-IR" dirty="0" smtClean="0"/>
              <a:t>:</a:t>
            </a:r>
            <a:r>
              <a:rPr lang="fa-IR" sz="2000" dirty="0" smtClean="0">
                <a:cs typeface="B Nazanin" panose="00000400000000000000"/>
              </a:rPr>
              <a:t> </a:t>
            </a:r>
            <a:r>
              <a:rPr lang="fa-IR" sz="1800" dirty="0" smtClean="0">
                <a:cs typeface="B Nazanin" panose="00000400000000000000"/>
              </a:rPr>
              <a:t>کتابخانه</a:t>
            </a:r>
            <a:r>
              <a:rPr lang="en-US" sz="1800" dirty="0" smtClean="0">
                <a:cs typeface="B Nazanin" panose="00000400000000000000"/>
              </a:rPr>
              <a:t> </a:t>
            </a:r>
            <a:r>
              <a:rPr lang="fa-IR" sz="1800" dirty="0" smtClean="0">
                <a:cs typeface="B Nazanin" panose="00000400000000000000"/>
              </a:rPr>
              <a:t>ای که فیسبوک ارائه داده و دارای ساختار و ستخگیرانه.</a:t>
            </a:r>
            <a:endParaRPr lang="en-US" sz="1800" dirty="0" smtClean="0">
              <a:cs typeface="B Nazanin" panose="00000400000000000000"/>
            </a:endParaRPr>
          </a:p>
          <a:p>
            <a:pPr algn="r" rtl="1">
              <a:buClrTx/>
            </a:pPr>
            <a:endParaRPr lang="en-US" dirty="0"/>
          </a:p>
          <a:p>
            <a:pPr algn="r" rtl="1">
              <a:buClrTx/>
            </a:pPr>
            <a:r>
              <a:rPr lang="en-US" dirty="0" err="1"/>
              <a:t>GraphQL</a:t>
            </a:r>
            <a:r>
              <a:rPr lang="en-US" dirty="0"/>
              <a:t>-Request</a:t>
            </a:r>
          </a:p>
          <a:p>
            <a:pPr algn="r" rtl="1">
              <a:buClrTx/>
            </a:pPr>
            <a:r>
              <a:rPr lang="en-US" dirty="0" err="1"/>
              <a:t>GraphQL</a:t>
            </a:r>
            <a:r>
              <a:rPr lang="en-US" dirty="0"/>
              <a:t>- CLI</a:t>
            </a:r>
          </a:p>
          <a:p>
            <a:pPr algn="r" rtl="1">
              <a:buClrTx/>
            </a:pPr>
            <a:r>
              <a:rPr lang="en-US" dirty="0" err="1"/>
              <a:t>GraphQL</a:t>
            </a:r>
            <a:r>
              <a:rPr lang="en-US" dirty="0"/>
              <a:t>-Compose</a:t>
            </a:r>
          </a:p>
          <a:p>
            <a:pPr algn="r" rtl="1">
              <a:buClrTx/>
            </a:pPr>
            <a:r>
              <a:rPr lang="en-US" dirty="0"/>
              <a:t>@</a:t>
            </a:r>
            <a:r>
              <a:rPr lang="en-US" dirty="0" err="1"/>
              <a:t>octokit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142" y="-441144"/>
            <a:ext cx="10018713" cy="1752599"/>
          </a:xfrm>
        </p:spPr>
        <p:txBody>
          <a:bodyPr>
            <a:normAutofit/>
          </a:bodyPr>
          <a:lstStyle/>
          <a:p>
            <a:pPr algn="r" rtl="1"/>
            <a:r>
              <a:rPr lang="en-US" sz="3200" b="1" dirty="0"/>
              <a:t>Apollo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849854"/>
            <a:ext cx="11714921" cy="611034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200" dirty="0">
                <a:cs typeface="B Nazanin" panose="00000400000000000000" pitchFamily="2" charset="-78"/>
              </a:rPr>
              <a:t>یک کتابخانه  </a:t>
            </a:r>
            <a:r>
              <a:rPr lang="en-US" sz="2200" dirty="0" smtClean="0">
                <a:cs typeface="B Nazanin" panose="00000400000000000000" pitchFamily="2" charset="-78"/>
              </a:rPr>
              <a:t>  </a:t>
            </a:r>
            <a:r>
              <a:rPr lang="en-US" sz="2200" dirty="0">
                <a:cs typeface="B Nazanin" panose="00000400000000000000" pitchFamily="2" charset="-78"/>
              </a:rPr>
              <a:t>open-source </a:t>
            </a:r>
            <a:r>
              <a:rPr lang="fa-IR" sz="2200" dirty="0">
                <a:cs typeface="B Nazanin" panose="00000400000000000000" pitchFamily="2" charset="-78"/>
              </a:rPr>
              <a:t>با </a:t>
            </a:r>
            <a:r>
              <a:rPr lang="en-US" sz="2200" dirty="0" err="1" smtClean="0">
                <a:cs typeface="B Nazanin" panose="00000400000000000000" pitchFamily="2" charset="-78"/>
              </a:rPr>
              <a:t>GraphQL</a:t>
            </a:r>
            <a:r>
              <a:rPr lang="fa-IR" sz="2200" dirty="0" smtClean="0">
                <a:cs typeface="B Nazanin" panose="00000400000000000000" pitchFamily="2" charset="-78"/>
              </a:rPr>
              <a:t> </a:t>
            </a:r>
            <a:r>
              <a:rPr lang="fa-IR" sz="2200" dirty="0">
                <a:cs typeface="B Nazanin" panose="00000400000000000000" pitchFamily="2" charset="-78"/>
              </a:rPr>
              <a:t>سازگار است که باعث می شود </a:t>
            </a:r>
            <a:r>
              <a:rPr lang="en-US" sz="2200" dirty="0">
                <a:cs typeface="B Nazanin" panose="00000400000000000000" pitchFamily="2" charset="-78"/>
              </a:rPr>
              <a:t> </a:t>
            </a:r>
            <a:r>
              <a:rPr lang="en-US" sz="2200" dirty="0" err="1">
                <a:cs typeface="B Nazanin" panose="00000400000000000000" pitchFamily="2" charset="-78"/>
              </a:rPr>
              <a:t>GraphQL</a:t>
            </a:r>
            <a:r>
              <a:rPr lang="en-US" sz="2200" dirty="0">
                <a:cs typeface="B Nazanin" panose="00000400000000000000" pitchFamily="2" charset="-78"/>
              </a:rPr>
              <a:t> </a:t>
            </a:r>
            <a:r>
              <a:rPr lang="fa-IR" sz="2200" dirty="0">
                <a:cs typeface="B Nazanin" panose="00000400000000000000" pitchFamily="2" charset="-78"/>
              </a:rPr>
              <a:t>کلاینت را به سرور متصل نماید.</a:t>
            </a:r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ویژگی ها :</a:t>
            </a:r>
          </a:p>
          <a:p>
            <a:pPr marL="0" indent="0" algn="r" rtl="1">
              <a:buNone/>
            </a:pPr>
            <a:r>
              <a:rPr lang="fa-IR" sz="2000" b="1" dirty="0">
                <a:cs typeface="B Nazanin" panose="00000400000000000000"/>
              </a:rPr>
              <a:t>واکشی داده های اعلامی : </a:t>
            </a:r>
            <a:r>
              <a:rPr lang="fa-IR" sz="2000" dirty="0">
                <a:cs typeface="B Nazanin" panose="00000400000000000000"/>
              </a:rPr>
              <a:t>یک </a:t>
            </a:r>
            <a:r>
              <a:rPr lang="en-US" sz="2000" dirty="0">
                <a:cs typeface="B Nazanin" panose="00000400000000000000"/>
              </a:rPr>
              <a:t> query </a:t>
            </a:r>
            <a:r>
              <a:rPr lang="fa-IR" sz="2000" dirty="0">
                <a:cs typeface="B Nazanin" panose="00000400000000000000"/>
              </a:rPr>
              <a:t>بنویسید و داده ها را دریافت کنید .</a:t>
            </a:r>
          </a:p>
          <a:p>
            <a:pPr marL="0" indent="0" algn="r" rtl="1">
              <a:buNone/>
            </a:pPr>
            <a:r>
              <a:rPr lang="fa-IR" sz="2000" b="1" dirty="0">
                <a:cs typeface="B Nazanin" panose="00000400000000000000"/>
              </a:rPr>
              <a:t>تجربه عالی توسعه دهنده : </a:t>
            </a:r>
            <a:r>
              <a:rPr lang="fa-IR" sz="2000" dirty="0">
                <a:cs typeface="B Nazanin" panose="00000400000000000000"/>
              </a:rPr>
              <a:t>از ابزار های </a:t>
            </a:r>
            <a:r>
              <a:rPr lang="fa-IR" sz="2000" dirty="0" smtClean="0">
                <a:cs typeface="B Nazanin" panose="00000400000000000000"/>
              </a:rPr>
              <a:t>مفید</a:t>
            </a:r>
            <a:r>
              <a:rPr lang="en-US" sz="2000" dirty="0" smtClean="0">
                <a:cs typeface="B Nazanin" panose="00000400000000000000"/>
              </a:rPr>
              <a:t> </a:t>
            </a:r>
            <a:r>
              <a:rPr lang="en-US" sz="2000" dirty="0">
                <a:cs typeface="B Nazanin" panose="00000400000000000000"/>
              </a:rPr>
              <a:t>chrome </a:t>
            </a:r>
            <a:r>
              <a:rPr lang="en-US" sz="2000" dirty="0" err="1">
                <a:cs typeface="B Nazanin" panose="00000400000000000000"/>
              </a:rPr>
              <a:t>DevTools</a:t>
            </a:r>
            <a:r>
              <a:rPr lang="en-US" sz="2000" dirty="0">
                <a:cs typeface="B Nazanin" panose="00000400000000000000"/>
              </a:rPr>
              <a:t> </a:t>
            </a:r>
            <a:r>
              <a:rPr lang="fa-IR" sz="2000" dirty="0" smtClean="0">
                <a:cs typeface="B Nazanin" panose="00000400000000000000"/>
              </a:rPr>
              <a:t>و</a:t>
            </a:r>
            <a:r>
              <a:rPr lang="en-US" sz="2000" dirty="0" smtClean="0">
                <a:cs typeface="B Nazanin" panose="00000400000000000000"/>
              </a:rPr>
              <a:t> </a:t>
            </a:r>
            <a:r>
              <a:rPr lang="en-US" sz="2000" dirty="0" err="1" smtClean="0">
                <a:cs typeface="B Nazanin" panose="00000400000000000000"/>
              </a:rPr>
              <a:t>TypeScript</a:t>
            </a:r>
            <a:r>
              <a:rPr lang="en-US" sz="2000" dirty="0" smtClean="0">
                <a:cs typeface="B Nazanin" panose="00000400000000000000"/>
              </a:rPr>
              <a:t> </a:t>
            </a:r>
            <a:r>
              <a:rPr lang="fa-IR" sz="2000" dirty="0" smtClean="0">
                <a:cs typeface="B Nazanin" panose="00000400000000000000"/>
              </a:rPr>
              <a:t>و</a:t>
            </a:r>
            <a:r>
              <a:rPr lang="en-US" sz="2000" dirty="0" smtClean="0">
                <a:cs typeface="B Nazanin" panose="00000400000000000000"/>
              </a:rPr>
              <a:t>VS Code</a:t>
            </a:r>
          </a:p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/>
              </a:rPr>
              <a:t>لذت </a:t>
            </a:r>
            <a:r>
              <a:rPr lang="fa-IR" sz="2000" dirty="0">
                <a:cs typeface="B Nazanin" panose="00000400000000000000"/>
              </a:rPr>
              <a:t>ببرید.</a:t>
            </a:r>
          </a:p>
          <a:p>
            <a:pPr marL="0" indent="0" algn="r" rtl="1">
              <a:buNone/>
            </a:pPr>
            <a:r>
              <a:rPr lang="fa-IR" sz="2000" b="1" dirty="0">
                <a:cs typeface="B Nazanin" panose="00000400000000000000"/>
              </a:rPr>
              <a:t>به طور فزاینده ای قابل قبول : </a:t>
            </a:r>
            <a:r>
              <a:rPr lang="fa-IR" sz="2000" dirty="0">
                <a:cs typeface="B Nazanin" panose="00000400000000000000"/>
              </a:rPr>
              <a:t>میتوانید </a:t>
            </a:r>
            <a:r>
              <a:rPr lang="fa-IR" sz="2000" dirty="0" smtClean="0">
                <a:cs typeface="B Nazanin" panose="00000400000000000000"/>
              </a:rPr>
              <a:t>درهر برنامه</a:t>
            </a:r>
            <a:r>
              <a:rPr lang="en-US" sz="2000" dirty="0" smtClean="0">
                <a:cs typeface="B Nazanin" panose="00000400000000000000"/>
              </a:rPr>
              <a:t> </a:t>
            </a:r>
            <a:r>
              <a:rPr lang="en-US" sz="2000" dirty="0" err="1">
                <a:cs typeface="B Nazanin" panose="00000400000000000000"/>
              </a:rPr>
              <a:t>javaScript</a:t>
            </a:r>
            <a:r>
              <a:rPr lang="en-US" sz="2000" dirty="0">
                <a:cs typeface="B Nazanin" panose="00000400000000000000"/>
              </a:rPr>
              <a:t> </a:t>
            </a:r>
            <a:r>
              <a:rPr lang="fa-IR" sz="2000" dirty="0" smtClean="0">
                <a:cs typeface="B Nazanin" panose="00000400000000000000"/>
              </a:rPr>
              <a:t>از</a:t>
            </a:r>
            <a:r>
              <a:rPr lang="en-US" sz="2000" dirty="0" smtClean="0">
                <a:cs typeface="B Nazanin" panose="00000400000000000000"/>
              </a:rPr>
              <a:t> Apollo</a:t>
            </a:r>
            <a:r>
              <a:rPr lang="fa-IR" sz="2000" dirty="0" smtClean="0">
                <a:cs typeface="B Nazanin" panose="00000400000000000000"/>
              </a:rPr>
              <a:t>استفاده</a:t>
            </a:r>
            <a:endParaRPr lang="en-US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/>
              </a:rPr>
              <a:t>کنید</a:t>
            </a:r>
            <a:r>
              <a:rPr lang="fa-IR" sz="2000" dirty="0">
                <a:cs typeface="B Nazanin" panose="00000400000000000000"/>
              </a:rPr>
              <a:t>.</a:t>
            </a:r>
          </a:p>
          <a:p>
            <a:pPr marL="0" indent="0" algn="r" rtl="1">
              <a:buNone/>
            </a:pPr>
            <a:r>
              <a:rPr lang="fa-IR" sz="2000" b="1" dirty="0">
                <a:cs typeface="B Nazanin" panose="00000400000000000000"/>
              </a:rPr>
              <a:t>مبتنی بر انجمن : </a:t>
            </a:r>
            <a:r>
              <a:rPr lang="fa-IR" sz="2000" dirty="0">
                <a:cs typeface="B Nazanin" panose="00000400000000000000"/>
              </a:rPr>
              <a:t>به لطف انجمن بصورت </a:t>
            </a:r>
            <a:r>
              <a:rPr lang="en-US" sz="2000" dirty="0" smtClean="0">
                <a:cs typeface="B Nazanin" panose="00000400000000000000"/>
              </a:rPr>
              <a:t> open-source </a:t>
            </a:r>
            <a:r>
              <a:rPr lang="fa-IR" sz="2000" dirty="0">
                <a:cs typeface="B Nazanin" panose="00000400000000000000"/>
              </a:rPr>
              <a:t>می باشد.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7092D-9D24-48E3-91A1-44AE251A4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42" y="1437701"/>
            <a:ext cx="3609294" cy="2329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142" y="-86139"/>
            <a:ext cx="10018713" cy="1752599"/>
          </a:xfrm>
        </p:spPr>
        <p:txBody>
          <a:bodyPr>
            <a:normAutofit/>
          </a:bodyPr>
          <a:lstStyle/>
          <a:p>
            <a:pPr algn="r" rtl="1"/>
            <a:r>
              <a:rPr lang="fa-IR" sz="2000" b="1" dirty="0">
                <a:cs typeface="B Nazanin" panose="00000400000000000000"/>
              </a:rPr>
              <a:t>کتابخانه </a:t>
            </a:r>
            <a:r>
              <a:rPr lang="en-US" sz="2000" b="1" dirty="0">
                <a:cs typeface="B Nazanin" panose="00000400000000000000"/>
              </a:rPr>
              <a:t>Apollo</a:t>
            </a:r>
            <a:r>
              <a:rPr lang="fa-IR" sz="2000" b="1" dirty="0">
                <a:cs typeface="B Nazanin" panose="00000400000000000000"/>
              </a:rPr>
              <a:t> با زبان ها و فریم ورک های زیر سازگاری دارد</a:t>
            </a:r>
            <a:endParaRPr lang="en-US" sz="2000" b="1" dirty="0">
              <a:cs typeface="B Nazanin" panose="000004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053" y="1041308"/>
            <a:ext cx="11714921" cy="561229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200" dirty="0"/>
              <a:t>JavaScript</a:t>
            </a:r>
          </a:p>
          <a:p>
            <a:pPr marL="457200" lvl="1" indent="0" algn="r" rtl="1">
              <a:buNone/>
            </a:pPr>
            <a:r>
              <a:rPr lang="en-US" sz="1800" dirty="0"/>
              <a:t>Angular</a:t>
            </a:r>
          </a:p>
          <a:p>
            <a:pPr marL="457200" lvl="1" indent="0" algn="r" rtl="1">
              <a:buNone/>
            </a:pPr>
            <a:r>
              <a:rPr lang="en-US" sz="1800" dirty="0"/>
              <a:t>Vue</a:t>
            </a:r>
          </a:p>
          <a:p>
            <a:pPr marL="457200" lvl="1" indent="0" algn="r" rtl="1">
              <a:buNone/>
            </a:pPr>
            <a:r>
              <a:rPr lang="en-US" sz="1800" dirty="0"/>
              <a:t>Ember</a:t>
            </a:r>
          </a:p>
          <a:p>
            <a:pPr marL="457200" lvl="1" indent="0" algn="r" rtl="1">
              <a:buNone/>
            </a:pPr>
            <a:r>
              <a:rPr lang="en-US" sz="1800" dirty="0"/>
              <a:t>React</a:t>
            </a:r>
          </a:p>
          <a:p>
            <a:pPr marL="0" indent="0" algn="r" rtl="1">
              <a:buNone/>
            </a:pPr>
            <a:endParaRPr lang="en-US" sz="2200" dirty="0"/>
          </a:p>
          <a:p>
            <a:pPr marL="0" indent="0" algn="r" rtl="1">
              <a:buNone/>
            </a:pPr>
            <a:r>
              <a:rPr lang="en-US" sz="2200" dirty="0"/>
              <a:t>Mobile</a:t>
            </a:r>
          </a:p>
          <a:p>
            <a:pPr marL="457200" lvl="1" indent="0" algn="r" rtl="1">
              <a:buNone/>
            </a:pPr>
            <a:r>
              <a:rPr lang="en-US" sz="1800" dirty="0"/>
              <a:t>Native IOS </a:t>
            </a:r>
          </a:p>
          <a:p>
            <a:pPr marL="457200" lvl="1" indent="0" algn="r" rtl="1">
              <a:buNone/>
            </a:pPr>
            <a:r>
              <a:rPr lang="en-US" sz="1800" dirty="0"/>
              <a:t>Native Android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56973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142" y="-268941"/>
            <a:ext cx="10018713" cy="1520686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پیاده سازی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2" y="806824"/>
            <a:ext cx="11907156" cy="6051176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r" rtl="1">
              <a:buNone/>
            </a:pPr>
            <a:r>
              <a:rPr lang="fa-IR" sz="2600" dirty="0">
                <a:cs typeface="B Nazanin" panose="00000400000000000000" pitchFamily="2" charset="-78"/>
              </a:rPr>
              <a:t>در ابتدا شما باید پکیج </a:t>
            </a:r>
            <a:r>
              <a:rPr lang="fa-IR" sz="2600" dirty="0" smtClean="0">
                <a:cs typeface="B Nazanin" panose="00000400000000000000" pitchFamily="2" charset="-78"/>
              </a:rPr>
              <a:t>های زیر را در </a:t>
            </a:r>
            <a:r>
              <a:rPr lang="en-US" sz="2600" dirty="0" err="1">
                <a:cs typeface="B Nazanin" panose="00000400000000000000" pitchFamily="2" charset="-78"/>
              </a:rPr>
              <a:t>npm</a:t>
            </a:r>
            <a:r>
              <a:rPr lang="fa-IR" sz="2600" dirty="0">
                <a:cs typeface="B Nazanin" panose="00000400000000000000" pitchFamily="2" charset="-78"/>
              </a:rPr>
              <a:t> یا </a:t>
            </a:r>
            <a:r>
              <a:rPr lang="en-US" sz="2600" dirty="0" smtClean="0">
                <a:cs typeface="B Nazanin" panose="00000400000000000000" pitchFamily="2" charset="-78"/>
              </a:rPr>
              <a:t>yarn</a:t>
            </a:r>
            <a:r>
              <a:rPr lang="fa-IR" sz="2600" dirty="0" smtClean="0">
                <a:cs typeface="B Nazanin" panose="00000400000000000000" pitchFamily="2" charset="-78"/>
              </a:rPr>
              <a:t> </a:t>
            </a:r>
            <a:r>
              <a:rPr lang="fa-IR" sz="2600" dirty="0">
                <a:cs typeface="B Nazanin" panose="00000400000000000000" pitchFamily="2" charset="-78"/>
              </a:rPr>
              <a:t>نصب کنید :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dirty="0" err="1">
                <a:cs typeface="B Nazanin" panose="00000400000000000000" pitchFamily="2" charset="-78"/>
              </a:rPr>
              <a:t>npm</a:t>
            </a:r>
            <a:r>
              <a:rPr lang="en-US" dirty="0">
                <a:cs typeface="B Nazanin" panose="00000400000000000000" pitchFamily="2" charset="-78"/>
              </a:rPr>
              <a:t> install  </a:t>
            </a:r>
            <a:r>
              <a:rPr lang="en-US" dirty="0" err="1">
                <a:solidFill>
                  <a:srgbClr val="FF0000"/>
                </a:solidFill>
                <a:cs typeface="B Nazanin" panose="00000400000000000000" pitchFamily="2" charset="-78"/>
              </a:rPr>
              <a:t>apollo</a:t>
            </a:r>
            <a:r>
              <a:rPr lang="en-US" dirty="0">
                <a:solidFill>
                  <a:srgbClr val="FF0000"/>
                </a:solidFill>
                <a:cs typeface="B Nazanin" panose="00000400000000000000" pitchFamily="2" charset="-78"/>
              </a:rPr>
              <a:t>-boost</a:t>
            </a:r>
            <a:r>
              <a:rPr lang="en-US" dirty="0">
                <a:cs typeface="B Nazanin" panose="00000400000000000000" pitchFamily="2" charset="-78"/>
              </a:rPr>
              <a:t>  </a:t>
            </a:r>
            <a:r>
              <a:rPr lang="en-US" dirty="0" err="1">
                <a:solidFill>
                  <a:srgbClr val="00B050"/>
                </a:solidFill>
                <a:cs typeface="B Nazanin" panose="00000400000000000000" pitchFamily="2" charset="-78"/>
              </a:rPr>
              <a:t>apollo</a:t>
            </a:r>
            <a:r>
              <a:rPr lang="en-US" dirty="0">
                <a:solidFill>
                  <a:srgbClr val="00B050"/>
                </a:solidFill>
                <a:cs typeface="B Nazanin" panose="00000400000000000000" pitchFamily="2" charset="-78"/>
              </a:rPr>
              <a:t>-client</a:t>
            </a:r>
            <a:r>
              <a:rPr lang="en-US" dirty="0">
                <a:cs typeface="B Nazanin" panose="00000400000000000000" pitchFamily="2" charset="-78"/>
              </a:rPr>
              <a:t> 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-link-</a:t>
            </a:r>
            <a:r>
              <a:rPr lang="en-US" dirty="0" err="1">
                <a:cs typeface="B Nazanin" panose="00000400000000000000" pitchFamily="2" charset="-78"/>
              </a:rPr>
              <a:t>ws</a:t>
            </a:r>
            <a:r>
              <a:rPr lang="en-US" dirty="0">
                <a:cs typeface="B Nazanin" panose="00000400000000000000" pitchFamily="2" charset="-78"/>
              </a:rPr>
              <a:t>  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-link-http 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 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-utilities 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dirty="0" err="1" smtClean="0">
                <a:cs typeface="B Nazanin" panose="00000400000000000000" pitchFamily="2" charset="-78"/>
              </a:rPr>
              <a:t>apollo</a:t>
            </a:r>
            <a:r>
              <a:rPr lang="en-US" dirty="0" smtClean="0">
                <a:cs typeface="B Nazanin" panose="00000400000000000000" pitchFamily="2" charset="-78"/>
              </a:rPr>
              <a:t>-cache-</a:t>
            </a:r>
            <a:r>
              <a:rPr lang="en-US" dirty="0" err="1" smtClean="0">
                <a:cs typeface="B Nazanin" panose="00000400000000000000" pitchFamily="2" charset="-78"/>
              </a:rPr>
              <a:t>inmemory</a:t>
            </a:r>
            <a:r>
              <a:rPr lang="en-US" dirty="0" smtClean="0">
                <a:cs typeface="B Nazanin" panose="00000400000000000000" pitchFamily="2" charset="-78"/>
              </a:rPr>
              <a:t>  </a:t>
            </a:r>
            <a:r>
              <a:rPr lang="en-US" dirty="0">
                <a:cs typeface="B Nazanin" panose="00000400000000000000" pitchFamily="2" charset="-78"/>
              </a:rPr>
              <a:t>react-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   </a:t>
            </a:r>
            <a:r>
              <a:rPr lang="en-US" dirty="0" err="1" smtClean="0">
                <a:cs typeface="B Nazanin" panose="00000400000000000000" pitchFamily="2" charset="-78"/>
              </a:rPr>
              <a:t>graphql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dirty="0">
                <a:cs typeface="B Nazanin" panose="00000400000000000000" pitchFamily="2" charset="-78"/>
              </a:rPr>
              <a:t>yarn add      </a:t>
            </a:r>
            <a:r>
              <a:rPr lang="en-US" dirty="0" err="1">
                <a:solidFill>
                  <a:srgbClr val="FF0000"/>
                </a:solidFill>
                <a:cs typeface="B Nazanin" panose="00000400000000000000" pitchFamily="2" charset="-78"/>
              </a:rPr>
              <a:t>apollo</a:t>
            </a:r>
            <a:r>
              <a:rPr lang="en-US" dirty="0">
                <a:solidFill>
                  <a:srgbClr val="FF0000"/>
                </a:solidFill>
                <a:cs typeface="B Nazanin" panose="00000400000000000000" pitchFamily="2" charset="-78"/>
              </a:rPr>
              <a:t>-boost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   </a:t>
            </a:r>
            <a:r>
              <a:rPr lang="en-US" dirty="0" err="1">
                <a:solidFill>
                  <a:srgbClr val="00B050"/>
                </a:solidFill>
                <a:cs typeface="B Nazanin" panose="00000400000000000000" pitchFamily="2" charset="-78"/>
              </a:rPr>
              <a:t>apollo</a:t>
            </a:r>
            <a:r>
              <a:rPr lang="en-US" dirty="0">
                <a:solidFill>
                  <a:srgbClr val="00B050"/>
                </a:solidFill>
                <a:cs typeface="B Nazanin" panose="00000400000000000000" pitchFamily="2" charset="-78"/>
              </a:rPr>
              <a:t>-client</a:t>
            </a:r>
            <a:r>
              <a:rPr lang="en-US" dirty="0">
                <a:cs typeface="B Nazanin" panose="00000400000000000000" pitchFamily="2" charset="-78"/>
              </a:rPr>
              <a:t> 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-link-</a:t>
            </a:r>
            <a:r>
              <a:rPr lang="en-US" dirty="0" err="1">
                <a:cs typeface="B Nazanin" panose="00000400000000000000" pitchFamily="2" charset="-78"/>
              </a:rPr>
              <a:t>ws</a:t>
            </a:r>
            <a:r>
              <a:rPr lang="en-US" dirty="0">
                <a:cs typeface="B Nazanin" panose="00000400000000000000" pitchFamily="2" charset="-78"/>
              </a:rPr>
              <a:t>  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-link-http 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-link 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-utilities 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dirty="0" err="1" smtClean="0">
                <a:cs typeface="B Nazanin" panose="00000400000000000000" pitchFamily="2" charset="-78"/>
              </a:rPr>
              <a:t>apollo</a:t>
            </a:r>
            <a:r>
              <a:rPr lang="en-US" dirty="0" smtClean="0">
                <a:cs typeface="B Nazanin" panose="00000400000000000000" pitchFamily="2" charset="-78"/>
              </a:rPr>
              <a:t>-cache-</a:t>
            </a:r>
            <a:r>
              <a:rPr lang="en-US" dirty="0" err="1" smtClean="0">
                <a:cs typeface="B Nazanin" panose="00000400000000000000" pitchFamily="2" charset="-78"/>
              </a:rPr>
              <a:t>inmemory</a:t>
            </a:r>
            <a:r>
              <a:rPr lang="en-US" dirty="0" smtClean="0">
                <a:cs typeface="B Nazanin" panose="00000400000000000000" pitchFamily="2" charset="-78"/>
              </a:rPr>
              <a:t>  </a:t>
            </a:r>
            <a:r>
              <a:rPr lang="en-US" dirty="0">
                <a:cs typeface="B Nazanin" panose="00000400000000000000" pitchFamily="2" charset="-78"/>
              </a:rPr>
              <a:t>react-</a:t>
            </a:r>
            <a:r>
              <a:rPr lang="en-US" dirty="0" err="1">
                <a:cs typeface="B Nazanin" panose="00000400000000000000" pitchFamily="2" charset="-78"/>
              </a:rPr>
              <a:t>apollo</a:t>
            </a:r>
            <a:r>
              <a:rPr lang="en-US" dirty="0">
                <a:cs typeface="B Nazanin" panose="00000400000000000000" pitchFamily="2" charset="-78"/>
              </a:rPr>
              <a:t>   </a:t>
            </a:r>
            <a:r>
              <a:rPr lang="en-US" dirty="0" err="1" smtClean="0">
                <a:cs typeface="B Nazanin" panose="00000400000000000000" pitchFamily="2" charset="-78"/>
              </a:rPr>
              <a:t>graphql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از </a:t>
            </a:r>
            <a:r>
              <a:rPr lang="en-US" dirty="0">
                <a:cs typeface="B Nazanin" panose="00000400000000000000" pitchFamily="2" charset="-78"/>
              </a:rPr>
              <a:t>Apollo-boost</a:t>
            </a:r>
            <a:r>
              <a:rPr lang="fa-IR" dirty="0">
                <a:cs typeface="B Nazanin" panose="00000400000000000000" pitchFamily="2" charset="-78"/>
              </a:rPr>
              <a:t> استفاده نکردیم به این دلیل که </a:t>
            </a:r>
            <a:r>
              <a:rPr lang="en-US" dirty="0" smtClean="0">
                <a:cs typeface="B Nazanin" panose="00000400000000000000" pitchFamily="2" charset="-78"/>
              </a:rPr>
              <a:t>subscriptions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پشتیبانی نمی کند.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سپس در کامپوننت </a:t>
            </a:r>
            <a:r>
              <a:rPr lang="en-US" dirty="0">
                <a:cs typeface="B Nazanin" panose="00000400000000000000" pitchFamily="2" charset="-78"/>
              </a:rPr>
              <a:t>App.js</a:t>
            </a:r>
            <a:r>
              <a:rPr lang="fa-IR" dirty="0">
                <a:cs typeface="B Nazanin" panose="00000400000000000000" pitchFamily="2" charset="-78"/>
              </a:rPr>
              <a:t> کتابخانه</a:t>
            </a:r>
            <a:r>
              <a:rPr lang="en-US" dirty="0">
                <a:cs typeface="B Nazanin" panose="00000400000000000000" pitchFamily="2" charset="-78"/>
              </a:rPr>
              <a:t>  </a:t>
            </a:r>
            <a:r>
              <a:rPr lang="en-US" dirty="0" err="1">
                <a:cs typeface="B Nazanin" panose="00000400000000000000" pitchFamily="2" charset="-78"/>
              </a:rPr>
              <a:t>ApolloClient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را ایمپورت میکنید :</a:t>
            </a:r>
          </a:p>
          <a:p>
            <a:pPr marL="0" indent="0" rt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                               Import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ApolloClient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from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accent6"/>
                </a:solidFill>
                <a:cs typeface="B Nazanin" panose="00000400000000000000" pitchFamily="2" charset="-78"/>
              </a:rPr>
              <a:t>‘</a:t>
            </a:r>
            <a:r>
              <a:rPr lang="en-US" dirty="0" err="1">
                <a:solidFill>
                  <a:schemeClr val="accent6"/>
                </a:solidFill>
                <a:cs typeface="B Nazanin" panose="00000400000000000000" pitchFamily="2" charset="-78"/>
              </a:rPr>
              <a:t>apollo</a:t>
            </a:r>
            <a:r>
              <a:rPr lang="en-US" dirty="0">
                <a:solidFill>
                  <a:schemeClr val="accent6"/>
                </a:solidFill>
                <a:cs typeface="B Nazanin" panose="00000400000000000000" pitchFamily="2" charset="-78"/>
              </a:rPr>
              <a:t>-boost</a:t>
            </a:r>
            <a:r>
              <a:rPr lang="en-US" dirty="0" smtClean="0">
                <a:solidFill>
                  <a:schemeClr val="accent6"/>
                </a:solidFill>
                <a:cs typeface="B Nazanin" panose="00000400000000000000" pitchFamily="2" charset="-78"/>
              </a:rPr>
              <a:t>’    </a:t>
            </a:r>
            <a:endParaRPr lang="en-US" dirty="0">
              <a:solidFill>
                <a:schemeClr val="accent6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dirty="0" err="1">
                <a:cs typeface="B Nazanin" panose="00000400000000000000" pitchFamily="2" charset="-78"/>
              </a:rPr>
              <a:t>ApolloClient</a:t>
            </a:r>
            <a:r>
              <a:rPr lang="fa-IR" dirty="0">
                <a:cs typeface="B Nazanin" panose="00000400000000000000" pitchFamily="2" charset="-78"/>
              </a:rPr>
              <a:t> یک </a:t>
            </a:r>
            <a:r>
              <a:rPr lang="en-US" dirty="0">
                <a:cs typeface="B Nazanin" panose="00000400000000000000" pitchFamily="2" charset="-78"/>
              </a:rPr>
              <a:t>client</a:t>
            </a:r>
            <a:r>
              <a:rPr lang="fa-IR" dirty="0">
                <a:cs typeface="B Nazanin" panose="00000400000000000000" pitchFamily="2" charset="-78"/>
              </a:rPr>
              <a:t> می سازه که دسترسی داشته باشه به سرور.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بعد </a:t>
            </a:r>
            <a:r>
              <a:rPr lang="en-US" dirty="0">
                <a:cs typeface="B Nazanin" panose="00000400000000000000" pitchFamily="2" charset="-78"/>
              </a:rPr>
              <a:t>  </a:t>
            </a:r>
            <a:r>
              <a:rPr lang="en-US" dirty="0" err="1">
                <a:cs typeface="B Nazanin" panose="00000400000000000000" pitchFamily="2" charset="-78"/>
              </a:rPr>
              <a:t>clinet</a:t>
            </a:r>
            <a:r>
              <a:rPr lang="fa-IR" dirty="0">
                <a:cs typeface="B Nazanin" panose="00000400000000000000" pitchFamily="2" charset="-78"/>
              </a:rPr>
              <a:t> خود را می سازید :</a:t>
            </a:r>
          </a:p>
          <a:p>
            <a:pPr marL="0" indent="0" rtl="1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                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const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rgbClr val="00B0F0"/>
                </a:solidFill>
                <a:cs typeface="B Nazanin" panose="00000400000000000000" pitchFamily="2" charset="-78"/>
              </a:rPr>
              <a:t>client</a:t>
            </a:r>
            <a:r>
              <a:rPr lang="en-US" dirty="0">
                <a:cs typeface="B Nazanin" panose="00000400000000000000" pitchFamily="2" charset="-78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new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ApolloClient</a:t>
            </a:r>
            <a:r>
              <a:rPr lang="en-US" dirty="0">
                <a:cs typeface="B Nazanin" panose="00000400000000000000" pitchFamily="2" charset="-78"/>
              </a:rPr>
              <a:t> ({</a:t>
            </a:r>
          </a:p>
          <a:p>
            <a:pPr marL="0" indent="0" rtl="1"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                                      </a:t>
            </a:r>
            <a:r>
              <a:rPr lang="en-US" dirty="0" err="1" smtClean="0">
                <a:solidFill>
                  <a:srgbClr val="C70541"/>
                </a:solidFill>
                <a:cs typeface="B Nazanin" panose="00000400000000000000" pitchFamily="2" charset="-78"/>
              </a:rPr>
              <a:t>uri</a:t>
            </a:r>
            <a:r>
              <a:rPr lang="en-US" dirty="0">
                <a:cs typeface="B Nazanin" panose="00000400000000000000" pitchFamily="2" charset="-78"/>
              </a:rPr>
              <a:t>: </a:t>
            </a:r>
            <a:r>
              <a:rPr lang="en-US" dirty="0">
                <a:solidFill>
                  <a:schemeClr val="accent6"/>
                </a:solidFill>
                <a:cs typeface="B Nazanin" panose="00000400000000000000" pitchFamily="2" charset="-78"/>
              </a:rPr>
              <a:t>‘http://localhost:8082/</a:t>
            </a:r>
            <a:r>
              <a:rPr lang="en-US" dirty="0" err="1">
                <a:solidFill>
                  <a:schemeClr val="accent6"/>
                </a:solidFill>
                <a:cs typeface="B Nazanin" panose="00000400000000000000" pitchFamily="2" charset="-78"/>
              </a:rPr>
              <a:t>graphql</a:t>
            </a:r>
            <a:r>
              <a:rPr lang="en-US" dirty="0">
                <a:solidFill>
                  <a:schemeClr val="accent6"/>
                </a:solidFill>
                <a:cs typeface="B Nazanin" panose="00000400000000000000" pitchFamily="2" charset="-78"/>
              </a:rPr>
              <a:t>’</a:t>
            </a:r>
          </a:p>
          <a:p>
            <a:pPr marL="0" indent="0" rtl="1">
              <a:buNone/>
            </a:pPr>
            <a:r>
              <a:rPr lang="en-US" dirty="0" smtClean="0">
                <a:cs typeface="B Nazanin" panose="00000400000000000000" pitchFamily="2" charset="-78"/>
              </a:rPr>
              <a:t>                                  });         </a:t>
            </a: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fa-IR" sz="2000" dirty="0">
                <a:cs typeface="B Nazanin" panose="00000400000000000000"/>
              </a:rPr>
              <a:t>سپس در کامپوننت </a:t>
            </a:r>
            <a:r>
              <a:rPr lang="en-US" sz="2000" dirty="0" smtClean="0">
                <a:cs typeface="B Nazanin" panose="00000400000000000000"/>
              </a:rPr>
              <a:t>  App.js</a:t>
            </a:r>
            <a:r>
              <a:rPr lang="fa-IR" sz="2000" dirty="0" smtClean="0">
                <a:cs typeface="B Nazanin" panose="00000400000000000000"/>
              </a:rPr>
              <a:t>کتابخانه</a:t>
            </a:r>
            <a:r>
              <a:rPr lang="en-US" sz="2000" dirty="0" smtClean="0">
                <a:cs typeface="B Nazanin" panose="00000400000000000000"/>
              </a:rPr>
              <a:t> </a:t>
            </a:r>
            <a:r>
              <a:rPr lang="en-US" sz="2000" dirty="0" err="1" smtClean="0">
                <a:cs typeface="B Nazanin" panose="00000400000000000000"/>
              </a:rPr>
              <a:t>ApolloClient</a:t>
            </a:r>
            <a:r>
              <a:rPr lang="en-US" sz="2000" dirty="0" smtClean="0">
                <a:cs typeface="B Nazanin" panose="00000400000000000000"/>
              </a:rPr>
              <a:t>  </a:t>
            </a:r>
            <a:r>
              <a:rPr lang="fa-IR" sz="2000" dirty="0" smtClean="0">
                <a:cs typeface="B Nazanin" panose="00000400000000000000"/>
              </a:rPr>
              <a:t>را </a:t>
            </a:r>
            <a:r>
              <a:rPr lang="fa-IR" sz="2000" dirty="0">
                <a:cs typeface="B Nazanin" panose="00000400000000000000"/>
              </a:rPr>
              <a:t>ایمپورت میکنید </a:t>
            </a:r>
            <a:r>
              <a:rPr lang="fa-IR" sz="2000" dirty="0" smtClean="0">
                <a:cs typeface="B Nazanin" panose="00000400000000000000"/>
              </a:rPr>
              <a:t>:</a:t>
            </a:r>
            <a:endParaRPr lang="en-US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en-US" sz="2000" dirty="0" err="1" smtClean="0">
                <a:cs typeface="B Nazanin" panose="00000400000000000000"/>
              </a:rPr>
              <a:t>WebSocketLink</a:t>
            </a:r>
            <a:r>
              <a:rPr lang="fa-IR" sz="2000" dirty="0" smtClean="0">
                <a:cs typeface="B Nazanin" panose="00000400000000000000"/>
              </a:rPr>
              <a:t> : باآن عملیات </a:t>
            </a:r>
            <a:r>
              <a:rPr lang="en-US" sz="2000" dirty="0" err="1" smtClean="0">
                <a:cs typeface="B Nazanin" panose="00000400000000000000"/>
              </a:rPr>
              <a:t>GraphQL</a:t>
            </a:r>
            <a:r>
              <a:rPr lang="fa-IR" sz="2000" dirty="0" smtClean="0">
                <a:cs typeface="B Nazanin" panose="00000400000000000000"/>
              </a:rPr>
              <a:t> را انجام دهید و از </a:t>
            </a:r>
            <a:r>
              <a:rPr lang="en-US" sz="2000" dirty="0" smtClean="0">
                <a:cs typeface="B Nazanin" panose="00000400000000000000"/>
              </a:rPr>
              <a:t>Subscriptions</a:t>
            </a:r>
            <a:r>
              <a:rPr lang="fa-IR" sz="2000" dirty="0" smtClean="0">
                <a:cs typeface="B Nazanin" panose="00000400000000000000"/>
              </a:rPr>
              <a:t> ها پشبانی میکند.</a:t>
            </a:r>
            <a:endParaRPr lang="en-US" sz="2000" dirty="0" smtClean="0">
              <a:cs typeface="B Nazanin" panose="00000400000000000000"/>
            </a:endParaRPr>
          </a:p>
          <a:p>
            <a:pPr lvl="1" algn="r" rtl="1"/>
            <a:r>
              <a:rPr lang="en-US" sz="2200" dirty="0" err="1">
                <a:cs typeface="B Nazanin" panose="00000400000000000000"/>
              </a:rPr>
              <a:t>u</a:t>
            </a:r>
            <a:r>
              <a:rPr lang="en-US" sz="2200" dirty="0" err="1" smtClean="0">
                <a:cs typeface="B Nazanin" panose="00000400000000000000"/>
              </a:rPr>
              <a:t>ri</a:t>
            </a:r>
            <a:r>
              <a:rPr lang="fa-IR" sz="2200" dirty="0" smtClean="0">
                <a:cs typeface="B Nazanin" panose="00000400000000000000"/>
              </a:rPr>
              <a:t> : یک رشته برای نقطه پایان اتصال. </a:t>
            </a:r>
            <a:endParaRPr lang="en-US" sz="2200" dirty="0" smtClean="0">
              <a:cs typeface="B Nazanin" panose="00000400000000000000"/>
            </a:endParaRPr>
          </a:p>
          <a:p>
            <a:pPr lvl="1" algn="r" rtl="1"/>
            <a:r>
              <a:rPr lang="en-US" sz="2200" dirty="0" smtClean="0">
                <a:cs typeface="B Nazanin" panose="00000400000000000000"/>
              </a:rPr>
              <a:t>options</a:t>
            </a:r>
            <a:r>
              <a:rPr lang="fa-IR" sz="2200" dirty="0" smtClean="0">
                <a:cs typeface="B Nazanin" panose="00000400000000000000"/>
              </a:rPr>
              <a:t> : مجموعه ای از گزینه ها برای انتقال</a:t>
            </a:r>
            <a:r>
              <a:rPr lang="en-US" sz="2200" dirty="0" smtClean="0">
                <a:cs typeface="B Nazanin" panose="00000400000000000000"/>
              </a:rPr>
              <a:t>.</a:t>
            </a:r>
          </a:p>
          <a:p>
            <a:pPr lvl="1" algn="r" rtl="1"/>
            <a:r>
              <a:rPr lang="en-US" sz="2200" dirty="0" smtClean="0">
                <a:cs typeface="B Nazanin" panose="00000400000000000000"/>
              </a:rPr>
              <a:t> </a:t>
            </a:r>
            <a:r>
              <a:rPr lang="en-US" sz="2200" dirty="0" err="1" smtClean="0">
                <a:cs typeface="B Nazanin" panose="00000400000000000000"/>
              </a:rPr>
              <a:t>webSocketImpl</a:t>
            </a:r>
            <a:r>
              <a:rPr lang="fa-IR" sz="2200" dirty="0" smtClean="0">
                <a:cs typeface="B Nazanin" panose="00000400000000000000"/>
              </a:rPr>
              <a:t> : برای پیاده سازی سفارشی </a:t>
            </a:r>
            <a:r>
              <a:rPr lang="en-US" sz="2200" dirty="0" err="1" smtClean="0">
                <a:cs typeface="B Nazanin" panose="00000400000000000000"/>
              </a:rPr>
              <a:t>webSocket</a:t>
            </a:r>
            <a:r>
              <a:rPr lang="fa-IR" sz="2200" dirty="0" smtClean="0">
                <a:cs typeface="B Nazanin" panose="00000400000000000000"/>
              </a:rPr>
              <a:t>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574010"/>
            <a:ext cx="9648497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WebSocketLink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-link-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HttpLink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-link-http'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split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-link'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getMainDefinition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-utilities'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-client"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InMemoryCache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-cache-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inmemory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ApolloProvider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'react-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1" y="4814560"/>
            <a:ext cx="514513" cy="1569660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9409" y="4814560"/>
            <a:ext cx="948033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wsLink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WebSocketLink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://localhost:8082/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graphql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reconnect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true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000" dirty="0" err="1">
                <a:cs typeface="B Nazanin" panose="00000400000000000000"/>
              </a:rPr>
              <a:t>HttpLink</a:t>
            </a:r>
            <a:r>
              <a:rPr lang="fa-IR" sz="2000" dirty="0">
                <a:cs typeface="B Nazanin" panose="00000400000000000000"/>
              </a:rPr>
              <a:t> : باآن عملیات </a:t>
            </a:r>
            <a:r>
              <a:rPr lang="en-US" sz="2000" dirty="0" err="1">
                <a:cs typeface="B Nazanin" panose="00000400000000000000"/>
              </a:rPr>
              <a:t>GraphQL</a:t>
            </a:r>
            <a:r>
              <a:rPr lang="fa-IR" sz="2000" dirty="0">
                <a:cs typeface="B Nazanin" panose="00000400000000000000"/>
              </a:rPr>
              <a:t> را انجام دهید. (</a:t>
            </a:r>
            <a:r>
              <a:rPr lang="en-US" sz="2000" dirty="0">
                <a:cs typeface="B Nazanin" panose="00000400000000000000"/>
              </a:rPr>
              <a:t>query ,mutation</a:t>
            </a:r>
            <a:r>
              <a:rPr lang="fa-IR" sz="2000" dirty="0">
                <a:cs typeface="B Nazanin" panose="00000400000000000000"/>
              </a:rPr>
              <a:t>)</a:t>
            </a:r>
            <a:endParaRPr lang="en-US" sz="2000" dirty="0">
              <a:cs typeface="B Nazanin" panose="00000400000000000000"/>
            </a:endParaRPr>
          </a:p>
          <a:p>
            <a:pPr marL="800100" lvl="2" indent="-342900" algn="r" rtl="1"/>
            <a:r>
              <a:rPr lang="en-US" sz="2000" dirty="0" err="1">
                <a:cs typeface="B Nazanin" panose="00000400000000000000"/>
              </a:rPr>
              <a:t>uri</a:t>
            </a:r>
            <a:r>
              <a:rPr lang="fa-IR" sz="2000" dirty="0">
                <a:cs typeface="B Nazanin" panose="00000400000000000000"/>
              </a:rPr>
              <a:t> : یک رشته برای نقطه پایان اتصال. </a:t>
            </a:r>
            <a:endParaRPr lang="en-US" sz="2000" dirty="0">
              <a:cs typeface="B Nazanin" panose="00000400000000000000"/>
            </a:endParaRPr>
          </a:p>
          <a:p>
            <a:pPr marL="800100" lvl="2" indent="-342900" algn="r" rtl="1"/>
            <a:r>
              <a:rPr lang="en-US" dirty="0" err="1">
                <a:cs typeface="B Nazanin" panose="00000400000000000000"/>
              </a:rPr>
              <a:t>includeExtensions</a:t>
            </a:r>
            <a:r>
              <a:rPr lang="fa-IR" dirty="0">
                <a:cs typeface="B Nazanin" panose="00000400000000000000"/>
              </a:rPr>
              <a:t> : اجازه میدهد فیلدهای پسوند به سرور ارسال شود پیش فرض </a:t>
            </a:r>
            <a:r>
              <a:rPr lang="en-US" dirty="0">
                <a:cs typeface="B Nazanin" panose="00000400000000000000"/>
              </a:rPr>
              <a:t>false</a:t>
            </a:r>
            <a:r>
              <a:rPr lang="fa-IR" dirty="0">
                <a:cs typeface="B Nazanin" panose="00000400000000000000"/>
              </a:rPr>
              <a:t> می باشد.</a:t>
            </a:r>
          </a:p>
          <a:p>
            <a:pPr marL="800100" lvl="2" indent="-342900" algn="r" rtl="1"/>
            <a:r>
              <a:rPr lang="en-US" dirty="0">
                <a:cs typeface="B Nazanin" panose="00000400000000000000"/>
              </a:rPr>
              <a:t>fetch </a:t>
            </a:r>
            <a:r>
              <a:rPr lang="fa-IR" dirty="0">
                <a:cs typeface="B Nazanin" panose="00000400000000000000"/>
              </a:rPr>
              <a:t> : واکشی </a:t>
            </a:r>
            <a:r>
              <a:rPr lang="en-US" dirty="0" smtClean="0">
                <a:cs typeface="B Nazanin" panose="00000400000000000000"/>
              </a:rPr>
              <a:t> API </a:t>
            </a:r>
            <a:r>
              <a:rPr lang="fa-IR" dirty="0">
                <a:cs typeface="B Nazanin" panose="00000400000000000000"/>
              </a:rPr>
              <a:t>سازگار برای درخواست</a:t>
            </a:r>
            <a:endParaRPr lang="en-US" dirty="0">
              <a:cs typeface="B Nazanin" panose="00000400000000000000"/>
            </a:endParaRPr>
          </a:p>
          <a:p>
            <a:pPr marL="800100" lvl="2" indent="-342900" algn="r" rtl="1"/>
            <a:r>
              <a:rPr lang="en-US" dirty="0">
                <a:cs typeface="B Nazanin" panose="00000400000000000000"/>
              </a:rPr>
              <a:t>headers</a:t>
            </a:r>
            <a:r>
              <a:rPr lang="fa-IR" dirty="0">
                <a:cs typeface="B Nazanin" panose="00000400000000000000"/>
              </a:rPr>
              <a:t> : عنوان درخواست</a:t>
            </a:r>
            <a:endParaRPr lang="en-US" dirty="0">
              <a:cs typeface="B Nazanin" panose="00000400000000000000"/>
            </a:endParaRPr>
          </a:p>
          <a:p>
            <a:pPr marL="800100" lvl="2" indent="-342900" algn="r" rtl="1"/>
            <a:r>
              <a:rPr lang="en-US" dirty="0">
                <a:cs typeface="B Nazanin" panose="00000400000000000000"/>
              </a:rPr>
              <a:t>credentials</a:t>
            </a:r>
            <a:r>
              <a:rPr lang="fa-IR" dirty="0">
                <a:cs typeface="B Nazanin" panose="00000400000000000000"/>
              </a:rPr>
              <a:t> : رشته ای برای نشان دادن خط مشی اعتبار برای ارتباط های واکشی که شامل : </a:t>
            </a:r>
            <a:r>
              <a:rPr lang="en-US" dirty="0">
                <a:cs typeface="B Nazanin" panose="00000400000000000000"/>
              </a:rPr>
              <a:t>omit, include and same-origin</a:t>
            </a:r>
          </a:p>
          <a:p>
            <a:pPr marL="800100" lvl="2" indent="-342900" algn="r" rtl="1"/>
            <a:r>
              <a:rPr lang="en-US" dirty="0" err="1">
                <a:cs typeface="B Nazanin" panose="00000400000000000000"/>
              </a:rPr>
              <a:t>fetchOptions</a:t>
            </a:r>
            <a:r>
              <a:rPr lang="fa-IR" dirty="0">
                <a:cs typeface="B Nazanin" panose="00000400000000000000"/>
              </a:rPr>
              <a:t> : اضافه کردن آرگومان های جدید به ارتباط واکشی.</a:t>
            </a:r>
          </a:p>
          <a:p>
            <a:pPr marL="800100" lvl="2" indent="-342900" algn="r" rtl="1"/>
            <a:r>
              <a:rPr lang="en-US" dirty="0" err="1">
                <a:cs typeface="B Nazanin" panose="00000400000000000000"/>
              </a:rPr>
              <a:t>useGETForQueries</a:t>
            </a:r>
            <a:r>
              <a:rPr lang="fa-IR" dirty="0">
                <a:cs typeface="B Nazanin" panose="00000400000000000000"/>
              </a:rPr>
              <a:t> : </a:t>
            </a:r>
            <a:r>
              <a:rPr lang="fa-IR" sz="1600" dirty="0">
                <a:cs typeface="B Nazanin" panose="00000400000000000000"/>
              </a:rPr>
              <a:t>برای استفاده از روش </a:t>
            </a:r>
            <a:r>
              <a:rPr lang="en-US" sz="1600" dirty="0">
                <a:cs typeface="B Nazanin" panose="00000400000000000000"/>
              </a:rPr>
              <a:t>get</a:t>
            </a:r>
            <a:r>
              <a:rPr lang="fa-IR" sz="1600" dirty="0">
                <a:cs typeface="B Nazanin" panose="00000400000000000000"/>
              </a:rPr>
              <a:t> برای </a:t>
            </a:r>
            <a:r>
              <a:rPr lang="en-US" sz="1600" dirty="0">
                <a:cs typeface="B Nazanin" panose="00000400000000000000"/>
              </a:rPr>
              <a:t>query </a:t>
            </a:r>
            <a:r>
              <a:rPr lang="fa-IR" sz="1600" dirty="0">
                <a:cs typeface="B Nazanin" panose="00000400000000000000"/>
              </a:rPr>
              <a:t> هااستفاده شود. برای </a:t>
            </a:r>
            <a:r>
              <a:rPr lang="en-US" sz="1600" dirty="0">
                <a:cs typeface="B Nazanin" panose="00000400000000000000"/>
              </a:rPr>
              <a:t>mutation</a:t>
            </a:r>
            <a:r>
              <a:rPr lang="fa-IR" sz="1600" dirty="0">
                <a:cs typeface="B Nazanin" panose="00000400000000000000"/>
              </a:rPr>
              <a:t> ها استفاده نمی شود.</a:t>
            </a:r>
          </a:p>
          <a:p>
            <a:pPr marL="0" indent="0" algn="r" rtl="1">
              <a:buNone/>
            </a:pPr>
            <a:endParaRPr lang="fa-IR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en-US" sz="2000" dirty="0" smtClean="0">
                <a:cs typeface="B Nazanin" panose="00000400000000000000"/>
              </a:rPr>
              <a:t>split</a:t>
            </a:r>
            <a:r>
              <a:rPr lang="fa-IR" sz="2000" dirty="0" smtClean="0">
                <a:cs typeface="B Nazanin" panose="00000400000000000000"/>
              </a:rPr>
              <a:t> </a:t>
            </a:r>
            <a:r>
              <a:rPr lang="fa-IR" sz="2000" dirty="0">
                <a:cs typeface="B Nazanin" panose="00000400000000000000"/>
              </a:rPr>
              <a:t>: باآن می توان جریان کنترل مبتی بر عملیات رو انجام داد. </a:t>
            </a:r>
            <a:endParaRPr lang="en-US" sz="2000" dirty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fa-IR" sz="2000" dirty="0">
                <a:cs typeface="B Nazanin" panose="00000400000000000000"/>
              </a:rPr>
              <a:t>پیوند بین (</a:t>
            </a:r>
            <a:r>
              <a:rPr lang="en-US" sz="2000" dirty="0">
                <a:cs typeface="B Nazanin" panose="00000400000000000000"/>
              </a:rPr>
              <a:t>query Subscriptions, mutation</a:t>
            </a:r>
            <a:r>
              <a:rPr lang="fa-IR" sz="2000" dirty="0" smtClean="0">
                <a:cs typeface="B Nazanin" panose="00000400000000000000"/>
              </a:rPr>
              <a:t>)</a:t>
            </a: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6" y="3935799"/>
            <a:ext cx="414666" cy="738664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5005" y="3935799"/>
            <a:ext cx="630620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httpLink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HttpLink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`http://localhost:8082/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graphql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`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7" y="5196007"/>
            <a:ext cx="378372" cy="156966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5005" y="5196007"/>
            <a:ext cx="64008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splitLink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({ query }) =&gt;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kind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operation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=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getMainDefinition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(query);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kind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===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OperationDefinition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&amp;&amp;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operation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===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'subscription'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},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wsLink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httpLink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r>
              <a:rPr lang="en-US" sz="1800" dirty="0" err="1" smtClean="0">
                <a:cs typeface="B Nazanin" panose="00000400000000000000"/>
              </a:rPr>
              <a:t>getMainDefinition</a:t>
            </a:r>
            <a:r>
              <a:rPr lang="fa-IR" sz="1800" dirty="0" smtClean="0">
                <a:cs typeface="B Nazanin" panose="00000400000000000000"/>
              </a:rPr>
              <a:t> : گرفتن اطلاعات از کوئری مانند</a:t>
            </a:r>
            <a:r>
              <a:rPr lang="en-US" sz="1800" dirty="0" smtClean="0">
                <a:cs typeface="B Nazanin" panose="00000400000000000000"/>
              </a:rPr>
              <a:t> </a:t>
            </a:r>
            <a:r>
              <a:rPr lang="fa-IR" sz="1800" dirty="0" smtClean="0">
                <a:cs typeface="B Nazanin" panose="00000400000000000000"/>
              </a:rPr>
              <a:t>عملیات و نوع و ...</a:t>
            </a:r>
            <a:endParaRPr lang="en-US" sz="16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r>
              <a:rPr lang="en-US" sz="2000" dirty="0" err="1">
                <a:cs typeface="B Nazanin" panose="00000400000000000000"/>
              </a:rPr>
              <a:t>A</a:t>
            </a:r>
            <a:r>
              <a:rPr lang="en-US" sz="2000" dirty="0" err="1" smtClean="0">
                <a:cs typeface="B Nazanin" panose="00000400000000000000"/>
              </a:rPr>
              <a:t>polloClient</a:t>
            </a:r>
            <a:r>
              <a:rPr lang="fa-IR" sz="2000" dirty="0" smtClean="0">
                <a:cs typeface="B Nazanin" panose="00000400000000000000"/>
              </a:rPr>
              <a:t> </a:t>
            </a:r>
            <a:r>
              <a:rPr lang="fa-IR" sz="2000" dirty="0">
                <a:cs typeface="B Nazanin" panose="00000400000000000000"/>
              </a:rPr>
              <a:t>: </a:t>
            </a:r>
            <a:r>
              <a:rPr lang="fa-IR" sz="1600" dirty="0">
                <a:cs typeface="B Nazanin" panose="00000400000000000000"/>
              </a:rPr>
              <a:t>یک </a:t>
            </a:r>
            <a:r>
              <a:rPr lang="en-US" sz="1600" dirty="0">
                <a:cs typeface="B Nazanin" panose="00000400000000000000"/>
              </a:rPr>
              <a:t>client</a:t>
            </a:r>
            <a:r>
              <a:rPr lang="fa-IR" sz="1600" dirty="0">
                <a:cs typeface="B Nazanin" panose="00000400000000000000"/>
              </a:rPr>
              <a:t> می سازه که دسترسی داشته باشه به سرور</a:t>
            </a:r>
            <a:r>
              <a:rPr lang="en-US" sz="1600" dirty="0" smtClean="0">
                <a:cs typeface="B Nazanin" panose="00000400000000000000"/>
              </a:rPr>
              <a:t>.</a:t>
            </a:r>
          </a:p>
          <a:p>
            <a:pPr marL="0" indent="0" algn="r" rtl="1">
              <a:buNone/>
            </a:pPr>
            <a:r>
              <a:rPr lang="en-US" altLang="en-US" sz="1600" dirty="0" err="1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InMemoryCache</a:t>
            </a:r>
            <a:r>
              <a:rPr lang="fa-IR" altLang="en-US" sz="1600" dirty="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fa-IR" altLang="en-US" sz="1600" dirty="0" smtClean="0">
                <a:solidFill>
                  <a:srgbClr val="000000"/>
                </a:solidFill>
                <a:latin typeface="Tahoma" panose="020B0604030504040204" pitchFamily="34" charset="0"/>
                <a:cs typeface="B Nazanin" panose="00000400000000000000"/>
              </a:rPr>
              <a:t>برای کش کردن اطلاعات از </a:t>
            </a:r>
            <a:r>
              <a:rPr lang="en-US" altLang="en-US" sz="1600" dirty="0" err="1" smtClean="0">
                <a:solidFill>
                  <a:srgbClr val="000000"/>
                </a:solidFill>
                <a:latin typeface="Tahoma" panose="020B0604030504040204" pitchFamily="34" charset="0"/>
                <a:cs typeface="B Nazanin" panose="00000400000000000000"/>
              </a:rPr>
              <a:t>ApolloClient</a:t>
            </a:r>
            <a:r>
              <a:rPr lang="en-US" altLang="en-US" sz="1600" dirty="0" smtClean="0">
                <a:solidFill>
                  <a:srgbClr val="000000"/>
                </a:solidFill>
                <a:latin typeface="Tahoma" panose="020B0604030504040204" pitchFamily="34" charset="0"/>
                <a:cs typeface="B Nazanin" panose="00000400000000000000"/>
              </a:rPr>
              <a:t> </a:t>
            </a:r>
            <a:r>
              <a:rPr lang="fa-IR" altLang="en-US" sz="1600" dirty="0" smtClean="0">
                <a:solidFill>
                  <a:srgbClr val="000000"/>
                </a:solidFill>
                <a:latin typeface="Tahoma" panose="020B0604030504040204" pitchFamily="34" charset="0"/>
                <a:cs typeface="B Nazanin" panose="00000400000000000000"/>
              </a:rPr>
              <a:t> .</a:t>
            </a:r>
            <a:endParaRPr lang="en-US" altLang="en-US" sz="1600" dirty="0" smtClean="0">
              <a:solidFill>
                <a:srgbClr val="000000"/>
              </a:solidFill>
              <a:latin typeface="Tahoma" panose="020B0604030504040204" pitchFamily="34" charset="0"/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6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6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6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16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5" y="1009492"/>
            <a:ext cx="587265" cy="581697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2966" y="1009493"/>
            <a:ext cx="5696604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link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splitLink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cache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InMemoryCache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App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extends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Component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ApolloProvider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client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Switch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="/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adminDelete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/:Id"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AdminDelete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="/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adminUpdate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/:Id"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AdminUpdate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="/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adminCreate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AdminCreate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="/"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AdminList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Switch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Router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 anchor="t">
            <a:normAutofit/>
          </a:bodyPr>
          <a:lstStyle/>
          <a:p>
            <a:pPr marL="0" indent="0" algn="r" rtl="1">
              <a:buNone/>
            </a:pPr>
            <a:endParaRPr lang="en-US" sz="20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0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18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 pitchFamily="2" charset="-78"/>
              </a:rPr>
              <a:t>برای </a:t>
            </a:r>
            <a:r>
              <a:rPr lang="fa-IR" sz="1800" dirty="0">
                <a:cs typeface="B Nazanin" panose="00000400000000000000" pitchFamily="2" charset="-78"/>
              </a:rPr>
              <a:t>استفاده از </a:t>
            </a:r>
            <a:r>
              <a:rPr lang="en-US" sz="1800" dirty="0">
                <a:cs typeface="B Nazanin" panose="00000400000000000000" pitchFamily="2" charset="-78"/>
              </a:rPr>
              <a:t>query</a:t>
            </a:r>
            <a:r>
              <a:rPr lang="fa-IR" sz="1800" dirty="0">
                <a:cs typeface="B Nazanin" panose="00000400000000000000" pitchFamily="2" charset="-78"/>
              </a:rPr>
              <a:t> از ساختار زیر استفاده می کنید : </a:t>
            </a:r>
          </a:p>
          <a:p>
            <a:pPr marL="0" indent="0" algn="r" rtl="1">
              <a:buNone/>
            </a:pPr>
            <a:endParaRPr lang="en-US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>
              <a:cs typeface="B Nazanin" panose="00000400000000000000"/>
            </a:endParaRPr>
          </a:p>
          <a:p>
            <a:pPr marL="0" indent="0" algn="r" rtl="1">
              <a:buNone/>
            </a:pPr>
            <a:endParaRPr lang="en-US" sz="2000" dirty="0" smtClean="0">
              <a:cs typeface="B Nazanin" panose="00000400000000000000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1800" dirty="0" smtClean="0">
                <a:cs typeface="B Nazanin" panose="00000400000000000000" pitchFamily="2" charset="-78"/>
              </a:rPr>
              <a:t>برای </a:t>
            </a:r>
            <a:r>
              <a:rPr lang="fa-IR" sz="1800" dirty="0">
                <a:cs typeface="B Nazanin" panose="00000400000000000000" pitchFamily="2" charset="-78"/>
              </a:rPr>
              <a:t>استفاده از </a:t>
            </a:r>
            <a:r>
              <a:rPr lang="en-US" sz="1800" dirty="0">
                <a:cs typeface="B Nazanin" panose="00000400000000000000" pitchFamily="2" charset="-78"/>
              </a:rPr>
              <a:t>mutation</a:t>
            </a:r>
            <a:r>
              <a:rPr lang="fa-IR" sz="1800" dirty="0">
                <a:cs typeface="B Nazanin" panose="00000400000000000000" pitchFamily="2" charset="-78"/>
              </a:rPr>
              <a:t> از ساختار زیر استفاده می کنید : 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18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18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>
              <a:cs typeface="B Nazanin" panose="0000040000000000000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9185" y="502460"/>
            <a:ext cx="571762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useMutation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'@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/react-hooks'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9185" y="920091"/>
            <a:ext cx="831368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ADMIN_USER_READ_GRID_BY_ID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ADMIN_USER_UPDATE_MUTATION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"./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AdminQueries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" y="2295591"/>
            <a:ext cx="400050" cy="830997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3480" y="2294689"/>
            <a:ext cx="764102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let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rowNewId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window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location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pathname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"/"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loading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 =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useQuery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ADMIN_USER_READ_GRID_BY_ID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variables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:{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rowNewId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5" y="3945997"/>
            <a:ext cx="514350" cy="2673395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3480" y="3941732"/>
            <a:ext cx="764102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kumimoji="0" lang="ar-SA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تعریف متغیر ویرایش کننده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 =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useMutation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ADMIN_USER_UPDATE_MUTATION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kumimoji="0" lang="ar-SA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متد ویرایش کننده اطلاعات طبق داده فرم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submitUpdate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= (event) =&gt;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adminUpdate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({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variables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formData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(({data}) =&gt;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setFormResult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({...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formResult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data"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})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(error =&gt;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setFormResult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({...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formResult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error"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:error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    });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setFormData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formData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};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0" y="15682"/>
            <a:ext cx="551167" cy="365125"/>
          </a:xfrm>
        </p:spPr>
        <p:txBody>
          <a:bodyPr/>
          <a:lstStyle/>
          <a:p>
            <a:r>
              <a:rPr lang="fa-I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3281</TotalTime>
  <Words>885</Words>
  <Application>Microsoft Office PowerPoint</Application>
  <PresentationFormat>Widescreen</PresentationFormat>
  <Paragraphs>211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 Nazanin</vt:lpstr>
      <vt:lpstr>Calibri</vt:lpstr>
      <vt:lpstr>Corbel</vt:lpstr>
      <vt:lpstr>Tahoma</vt:lpstr>
      <vt:lpstr>Wingdings</vt:lpstr>
      <vt:lpstr>Parallax</vt:lpstr>
      <vt:lpstr> GraphQL</vt:lpstr>
      <vt:lpstr>برای پیاده سازیGraphQL در سمت کلاینت از کتابخانه های زیر استفاده می شود </vt:lpstr>
      <vt:lpstr>Apollo Client</vt:lpstr>
      <vt:lpstr>کتابخانه Apollo با زبان ها و فریم ورک های زیر سازگاری دارد</vt:lpstr>
      <vt:lpstr>پیاده سازی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</dc:creator>
  <cp:lastModifiedBy>ui2</cp:lastModifiedBy>
  <cp:revision>306</cp:revision>
  <dcterms:created xsi:type="dcterms:W3CDTF">2020-08-19T06:23:50Z</dcterms:created>
  <dcterms:modified xsi:type="dcterms:W3CDTF">2020-10-12T11:04:38Z</dcterms:modified>
</cp:coreProperties>
</file>