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9" r:id="rId1"/>
  </p:sldMasterIdLst>
  <p:notesMasterIdLst>
    <p:notesMasterId r:id="rId52"/>
  </p:notesMasterIdLst>
  <p:handoutMasterIdLst>
    <p:handoutMasterId r:id="rId53"/>
  </p:handoutMasterIdLst>
  <p:sldIdLst>
    <p:sldId id="274" r:id="rId2"/>
    <p:sldId id="278" r:id="rId3"/>
    <p:sldId id="275" r:id="rId4"/>
    <p:sldId id="276" r:id="rId5"/>
    <p:sldId id="323" r:id="rId6"/>
    <p:sldId id="324" r:id="rId7"/>
    <p:sldId id="325" r:id="rId8"/>
    <p:sldId id="326" r:id="rId9"/>
    <p:sldId id="289" r:id="rId10"/>
    <p:sldId id="290" r:id="rId11"/>
    <p:sldId id="307" r:id="rId12"/>
    <p:sldId id="308" r:id="rId13"/>
    <p:sldId id="291" r:id="rId14"/>
    <p:sldId id="292" r:id="rId15"/>
    <p:sldId id="313" r:id="rId16"/>
    <p:sldId id="279" r:id="rId17"/>
    <p:sldId id="280" r:id="rId18"/>
    <p:sldId id="281" r:id="rId19"/>
    <p:sldId id="282" r:id="rId20"/>
    <p:sldId id="283" r:id="rId21"/>
    <p:sldId id="284" r:id="rId22"/>
    <p:sldId id="285" r:id="rId23"/>
    <p:sldId id="286" r:id="rId24"/>
    <p:sldId id="287" r:id="rId25"/>
    <p:sldId id="297" r:id="rId26"/>
    <p:sldId id="298" r:id="rId27"/>
    <p:sldId id="288" r:id="rId28"/>
    <p:sldId id="295" r:id="rId29"/>
    <p:sldId id="294" r:id="rId30"/>
    <p:sldId id="306" r:id="rId31"/>
    <p:sldId id="310" r:id="rId32"/>
    <p:sldId id="296" r:id="rId33"/>
    <p:sldId id="299" r:id="rId34"/>
    <p:sldId id="311" r:id="rId35"/>
    <p:sldId id="301" r:id="rId36"/>
    <p:sldId id="309" r:id="rId37"/>
    <p:sldId id="312" r:id="rId38"/>
    <p:sldId id="303" r:id="rId39"/>
    <p:sldId id="304" r:id="rId40"/>
    <p:sldId id="302" r:id="rId41"/>
    <p:sldId id="305" r:id="rId42"/>
    <p:sldId id="318" r:id="rId43"/>
    <p:sldId id="319" r:id="rId44"/>
    <p:sldId id="320" r:id="rId45"/>
    <p:sldId id="321" r:id="rId46"/>
    <p:sldId id="322" r:id="rId47"/>
    <p:sldId id="327" r:id="rId48"/>
    <p:sldId id="328" r:id="rId49"/>
    <p:sldId id="329" r:id="rId50"/>
    <p:sldId id="277"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03" autoAdjust="0"/>
    <p:restoredTop sz="94660"/>
  </p:normalViewPr>
  <p:slideViewPr>
    <p:cSldViewPr snapToGrid="0">
      <p:cViewPr varScale="1">
        <p:scale>
          <a:sx n="73" d="100"/>
          <a:sy n="73"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30C44F-31BF-4D73-92AA-D2E31A445744}" type="datetimeFigureOut">
              <a:rPr lang="en-US" smtClean="0"/>
              <a:t>11/7/2020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E853F3-ADA1-4834-862C-CE117D2598C1}" type="slidenum">
              <a:rPr lang="en-US" smtClean="0"/>
              <a:t>‹#›</a:t>
            </a:fld>
            <a:endParaRPr lang="en-US"/>
          </a:p>
        </p:txBody>
      </p:sp>
    </p:spTree>
    <p:extLst>
      <p:ext uri="{BB962C8B-B14F-4D97-AF65-F5344CB8AC3E}">
        <p14:creationId xmlns:p14="http://schemas.microsoft.com/office/powerpoint/2010/main" val="26148805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166A6F-9109-48CA-A498-3E7406AEBFE9}" type="datetimeFigureOut">
              <a:rPr lang="en-US" smtClean="0"/>
              <a:t>11/7/2020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E4532A-54CF-4601-B77F-A786FD57BB0E}" type="slidenum">
              <a:rPr lang="en-US" smtClean="0"/>
              <a:t>‹#›</a:t>
            </a:fld>
            <a:endParaRPr lang="en-US"/>
          </a:p>
        </p:txBody>
      </p:sp>
    </p:spTree>
    <p:extLst>
      <p:ext uri="{BB962C8B-B14F-4D97-AF65-F5344CB8AC3E}">
        <p14:creationId xmlns:p14="http://schemas.microsoft.com/office/powerpoint/2010/main" val="40347324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FDD1971-BA9D-4F44-B500-B941A42BA2F3}" type="datetime1">
              <a:rPr lang="en-US" smtClean="0"/>
              <a:t>11/7/2020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1121546675"/>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E3198FE-B039-4CD4-8BAF-A86DFF69F2FF}" type="datetime1">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4109509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7E45BA-0F33-48F2-8377-058FEB98F768}" type="datetime1">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3341753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97B69D-9868-4E63-9388-17D66CF9651A}" type="datetime1">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1194179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A4380A-0E7D-4AE5-98EC-49C1F5817DE8}" type="datetime1">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1610659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C4D367-28DA-4692-A995-0F64475A1073}" type="datetime1">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14899955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5A73085-ED82-49EE-BB66-206B130B5CA5}" type="datetime1">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42865302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D35A89-6CE9-4DE7-BB66-12C9BEB68B9D}" type="datetime1">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39085128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1871D3-4C3D-4E92-9331-FB90D3E1EAE2}" type="datetime1">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2070356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B63B68-D93A-4DEA-9288-8AB43D45A5FF}" type="datetime1">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897967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C8CEF22-F9E4-4685-A71B-F4F7972F3375}" type="datetime1">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3706746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2B2DC76-A418-48B0-919B-2319951BCA78}" type="datetime1">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3550741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9AC1D57-6508-4FFC-B400-2AD54CCA529E}" type="datetime1">
              <a:rPr lang="en-US" smtClean="0"/>
              <a:t>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3542296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07E4C6A-A0C2-4495-A77C-FC2F20F59D6A}" type="datetime1">
              <a:rPr lang="en-US" smtClean="0"/>
              <a:t>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161538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B51569-F414-4AE0-8FCB-3AF6D6014119}" type="datetime1">
              <a:rPr lang="en-US" smtClean="0"/>
              <a:t>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2205898785"/>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BC66DC9-F430-4F82-9699-BBBB9DCD82B9}" type="datetime1">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3765314514"/>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EECA573-E1FF-4B98-96B1-C53AEAA384C0}" type="datetime1">
              <a:rPr lang="en-US" smtClean="0"/>
              <a:t>11/7/2020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D6BF49-05CD-4564-BD42-F46347DCE5C4}" type="slidenum">
              <a:rPr lang="en-US" smtClean="0"/>
              <a:t>‹#›</a:t>
            </a:fld>
            <a:endParaRPr lang="en-US"/>
          </a:p>
        </p:txBody>
      </p:sp>
    </p:spTree>
    <p:extLst>
      <p:ext uri="{BB962C8B-B14F-4D97-AF65-F5344CB8AC3E}">
        <p14:creationId xmlns:p14="http://schemas.microsoft.com/office/powerpoint/2010/main" val="3953602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D545025-975C-4E2D-8BC4-25A79D8819D1}" type="datetime1">
              <a:rPr lang="en-US" smtClean="0"/>
              <a:t>11/7/2020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AD6BF49-05CD-4564-BD42-F46347DCE5C4}" type="slidenum">
              <a:rPr lang="en-US" smtClean="0"/>
              <a:t>‹#›</a:t>
            </a:fld>
            <a:endParaRPr lang="en-US"/>
          </a:p>
        </p:txBody>
      </p:sp>
    </p:spTree>
    <p:extLst>
      <p:ext uri="{BB962C8B-B14F-4D97-AF65-F5344CB8AC3E}">
        <p14:creationId xmlns:p14="http://schemas.microsoft.com/office/powerpoint/2010/main" val="245498014"/>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1" r:id="rId12"/>
    <p:sldLayoutId id="2147483892" r:id="rId13"/>
    <p:sldLayoutId id="2147483893" r:id="rId14"/>
    <p:sldLayoutId id="2147483894" r:id="rId15"/>
    <p:sldLayoutId id="2147483895" r:id="rId16"/>
    <p:sldLayoutId id="2147483896"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howtographql.com/basics/2-core-concept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leangen/graphql-spqr" TargetMode="External"/><Relationship Id="rId2" Type="http://schemas.openxmlformats.org/officeDocument/2006/relationships/hyperlink" Target="https://github.com/kumuluz/kumuluzee-graphql" TargetMode="External"/><Relationship Id="rId1" Type="http://schemas.openxmlformats.org/officeDocument/2006/relationships/slideLayout" Target="../slideLayouts/slideLayout2.xml"/><Relationship Id="rId4" Type="http://schemas.openxmlformats.org/officeDocument/2006/relationships/hyperlink" Target="https://search.maven.org/artifact/io.leangen.graphql/spqr/0.10.1/jar"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leangen/graphql-spqr-spring-boot-starte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leangen/graphql-spqr-spring-boot-starter/issues/32"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dev.to/firecamp/here-is-the-fastest-graphql-playground-3bci#:~:text=Firecamp%20GraphQL%20playground%20supports%20file,in%20a%20query%20as%20variable"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hyperlink" Target="https://stackoverflow.com/questions/64039899/how-to-implement-query-filters-and-sorting-using-graphql-spqr" TargetMode="External"/><Relationship Id="rId13" Type="http://schemas.openxmlformats.org/officeDocument/2006/relationships/hyperlink" Target="https://www.howtographql.com/graphql-java/11-alternative-approaches/" TargetMode="External"/><Relationship Id="rId18" Type="http://schemas.openxmlformats.org/officeDocument/2006/relationships/hyperlink" Target="https://graphql-compose.github.io/docs/guide/file-uploads.html" TargetMode="External"/><Relationship Id="rId3" Type="http://schemas.openxmlformats.org/officeDocument/2006/relationships/hyperlink" Target="https://reactapp.ir/graphql-%DA%86%DB%8C%D8%B3%D8%AA/" TargetMode="External"/><Relationship Id="rId7" Type="http://schemas.openxmlformats.org/officeDocument/2006/relationships/hyperlink" Target="https://github.com/leangen/graphql-spqr" TargetMode="External"/><Relationship Id="rId12" Type="http://schemas.openxmlformats.org/officeDocument/2006/relationships/hyperlink" Target="https://dev.to/imphilippesimo/understanding-graphql-error-handling-mechanisms-in-spring-boot-f93" TargetMode="External"/><Relationship Id="rId17" Type="http://schemas.openxmlformats.org/officeDocument/2006/relationships/hyperlink" Target="https://leapgraph.com/graphql-file-uploads" TargetMode="External"/><Relationship Id="rId2" Type="http://schemas.openxmlformats.org/officeDocument/2006/relationships/hyperlink" Target="https://lab.wallarm.com/securing-graphql-api/" TargetMode="External"/><Relationship Id="rId16" Type="http://schemas.openxmlformats.org/officeDocument/2006/relationships/hyperlink" Target="https://www.tutorialspoint.com/graphql/graphql_resolver.htm#:~:text=Resolver%20is%20a%20collection%20of,info)%20%3D%3E%20%7B%20result%20%7D" TargetMode="External"/><Relationship Id="rId20" Type="http://schemas.openxmlformats.org/officeDocument/2006/relationships/hyperlink" Target="https://dimitr.im/uploading-files-spring-graphql" TargetMode="External"/><Relationship Id="rId1" Type="http://schemas.openxmlformats.org/officeDocument/2006/relationships/slideLayout" Target="../slideLayouts/slideLayout2.xml"/><Relationship Id="rId6" Type="http://schemas.openxmlformats.org/officeDocument/2006/relationships/hyperlink" Target="https://github.com/mkczyk/graphql-examples" TargetMode="External"/><Relationship Id="rId11" Type="http://schemas.openxmlformats.org/officeDocument/2006/relationships/hyperlink" Target="https://medium.com/trabe/graphql-authorization-with-spqr-and-custom-annotations-2b22659ca5b0" TargetMode="External"/><Relationship Id="rId5" Type="http://schemas.openxmlformats.org/officeDocument/2006/relationships/hyperlink" Target="https://spectrum.chat/graphql-java/general/which-graphql-spring-boot-starter~2f28aaa5-580f-45e2-a349-c5c70005f88f" TargetMode="External"/><Relationship Id="rId15" Type="http://schemas.openxmlformats.org/officeDocument/2006/relationships/hyperlink" Target="https://medium.com/@jing.xue/spring-boot-application-startup-error-with-websocket-enabled-832456bb2e" TargetMode="External"/><Relationship Id="rId10" Type="http://schemas.openxmlformats.org/officeDocument/2006/relationships/hyperlink" Target="https://medium.com/@RamieAlomari/a-better-way-to-building-graphql-java-services-ade7a47830bd" TargetMode="External"/><Relationship Id="rId19" Type="http://schemas.openxmlformats.org/officeDocument/2006/relationships/hyperlink" Target="https://gitter.im/leangen/graphql-spqr?at=5bf7cb1a87c4b86bcc03b431" TargetMode="External"/><Relationship Id="rId4" Type="http://schemas.openxmlformats.org/officeDocument/2006/relationships/hyperlink" Target="https://developer.okta.com/blog/2020/01/31/java-graphql" TargetMode="External"/><Relationship Id="rId9" Type="http://schemas.openxmlformats.org/officeDocument/2006/relationships/hyperlink" Target="https://github.com/leangen/graphql-spqr-spring-boot-starter" TargetMode="External"/><Relationship Id="rId14" Type="http://schemas.openxmlformats.org/officeDocument/2006/relationships/hyperlink" Target="https://stackoverflow.com/questions/56169448/scheduled-task-not-working-with-websocket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timtebeek/graphql-jpa-spring-boot-starter" TargetMode="External"/><Relationship Id="rId7" Type="http://schemas.openxmlformats.org/officeDocument/2006/relationships/hyperlink" Target="https://github.com/leangen/graphql-spqr-spring-boot-starter" TargetMode="External"/><Relationship Id="rId2" Type="http://schemas.openxmlformats.org/officeDocument/2006/relationships/hyperlink" Target="https://github.com/merapar/graphql-spring-boot-starter" TargetMode="External"/><Relationship Id="rId1" Type="http://schemas.openxmlformats.org/officeDocument/2006/relationships/slideLayout" Target="../slideLayouts/slideLayout2.xml"/><Relationship Id="rId6" Type="http://schemas.openxmlformats.org/officeDocument/2006/relationships/hyperlink" Target="https://github.com/graphql-java/graphql-java-spring" TargetMode="External"/><Relationship Id="rId5" Type="http://schemas.openxmlformats.org/officeDocument/2006/relationships/hyperlink" Target="https://github.com/graphql-java-kickstart/graphql-spring-boot" TargetMode="External"/><Relationship Id="rId4" Type="http://schemas.openxmlformats.org/officeDocument/2006/relationships/hyperlink" Target="https://github.com/creactiviti/spring-boot-starter-graphq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846954"/>
          </a:xfrm>
        </p:spPr>
        <p:txBody>
          <a:bodyPr>
            <a:normAutofit/>
          </a:bodyPr>
          <a:lstStyle/>
          <a:p>
            <a:pPr algn="ctr"/>
            <a:r>
              <a:rPr lang="fa-IR" sz="7200" b="1" dirty="0" smtClean="0">
                <a:cs typeface="B Nazanin" panose="00000400000000000000" pitchFamily="2" charset="-78"/>
              </a:rPr>
              <a:t/>
            </a:r>
            <a:br>
              <a:rPr lang="fa-IR" sz="7200" b="1" dirty="0" smtClean="0">
                <a:cs typeface="B Nazanin" panose="00000400000000000000" pitchFamily="2" charset="-78"/>
              </a:rPr>
            </a:br>
            <a:r>
              <a:rPr lang="en-US" sz="7200" b="1" dirty="0" smtClean="0">
                <a:cs typeface="B Nazanin" panose="00000400000000000000" pitchFamily="2" charset="-78"/>
              </a:rPr>
              <a:t>GraphQL</a:t>
            </a:r>
            <a:endParaRPr lang="en-US" sz="7200" b="1" dirty="0">
              <a:cs typeface="B Nazanin" panose="00000400000000000000" pitchFamily="2" charset="-78"/>
            </a:endParaRPr>
          </a:p>
        </p:txBody>
      </p:sp>
      <p:sp>
        <p:nvSpPr>
          <p:cNvPr id="4" name="Title 1"/>
          <p:cNvSpPr txBox="1">
            <a:spLocks/>
          </p:cNvSpPr>
          <p:nvPr/>
        </p:nvSpPr>
        <p:spPr>
          <a:xfrm>
            <a:off x="2564675" y="5290457"/>
            <a:ext cx="6566262" cy="4750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fa-IR" sz="2400" dirty="0" smtClean="0">
                <a:cs typeface="B Nazanin" panose="00000400000000000000" pitchFamily="2" charset="-78"/>
              </a:rPr>
              <a:t>مریم آزیش</a:t>
            </a:r>
            <a:r>
              <a:rPr lang="de-DE" sz="2400" dirty="0" smtClean="0">
                <a:cs typeface="B Nazanin" panose="00000400000000000000" pitchFamily="2" charset="-78"/>
              </a:rPr>
              <a:t>/cto</a:t>
            </a:r>
            <a:r>
              <a:rPr lang="fa-IR" sz="2400" dirty="0" smtClean="0">
                <a:cs typeface="B Nazanin" panose="00000400000000000000" pitchFamily="2" charset="-78"/>
              </a:rPr>
              <a:t>تیم </a:t>
            </a:r>
            <a:endParaRPr lang="en-US" sz="2400" dirty="0">
              <a:cs typeface="B Nazanin" panose="00000400000000000000" pitchFamily="2" charset="-78"/>
            </a:endParaRPr>
          </a:p>
        </p:txBody>
      </p:sp>
      <p:sp>
        <p:nvSpPr>
          <p:cNvPr id="5" name="Title 1"/>
          <p:cNvSpPr txBox="1">
            <a:spLocks/>
          </p:cNvSpPr>
          <p:nvPr/>
        </p:nvSpPr>
        <p:spPr>
          <a:xfrm>
            <a:off x="2564675" y="5765482"/>
            <a:ext cx="6566262" cy="4750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fa-IR" sz="2400" dirty="0" smtClean="0">
                <a:cs typeface="B Nazanin" panose="00000400000000000000" pitchFamily="2" charset="-78"/>
              </a:rPr>
              <a:t>1399/07/19</a:t>
            </a:r>
            <a:r>
              <a:rPr lang="en-US" sz="2400" dirty="0" smtClean="0">
                <a:cs typeface="B Nazanin" panose="00000400000000000000" pitchFamily="2" charset="-78"/>
              </a:rPr>
              <a:t>-</a:t>
            </a:r>
            <a:r>
              <a:rPr lang="fa-IR" sz="2400" dirty="0" smtClean="0">
                <a:cs typeface="B Nazanin" panose="00000400000000000000" pitchFamily="2" charset="-78"/>
              </a:rPr>
              <a:t> 1399/06/15</a:t>
            </a:r>
            <a:endParaRPr lang="en-US" sz="2400" dirty="0">
              <a:cs typeface="B Nazanin" panose="00000400000000000000" pitchFamily="2" charset="-78"/>
            </a:endParaRPr>
          </a:p>
        </p:txBody>
      </p:sp>
      <p:sp>
        <p:nvSpPr>
          <p:cNvPr id="10" name="Slide Number Placeholder 9"/>
          <p:cNvSpPr>
            <a:spLocks noGrp="1"/>
          </p:cNvSpPr>
          <p:nvPr>
            <p:ph type="sldNum" sz="quarter" idx="12"/>
          </p:nvPr>
        </p:nvSpPr>
        <p:spPr/>
        <p:txBody>
          <a:bodyPr/>
          <a:lstStyle/>
          <a:p>
            <a:fld id="{9AD6BF49-05CD-4564-BD42-F46347DCE5C4}" type="slidenum">
              <a:rPr lang="en-US" smtClean="0"/>
              <a:t>1</a:t>
            </a:fld>
            <a:endParaRPr lang="en-US"/>
          </a:p>
        </p:txBody>
      </p:sp>
    </p:spTree>
    <p:extLst>
      <p:ext uri="{BB962C8B-B14F-4D97-AF65-F5344CB8AC3E}">
        <p14:creationId xmlns:p14="http://schemas.microsoft.com/office/powerpoint/2010/main" val="28154942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09" y="1214574"/>
            <a:ext cx="10018713" cy="4288972"/>
          </a:xfrm>
        </p:spPr>
        <p:txBody>
          <a:bodyPr>
            <a:normAutofit/>
          </a:bodyPr>
          <a:lstStyle/>
          <a:p>
            <a:r>
              <a:rPr lang="en-US" dirty="0" err="1" smtClean="0">
                <a:cs typeface="B Nazanin" panose="00000400000000000000" pitchFamily="2" charset="-78"/>
              </a:rPr>
              <a:t>merapar</a:t>
            </a:r>
            <a:r>
              <a:rPr lang="en-US" dirty="0" smtClean="0">
                <a:cs typeface="B Nazanin" panose="00000400000000000000" pitchFamily="2" charset="-78"/>
              </a:rPr>
              <a:t>/</a:t>
            </a:r>
            <a:r>
              <a:rPr lang="en-US" dirty="0" err="1" smtClean="0">
                <a:cs typeface="B Nazanin" panose="00000400000000000000" pitchFamily="2" charset="-78"/>
              </a:rPr>
              <a:t>graphql</a:t>
            </a:r>
            <a:r>
              <a:rPr lang="en-US" dirty="0" smtClean="0">
                <a:cs typeface="B Nazanin" panose="00000400000000000000" pitchFamily="2" charset="-78"/>
              </a:rPr>
              <a:t>-spring-boot-starter - inactive since 2017.</a:t>
            </a:r>
          </a:p>
          <a:p>
            <a:r>
              <a:rPr lang="en-US" dirty="0" err="1" smtClean="0">
                <a:cs typeface="B Nazanin" panose="00000400000000000000" pitchFamily="2" charset="-78"/>
              </a:rPr>
              <a:t>timtebeek</a:t>
            </a:r>
            <a:r>
              <a:rPr lang="en-US" dirty="0" smtClean="0">
                <a:cs typeface="B Nazanin" panose="00000400000000000000" pitchFamily="2" charset="-78"/>
              </a:rPr>
              <a:t>/</a:t>
            </a:r>
            <a:r>
              <a:rPr lang="en-US" dirty="0" err="1" smtClean="0">
                <a:cs typeface="B Nazanin" panose="00000400000000000000" pitchFamily="2" charset="-78"/>
              </a:rPr>
              <a:t>graphql</a:t>
            </a:r>
            <a:r>
              <a:rPr lang="en-US" dirty="0" smtClean="0">
                <a:cs typeface="B Nazanin" panose="00000400000000000000" pitchFamily="2" charset="-78"/>
              </a:rPr>
              <a:t>-</a:t>
            </a:r>
            <a:r>
              <a:rPr lang="en-US" dirty="0" err="1" smtClean="0">
                <a:cs typeface="B Nazanin" panose="00000400000000000000" pitchFamily="2" charset="-78"/>
              </a:rPr>
              <a:t>jpa</a:t>
            </a:r>
            <a:r>
              <a:rPr lang="en-US" dirty="0" smtClean="0">
                <a:cs typeface="B Nazanin" panose="00000400000000000000" pitchFamily="2" charset="-78"/>
              </a:rPr>
              <a:t>-spring-boot-starter - inactive.</a:t>
            </a:r>
          </a:p>
          <a:p>
            <a:r>
              <a:rPr lang="en-US" dirty="0" err="1" smtClean="0">
                <a:cs typeface="B Nazanin" panose="00000400000000000000" pitchFamily="2" charset="-78"/>
              </a:rPr>
              <a:t>creactiviti</a:t>
            </a:r>
            <a:r>
              <a:rPr lang="en-US" dirty="0" smtClean="0">
                <a:cs typeface="B Nazanin" panose="00000400000000000000" pitchFamily="2" charset="-78"/>
              </a:rPr>
              <a:t>/spring-boot-starter-</a:t>
            </a:r>
            <a:r>
              <a:rPr lang="en-US" dirty="0" err="1" smtClean="0">
                <a:cs typeface="B Nazanin" panose="00000400000000000000" pitchFamily="2" charset="-78"/>
              </a:rPr>
              <a:t>graphql</a:t>
            </a:r>
            <a:r>
              <a:rPr lang="en-US" dirty="0" smtClean="0">
                <a:cs typeface="B Nazanin" panose="00000400000000000000" pitchFamily="2" charset="-78"/>
              </a:rPr>
              <a:t> - inactive.</a:t>
            </a:r>
          </a:p>
          <a:p>
            <a:r>
              <a:rPr lang="en-US" dirty="0" err="1" smtClean="0">
                <a:cs typeface="B Nazanin" panose="00000400000000000000" pitchFamily="2" charset="-78"/>
              </a:rPr>
              <a:t>graphql</a:t>
            </a:r>
            <a:r>
              <a:rPr lang="en-US" dirty="0" smtClean="0">
                <a:cs typeface="B Nazanin" panose="00000400000000000000" pitchFamily="2" charset="-78"/>
              </a:rPr>
              <a:t>-java-</a:t>
            </a:r>
            <a:r>
              <a:rPr lang="en-US" dirty="0" err="1" smtClean="0">
                <a:cs typeface="B Nazanin" panose="00000400000000000000" pitchFamily="2" charset="-78"/>
              </a:rPr>
              <a:t>kickstart</a:t>
            </a:r>
            <a:r>
              <a:rPr lang="en-US" dirty="0" smtClean="0">
                <a:cs typeface="B Nazanin" panose="00000400000000000000" pitchFamily="2" charset="-78"/>
              </a:rPr>
              <a:t>/</a:t>
            </a:r>
            <a:r>
              <a:rPr lang="en-US" dirty="0" err="1" smtClean="0">
                <a:cs typeface="B Nazanin" panose="00000400000000000000" pitchFamily="2" charset="-78"/>
              </a:rPr>
              <a:t>graphql</a:t>
            </a:r>
            <a:r>
              <a:rPr lang="en-US" dirty="0" smtClean="0">
                <a:cs typeface="B Nazanin" panose="00000400000000000000" pitchFamily="2" charset="-78"/>
              </a:rPr>
              <a:t>-spring-boot - active.</a:t>
            </a:r>
          </a:p>
          <a:p>
            <a:r>
              <a:rPr lang="en-US" dirty="0" err="1" smtClean="0">
                <a:cs typeface="B Nazanin" panose="00000400000000000000" pitchFamily="2" charset="-78"/>
              </a:rPr>
              <a:t>graphql</a:t>
            </a:r>
            <a:r>
              <a:rPr lang="en-US" dirty="0" smtClean="0">
                <a:cs typeface="B Nazanin" panose="00000400000000000000" pitchFamily="2" charset="-78"/>
              </a:rPr>
              <a:t>-java/</a:t>
            </a:r>
            <a:r>
              <a:rPr lang="en-US" dirty="0" err="1" smtClean="0">
                <a:cs typeface="B Nazanin" panose="00000400000000000000" pitchFamily="2" charset="-78"/>
              </a:rPr>
              <a:t>graphql</a:t>
            </a:r>
            <a:r>
              <a:rPr lang="en-US" dirty="0" smtClean="0">
                <a:cs typeface="B Nazanin" panose="00000400000000000000" pitchFamily="2" charset="-78"/>
              </a:rPr>
              <a:t>-java-spring - active.</a:t>
            </a:r>
          </a:p>
          <a:p>
            <a:r>
              <a:rPr lang="en-US" dirty="0" err="1" smtClean="0">
                <a:cs typeface="B Nazanin" panose="00000400000000000000" pitchFamily="2" charset="-78"/>
              </a:rPr>
              <a:t>leangen</a:t>
            </a:r>
            <a:r>
              <a:rPr lang="en-US" dirty="0" smtClean="0">
                <a:cs typeface="B Nazanin" panose="00000400000000000000" pitchFamily="2" charset="-78"/>
              </a:rPr>
              <a:t>/</a:t>
            </a:r>
            <a:r>
              <a:rPr lang="en-US" dirty="0" err="1" smtClean="0">
                <a:cs typeface="B Nazanin" panose="00000400000000000000" pitchFamily="2" charset="-78"/>
              </a:rPr>
              <a:t>graphql</a:t>
            </a:r>
            <a:r>
              <a:rPr lang="en-US" dirty="0" smtClean="0">
                <a:cs typeface="B Nazanin" panose="00000400000000000000" pitchFamily="2" charset="-78"/>
              </a:rPr>
              <a:t>-</a:t>
            </a:r>
            <a:r>
              <a:rPr lang="en-US" dirty="0" err="1" smtClean="0">
                <a:cs typeface="B Nazanin" panose="00000400000000000000" pitchFamily="2" charset="-78"/>
              </a:rPr>
              <a:t>spqr</a:t>
            </a:r>
            <a:r>
              <a:rPr lang="en-US" dirty="0" smtClean="0">
                <a:cs typeface="B Nazanin" panose="00000400000000000000" pitchFamily="2" charset="-78"/>
              </a:rPr>
              <a:t>-spring-boot-starter – </a:t>
            </a:r>
            <a:r>
              <a:rPr lang="en-US" dirty="0" err="1" smtClean="0">
                <a:cs typeface="B Nazanin" panose="00000400000000000000" pitchFamily="2" charset="-78"/>
              </a:rPr>
              <a:t>active.Integrating</a:t>
            </a:r>
            <a:r>
              <a:rPr lang="en-US" dirty="0" smtClean="0">
                <a:cs typeface="B Nazanin" panose="00000400000000000000" pitchFamily="2" charset="-78"/>
              </a:rPr>
              <a:t> with SPQR.</a:t>
            </a:r>
          </a:p>
          <a:p>
            <a:endParaRPr lang="en-US" dirty="0">
              <a:cs typeface="B Nazanin" panose="00000400000000000000" pitchFamily="2" charset="-78"/>
            </a:endParaRPr>
          </a:p>
        </p:txBody>
      </p:sp>
      <p:sp>
        <p:nvSpPr>
          <p:cNvPr id="4" name="Title 1"/>
          <p:cNvSpPr>
            <a:spLocks noGrp="1"/>
          </p:cNvSpPr>
          <p:nvPr>
            <p:ph type="title"/>
          </p:nvPr>
        </p:nvSpPr>
        <p:spPr>
          <a:xfrm>
            <a:off x="1484309" y="137160"/>
            <a:ext cx="10018713" cy="1090749"/>
          </a:xfrm>
        </p:spPr>
        <p:txBody>
          <a:bodyPr/>
          <a:lstStyle/>
          <a:p>
            <a:pPr rtl="1"/>
            <a:r>
              <a:rPr lang="fa-IR" dirty="0" smtClean="0">
                <a:solidFill>
                  <a:srgbClr val="FF0000"/>
                </a:solidFill>
              </a:rPr>
              <a:t>توضیح مختصر از </a:t>
            </a:r>
            <a:r>
              <a:rPr lang="en-US" dirty="0">
                <a:solidFill>
                  <a:srgbClr val="FF0000"/>
                </a:solidFill>
              </a:rPr>
              <a:t>Starters</a:t>
            </a:r>
            <a:r>
              <a:rPr lang="fa-IR" dirty="0" smtClean="0"/>
              <a:t> </a:t>
            </a:r>
            <a:endParaRPr lang="en-US" dirty="0"/>
          </a:p>
        </p:txBody>
      </p:sp>
      <p:pic>
        <p:nvPicPr>
          <p:cNvPr id="2" name="Picture 1"/>
          <p:cNvPicPr>
            <a:picLocks noChangeAspect="1"/>
          </p:cNvPicPr>
          <p:nvPr/>
        </p:nvPicPr>
        <p:blipFill>
          <a:blip r:embed="rId2"/>
          <a:stretch>
            <a:fillRect/>
          </a:stretch>
        </p:blipFill>
        <p:spPr>
          <a:xfrm>
            <a:off x="1733549" y="4771753"/>
            <a:ext cx="9252313" cy="1668235"/>
          </a:xfrm>
          <a:prstGeom prst="rect">
            <a:avLst/>
          </a:prstGeom>
        </p:spPr>
      </p:pic>
      <p:sp>
        <p:nvSpPr>
          <p:cNvPr id="10" name="Slide Number Placeholder 9"/>
          <p:cNvSpPr>
            <a:spLocks noGrp="1"/>
          </p:cNvSpPr>
          <p:nvPr>
            <p:ph type="sldNum" sz="quarter" idx="12"/>
          </p:nvPr>
        </p:nvSpPr>
        <p:spPr/>
        <p:txBody>
          <a:bodyPr/>
          <a:lstStyle/>
          <a:p>
            <a:fld id="{9AD6BF49-05CD-4564-BD42-F46347DCE5C4}" type="slidenum">
              <a:rPr lang="en-US" smtClean="0"/>
              <a:t>10</a:t>
            </a:fld>
            <a:endParaRPr lang="en-US"/>
          </a:p>
        </p:txBody>
      </p:sp>
    </p:spTree>
    <p:extLst>
      <p:ext uri="{BB962C8B-B14F-4D97-AF65-F5344CB8AC3E}">
        <p14:creationId xmlns:p14="http://schemas.microsoft.com/office/powerpoint/2010/main" val="8826106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051560"/>
          </a:xfrm>
        </p:spPr>
        <p:txBody>
          <a:bodyPr>
            <a:normAutofit fontScale="90000"/>
          </a:bodyPr>
          <a:lstStyle/>
          <a:p>
            <a:r>
              <a:rPr lang="en-US" b="1" dirty="0">
                <a:solidFill>
                  <a:srgbClr val="FF0000"/>
                </a:solidFill>
              </a:rPr>
              <a:t>GraphQL Schema</a:t>
            </a:r>
            <a:r>
              <a:rPr lang="en-US" dirty="0">
                <a:solidFill>
                  <a:srgbClr val="FF0000"/>
                </a:solidFill>
              </a:rPr>
              <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1484310" y="1737361"/>
            <a:ext cx="10018713" cy="4715690"/>
          </a:xfrm>
        </p:spPr>
        <p:txBody>
          <a:bodyPr>
            <a:normAutofit fontScale="85000" lnSpcReduction="10000"/>
          </a:bodyPr>
          <a:lstStyle/>
          <a:p>
            <a:r>
              <a:rPr lang="en-US" dirty="0" smtClean="0"/>
              <a:t>GraphQL </a:t>
            </a:r>
            <a:r>
              <a:rPr lang="en-US" dirty="0"/>
              <a:t>has its own type system that is used to define the </a:t>
            </a:r>
            <a:r>
              <a:rPr lang="en-US" i="1" dirty="0"/>
              <a:t>schema</a:t>
            </a:r>
            <a:r>
              <a:rPr lang="en-US" dirty="0"/>
              <a:t> of an API. The syntax for writing schemas is called </a:t>
            </a:r>
            <a:r>
              <a:rPr lang="en-US" u="sng" dirty="0">
                <a:hlinkClick r:id="rId2"/>
              </a:rPr>
              <a:t>Schema Definition Language</a:t>
            </a:r>
            <a:r>
              <a:rPr lang="en-US" dirty="0"/>
              <a:t> (SDL).</a:t>
            </a:r>
          </a:p>
          <a:p>
            <a:r>
              <a:rPr lang="en-US" dirty="0"/>
              <a:t>The schema describes the </a:t>
            </a:r>
            <a:r>
              <a:rPr lang="en-US" b="1" dirty="0"/>
              <a:t>Types</a:t>
            </a:r>
            <a:r>
              <a:rPr lang="en-US" dirty="0"/>
              <a:t> provided as well as </a:t>
            </a:r>
            <a:r>
              <a:rPr lang="en-US" b="1" dirty="0"/>
              <a:t>Queries</a:t>
            </a:r>
            <a:r>
              <a:rPr lang="en-US" dirty="0"/>
              <a:t> and </a:t>
            </a:r>
            <a:r>
              <a:rPr lang="en-US" b="1" dirty="0"/>
              <a:t>Mutations</a:t>
            </a:r>
            <a:r>
              <a:rPr lang="en-US" dirty="0"/>
              <a:t> available to the endpoint of the API</a:t>
            </a:r>
            <a:r>
              <a:rPr lang="en-US" dirty="0" smtClean="0"/>
              <a:t>.</a:t>
            </a:r>
          </a:p>
          <a:p>
            <a:pPr algn="r" rtl="1"/>
            <a:r>
              <a:rPr lang="en-US" dirty="0">
                <a:cs typeface="B Nazanin" panose="00000400000000000000" pitchFamily="2" charset="-78"/>
              </a:rPr>
              <a:t>GraphQL </a:t>
            </a:r>
            <a:r>
              <a:rPr lang="fa-IR" dirty="0">
                <a:cs typeface="B Nazanin" panose="00000400000000000000" pitchFamily="2" charset="-78"/>
              </a:rPr>
              <a:t>سیستم تایپ خاص خود را دارد که برای تعریف اسکیما</a:t>
            </a:r>
            <a:r>
              <a:rPr lang="en-US" dirty="0">
                <a:cs typeface="B Nazanin" panose="00000400000000000000" pitchFamily="2" charset="-78"/>
              </a:rPr>
              <a:t>API </a:t>
            </a:r>
            <a:r>
              <a:rPr lang="fa-IR" dirty="0">
                <a:cs typeface="B Nazanin" panose="00000400000000000000" pitchFamily="2" charset="-78"/>
              </a:rPr>
              <a:t>استفاده می شود. نحوه نوشتن اسکیماها </a:t>
            </a:r>
            <a:r>
              <a:rPr lang="en-US" dirty="0">
                <a:cs typeface="B Nazanin" panose="00000400000000000000" pitchFamily="2" charset="-78"/>
              </a:rPr>
              <a:t>Schema Definition Language (SDL) </a:t>
            </a:r>
            <a:r>
              <a:rPr lang="fa-IR" dirty="0">
                <a:cs typeface="B Nazanin" panose="00000400000000000000" pitchFamily="2" charset="-78"/>
              </a:rPr>
              <a:t>نامیده می شود.</a:t>
            </a:r>
          </a:p>
          <a:p>
            <a:pPr algn="r" rtl="1"/>
            <a:r>
              <a:rPr lang="fa-IR" dirty="0">
                <a:cs typeface="B Nazanin" panose="00000400000000000000" pitchFamily="2" charset="-78"/>
              </a:rPr>
              <a:t>این اسکیما انواع ارائه شده و همچنین </a:t>
            </a:r>
            <a:r>
              <a:rPr lang="en-US" dirty="0">
                <a:cs typeface="B Nazanin" panose="00000400000000000000" pitchFamily="2" charset="-78"/>
              </a:rPr>
              <a:t>Queries </a:t>
            </a:r>
            <a:r>
              <a:rPr lang="fa-IR" dirty="0">
                <a:cs typeface="B Nazanin" panose="00000400000000000000" pitchFamily="2" charset="-78"/>
              </a:rPr>
              <a:t>و</a:t>
            </a:r>
            <a:r>
              <a:rPr lang="en-US" dirty="0">
                <a:cs typeface="B Nazanin" panose="00000400000000000000" pitchFamily="2" charset="-78"/>
              </a:rPr>
              <a:t> Mutations </a:t>
            </a:r>
            <a:r>
              <a:rPr lang="fa-IR" dirty="0">
                <a:cs typeface="B Nazanin" panose="00000400000000000000" pitchFamily="2" charset="-78"/>
              </a:rPr>
              <a:t>موجود در نقطه پایانی </a:t>
            </a:r>
            <a:r>
              <a:rPr lang="en-US" dirty="0">
                <a:cs typeface="B Nazanin" panose="00000400000000000000" pitchFamily="2" charset="-78"/>
              </a:rPr>
              <a:t>API </a:t>
            </a:r>
            <a:r>
              <a:rPr lang="fa-IR" dirty="0">
                <a:cs typeface="B Nazanin" panose="00000400000000000000" pitchFamily="2" charset="-78"/>
              </a:rPr>
              <a:t> را توصیف می کند.</a:t>
            </a:r>
            <a:endParaRPr lang="en-US" dirty="0">
              <a:cs typeface="B Nazanin" panose="00000400000000000000" pitchFamily="2" charset="-78"/>
            </a:endParaRPr>
          </a:p>
          <a:p>
            <a:r>
              <a:rPr lang="en-US" dirty="0">
                <a:cs typeface="B Nazanin" panose="00000400000000000000" pitchFamily="2" charset="-78"/>
              </a:rPr>
              <a:t>Spring Boot looks for graphql schemas in classpath at files with extension as “</a:t>
            </a:r>
            <a:r>
              <a:rPr lang="en-US" i="1" dirty="0">
                <a:cs typeface="B Nazanin" panose="00000400000000000000" pitchFamily="2" charset="-78"/>
              </a:rPr>
              <a:t>.graphqls</a:t>
            </a:r>
            <a:r>
              <a:rPr lang="en-US" dirty="0">
                <a:cs typeface="B Nazanin" panose="00000400000000000000" pitchFamily="2" charset="-78"/>
              </a:rPr>
              <a:t>”. So, it is usually created a ‘graphql’ directory</a:t>
            </a:r>
            <a:r>
              <a:rPr lang="en-US" i="1" dirty="0">
                <a:cs typeface="B Nazanin" panose="00000400000000000000" pitchFamily="2" charset="-78"/>
              </a:rPr>
              <a:t> </a:t>
            </a:r>
            <a:r>
              <a:rPr lang="en-US" dirty="0">
                <a:cs typeface="B Nazanin" panose="00000400000000000000" pitchFamily="2" charset="-78"/>
              </a:rPr>
              <a:t>under “</a:t>
            </a:r>
            <a:r>
              <a:rPr lang="en-US" i="1" dirty="0">
                <a:cs typeface="B Nazanin" panose="00000400000000000000" pitchFamily="2" charset="-78"/>
              </a:rPr>
              <a:t>src/main/resources</a:t>
            </a:r>
            <a:r>
              <a:rPr lang="en-US" dirty="0">
                <a:cs typeface="B Nazanin" panose="00000400000000000000" pitchFamily="2" charset="-78"/>
              </a:rPr>
              <a:t>”, and put there our schemas files. (it could be any name with </a:t>
            </a:r>
            <a:r>
              <a:rPr lang="en-US" i="1" dirty="0">
                <a:cs typeface="B Nazanin" panose="00000400000000000000" pitchFamily="2" charset="-78"/>
              </a:rPr>
              <a:t>.graphqls</a:t>
            </a:r>
            <a:r>
              <a:rPr lang="en-US" dirty="0">
                <a:cs typeface="B Nazanin" panose="00000400000000000000" pitchFamily="2" charset="-78"/>
              </a:rPr>
              <a:t> extension) (comma at the end of fields lines are optional):</a:t>
            </a:r>
            <a:endParaRPr lang="fa-IR" dirty="0">
              <a:cs typeface="B Nazanin" panose="00000400000000000000" pitchFamily="2" charset="-78"/>
            </a:endParaRPr>
          </a:p>
          <a:p>
            <a:pPr algn="r" rtl="1"/>
            <a:r>
              <a:rPr lang="en-US" dirty="0">
                <a:cs typeface="B Nazanin" panose="00000400000000000000" pitchFamily="2" charset="-78"/>
              </a:rPr>
              <a:t>Spring Boot </a:t>
            </a:r>
            <a:r>
              <a:rPr lang="fa-IR" dirty="0">
                <a:cs typeface="B Nazanin" panose="00000400000000000000" pitchFamily="2" charset="-78"/>
              </a:rPr>
              <a:t>به دنبال اسکیماهای</a:t>
            </a:r>
            <a:r>
              <a:rPr lang="en-US" dirty="0">
                <a:cs typeface="B Nazanin" panose="00000400000000000000" pitchFamily="2" charset="-78"/>
              </a:rPr>
              <a:t>graphql </a:t>
            </a:r>
            <a:r>
              <a:rPr lang="fa-IR" dirty="0">
                <a:cs typeface="B Nazanin" panose="00000400000000000000" pitchFamily="2" charset="-78"/>
              </a:rPr>
              <a:t>در مسیر </a:t>
            </a:r>
            <a:r>
              <a:rPr lang="en-US" dirty="0">
                <a:cs typeface="B Nazanin" panose="00000400000000000000" pitchFamily="2" charset="-78"/>
              </a:rPr>
              <a:t>classpath</a:t>
            </a:r>
            <a:r>
              <a:rPr lang="fa-IR" dirty="0">
                <a:cs typeface="B Nazanin" panose="00000400000000000000" pitchFamily="2" charset="-78"/>
              </a:rPr>
              <a:t> </a:t>
            </a:r>
            <a:r>
              <a:rPr lang="en-US" dirty="0">
                <a:cs typeface="B Nazanin" panose="00000400000000000000" pitchFamily="2" charset="-78"/>
              </a:rPr>
              <a:t> </a:t>
            </a:r>
            <a:r>
              <a:rPr lang="fa-IR" dirty="0">
                <a:cs typeface="B Nazanin" panose="00000400000000000000" pitchFamily="2" charset="-78"/>
              </a:rPr>
              <a:t>در پرونده هایی با پسوند ".</a:t>
            </a:r>
            <a:r>
              <a:rPr lang="en-US" dirty="0">
                <a:cs typeface="B Nazanin" panose="00000400000000000000" pitchFamily="2" charset="-78"/>
              </a:rPr>
              <a:t>graphqls" </a:t>
            </a:r>
            <a:r>
              <a:rPr lang="fa-IR" dirty="0">
                <a:cs typeface="B Nazanin" panose="00000400000000000000" pitchFamily="2" charset="-78"/>
              </a:rPr>
              <a:t>است. بنابراین ، یک دایرکتوری '</a:t>
            </a:r>
            <a:r>
              <a:rPr lang="en-US" dirty="0">
                <a:cs typeface="B Nazanin" panose="00000400000000000000" pitchFamily="2" charset="-78"/>
              </a:rPr>
              <a:t>graphql' </a:t>
            </a:r>
            <a:r>
              <a:rPr lang="fa-IR" dirty="0">
                <a:cs typeface="B Nazanin" panose="00000400000000000000" pitchFamily="2" charset="-78"/>
              </a:rPr>
              <a:t>در مسیر </a:t>
            </a:r>
            <a:r>
              <a:rPr lang="en-US" dirty="0">
                <a:cs typeface="B Nazanin" panose="00000400000000000000" pitchFamily="2" charset="-78"/>
              </a:rPr>
              <a:t>“</a:t>
            </a:r>
            <a:r>
              <a:rPr lang="en-US" i="1" dirty="0">
                <a:cs typeface="B Nazanin" panose="00000400000000000000" pitchFamily="2" charset="-78"/>
              </a:rPr>
              <a:t>src/main/resources</a:t>
            </a:r>
            <a:r>
              <a:rPr lang="en-US" dirty="0">
                <a:cs typeface="B Nazanin" panose="00000400000000000000" pitchFamily="2" charset="-78"/>
              </a:rPr>
              <a:t>” </a:t>
            </a:r>
            <a:r>
              <a:rPr lang="fa-IR" dirty="0">
                <a:cs typeface="B Nazanin" panose="00000400000000000000" pitchFamily="2" charset="-78"/>
              </a:rPr>
              <a:t>ایجاد می شود و فایلهای اسکیما ما را در آن قرار می دهد. (نام فایل هر نامی با پسوند .</a:t>
            </a:r>
            <a:r>
              <a:rPr lang="en-US" dirty="0">
                <a:cs typeface="B Nazanin" panose="00000400000000000000" pitchFamily="2" charset="-78"/>
              </a:rPr>
              <a:t>graphqls </a:t>
            </a:r>
            <a:r>
              <a:rPr lang="fa-IR" dirty="0">
                <a:cs typeface="B Nazanin" panose="00000400000000000000" pitchFamily="2" charset="-78"/>
              </a:rPr>
              <a:t> میتواند باشد) (ویرگول در انتهای </a:t>
            </a:r>
            <a:r>
              <a:rPr lang="en-US" dirty="0">
                <a:cs typeface="B Nazanin" panose="00000400000000000000" pitchFamily="2" charset="-78"/>
              </a:rPr>
              <a:t>field</a:t>
            </a:r>
            <a:r>
              <a:rPr lang="fa-IR" dirty="0">
                <a:cs typeface="B Nazanin" panose="00000400000000000000" pitchFamily="2" charset="-78"/>
              </a:rPr>
              <a:t> ها اختیاری است)</a:t>
            </a:r>
            <a:endParaRPr lang="en-US" dirty="0">
              <a:cs typeface="B Nazanin" panose="00000400000000000000" pitchFamily="2" charset="-78"/>
            </a:endParaRPr>
          </a:p>
          <a:p>
            <a:pPr algn="r" rtl="1"/>
            <a:endParaRPr lang="en-US" dirty="0"/>
          </a:p>
        </p:txBody>
      </p:sp>
      <p:sp>
        <p:nvSpPr>
          <p:cNvPr id="9" name="Slide Number Placeholder 8"/>
          <p:cNvSpPr>
            <a:spLocks noGrp="1"/>
          </p:cNvSpPr>
          <p:nvPr>
            <p:ph type="sldNum" sz="quarter" idx="12"/>
          </p:nvPr>
        </p:nvSpPr>
        <p:spPr/>
        <p:txBody>
          <a:bodyPr/>
          <a:lstStyle/>
          <a:p>
            <a:fld id="{9AD6BF49-05CD-4564-BD42-F46347DCE5C4}" type="slidenum">
              <a:rPr lang="en-US" smtClean="0"/>
              <a:t>11</a:t>
            </a:fld>
            <a:endParaRPr lang="en-US"/>
          </a:p>
        </p:txBody>
      </p:sp>
    </p:spTree>
    <p:extLst>
      <p:ext uri="{BB962C8B-B14F-4D97-AF65-F5344CB8AC3E}">
        <p14:creationId xmlns:p14="http://schemas.microsoft.com/office/powerpoint/2010/main" val="27188947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20040"/>
            <a:ext cx="10018713" cy="633549"/>
          </a:xfrm>
        </p:spPr>
        <p:txBody>
          <a:bodyPr>
            <a:normAutofit fontScale="90000"/>
          </a:bodyPr>
          <a:lstStyle/>
          <a:p>
            <a:r>
              <a:rPr lang="fa-IR" b="1" dirty="0" smtClean="0">
                <a:solidFill>
                  <a:srgbClr val="FF0000"/>
                </a:solidFill>
                <a:cs typeface="B Nazanin" panose="00000400000000000000" pitchFamily="2" charset="-78"/>
              </a:rPr>
              <a:t>مثال از یک نمونه از فایل اسکیما</a:t>
            </a:r>
            <a:endParaRPr lang="en-US" b="1" dirty="0">
              <a:solidFill>
                <a:srgbClr val="FF0000"/>
              </a:solidFill>
              <a:cs typeface="B Nazanin" panose="00000400000000000000" pitchFamily="2" charset="-78"/>
            </a:endParaRPr>
          </a:p>
        </p:txBody>
      </p:sp>
      <p:pic>
        <p:nvPicPr>
          <p:cNvPr id="4" name="Content Placeholder 3"/>
          <p:cNvPicPr>
            <a:picLocks noGrp="1" noChangeAspect="1"/>
          </p:cNvPicPr>
          <p:nvPr>
            <p:ph idx="1"/>
          </p:nvPr>
        </p:nvPicPr>
        <p:blipFill>
          <a:blip r:embed="rId2"/>
          <a:stretch>
            <a:fillRect/>
          </a:stretch>
        </p:blipFill>
        <p:spPr>
          <a:xfrm>
            <a:off x="2468880" y="1060268"/>
            <a:ext cx="7537269" cy="5458097"/>
          </a:xfrm>
          <a:prstGeom prst="rect">
            <a:avLst/>
          </a:prstGeom>
        </p:spPr>
      </p:pic>
      <p:sp>
        <p:nvSpPr>
          <p:cNvPr id="9" name="Slide Number Placeholder 8"/>
          <p:cNvSpPr>
            <a:spLocks noGrp="1"/>
          </p:cNvSpPr>
          <p:nvPr>
            <p:ph type="sldNum" sz="quarter" idx="12"/>
          </p:nvPr>
        </p:nvSpPr>
        <p:spPr/>
        <p:txBody>
          <a:bodyPr/>
          <a:lstStyle/>
          <a:p>
            <a:fld id="{9AD6BF49-05CD-4564-BD42-F46347DCE5C4}" type="slidenum">
              <a:rPr lang="en-US" smtClean="0"/>
              <a:t>12</a:t>
            </a:fld>
            <a:endParaRPr lang="en-US"/>
          </a:p>
        </p:txBody>
      </p:sp>
    </p:spTree>
    <p:extLst>
      <p:ext uri="{BB962C8B-B14F-4D97-AF65-F5344CB8AC3E}">
        <p14:creationId xmlns:p14="http://schemas.microsoft.com/office/powerpoint/2010/main" val="2449049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67790"/>
            <a:ext cx="10018713" cy="751113"/>
          </a:xfrm>
        </p:spPr>
        <p:txBody>
          <a:bodyPr>
            <a:normAutofit fontScale="90000"/>
          </a:bodyPr>
          <a:lstStyle/>
          <a:p>
            <a:r>
              <a:rPr lang="en-US" dirty="0" err="1" smtClean="0">
                <a:solidFill>
                  <a:srgbClr val="FF0000"/>
                </a:solidFill>
              </a:rPr>
              <a:t>graphql</a:t>
            </a:r>
            <a:r>
              <a:rPr lang="en-US" dirty="0" smtClean="0">
                <a:solidFill>
                  <a:srgbClr val="FF0000"/>
                </a:solidFill>
              </a:rPr>
              <a:t>-java</a:t>
            </a:r>
            <a:r>
              <a:rPr lang="fa-IR" dirty="0" smtClean="0">
                <a:solidFill>
                  <a:srgbClr val="FF0000"/>
                </a:solidFill>
              </a:rPr>
              <a:t> های لازم برای استارتر</a:t>
            </a:r>
            <a:r>
              <a:rPr lang="en-US" dirty="0" smtClean="0">
                <a:solidFill>
                  <a:srgbClr val="FF0000"/>
                </a:solidFill>
              </a:rPr>
              <a:t>dependency </a:t>
            </a:r>
            <a:endParaRPr lang="en-US" dirty="0">
              <a:solidFill>
                <a:srgbClr val="FF0000"/>
              </a:solidFill>
            </a:endParaRPr>
          </a:p>
        </p:txBody>
      </p:sp>
      <p:sp>
        <p:nvSpPr>
          <p:cNvPr id="3" name="Content Placeholder 2"/>
          <p:cNvSpPr>
            <a:spLocks noGrp="1"/>
          </p:cNvSpPr>
          <p:nvPr>
            <p:ph idx="1"/>
          </p:nvPr>
        </p:nvSpPr>
        <p:spPr>
          <a:xfrm>
            <a:off x="1484310" y="1018903"/>
            <a:ext cx="10018713" cy="5603966"/>
          </a:xfrm>
        </p:spPr>
        <p:txBody>
          <a:bodyPr>
            <a:normAutofit fontScale="85000" lnSpcReduction="20000"/>
          </a:bodyPr>
          <a:lstStyle/>
          <a:p>
            <a:r>
              <a:rPr lang="en-US" i="1" dirty="0"/>
              <a:t>&lt;!-- graphql spring boot starter --&gt;</a:t>
            </a:r>
            <a:r>
              <a:rPr lang="en-US" dirty="0"/>
              <a:t/>
            </a:r>
            <a:br>
              <a:rPr lang="en-US" dirty="0"/>
            </a:br>
            <a:r>
              <a:rPr lang="en-US" dirty="0"/>
              <a:t>&lt;</a:t>
            </a:r>
            <a:r>
              <a:rPr lang="en-US" b="1" dirty="0"/>
              <a:t>dependency</a:t>
            </a:r>
            <a:r>
              <a:rPr lang="en-US" dirty="0"/>
              <a:t>&gt;</a:t>
            </a:r>
            <a:br>
              <a:rPr lang="en-US" dirty="0"/>
            </a:br>
            <a:r>
              <a:rPr lang="en-US" dirty="0"/>
              <a:t>&lt;groupId&gt;</a:t>
            </a:r>
            <a:r>
              <a:rPr lang="en-US" dirty="0" err="1"/>
              <a:t>com.graphql</a:t>
            </a:r>
            <a:r>
              <a:rPr lang="en-US" dirty="0"/>
              <a:t>-java&lt;/groupId&gt;</a:t>
            </a:r>
            <a:br>
              <a:rPr lang="en-US" dirty="0"/>
            </a:br>
            <a:r>
              <a:rPr lang="en-US" dirty="0"/>
              <a:t>&lt;artifactId&gt;graphql-spring-boot-starter&lt;/artifactId&gt;</a:t>
            </a:r>
            <a:br>
              <a:rPr lang="en-US" dirty="0"/>
            </a:br>
            <a:r>
              <a:rPr lang="en-US" dirty="0"/>
              <a:t>&lt;version&gt;5.0.2&lt;/version&gt;</a:t>
            </a:r>
            <a:br>
              <a:rPr lang="en-US" dirty="0"/>
            </a:br>
            <a:r>
              <a:rPr lang="en-US" dirty="0"/>
              <a:t>&lt;</a:t>
            </a:r>
            <a:r>
              <a:rPr lang="en-US" b="1" dirty="0"/>
              <a:t>/dependency</a:t>
            </a:r>
            <a:r>
              <a:rPr lang="en-US" dirty="0"/>
              <a:t>&gt;</a:t>
            </a:r>
            <a:br>
              <a:rPr lang="en-US" dirty="0"/>
            </a:br>
            <a:r>
              <a:rPr lang="en-US" i="1" dirty="0"/>
              <a:t>&lt;!-- libraries to parse the GraphQL Schema --&gt;</a:t>
            </a:r>
            <a:r>
              <a:rPr lang="en-US" dirty="0"/>
              <a:t/>
            </a:r>
            <a:br>
              <a:rPr lang="en-US" dirty="0"/>
            </a:br>
            <a:r>
              <a:rPr lang="en-US" dirty="0"/>
              <a:t>&lt;</a:t>
            </a:r>
            <a:r>
              <a:rPr lang="en-US" b="1" dirty="0"/>
              <a:t>dependency</a:t>
            </a:r>
            <a:r>
              <a:rPr lang="en-US" dirty="0"/>
              <a:t>&gt;</a:t>
            </a:r>
            <a:br>
              <a:rPr lang="en-US" dirty="0"/>
            </a:br>
            <a:r>
              <a:rPr lang="en-US" dirty="0"/>
              <a:t>&lt;groupId&gt;</a:t>
            </a:r>
            <a:r>
              <a:rPr lang="en-US" dirty="0" err="1"/>
              <a:t>com.graphql</a:t>
            </a:r>
            <a:r>
              <a:rPr lang="en-US" dirty="0"/>
              <a:t>-java&lt;/groupId&gt;</a:t>
            </a:r>
            <a:br>
              <a:rPr lang="en-US" dirty="0"/>
            </a:br>
            <a:r>
              <a:rPr lang="en-US" dirty="0"/>
              <a:t>&lt;artifactId&gt;graphql-java-tools&lt;/artifactId&gt;</a:t>
            </a:r>
            <a:br>
              <a:rPr lang="en-US" dirty="0"/>
            </a:br>
            <a:r>
              <a:rPr lang="en-US" dirty="0"/>
              <a:t>&lt;version&gt;5.2.4&lt;/version&gt;</a:t>
            </a:r>
            <a:br>
              <a:rPr lang="en-US" dirty="0"/>
            </a:br>
            <a:r>
              <a:rPr lang="en-US" dirty="0"/>
              <a:t>&lt;</a:t>
            </a:r>
            <a:r>
              <a:rPr lang="en-US" b="1" dirty="0"/>
              <a:t>/dependency</a:t>
            </a:r>
            <a:r>
              <a:rPr lang="en-US" dirty="0"/>
              <a:t>&gt;</a:t>
            </a:r>
            <a:br>
              <a:rPr lang="en-US" dirty="0"/>
            </a:br>
            <a:r>
              <a:rPr lang="en-US" i="1" dirty="0"/>
              <a:t>&lt;!-- </a:t>
            </a:r>
            <a:r>
              <a:rPr lang="en-US" i="1" dirty="0" err="1"/>
              <a:t>graphiql</a:t>
            </a:r>
            <a:r>
              <a:rPr lang="en-US" i="1" dirty="0"/>
              <a:t> tool --&gt;</a:t>
            </a:r>
            <a:r>
              <a:rPr lang="en-US" dirty="0"/>
              <a:t/>
            </a:r>
            <a:br>
              <a:rPr lang="en-US" dirty="0"/>
            </a:br>
            <a:r>
              <a:rPr lang="en-US" dirty="0"/>
              <a:t>&lt;</a:t>
            </a:r>
            <a:r>
              <a:rPr lang="en-US" b="1" dirty="0"/>
              <a:t>dependency</a:t>
            </a:r>
            <a:r>
              <a:rPr lang="en-US" dirty="0"/>
              <a:t>&gt;</a:t>
            </a:r>
            <a:br>
              <a:rPr lang="en-US" dirty="0"/>
            </a:br>
            <a:r>
              <a:rPr lang="en-US" dirty="0"/>
              <a:t>&lt;groupId&gt;</a:t>
            </a:r>
            <a:r>
              <a:rPr lang="en-US" dirty="0" err="1"/>
              <a:t>com.graphql</a:t>
            </a:r>
            <a:r>
              <a:rPr lang="en-US" dirty="0"/>
              <a:t>-java&lt;/groupId&gt;</a:t>
            </a:r>
            <a:br>
              <a:rPr lang="en-US" dirty="0"/>
            </a:br>
            <a:r>
              <a:rPr lang="en-US" dirty="0"/>
              <a:t>&lt;artifactId&gt;</a:t>
            </a:r>
            <a:r>
              <a:rPr lang="en-US" dirty="0" err="1"/>
              <a:t>graphiql</a:t>
            </a:r>
            <a:r>
              <a:rPr lang="en-US" dirty="0"/>
              <a:t>-spring-boot-starter&lt;/artifactId&gt;</a:t>
            </a:r>
            <a:br>
              <a:rPr lang="en-US" dirty="0"/>
            </a:br>
            <a:r>
              <a:rPr lang="en-US" dirty="0"/>
              <a:t>&lt;version&gt;5.0.2&lt;/version&gt;</a:t>
            </a:r>
            <a:br>
              <a:rPr lang="en-US" dirty="0"/>
            </a:br>
            <a:r>
              <a:rPr lang="en-US" dirty="0"/>
              <a:t>&lt;</a:t>
            </a:r>
            <a:r>
              <a:rPr lang="en-US" b="1" dirty="0"/>
              <a:t>/dependency</a:t>
            </a:r>
            <a:r>
              <a:rPr lang="en-US" dirty="0" smtClean="0"/>
              <a:t>&gt;</a:t>
            </a:r>
            <a:endParaRPr lang="en-US" dirty="0"/>
          </a:p>
          <a:p>
            <a:pPr algn="r" rtl="1"/>
            <a:r>
              <a:rPr lang="fa-IR" dirty="0">
                <a:solidFill>
                  <a:srgbClr val="00B050"/>
                </a:solidFill>
              </a:rPr>
              <a:t>مشاهده سایت برای دیدن مثال</a:t>
            </a:r>
            <a:r>
              <a:rPr lang="fa-IR" dirty="0" smtClean="0">
                <a:solidFill>
                  <a:srgbClr val="00B050"/>
                </a:solidFill>
              </a:rPr>
              <a:t>:</a:t>
            </a:r>
            <a:r>
              <a:rPr lang="fa-IR" dirty="0" smtClean="0"/>
              <a:t> </a:t>
            </a:r>
          </a:p>
          <a:p>
            <a:r>
              <a:rPr lang="en-US" dirty="0"/>
              <a:t>https://medium.com/@tiagoamp/graphql-with-java-and-spring-boot-a081839122ad</a:t>
            </a:r>
          </a:p>
        </p:txBody>
      </p:sp>
      <p:sp>
        <p:nvSpPr>
          <p:cNvPr id="9" name="Slide Number Placeholder 8"/>
          <p:cNvSpPr>
            <a:spLocks noGrp="1"/>
          </p:cNvSpPr>
          <p:nvPr>
            <p:ph type="sldNum" sz="quarter" idx="12"/>
          </p:nvPr>
        </p:nvSpPr>
        <p:spPr/>
        <p:txBody>
          <a:bodyPr/>
          <a:lstStyle/>
          <a:p>
            <a:fld id="{9AD6BF49-05CD-4564-BD42-F46347DCE5C4}" type="slidenum">
              <a:rPr lang="en-US" smtClean="0"/>
              <a:t>13</a:t>
            </a:fld>
            <a:endParaRPr lang="en-US"/>
          </a:p>
        </p:txBody>
      </p:sp>
    </p:spTree>
    <p:extLst>
      <p:ext uri="{BB962C8B-B14F-4D97-AF65-F5344CB8AC3E}">
        <p14:creationId xmlns:p14="http://schemas.microsoft.com/office/powerpoint/2010/main" val="32275001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8" y="111036"/>
            <a:ext cx="10018713" cy="685800"/>
          </a:xfrm>
        </p:spPr>
        <p:txBody>
          <a:bodyPr>
            <a:normAutofit fontScale="90000"/>
          </a:bodyPr>
          <a:lstStyle/>
          <a:p>
            <a:r>
              <a:rPr lang="en-US" b="1" dirty="0" smtClean="0">
                <a:solidFill>
                  <a:srgbClr val="FF0000"/>
                </a:solidFill>
                <a:cs typeface="B Nazanin" panose="00000400000000000000" pitchFamily="2" charset="-78"/>
              </a:rPr>
              <a:t>Other </a:t>
            </a:r>
            <a:r>
              <a:rPr lang="en-US" b="1" dirty="0">
                <a:solidFill>
                  <a:srgbClr val="FF0000"/>
                </a:solidFill>
                <a:cs typeface="B Nazanin" panose="00000400000000000000" pitchFamily="2" charset="-78"/>
              </a:rPr>
              <a:t>dependency</a:t>
            </a:r>
          </a:p>
        </p:txBody>
      </p:sp>
      <p:sp>
        <p:nvSpPr>
          <p:cNvPr id="3" name="Content Placeholder 2"/>
          <p:cNvSpPr>
            <a:spLocks noGrp="1"/>
          </p:cNvSpPr>
          <p:nvPr>
            <p:ph idx="1"/>
          </p:nvPr>
        </p:nvSpPr>
        <p:spPr>
          <a:xfrm>
            <a:off x="1183614" y="796836"/>
            <a:ext cx="10620103" cy="5682341"/>
          </a:xfrm>
        </p:spPr>
        <p:txBody>
          <a:bodyPr>
            <a:normAutofit fontScale="55000" lnSpcReduction="20000"/>
          </a:bodyPr>
          <a:lstStyle/>
          <a:p>
            <a:pPr marL="0" indent="0" algn="r" rtl="1">
              <a:buNone/>
            </a:pPr>
            <a:r>
              <a:rPr lang="fa-IR" dirty="0" smtClean="0">
                <a:cs typeface="B Nazanin" panose="00000400000000000000" pitchFamily="2" charset="-78"/>
              </a:rPr>
              <a:t>یک </a:t>
            </a:r>
            <a:r>
              <a:rPr lang="en-US" dirty="0" smtClean="0">
                <a:cs typeface="B Nazanin" panose="00000400000000000000" pitchFamily="2" charset="-78"/>
              </a:rPr>
              <a:t>dependency</a:t>
            </a:r>
            <a:r>
              <a:rPr lang="fa-IR" dirty="0" smtClean="0">
                <a:cs typeface="B Nazanin" panose="00000400000000000000" pitchFamily="2" charset="-78"/>
              </a:rPr>
              <a:t> دیگری وجود دارد که</a:t>
            </a:r>
            <a:r>
              <a:rPr lang="en-US" dirty="0" smtClean="0">
                <a:cs typeface="B Nazanin" panose="00000400000000000000" pitchFamily="2" charset="-78"/>
              </a:rPr>
              <a:t> </a:t>
            </a:r>
            <a:r>
              <a:rPr lang="fa-IR" dirty="0">
                <a:cs typeface="B Nazanin" panose="00000400000000000000" pitchFamily="2" charset="-78"/>
              </a:rPr>
              <a:t> شما را قادر می سازد تا به راحتی و با </a:t>
            </a:r>
            <a:r>
              <a:rPr lang="fa-IR" dirty="0" smtClean="0">
                <a:cs typeface="B Nazanin" panose="00000400000000000000" pitchFamily="2" charset="-78"/>
              </a:rPr>
              <a:t>چند</a:t>
            </a:r>
            <a:r>
              <a:rPr lang="en-US" dirty="0" smtClean="0">
                <a:cs typeface="B Nazanin" panose="00000400000000000000" pitchFamily="2" charset="-78"/>
              </a:rPr>
              <a:t> </a:t>
            </a:r>
            <a:r>
              <a:rPr lang="fa-IR" dirty="0" smtClean="0">
                <a:cs typeface="B Nazanin" panose="00000400000000000000" pitchFamily="2" charset="-78"/>
              </a:rPr>
              <a:t>انوتیشن ساده </a:t>
            </a:r>
            <a:r>
              <a:rPr lang="fa-IR" dirty="0">
                <a:cs typeface="B Nazanin" panose="00000400000000000000" pitchFamily="2" charset="-78"/>
              </a:rPr>
              <a:t>سرور </a:t>
            </a:r>
            <a:r>
              <a:rPr lang="en-US" dirty="0">
                <a:cs typeface="B Nazanin" panose="00000400000000000000" pitchFamily="2" charset="-78"/>
              </a:rPr>
              <a:t>GraphQL </a:t>
            </a:r>
            <a:r>
              <a:rPr lang="fa-IR" dirty="0">
                <a:cs typeface="B Nazanin" panose="00000400000000000000" pitchFamily="2" charset="-78"/>
              </a:rPr>
              <a:t>خود را ایجاد کنید.</a:t>
            </a:r>
            <a:endParaRPr lang="fa-IR" dirty="0" smtClean="0">
              <a:cs typeface="B Nazanin" panose="00000400000000000000" pitchFamily="2" charset="-78"/>
            </a:endParaRPr>
          </a:p>
          <a:p>
            <a:pPr marL="0" indent="0" algn="l">
              <a:buNone/>
            </a:pPr>
            <a:r>
              <a:rPr lang="en-US" dirty="0" smtClean="0">
                <a:cs typeface="B Nazanin" panose="00000400000000000000" pitchFamily="2" charset="-78"/>
              </a:rPr>
              <a:t>1)</a:t>
            </a:r>
          </a:p>
          <a:p>
            <a:pPr marL="0" indent="0" algn="l">
              <a:buNone/>
            </a:pPr>
            <a:r>
              <a:rPr lang="en-US" dirty="0" smtClean="0">
                <a:cs typeface="B Nazanin" panose="00000400000000000000" pitchFamily="2" charset="-78"/>
              </a:rPr>
              <a:t>&lt;</a:t>
            </a:r>
            <a:r>
              <a:rPr lang="en-US" dirty="0">
                <a:cs typeface="B Nazanin" panose="00000400000000000000" pitchFamily="2" charset="-78"/>
              </a:rPr>
              <a:t>dependency&gt;</a:t>
            </a:r>
          </a:p>
          <a:p>
            <a:pPr marL="0" indent="0" algn="l">
              <a:buNone/>
            </a:pPr>
            <a:r>
              <a:rPr lang="en-US" dirty="0">
                <a:cs typeface="B Nazanin" panose="00000400000000000000" pitchFamily="2" charset="-78"/>
              </a:rPr>
              <a:t>    &lt;groupId&gt;</a:t>
            </a:r>
            <a:r>
              <a:rPr lang="en-US" dirty="0" err="1">
                <a:cs typeface="B Nazanin" panose="00000400000000000000" pitchFamily="2" charset="-78"/>
              </a:rPr>
              <a:t>com.kumuluz.ee.graphql</a:t>
            </a:r>
            <a:r>
              <a:rPr lang="en-US" dirty="0">
                <a:cs typeface="B Nazanin" panose="00000400000000000000" pitchFamily="2" charset="-78"/>
              </a:rPr>
              <a:t>&lt;/groupId&gt;</a:t>
            </a:r>
          </a:p>
          <a:p>
            <a:pPr marL="0" indent="0" algn="l">
              <a:buNone/>
            </a:pPr>
            <a:r>
              <a:rPr lang="en-US" dirty="0">
                <a:cs typeface="B Nazanin" panose="00000400000000000000" pitchFamily="2" charset="-78"/>
              </a:rPr>
              <a:t>    &lt;artifactId&gt;</a:t>
            </a:r>
            <a:r>
              <a:rPr lang="en-US" dirty="0" err="1">
                <a:cs typeface="B Nazanin" panose="00000400000000000000" pitchFamily="2" charset="-78"/>
              </a:rPr>
              <a:t>kumuluzee</a:t>
            </a:r>
            <a:r>
              <a:rPr lang="en-US" dirty="0">
                <a:cs typeface="B Nazanin" panose="00000400000000000000" pitchFamily="2" charset="-78"/>
              </a:rPr>
              <a:t>-graphql&lt;/artifactId&gt;</a:t>
            </a:r>
          </a:p>
          <a:p>
            <a:pPr marL="0" indent="0" algn="l">
              <a:buNone/>
            </a:pPr>
            <a:r>
              <a:rPr lang="en-US" dirty="0">
                <a:cs typeface="B Nazanin" panose="00000400000000000000" pitchFamily="2" charset="-78"/>
              </a:rPr>
              <a:t>    &lt;version&gt;${kumuluzee-graphql.version}&lt;/version&gt;</a:t>
            </a:r>
          </a:p>
          <a:p>
            <a:pPr marL="0" indent="0" algn="l">
              <a:buNone/>
            </a:pPr>
            <a:r>
              <a:rPr lang="en-US" dirty="0">
                <a:cs typeface="B Nazanin" panose="00000400000000000000" pitchFamily="2" charset="-78"/>
              </a:rPr>
              <a:t>&lt;/dependency</a:t>
            </a:r>
            <a:r>
              <a:rPr lang="en-US" dirty="0" smtClean="0">
                <a:cs typeface="B Nazanin" panose="00000400000000000000" pitchFamily="2" charset="-78"/>
              </a:rPr>
              <a:t>&gt;</a:t>
            </a:r>
          </a:p>
          <a:p>
            <a:pPr marL="0" indent="0" algn="r" rtl="1">
              <a:buNone/>
            </a:pPr>
            <a:r>
              <a:rPr lang="fa-IR" dirty="0" smtClean="0">
                <a:solidFill>
                  <a:srgbClr val="FF0000"/>
                </a:solidFill>
                <a:cs typeface="B Nazanin" panose="00000400000000000000" pitchFamily="2" charset="-78"/>
              </a:rPr>
              <a:t>مشکل این </a:t>
            </a:r>
            <a:r>
              <a:rPr lang="en-US" dirty="0">
                <a:solidFill>
                  <a:srgbClr val="FF0000"/>
                </a:solidFill>
                <a:cs typeface="B Nazanin" panose="00000400000000000000" pitchFamily="2" charset="-78"/>
              </a:rPr>
              <a:t>dependency</a:t>
            </a:r>
            <a:r>
              <a:rPr lang="fa-IR" dirty="0" smtClean="0">
                <a:solidFill>
                  <a:srgbClr val="FF0000"/>
                </a:solidFill>
                <a:cs typeface="B Nazanin" panose="00000400000000000000" pitchFamily="2" charset="-78"/>
              </a:rPr>
              <a:t> این است که </a:t>
            </a:r>
            <a:r>
              <a:rPr lang="en-US" dirty="0" smtClean="0">
                <a:solidFill>
                  <a:srgbClr val="FF0000"/>
                </a:solidFill>
                <a:cs typeface="B Nazanin" panose="00000400000000000000" pitchFamily="2" charset="-78"/>
              </a:rPr>
              <a:t>Subscriptions</a:t>
            </a:r>
            <a:r>
              <a:rPr lang="fa-IR" dirty="0" smtClean="0">
                <a:solidFill>
                  <a:srgbClr val="FF0000"/>
                </a:solidFill>
                <a:cs typeface="B Nazanin" panose="00000400000000000000" pitchFamily="2" charset="-78"/>
              </a:rPr>
              <a:t> را در </a:t>
            </a:r>
            <a:r>
              <a:rPr lang="fa-IR" dirty="0">
                <a:solidFill>
                  <a:srgbClr val="FF0000"/>
                </a:solidFill>
                <a:cs typeface="B Nazanin" panose="00000400000000000000" pitchFamily="2" charset="-78"/>
              </a:rPr>
              <a:t>حال حاضر پشتیبانی نمی </a:t>
            </a:r>
            <a:r>
              <a:rPr lang="fa-IR" dirty="0" smtClean="0">
                <a:solidFill>
                  <a:srgbClr val="FF0000"/>
                </a:solidFill>
                <a:cs typeface="B Nazanin" panose="00000400000000000000" pitchFamily="2" charset="-78"/>
              </a:rPr>
              <a:t>کند.</a:t>
            </a:r>
          </a:p>
          <a:p>
            <a:pPr marL="0" indent="0" algn="r" rtl="1">
              <a:buNone/>
            </a:pPr>
            <a:r>
              <a:rPr lang="fa-IR" dirty="0" smtClean="0">
                <a:solidFill>
                  <a:srgbClr val="00B050"/>
                </a:solidFill>
                <a:cs typeface="B Nazanin" panose="00000400000000000000" pitchFamily="2" charset="-78"/>
              </a:rPr>
              <a:t>مشاهده سایت برای دیدن مثال:</a:t>
            </a:r>
          </a:p>
          <a:p>
            <a:pPr marL="0" indent="0">
              <a:buNone/>
            </a:pPr>
            <a:r>
              <a:rPr lang="en-US" dirty="0">
                <a:cs typeface="B Nazanin" panose="00000400000000000000" pitchFamily="2" charset="-78"/>
                <a:hlinkClick r:id="rId2"/>
              </a:rPr>
              <a:t>https://</a:t>
            </a:r>
            <a:r>
              <a:rPr lang="en-US" dirty="0" smtClean="0">
                <a:cs typeface="B Nazanin" panose="00000400000000000000" pitchFamily="2" charset="-78"/>
                <a:hlinkClick r:id="rId2"/>
              </a:rPr>
              <a:t>github.com/kumuluz/kumuluzee-graphql</a:t>
            </a:r>
            <a:endParaRPr lang="en-US" dirty="0" smtClean="0">
              <a:cs typeface="B Nazanin" panose="00000400000000000000" pitchFamily="2" charset="-78"/>
            </a:endParaRPr>
          </a:p>
          <a:p>
            <a:pPr marL="0" indent="0">
              <a:buNone/>
            </a:pPr>
            <a:endParaRPr lang="en-US" dirty="0" smtClean="0">
              <a:cs typeface="B Nazanin" panose="00000400000000000000" pitchFamily="2" charset="-78"/>
            </a:endParaRPr>
          </a:p>
          <a:p>
            <a:pPr marL="0" indent="0">
              <a:buNone/>
            </a:pPr>
            <a:r>
              <a:rPr lang="en-US" dirty="0" smtClean="0">
                <a:cs typeface="B Nazanin" panose="00000400000000000000" pitchFamily="2" charset="-78"/>
              </a:rPr>
              <a:t>2)</a:t>
            </a:r>
            <a:endParaRPr lang="en-US" dirty="0">
              <a:cs typeface="B Nazanin" panose="00000400000000000000" pitchFamily="2" charset="-78"/>
            </a:endParaRPr>
          </a:p>
          <a:p>
            <a:pPr marL="0" indent="0">
              <a:buNone/>
            </a:pPr>
            <a:r>
              <a:rPr lang="en-US" dirty="0">
                <a:cs typeface="B Nazanin" panose="00000400000000000000" pitchFamily="2" charset="-78"/>
              </a:rPr>
              <a:t>&lt;dependency&gt;</a:t>
            </a:r>
          </a:p>
          <a:p>
            <a:pPr marL="0" indent="0">
              <a:buNone/>
            </a:pPr>
            <a:r>
              <a:rPr lang="en-US" dirty="0">
                <a:cs typeface="B Nazanin" panose="00000400000000000000" pitchFamily="2" charset="-78"/>
              </a:rPr>
              <a:t>  &lt;groupId&gt;</a:t>
            </a:r>
            <a:r>
              <a:rPr lang="en-US" dirty="0" err="1">
                <a:cs typeface="B Nazanin" panose="00000400000000000000" pitchFamily="2" charset="-78"/>
              </a:rPr>
              <a:t>io.leangen.graphql</a:t>
            </a:r>
            <a:r>
              <a:rPr lang="en-US" dirty="0">
                <a:cs typeface="B Nazanin" panose="00000400000000000000" pitchFamily="2" charset="-78"/>
              </a:rPr>
              <a:t>&lt;/groupId&gt;</a:t>
            </a:r>
          </a:p>
          <a:p>
            <a:pPr marL="0" indent="0">
              <a:buNone/>
            </a:pPr>
            <a:r>
              <a:rPr lang="en-US" dirty="0">
                <a:cs typeface="B Nazanin" panose="00000400000000000000" pitchFamily="2" charset="-78"/>
              </a:rPr>
              <a:t>  &lt;</a:t>
            </a:r>
            <a:r>
              <a:rPr lang="en-US" dirty="0" err="1">
                <a:cs typeface="B Nazanin" panose="00000400000000000000" pitchFamily="2" charset="-78"/>
              </a:rPr>
              <a:t>artifactId</a:t>
            </a:r>
            <a:r>
              <a:rPr lang="en-US" dirty="0">
                <a:cs typeface="B Nazanin" panose="00000400000000000000" pitchFamily="2" charset="-78"/>
              </a:rPr>
              <a:t>&gt;</a:t>
            </a:r>
            <a:r>
              <a:rPr lang="en-US" dirty="0" err="1">
                <a:cs typeface="B Nazanin" panose="00000400000000000000" pitchFamily="2" charset="-78"/>
              </a:rPr>
              <a:t>spqr</a:t>
            </a:r>
            <a:r>
              <a:rPr lang="en-US" dirty="0">
                <a:cs typeface="B Nazanin" panose="00000400000000000000" pitchFamily="2" charset="-78"/>
              </a:rPr>
              <a:t>&lt;/</a:t>
            </a:r>
            <a:r>
              <a:rPr lang="en-US" dirty="0" err="1">
                <a:cs typeface="B Nazanin" panose="00000400000000000000" pitchFamily="2" charset="-78"/>
              </a:rPr>
              <a:t>artifactId</a:t>
            </a:r>
            <a:r>
              <a:rPr lang="en-US" dirty="0">
                <a:cs typeface="B Nazanin" panose="00000400000000000000" pitchFamily="2" charset="-78"/>
              </a:rPr>
              <a:t>&gt;</a:t>
            </a:r>
          </a:p>
          <a:p>
            <a:pPr marL="0" indent="0">
              <a:buNone/>
            </a:pPr>
            <a:r>
              <a:rPr lang="en-US" dirty="0">
                <a:cs typeface="B Nazanin" panose="00000400000000000000" pitchFamily="2" charset="-78"/>
              </a:rPr>
              <a:t>  &lt;version&gt;0.10.1&lt;/version&gt;</a:t>
            </a:r>
          </a:p>
          <a:p>
            <a:pPr marL="0" indent="0">
              <a:buNone/>
            </a:pPr>
            <a:r>
              <a:rPr lang="en-US" dirty="0">
                <a:cs typeface="B Nazanin" panose="00000400000000000000" pitchFamily="2" charset="-78"/>
              </a:rPr>
              <a:t>&lt;/dependency</a:t>
            </a:r>
            <a:r>
              <a:rPr lang="en-US" dirty="0" smtClean="0">
                <a:cs typeface="B Nazanin" panose="00000400000000000000" pitchFamily="2" charset="-78"/>
              </a:rPr>
              <a:t>&gt;</a:t>
            </a:r>
          </a:p>
          <a:p>
            <a:pPr marL="0" indent="0" algn="r" rtl="1">
              <a:buNone/>
            </a:pPr>
            <a:r>
              <a:rPr lang="fa-IR" dirty="0">
                <a:solidFill>
                  <a:srgbClr val="00B050"/>
                </a:solidFill>
                <a:cs typeface="B Nazanin" panose="00000400000000000000" pitchFamily="2" charset="-78"/>
              </a:rPr>
              <a:t>مشاهده سایت برای دیدن مثال:</a:t>
            </a:r>
          </a:p>
          <a:p>
            <a:pPr marL="0" indent="0">
              <a:buNone/>
            </a:pPr>
            <a:r>
              <a:rPr lang="en-US" dirty="0" smtClean="0">
                <a:cs typeface="B Nazanin" panose="00000400000000000000" pitchFamily="2" charset="-78"/>
                <a:hlinkClick r:id="rId3"/>
              </a:rPr>
              <a:t>https://</a:t>
            </a:r>
            <a:r>
              <a:rPr lang="en-US" dirty="0" smtClean="0">
                <a:cs typeface="B Nazanin" panose="00000400000000000000" pitchFamily="2" charset="-78"/>
              </a:rPr>
              <a:t> </a:t>
            </a:r>
            <a:r>
              <a:rPr lang="en-US" dirty="0">
                <a:cs typeface="B Nazanin" panose="00000400000000000000" pitchFamily="2" charset="-78"/>
                <a:hlinkClick r:id="rId3"/>
              </a:rPr>
              <a:t>github.com/</a:t>
            </a:r>
            <a:r>
              <a:rPr lang="en-US" dirty="0" err="1">
                <a:cs typeface="B Nazanin" panose="00000400000000000000" pitchFamily="2" charset="-78"/>
                <a:hlinkClick r:id="rId3"/>
              </a:rPr>
              <a:t>leangen</a:t>
            </a:r>
            <a:r>
              <a:rPr lang="en-US" dirty="0">
                <a:cs typeface="B Nazanin" panose="00000400000000000000" pitchFamily="2" charset="-78"/>
                <a:hlinkClick r:id="rId3"/>
              </a:rPr>
              <a:t>/</a:t>
            </a:r>
            <a:r>
              <a:rPr lang="en-US" dirty="0" err="1">
                <a:cs typeface="B Nazanin" panose="00000400000000000000" pitchFamily="2" charset="-78"/>
                <a:hlinkClick r:id="rId3"/>
              </a:rPr>
              <a:t>graphql-spqr</a:t>
            </a:r>
            <a:r>
              <a:rPr lang="en-US" dirty="0">
                <a:cs typeface="B Nazanin" panose="00000400000000000000" pitchFamily="2" charset="-78"/>
              </a:rPr>
              <a:t>  </a:t>
            </a:r>
            <a:r>
              <a:rPr lang="en-US" dirty="0" smtClean="0">
                <a:cs typeface="B Nazanin" panose="00000400000000000000" pitchFamily="2" charset="-78"/>
              </a:rPr>
              <a:t>, </a:t>
            </a:r>
            <a:r>
              <a:rPr lang="en-US" dirty="0">
                <a:cs typeface="B Nazanin" panose="00000400000000000000" pitchFamily="2" charset="-78"/>
                <a:hlinkClick r:id="rId4"/>
              </a:rPr>
              <a:t>https://</a:t>
            </a:r>
            <a:r>
              <a:rPr lang="en-US" dirty="0" smtClean="0">
                <a:cs typeface="B Nazanin" panose="00000400000000000000" pitchFamily="2" charset="-78"/>
                <a:hlinkClick r:id="rId4"/>
              </a:rPr>
              <a:t>search.maven.org/artifact/io.leangen.graphql/spqr/0.10.1/jar</a:t>
            </a:r>
            <a:endParaRPr lang="en-US" dirty="0">
              <a:cs typeface="B Nazanin" panose="00000400000000000000" pitchFamily="2" charset="-78"/>
            </a:endParaRPr>
          </a:p>
        </p:txBody>
      </p:sp>
      <p:sp>
        <p:nvSpPr>
          <p:cNvPr id="9" name="Slide Number Placeholder 8"/>
          <p:cNvSpPr>
            <a:spLocks noGrp="1"/>
          </p:cNvSpPr>
          <p:nvPr>
            <p:ph type="sldNum" sz="quarter" idx="12"/>
          </p:nvPr>
        </p:nvSpPr>
        <p:spPr/>
        <p:txBody>
          <a:bodyPr/>
          <a:lstStyle/>
          <a:p>
            <a:fld id="{9AD6BF49-05CD-4564-BD42-F46347DCE5C4}" type="slidenum">
              <a:rPr lang="en-US" smtClean="0"/>
              <a:t>14</a:t>
            </a:fld>
            <a:endParaRPr lang="en-US"/>
          </a:p>
        </p:txBody>
      </p:sp>
    </p:spTree>
    <p:extLst>
      <p:ext uri="{BB962C8B-B14F-4D97-AF65-F5344CB8AC3E}">
        <p14:creationId xmlns:p14="http://schemas.microsoft.com/office/powerpoint/2010/main" val="29677751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راه اندازی یک پروژه با</a:t>
            </a:r>
            <a:br>
              <a:rPr lang="fa-IR" dirty="0" smtClean="0"/>
            </a:br>
            <a:r>
              <a:rPr lang="en-US" dirty="0" err="1">
                <a:cs typeface="B Nazanin" panose="00000400000000000000" pitchFamily="2" charset="-78"/>
                <a:hlinkClick r:id="rId2"/>
              </a:rPr>
              <a:t>graphql</a:t>
            </a:r>
            <a:r>
              <a:rPr lang="en-US" dirty="0">
                <a:cs typeface="B Nazanin" panose="00000400000000000000" pitchFamily="2" charset="-78"/>
                <a:hlinkClick r:id="rId2"/>
              </a:rPr>
              <a:t>-</a:t>
            </a:r>
            <a:r>
              <a:rPr lang="en-US" dirty="0" err="1">
                <a:cs typeface="B Nazanin" panose="00000400000000000000" pitchFamily="2" charset="-78"/>
                <a:hlinkClick r:id="rId2"/>
              </a:rPr>
              <a:t>spqr</a:t>
            </a:r>
            <a:r>
              <a:rPr lang="en-US" dirty="0">
                <a:cs typeface="B Nazanin" panose="00000400000000000000" pitchFamily="2" charset="-78"/>
                <a:hlinkClick r:id="rId2"/>
              </a:rPr>
              <a:t>-spring-boot-</a:t>
            </a:r>
            <a:r>
              <a:rPr lang="en-US" dirty="0" err="1">
                <a:cs typeface="B Nazanin" panose="00000400000000000000" pitchFamily="2" charset="-78"/>
                <a:hlinkClick r:id="rId2"/>
              </a:rPr>
              <a:t>starte</a:t>
            </a:r>
            <a:endParaRPr lang="en-US" dirty="0"/>
          </a:p>
        </p:txBody>
      </p:sp>
      <p:sp>
        <p:nvSpPr>
          <p:cNvPr id="3" name="Content Placeholder 2"/>
          <p:cNvSpPr>
            <a:spLocks noGrp="1"/>
          </p:cNvSpPr>
          <p:nvPr>
            <p:ph idx="1"/>
          </p:nvPr>
        </p:nvSpPr>
        <p:spPr>
          <a:xfrm>
            <a:off x="1484310" y="2666999"/>
            <a:ext cx="10206947" cy="3124201"/>
          </a:xfrm>
        </p:spPr>
        <p:txBody>
          <a:bodyPr/>
          <a:lstStyle/>
          <a:p>
            <a:pPr algn="r" rtl="1"/>
            <a:r>
              <a:rPr lang="fa-IR" dirty="0" smtClean="0"/>
              <a:t>در ادامه نحوه راه اندازی یک پروژه با </a:t>
            </a:r>
            <a:r>
              <a:rPr lang="en-US" dirty="0" smtClean="0"/>
              <a:t>dependency</a:t>
            </a:r>
            <a:r>
              <a:rPr lang="fa-IR" dirty="0" smtClean="0"/>
              <a:t> ، </a:t>
            </a:r>
            <a:r>
              <a:rPr lang="en-US" dirty="0" err="1" smtClean="0">
                <a:cs typeface="B Nazanin" panose="00000400000000000000" pitchFamily="2" charset="-78"/>
                <a:hlinkClick r:id="rId2"/>
              </a:rPr>
              <a:t>graphql</a:t>
            </a:r>
            <a:r>
              <a:rPr lang="en-US" dirty="0" smtClean="0">
                <a:cs typeface="B Nazanin" panose="00000400000000000000" pitchFamily="2" charset="-78"/>
                <a:hlinkClick r:id="rId2"/>
              </a:rPr>
              <a:t>-</a:t>
            </a:r>
            <a:r>
              <a:rPr lang="en-US" dirty="0" err="1" smtClean="0">
                <a:cs typeface="B Nazanin" panose="00000400000000000000" pitchFamily="2" charset="-78"/>
                <a:hlinkClick r:id="rId2"/>
              </a:rPr>
              <a:t>spqr</a:t>
            </a:r>
            <a:r>
              <a:rPr lang="en-US" dirty="0" smtClean="0">
                <a:cs typeface="B Nazanin" panose="00000400000000000000" pitchFamily="2" charset="-78"/>
                <a:hlinkClick r:id="rId2"/>
              </a:rPr>
              <a:t>-spring-boot-</a:t>
            </a:r>
            <a:r>
              <a:rPr lang="en-US" dirty="0" err="1" smtClean="0">
                <a:cs typeface="B Nazanin" panose="00000400000000000000" pitchFamily="2" charset="-78"/>
                <a:hlinkClick r:id="rId2"/>
              </a:rPr>
              <a:t>starte</a:t>
            </a:r>
            <a:r>
              <a:rPr lang="fa-IR" dirty="0" smtClean="0">
                <a:cs typeface="B Nazanin" panose="00000400000000000000" pitchFamily="2" charset="-78"/>
              </a:rPr>
              <a:t> توضیح داده میشود.</a:t>
            </a:r>
            <a:endParaRPr lang="en-US" dirty="0"/>
          </a:p>
        </p:txBody>
      </p:sp>
      <p:sp>
        <p:nvSpPr>
          <p:cNvPr id="10" name="Slide Number Placeholder 9"/>
          <p:cNvSpPr>
            <a:spLocks noGrp="1"/>
          </p:cNvSpPr>
          <p:nvPr>
            <p:ph type="sldNum" sz="quarter" idx="12"/>
          </p:nvPr>
        </p:nvSpPr>
        <p:spPr/>
        <p:txBody>
          <a:bodyPr/>
          <a:lstStyle/>
          <a:p>
            <a:fld id="{9AD6BF49-05CD-4564-BD42-F46347DCE5C4}" type="slidenum">
              <a:rPr lang="en-US" smtClean="0"/>
              <a:t>15</a:t>
            </a:fld>
            <a:endParaRPr lang="en-US" dirty="0"/>
          </a:p>
        </p:txBody>
      </p:sp>
    </p:spTree>
    <p:extLst>
      <p:ext uri="{BB962C8B-B14F-4D97-AF65-F5344CB8AC3E}">
        <p14:creationId xmlns:p14="http://schemas.microsoft.com/office/powerpoint/2010/main" val="173338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solidFill>
                  <a:srgbClr val="FF0000"/>
                </a:solidFill>
                <a:cs typeface="B Nazanin" panose="00000400000000000000" pitchFamily="2" charset="-78"/>
              </a:rPr>
              <a:t>آماده سازی پروژه با گراف کیوال با انوتیشن</a:t>
            </a:r>
            <a:endParaRPr lang="en-US" dirty="0">
              <a:solidFill>
                <a:srgbClr val="FF0000"/>
              </a:solidFill>
              <a:cs typeface="B Nazanin" panose="00000400000000000000" pitchFamily="2" charset="-78"/>
            </a:endParaRPr>
          </a:p>
        </p:txBody>
      </p:sp>
      <p:sp>
        <p:nvSpPr>
          <p:cNvPr id="3" name="Content Placeholder 2"/>
          <p:cNvSpPr>
            <a:spLocks noGrp="1"/>
          </p:cNvSpPr>
          <p:nvPr>
            <p:ph idx="1"/>
          </p:nvPr>
        </p:nvSpPr>
        <p:spPr>
          <a:xfrm>
            <a:off x="1614939" y="2371995"/>
            <a:ext cx="10018713" cy="690155"/>
          </a:xfrm>
        </p:spPr>
        <p:txBody>
          <a:bodyPr/>
          <a:lstStyle/>
          <a:p>
            <a:pPr algn="r" rtl="1"/>
            <a:r>
              <a:rPr lang="fa-IR" dirty="0" smtClean="0">
                <a:cs typeface="B Nazanin" panose="00000400000000000000" pitchFamily="2" charset="-78"/>
              </a:rPr>
              <a:t>ابتدا </a:t>
            </a:r>
            <a:r>
              <a:rPr lang="en-US" dirty="0" smtClean="0">
                <a:cs typeface="B Nazanin" panose="00000400000000000000" pitchFamily="2" charset="-78"/>
              </a:rPr>
              <a:t>dependency</a:t>
            </a:r>
            <a:r>
              <a:rPr lang="fa-IR" dirty="0" smtClean="0">
                <a:cs typeface="B Nazanin" panose="00000400000000000000" pitchFamily="2" charset="-78"/>
              </a:rPr>
              <a:t> زیر را در </a:t>
            </a:r>
            <a:r>
              <a:rPr lang="en-US" dirty="0" err="1" smtClean="0">
                <a:cs typeface="B Nazanin" panose="00000400000000000000" pitchFamily="2" charset="-78"/>
              </a:rPr>
              <a:t>pom</a:t>
            </a:r>
            <a:r>
              <a:rPr lang="fa-IR" dirty="0" smtClean="0">
                <a:cs typeface="B Nazanin" panose="00000400000000000000" pitchFamily="2" charset="-78"/>
              </a:rPr>
              <a:t> پروژه اضافه میکنیم.</a:t>
            </a:r>
          </a:p>
          <a:p>
            <a:pPr algn="l"/>
            <a:endParaRPr lang="en-US" dirty="0">
              <a:cs typeface="B Nazanin" panose="00000400000000000000" pitchFamily="2" charset="-78"/>
            </a:endParaRPr>
          </a:p>
        </p:txBody>
      </p:sp>
      <p:pic>
        <p:nvPicPr>
          <p:cNvPr id="6" name="Picture 5"/>
          <p:cNvPicPr>
            <a:picLocks noChangeAspect="1"/>
          </p:cNvPicPr>
          <p:nvPr/>
        </p:nvPicPr>
        <p:blipFill>
          <a:blip r:embed="rId2"/>
          <a:stretch>
            <a:fillRect/>
          </a:stretch>
        </p:blipFill>
        <p:spPr>
          <a:xfrm>
            <a:off x="1484311" y="3226525"/>
            <a:ext cx="7546658" cy="2207623"/>
          </a:xfrm>
          <a:prstGeom prst="rect">
            <a:avLst/>
          </a:prstGeom>
        </p:spPr>
      </p:pic>
      <p:sp>
        <p:nvSpPr>
          <p:cNvPr id="10" name="Slide Number Placeholder 9"/>
          <p:cNvSpPr>
            <a:spLocks noGrp="1"/>
          </p:cNvSpPr>
          <p:nvPr>
            <p:ph type="sldNum" sz="quarter" idx="12"/>
          </p:nvPr>
        </p:nvSpPr>
        <p:spPr/>
        <p:txBody>
          <a:bodyPr/>
          <a:lstStyle/>
          <a:p>
            <a:fld id="{9AD6BF49-05CD-4564-BD42-F46347DCE5C4}" type="slidenum">
              <a:rPr lang="en-US" smtClean="0"/>
              <a:t>16</a:t>
            </a:fld>
            <a:endParaRPr lang="en-US"/>
          </a:p>
        </p:txBody>
      </p:sp>
    </p:spTree>
    <p:extLst>
      <p:ext uri="{BB962C8B-B14F-4D97-AF65-F5344CB8AC3E}">
        <p14:creationId xmlns:p14="http://schemas.microsoft.com/office/powerpoint/2010/main" val="12986004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210283"/>
          </a:xfrm>
        </p:spPr>
        <p:txBody>
          <a:bodyPr/>
          <a:lstStyle/>
          <a:p>
            <a:r>
              <a:rPr lang="fa-IR" dirty="0">
                <a:solidFill>
                  <a:srgbClr val="FF0000"/>
                </a:solidFill>
                <a:cs typeface="B Nazanin" panose="00000400000000000000" pitchFamily="2" charset="-78"/>
              </a:rPr>
              <a:t>آماده سازی پروژه با گراف کیوال با انوتیشن</a:t>
            </a:r>
            <a:endParaRPr lang="en-US" dirty="0">
              <a:cs typeface="B Nazanin" panose="00000400000000000000" pitchFamily="2" charset="-78"/>
            </a:endParaRPr>
          </a:p>
        </p:txBody>
      </p:sp>
      <p:sp>
        <p:nvSpPr>
          <p:cNvPr id="3" name="Content Placeholder 2"/>
          <p:cNvSpPr>
            <a:spLocks noGrp="1"/>
          </p:cNvSpPr>
          <p:nvPr>
            <p:ph idx="1"/>
          </p:nvPr>
        </p:nvSpPr>
        <p:spPr>
          <a:xfrm>
            <a:off x="1484310" y="2011681"/>
            <a:ext cx="10018713" cy="3779520"/>
          </a:xfrm>
        </p:spPr>
        <p:txBody>
          <a:bodyPr>
            <a:normAutofit/>
          </a:bodyPr>
          <a:lstStyle/>
          <a:p>
            <a:r>
              <a:rPr lang="en-US" dirty="0">
                <a:cs typeface="B Nazanin" panose="00000400000000000000" pitchFamily="2" charset="-78"/>
              </a:rPr>
              <a:t>Notice that you are already using GraphQL SPQR (GraphQL Schema Publisher &amp; Query Resolver, pronounced like speaker) annotations (i.e. @</a:t>
            </a:r>
            <a:r>
              <a:rPr lang="en-US" dirty="0" err="1">
                <a:cs typeface="B Nazanin" panose="00000400000000000000" pitchFamily="2" charset="-78"/>
              </a:rPr>
              <a:t>GraphQLQuery</a:t>
            </a:r>
            <a:r>
              <a:rPr lang="en-US" dirty="0">
                <a:cs typeface="B Nazanin" panose="00000400000000000000" pitchFamily="2" charset="-78"/>
              </a:rPr>
              <a:t>) on the entity. This is how it </a:t>
            </a:r>
            <a:r>
              <a:rPr lang="en-US" dirty="0" smtClean="0">
                <a:cs typeface="B Nazanin" panose="00000400000000000000" pitchFamily="2" charset="-78"/>
              </a:rPr>
              <a:t>will </a:t>
            </a:r>
            <a:r>
              <a:rPr lang="en-US" dirty="0">
                <a:cs typeface="B Nazanin" panose="00000400000000000000" pitchFamily="2" charset="-78"/>
              </a:rPr>
              <a:t>know to expose those entities in the API</a:t>
            </a:r>
            <a:r>
              <a:rPr lang="en-US" dirty="0" smtClean="0">
                <a:cs typeface="B Nazanin" panose="00000400000000000000" pitchFamily="2" charset="-78"/>
              </a:rPr>
              <a:t>.</a:t>
            </a:r>
            <a:endParaRPr lang="fa-IR" dirty="0" smtClean="0">
              <a:cs typeface="B Nazanin" panose="00000400000000000000" pitchFamily="2" charset="-78"/>
            </a:endParaRPr>
          </a:p>
          <a:p>
            <a:pPr algn="r" rtl="1"/>
            <a:r>
              <a:rPr lang="fa-IR" dirty="0">
                <a:cs typeface="B Nazanin" panose="00000400000000000000" pitchFamily="2" charset="-78"/>
              </a:rPr>
              <a:t>توجه داشته باشید که </a:t>
            </a:r>
            <a:r>
              <a:rPr lang="fa-IR" dirty="0" smtClean="0">
                <a:cs typeface="B Nazanin" panose="00000400000000000000" pitchFamily="2" charset="-78"/>
              </a:rPr>
              <a:t>از </a:t>
            </a:r>
            <a:r>
              <a:rPr lang="en-US" dirty="0" smtClean="0">
                <a:cs typeface="B Nazanin" panose="00000400000000000000" pitchFamily="2" charset="-78"/>
              </a:rPr>
              <a:t>GraphQL SPQR</a:t>
            </a:r>
            <a:r>
              <a:rPr lang="fa-IR" dirty="0" smtClean="0">
                <a:cs typeface="B Nazanin" panose="00000400000000000000" pitchFamily="2" charset="-78"/>
              </a:rPr>
              <a:t> </a:t>
            </a:r>
            <a:r>
              <a:rPr lang="en-US" dirty="0" smtClean="0">
                <a:cs typeface="B Nazanin" panose="00000400000000000000" pitchFamily="2" charset="-78"/>
              </a:rPr>
              <a:t>GraphQL </a:t>
            </a:r>
            <a:r>
              <a:rPr lang="en-US" dirty="0">
                <a:cs typeface="B Nazanin" panose="00000400000000000000" pitchFamily="2" charset="-78"/>
              </a:rPr>
              <a:t>Schema Publisher &amp; Query </a:t>
            </a:r>
            <a:r>
              <a:rPr lang="en-US" dirty="0" smtClean="0">
                <a:cs typeface="B Nazanin" panose="00000400000000000000" pitchFamily="2" charset="-78"/>
              </a:rPr>
              <a:t>Resolver</a:t>
            </a:r>
            <a:r>
              <a:rPr lang="en-US" dirty="0">
                <a:cs typeface="B Nazanin" panose="00000400000000000000" pitchFamily="2" charset="-78"/>
              </a:rPr>
              <a:t>)</a:t>
            </a:r>
            <a:r>
              <a:rPr lang="en-US" dirty="0" smtClean="0">
                <a:cs typeface="B Nazanin" panose="00000400000000000000" pitchFamily="2" charset="-78"/>
              </a:rPr>
              <a:t> </a:t>
            </a:r>
            <a:r>
              <a:rPr lang="en-US" dirty="0">
                <a:cs typeface="B Nazanin" panose="00000400000000000000" pitchFamily="2" charset="-78"/>
              </a:rPr>
              <a:t>، </a:t>
            </a:r>
            <a:r>
              <a:rPr lang="fa-IR" dirty="0">
                <a:cs typeface="B Nazanin" panose="00000400000000000000" pitchFamily="2" charset="-78"/>
              </a:rPr>
              <a:t>مانند بلندگو تلفظ می شود) </a:t>
            </a:r>
            <a:r>
              <a:rPr lang="fa-IR" dirty="0" smtClean="0">
                <a:cs typeface="B Nazanin" panose="00000400000000000000" pitchFamily="2" charset="-78"/>
              </a:rPr>
              <a:t>انوتیشن (به </a:t>
            </a:r>
            <a:r>
              <a:rPr lang="fa-IR" dirty="0">
                <a:cs typeface="B Nazanin" panose="00000400000000000000" pitchFamily="2" charset="-78"/>
              </a:rPr>
              <a:t>عنوان </a:t>
            </a:r>
            <a:r>
              <a:rPr lang="fa-IR" dirty="0" smtClean="0">
                <a:cs typeface="B Nazanin" panose="00000400000000000000" pitchFamily="2" charset="-78"/>
              </a:rPr>
              <a:t>مثال</a:t>
            </a:r>
            <a:r>
              <a:rPr lang="en-US" dirty="0">
                <a:cs typeface="B Nazanin" panose="00000400000000000000" pitchFamily="2" charset="-78"/>
              </a:rPr>
              <a:t> (</a:t>
            </a:r>
            <a:r>
              <a:rPr lang="en-US" dirty="0" smtClean="0">
                <a:cs typeface="B Nazanin" panose="00000400000000000000" pitchFamily="2" charset="-78"/>
              </a:rPr>
              <a:t>@</a:t>
            </a:r>
            <a:r>
              <a:rPr lang="en-US" dirty="0" err="1">
                <a:cs typeface="B Nazanin" panose="00000400000000000000" pitchFamily="2" charset="-78"/>
              </a:rPr>
              <a:t>GraphQLQuery</a:t>
            </a:r>
            <a:r>
              <a:rPr lang="en-US" dirty="0" smtClean="0">
                <a:cs typeface="B Nazanin" panose="00000400000000000000" pitchFamily="2" charset="-78"/>
              </a:rPr>
              <a:t> </a:t>
            </a:r>
            <a:r>
              <a:rPr lang="fa-IR" dirty="0">
                <a:cs typeface="B Nazanin" panose="00000400000000000000" pitchFamily="2" charset="-78"/>
              </a:rPr>
              <a:t>در مورد </a:t>
            </a:r>
            <a:r>
              <a:rPr lang="fa-IR" dirty="0" smtClean="0">
                <a:cs typeface="B Nazanin" panose="00000400000000000000" pitchFamily="2" charset="-78"/>
              </a:rPr>
              <a:t>انتیتی </a:t>
            </a:r>
            <a:r>
              <a:rPr lang="fa-IR" dirty="0">
                <a:cs typeface="B Nazanin" panose="00000400000000000000" pitchFamily="2" charset="-78"/>
              </a:rPr>
              <a:t>استفاده می </a:t>
            </a:r>
            <a:r>
              <a:rPr lang="fa-IR" dirty="0" smtClean="0">
                <a:cs typeface="B Nazanin" panose="00000400000000000000" pitchFamily="2" charset="-78"/>
              </a:rPr>
              <a:t>شود. </a:t>
            </a:r>
            <a:r>
              <a:rPr lang="fa-IR" dirty="0">
                <a:cs typeface="B Nazanin" panose="00000400000000000000" pitchFamily="2" charset="-78"/>
              </a:rPr>
              <a:t>به این ترتیب است که می توان آن انتیتی ها را </a:t>
            </a:r>
            <a:r>
              <a:rPr lang="fa-IR" dirty="0" smtClean="0">
                <a:cs typeface="B Nazanin" panose="00000400000000000000" pitchFamily="2" charset="-78"/>
              </a:rPr>
              <a:t>در</a:t>
            </a:r>
            <a:r>
              <a:rPr lang="en-US" dirty="0" smtClean="0">
                <a:cs typeface="B Nazanin" panose="00000400000000000000" pitchFamily="2" charset="-78"/>
              </a:rPr>
              <a:t> API </a:t>
            </a:r>
            <a:r>
              <a:rPr lang="fa-IR" dirty="0" smtClean="0">
                <a:cs typeface="B Nazanin" panose="00000400000000000000" pitchFamily="2" charset="-78"/>
              </a:rPr>
              <a:t>فاش </a:t>
            </a:r>
            <a:r>
              <a:rPr lang="fa-IR" dirty="0">
                <a:cs typeface="B Nazanin" panose="00000400000000000000" pitchFamily="2" charset="-78"/>
              </a:rPr>
              <a:t>کرد.</a:t>
            </a:r>
            <a:endParaRPr lang="en-US" dirty="0">
              <a:cs typeface="B Nazanin" panose="00000400000000000000" pitchFamily="2" charset="-78"/>
            </a:endParaRPr>
          </a:p>
        </p:txBody>
      </p:sp>
      <p:sp>
        <p:nvSpPr>
          <p:cNvPr id="9" name="Slide Number Placeholder 8"/>
          <p:cNvSpPr>
            <a:spLocks noGrp="1"/>
          </p:cNvSpPr>
          <p:nvPr>
            <p:ph type="sldNum" sz="quarter" idx="12"/>
          </p:nvPr>
        </p:nvSpPr>
        <p:spPr/>
        <p:txBody>
          <a:bodyPr/>
          <a:lstStyle/>
          <a:p>
            <a:fld id="{9AD6BF49-05CD-4564-BD42-F46347DCE5C4}" type="slidenum">
              <a:rPr lang="en-US" smtClean="0"/>
              <a:t>17</a:t>
            </a:fld>
            <a:endParaRPr lang="en-US"/>
          </a:p>
        </p:txBody>
      </p:sp>
    </p:spTree>
    <p:extLst>
      <p:ext uri="{BB962C8B-B14F-4D97-AF65-F5344CB8AC3E}">
        <p14:creationId xmlns:p14="http://schemas.microsoft.com/office/powerpoint/2010/main" val="30866394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092717"/>
          </a:xfrm>
        </p:spPr>
        <p:txBody>
          <a:bodyPr/>
          <a:lstStyle/>
          <a:p>
            <a:r>
              <a:rPr lang="fa-IR" dirty="0" smtClean="0">
                <a:solidFill>
                  <a:srgbClr val="FF0000"/>
                </a:solidFill>
                <a:cs typeface="B Nazanin" panose="00000400000000000000" pitchFamily="2" charset="-78"/>
              </a:rPr>
              <a:t>مثال</a:t>
            </a:r>
            <a:endParaRPr lang="en-US" dirty="0">
              <a:solidFill>
                <a:srgbClr val="FF0000"/>
              </a:solidFill>
              <a:cs typeface="B Nazanin" panose="00000400000000000000" pitchFamily="2" charset="-78"/>
            </a:endParaRPr>
          </a:p>
        </p:txBody>
      </p:sp>
      <p:pic>
        <p:nvPicPr>
          <p:cNvPr id="4" name="Content Placeholder 3"/>
          <p:cNvPicPr>
            <a:picLocks noGrp="1" noChangeAspect="1"/>
          </p:cNvPicPr>
          <p:nvPr>
            <p:ph idx="1"/>
          </p:nvPr>
        </p:nvPicPr>
        <p:blipFill>
          <a:blip r:embed="rId2"/>
          <a:stretch>
            <a:fillRect/>
          </a:stretch>
        </p:blipFill>
        <p:spPr>
          <a:xfrm>
            <a:off x="2173415" y="1711234"/>
            <a:ext cx="9104811" cy="4232365"/>
          </a:xfrm>
          <a:prstGeom prst="rect">
            <a:avLst/>
          </a:prstGeom>
        </p:spPr>
      </p:pic>
      <p:sp>
        <p:nvSpPr>
          <p:cNvPr id="9" name="Slide Number Placeholder 8"/>
          <p:cNvSpPr>
            <a:spLocks noGrp="1"/>
          </p:cNvSpPr>
          <p:nvPr>
            <p:ph type="sldNum" sz="quarter" idx="12"/>
          </p:nvPr>
        </p:nvSpPr>
        <p:spPr/>
        <p:txBody>
          <a:bodyPr/>
          <a:lstStyle/>
          <a:p>
            <a:fld id="{9AD6BF49-05CD-4564-BD42-F46347DCE5C4}" type="slidenum">
              <a:rPr lang="en-US" smtClean="0"/>
              <a:t>18</a:t>
            </a:fld>
            <a:endParaRPr lang="en-US"/>
          </a:p>
        </p:txBody>
      </p:sp>
    </p:spTree>
    <p:extLst>
      <p:ext uri="{BB962C8B-B14F-4D97-AF65-F5344CB8AC3E}">
        <p14:creationId xmlns:p14="http://schemas.microsoft.com/office/powerpoint/2010/main" val="21899690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solidFill>
                  <a:srgbClr val="FF0000"/>
                </a:solidFill>
              </a:rPr>
              <a:t>آماده سازی پروژه با گراف کیوال با انوتیشن</a:t>
            </a:r>
            <a:endParaRPr lang="en-US" dirty="0"/>
          </a:p>
        </p:txBody>
      </p:sp>
      <p:sp>
        <p:nvSpPr>
          <p:cNvPr id="3" name="Content Placeholder 2"/>
          <p:cNvSpPr>
            <a:spLocks noGrp="1"/>
          </p:cNvSpPr>
          <p:nvPr>
            <p:ph idx="1"/>
          </p:nvPr>
        </p:nvSpPr>
        <p:spPr>
          <a:xfrm>
            <a:off x="1484310" y="2157548"/>
            <a:ext cx="10018713" cy="3124201"/>
          </a:xfrm>
        </p:spPr>
        <p:txBody>
          <a:bodyPr/>
          <a:lstStyle/>
          <a:p>
            <a:r>
              <a:rPr lang="en-US" dirty="0"/>
              <a:t>In GraphQL you can either define a query which will only load data, or define a mutation which will also change the underlying data that feeds the API</a:t>
            </a:r>
            <a:r>
              <a:rPr lang="en-US" dirty="0" smtClean="0"/>
              <a:t>.</a:t>
            </a:r>
            <a:endParaRPr lang="fa-IR" dirty="0" smtClean="0"/>
          </a:p>
          <a:p>
            <a:pPr algn="r" rtl="1"/>
            <a:r>
              <a:rPr lang="fa-IR" dirty="0"/>
              <a:t>در </a:t>
            </a:r>
            <a:r>
              <a:rPr lang="en-US" dirty="0"/>
              <a:t>GraphQL </a:t>
            </a:r>
            <a:r>
              <a:rPr lang="fa-IR" dirty="0"/>
              <a:t>می توانید </a:t>
            </a:r>
            <a:r>
              <a:rPr lang="en-US" dirty="0"/>
              <a:t>query</a:t>
            </a:r>
            <a:r>
              <a:rPr lang="fa-IR" dirty="0" smtClean="0"/>
              <a:t> </a:t>
            </a:r>
            <a:r>
              <a:rPr lang="fa-IR" dirty="0"/>
              <a:t>را تعریف کنید که فقط داده ها را بارگیری </a:t>
            </a:r>
            <a:r>
              <a:rPr lang="fa-IR" dirty="0" smtClean="0"/>
              <a:t>کند </a:t>
            </a:r>
            <a:r>
              <a:rPr lang="fa-IR" dirty="0"/>
              <a:t>یا </a:t>
            </a:r>
            <a:r>
              <a:rPr lang="en-US" dirty="0"/>
              <a:t>mutation</a:t>
            </a:r>
            <a:r>
              <a:rPr lang="fa-IR" dirty="0" smtClean="0"/>
              <a:t> </a:t>
            </a:r>
            <a:r>
              <a:rPr lang="fa-IR" dirty="0"/>
              <a:t>را تعریف کنید که داده های اساسی تغذیه کننده </a:t>
            </a:r>
            <a:r>
              <a:rPr lang="en-US" dirty="0"/>
              <a:t>API </a:t>
            </a:r>
            <a:r>
              <a:rPr lang="fa-IR" dirty="0" smtClean="0"/>
              <a:t> را </a:t>
            </a:r>
            <a:r>
              <a:rPr lang="fa-IR" dirty="0"/>
              <a:t>نیز تغییر </a:t>
            </a:r>
            <a:r>
              <a:rPr lang="fa-IR" dirty="0" smtClean="0"/>
              <a:t>دهد.</a:t>
            </a:r>
            <a:endParaRPr lang="en-US" dirty="0"/>
          </a:p>
        </p:txBody>
      </p:sp>
      <p:sp>
        <p:nvSpPr>
          <p:cNvPr id="9" name="Slide Number Placeholder 8"/>
          <p:cNvSpPr>
            <a:spLocks noGrp="1"/>
          </p:cNvSpPr>
          <p:nvPr>
            <p:ph type="sldNum" sz="quarter" idx="12"/>
          </p:nvPr>
        </p:nvSpPr>
        <p:spPr/>
        <p:txBody>
          <a:bodyPr/>
          <a:lstStyle/>
          <a:p>
            <a:fld id="{9AD6BF49-05CD-4564-BD42-F46347DCE5C4}" type="slidenum">
              <a:rPr lang="en-US" smtClean="0"/>
              <a:t>19</a:t>
            </a:fld>
            <a:endParaRPr lang="en-US"/>
          </a:p>
        </p:txBody>
      </p:sp>
    </p:spTree>
    <p:extLst>
      <p:ext uri="{BB962C8B-B14F-4D97-AF65-F5344CB8AC3E}">
        <p14:creationId xmlns:p14="http://schemas.microsoft.com/office/powerpoint/2010/main" val="25207962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8887" y="97972"/>
            <a:ext cx="10018713" cy="1752599"/>
          </a:xfrm>
        </p:spPr>
        <p:txBody>
          <a:bodyPr/>
          <a:lstStyle/>
          <a:p>
            <a:r>
              <a:rPr lang="en-US" dirty="0">
                <a:solidFill>
                  <a:srgbClr val="FF0000"/>
                </a:solidFill>
              </a:rPr>
              <a:t>What is graphql?</a:t>
            </a:r>
            <a:endParaRPr lang="en-US" dirty="0"/>
          </a:p>
        </p:txBody>
      </p:sp>
      <p:sp>
        <p:nvSpPr>
          <p:cNvPr id="3" name="Content Placeholder 2"/>
          <p:cNvSpPr>
            <a:spLocks noGrp="1"/>
          </p:cNvSpPr>
          <p:nvPr>
            <p:ph idx="1"/>
          </p:nvPr>
        </p:nvSpPr>
        <p:spPr>
          <a:xfrm>
            <a:off x="913774" y="2050869"/>
            <a:ext cx="10363826" cy="4153987"/>
          </a:xfrm>
        </p:spPr>
        <p:txBody>
          <a:bodyPr>
            <a:normAutofit lnSpcReduction="10000"/>
          </a:bodyPr>
          <a:lstStyle/>
          <a:p>
            <a:pPr algn="r" rtl="1" fontAlgn="base"/>
            <a:r>
              <a:rPr lang="en-US" dirty="0" err="1">
                <a:cs typeface="B Nazanin" panose="00000400000000000000" pitchFamily="2" charset="-78"/>
              </a:rPr>
              <a:t>GraphQl</a:t>
            </a:r>
            <a:r>
              <a:rPr lang="en-US" dirty="0">
                <a:cs typeface="B Nazanin" panose="00000400000000000000" pitchFamily="2" charset="-78"/>
              </a:rPr>
              <a:t> </a:t>
            </a:r>
            <a:r>
              <a:rPr lang="fa-IR" dirty="0">
                <a:cs typeface="B Nazanin" panose="00000400000000000000" pitchFamily="2" charset="-78"/>
              </a:rPr>
              <a:t>ساختاری جدید که به شما این امکان را می دهد تا بتوانید یک </a:t>
            </a:r>
            <a:r>
              <a:rPr lang="en-US" dirty="0">
                <a:cs typeface="B Nazanin" panose="00000400000000000000" pitchFamily="2" charset="-78"/>
              </a:rPr>
              <a:t>API </a:t>
            </a:r>
            <a:r>
              <a:rPr lang="fa-IR" dirty="0">
                <a:cs typeface="B Nazanin" panose="00000400000000000000" pitchFamily="2" charset="-78"/>
              </a:rPr>
              <a:t>را توسعه دهید و جایگزینی است برای </a:t>
            </a:r>
            <a:r>
              <a:rPr lang="en-US" dirty="0">
                <a:cs typeface="B Nazanin" panose="00000400000000000000" pitchFamily="2" charset="-78"/>
              </a:rPr>
              <a:t>API</a:t>
            </a:r>
            <a:r>
              <a:rPr lang="fa-IR" dirty="0">
                <a:cs typeface="B Nazanin" panose="00000400000000000000" pitchFamily="2" charset="-78"/>
              </a:rPr>
              <a:t>هایی که با </a:t>
            </a:r>
            <a:r>
              <a:rPr lang="en-US" dirty="0">
                <a:cs typeface="B Nazanin" panose="00000400000000000000" pitchFamily="2" charset="-78"/>
              </a:rPr>
              <a:t>REST </a:t>
            </a:r>
            <a:r>
              <a:rPr lang="fa-IR" dirty="0" smtClean="0">
                <a:cs typeface="B Nazanin" panose="00000400000000000000" pitchFamily="2" charset="-78"/>
              </a:rPr>
              <a:t> توسعه </a:t>
            </a:r>
            <a:r>
              <a:rPr lang="fa-IR" dirty="0">
                <a:cs typeface="B Nazanin" panose="00000400000000000000" pitchFamily="2" charset="-78"/>
              </a:rPr>
              <a:t>داده شده اند و البته توسعه داده خواهند شد.</a:t>
            </a:r>
          </a:p>
          <a:p>
            <a:pPr algn="r" rtl="1" fontAlgn="base"/>
            <a:r>
              <a:rPr lang="fa-IR" dirty="0">
                <a:cs typeface="B Nazanin" panose="00000400000000000000" pitchFamily="2" charset="-78"/>
              </a:rPr>
              <a:t>ساختاری که توسط </a:t>
            </a:r>
            <a:r>
              <a:rPr lang="en-US" dirty="0" err="1">
                <a:cs typeface="B Nazanin" panose="00000400000000000000" pitchFamily="2" charset="-78"/>
              </a:rPr>
              <a:t>facebook</a:t>
            </a:r>
            <a:r>
              <a:rPr lang="en-US" dirty="0">
                <a:cs typeface="B Nazanin" panose="00000400000000000000" pitchFamily="2" charset="-78"/>
              </a:rPr>
              <a:t> </a:t>
            </a:r>
            <a:r>
              <a:rPr lang="fa-IR" dirty="0" smtClean="0">
                <a:cs typeface="B Nazanin" panose="00000400000000000000" pitchFamily="2" charset="-78"/>
              </a:rPr>
              <a:t> در </a:t>
            </a:r>
            <a:r>
              <a:rPr lang="fa-IR" dirty="0">
                <a:cs typeface="B Nazanin" panose="00000400000000000000" pitchFamily="2" charset="-78"/>
              </a:rPr>
              <a:t>سال 2012  به منظور رفع نواقص داخلی برنامه های موبایلی توسعه داده شد و در نهایت در سال 2015 به صورت </a:t>
            </a:r>
            <a:r>
              <a:rPr lang="en-US" dirty="0">
                <a:cs typeface="B Nazanin" panose="00000400000000000000" pitchFamily="2" charset="-78"/>
              </a:rPr>
              <a:t>open-source </a:t>
            </a:r>
            <a:r>
              <a:rPr lang="fa-IR" dirty="0" smtClean="0">
                <a:cs typeface="B Nazanin" panose="00000400000000000000" pitchFamily="2" charset="-78"/>
              </a:rPr>
              <a:t> در </a:t>
            </a:r>
            <a:r>
              <a:rPr lang="fa-IR" dirty="0">
                <a:cs typeface="B Nazanin" panose="00000400000000000000" pitchFamily="2" charset="-78"/>
              </a:rPr>
              <a:t>اختیار جامعه برنامه نویس قرار گرفت. با توجه به ساختار کارآمدی که دارد از همان زمان به سرعت به یکی از محبوب ترین راه حل های موجود برای توسعه زیرساخت های نرم افزاری تبدیل شد.</a:t>
            </a:r>
          </a:p>
          <a:p>
            <a:pPr algn="r" rtl="1" fontAlgn="base"/>
            <a:r>
              <a:rPr lang="en-US" dirty="0" err="1">
                <a:cs typeface="B Nazanin" panose="00000400000000000000" pitchFamily="2" charset="-78"/>
              </a:rPr>
              <a:t>GraphQl</a:t>
            </a:r>
            <a:r>
              <a:rPr lang="en-US" dirty="0">
                <a:cs typeface="B Nazanin" panose="00000400000000000000" pitchFamily="2" charset="-78"/>
              </a:rPr>
              <a:t> </a:t>
            </a:r>
            <a:r>
              <a:rPr lang="fa-IR" dirty="0" smtClean="0">
                <a:cs typeface="B Nazanin" panose="00000400000000000000" pitchFamily="2" charset="-78"/>
              </a:rPr>
              <a:t> یک </a:t>
            </a:r>
            <a:r>
              <a:rPr lang="fa-IR" dirty="0">
                <a:cs typeface="B Nazanin" panose="00000400000000000000" pitchFamily="2" charset="-78"/>
              </a:rPr>
              <a:t>زبان کوئری نویسی </a:t>
            </a:r>
            <a:r>
              <a:rPr lang="fa-IR" dirty="0" smtClean="0">
                <a:cs typeface="B Nazanin" panose="00000400000000000000" pitchFamily="2" charset="-78"/>
              </a:rPr>
              <a:t>(</a:t>
            </a:r>
            <a:r>
              <a:rPr lang="en-US" dirty="0" smtClean="0">
                <a:cs typeface="B Nazanin" panose="00000400000000000000" pitchFamily="2" charset="-78"/>
              </a:rPr>
              <a:t>(query language</a:t>
            </a:r>
            <a:r>
              <a:rPr lang="en-US" dirty="0">
                <a:cs typeface="B Nazanin" panose="00000400000000000000" pitchFamily="2" charset="-78"/>
              </a:rPr>
              <a:t> </a:t>
            </a:r>
            <a:r>
              <a:rPr lang="fa-IR" dirty="0" smtClean="0">
                <a:cs typeface="B Nazanin" panose="00000400000000000000" pitchFamily="2" charset="-78"/>
              </a:rPr>
              <a:t> است </a:t>
            </a:r>
            <a:r>
              <a:rPr lang="fa-IR" dirty="0">
                <a:cs typeface="B Nazanin" panose="00000400000000000000" pitchFamily="2" charset="-78"/>
              </a:rPr>
              <a:t>که با ساختار خواصی که در اختیار توسعه دهنده قرار می دهد این امکان را فراهم می کند تا </a:t>
            </a:r>
            <a:r>
              <a:rPr lang="en-US" dirty="0">
                <a:cs typeface="B Nazanin" panose="00000400000000000000" pitchFamily="2" charset="-78"/>
              </a:rPr>
              <a:t>client </a:t>
            </a:r>
            <a:r>
              <a:rPr lang="fa-IR" dirty="0" smtClean="0">
                <a:cs typeface="B Nazanin" panose="00000400000000000000" pitchFamily="2" charset="-78"/>
              </a:rPr>
              <a:t> دقیقا </a:t>
            </a:r>
            <a:r>
              <a:rPr lang="fa-IR" dirty="0">
                <a:cs typeface="B Nazanin" panose="00000400000000000000" pitchFamily="2" charset="-78"/>
              </a:rPr>
              <a:t>آن چیزی را که نیاز دارد </a:t>
            </a:r>
            <a:r>
              <a:rPr lang="fa-IR" dirty="0" smtClean="0">
                <a:cs typeface="B Nazanin" panose="00000400000000000000" pitchFamily="2" charset="-78"/>
              </a:rPr>
              <a:t>از</a:t>
            </a:r>
            <a:r>
              <a:rPr lang="en-US" dirty="0" smtClean="0">
                <a:cs typeface="B Nazanin" panose="00000400000000000000" pitchFamily="2" charset="-78"/>
              </a:rPr>
              <a:t>server</a:t>
            </a:r>
            <a:r>
              <a:rPr lang="fa-IR" dirty="0" smtClean="0">
                <a:cs typeface="B Nazanin" panose="00000400000000000000" pitchFamily="2" charset="-78"/>
              </a:rPr>
              <a:t> </a:t>
            </a:r>
            <a:r>
              <a:rPr lang="en-US" dirty="0" smtClean="0">
                <a:cs typeface="B Nazanin" panose="00000400000000000000" pitchFamily="2" charset="-78"/>
              </a:rPr>
              <a:t> </a:t>
            </a:r>
            <a:r>
              <a:rPr lang="fa-IR" dirty="0">
                <a:cs typeface="B Nazanin" panose="00000400000000000000" pitchFamily="2" charset="-78"/>
              </a:rPr>
              <a:t>درخواست کند و از طرفی </a:t>
            </a:r>
            <a:r>
              <a:rPr lang="en-US" dirty="0" smtClean="0">
                <a:cs typeface="B Nazanin" panose="00000400000000000000" pitchFamily="2" charset="-78"/>
              </a:rPr>
              <a:t>server</a:t>
            </a:r>
            <a:r>
              <a:rPr lang="fa-IR" dirty="0" smtClean="0">
                <a:cs typeface="B Nazanin" panose="00000400000000000000" pitchFamily="2" charset="-78"/>
              </a:rPr>
              <a:t> </a:t>
            </a:r>
            <a:r>
              <a:rPr lang="en-US" dirty="0" smtClean="0">
                <a:cs typeface="B Nazanin" panose="00000400000000000000" pitchFamily="2" charset="-78"/>
              </a:rPr>
              <a:t> </a:t>
            </a:r>
            <a:r>
              <a:rPr lang="fa-IR" dirty="0">
                <a:cs typeface="B Nazanin" panose="00000400000000000000" pitchFamily="2" charset="-78"/>
              </a:rPr>
              <a:t>در پاسخ به </a:t>
            </a:r>
            <a:r>
              <a:rPr lang="en-US" dirty="0" smtClean="0">
                <a:cs typeface="B Nazanin" panose="00000400000000000000" pitchFamily="2" charset="-78"/>
              </a:rPr>
              <a:t>query</a:t>
            </a:r>
            <a:r>
              <a:rPr lang="fa-IR" dirty="0" smtClean="0">
                <a:cs typeface="B Nazanin" panose="00000400000000000000" pitchFamily="2" charset="-78"/>
              </a:rPr>
              <a:t> </a:t>
            </a:r>
            <a:r>
              <a:rPr lang="en-US" dirty="0" smtClean="0">
                <a:cs typeface="B Nazanin" panose="00000400000000000000" pitchFamily="2" charset="-78"/>
              </a:rPr>
              <a:t> </a:t>
            </a:r>
            <a:r>
              <a:rPr lang="fa-IR" dirty="0">
                <a:cs typeface="B Nazanin" panose="00000400000000000000" pitchFamily="2" charset="-78"/>
              </a:rPr>
              <a:t>کلاینت پاسخ مناسب را به صورت </a:t>
            </a:r>
            <a:r>
              <a:rPr lang="en-US" dirty="0" smtClean="0">
                <a:cs typeface="B Nazanin" panose="00000400000000000000" pitchFamily="2" charset="-78"/>
              </a:rPr>
              <a:t>JSON</a:t>
            </a:r>
            <a:r>
              <a:rPr lang="fa-IR" dirty="0" smtClean="0">
                <a:cs typeface="B Nazanin" panose="00000400000000000000" pitchFamily="2" charset="-78"/>
              </a:rPr>
              <a:t> </a:t>
            </a:r>
            <a:r>
              <a:rPr lang="en-US" dirty="0" smtClean="0">
                <a:cs typeface="B Nazanin" panose="00000400000000000000" pitchFamily="2" charset="-78"/>
              </a:rPr>
              <a:t> </a:t>
            </a:r>
            <a:r>
              <a:rPr lang="fa-IR" dirty="0">
                <a:cs typeface="B Nazanin" panose="00000400000000000000" pitchFamily="2" charset="-78"/>
              </a:rPr>
              <a:t>ارسال می کند. نکته مهمی که وجود دارد این است که </a:t>
            </a:r>
            <a:r>
              <a:rPr lang="en-US" dirty="0" smtClean="0">
                <a:cs typeface="B Nazanin" panose="00000400000000000000" pitchFamily="2" charset="-78"/>
              </a:rPr>
              <a:t>client</a:t>
            </a:r>
            <a:r>
              <a:rPr lang="fa-IR" dirty="0" smtClean="0">
                <a:cs typeface="B Nazanin" panose="00000400000000000000" pitchFamily="2" charset="-78"/>
              </a:rPr>
              <a:t> </a:t>
            </a:r>
            <a:r>
              <a:rPr lang="en-US" dirty="0" smtClean="0">
                <a:cs typeface="B Nazanin" panose="00000400000000000000" pitchFamily="2" charset="-78"/>
              </a:rPr>
              <a:t> </a:t>
            </a:r>
            <a:r>
              <a:rPr lang="fa-IR" dirty="0">
                <a:cs typeface="B Nazanin" panose="00000400000000000000" pitchFamily="2" charset="-78"/>
              </a:rPr>
              <a:t>دقیقا همان چیزی را که نیاز دارد درخواست می کند و فقط همان را در پاسخ دریافت می کند.</a:t>
            </a:r>
          </a:p>
          <a:p>
            <a:pPr algn="r" rtl="1"/>
            <a:endParaRPr lang="en-US" dirty="0">
              <a:cs typeface="B Nazanin" panose="00000400000000000000" pitchFamily="2" charset="-78"/>
            </a:endParaRPr>
          </a:p>
        </p:txBody>
      </p:sp>
      <p:sp>
        <p:nvSpPr>
          <p:cNvPr id="9" name="Slide Number Placeholder 8"/>
          <p:cNvSpPr>
            <a:spLocks noGrp="1"/>
          </p:cNvSpPr>
          <p:nvPr>
            <p:ph type="sldNum" sz="quarter" idx="12"/>
          </p:nvPr>
        </p:nvSpPr>
        <p:spPr/>
        <p:txBody>
          <a:bodyPr/>
          <a:lstStyle/>
          <a:p>
            <a:fld id="{9AD6BF49-05CD-4564-BD42-F46347DCE5C4}" type="slidenum">
              <a:rPr lang="en-US" smtClean="0"/>
              <a:t>2</a:t>
            </a:fld>
            <a:endParaRPr lang="en-US"/>
          </a:p>
        </p:txBody>
      </p:sp>
    </p:spTree>
    <p:extLst>
      <p:ext uri="{BB962C8B-B14F-4D97-AF65-F5344CB8AC3E}">
        <p14:creationId xmlns:p14="http://schemas.microsoft.com/office/powerpoint/2010/main" val="1022304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781" y="80083"/>
            <a:ext cx="10364451" cy="648579"/>
          </a:xfrm>
        </p:spPr>
        <p:txBody>
          <a:bodyPr>
            <a:normAutofit fontScale="90000"/>
          </a:bodyPr>
          <a:lstStyle/>
          <a:p>
            <a:r>
              <a:rPr lang="fa-IR" dirty="0">
                <a:solidFill>
                  <a:srgbClr val="FF0000"/>
                </a:solidFill>
                <a:cs typeface="B Nazanin" panose="00000400000000000000" pitchFamily="2" charset="-78"/>
              </a:rPr>
              <a:t>مثال</a:t>
            </a:r>
            <a:endParaRPr lang="en-US" dirty="0">
              <a:cs typeface="B Nazanin" panose="00000400000000000000" pitchFamily="2" charset="-78"/>
            </a:endParaRPr>
          </a:p>
        </p:txBody>
      </p:sp>
      <p:sp>
        <p:nvSpPr>
          <p:cNvPr id="3" name="Content Placeholder 2"/>
          <p:cNvSpPr>
            <a:spLocks noGrp="1"/>
          </p:cNvSpPr>
          <p:nvPr>
            <p:ph idx="1"/>
          </p:nvPr>
        </p:nvSpPr>
        <p:spPr>
          <a:xfrm>
            <a:off x="1468519" y="6129337"/>
            <a:ext cx="10018713" cy="670560"/>
          </a:xfrm>
        </p:spPr>
        <p:txBody>
          <a:bodyPr>
            <a:normAutofit/>
          </a:bodyPr>
          <a:lstStyle/>
          <a:p>
            <a:pPr algn="r" rtl="1"/>
            <a:r>
              <a:rPr lang="fa-IR" sz="1800" dirty="0" smtClean="0"/>
              <a:t>با راه اندازی گراف کیوال دیگر نیازی به </a:t>
            </a:r>
            <a:r>
              <a:rPr lang="en-US" sz="1800" dirty="0" smtClean="0"/>
              <a:t>Mapping</a:t>
            </a:r>
            <a:r>
              <a:rPr lang="fa-IR" sz="1800" dirty="0" smtClean="0"/>
              <a:t> و </a:t>
            </a:r>
            <a:r>
              <a:rPr lang="en-US" sz="1800" dirty="0" smtClean="0"/>
              <a:t>Controller</a:t>
            </a:r>
            <a:r>
              <a:rPr lang="fa-IR" sz="1800" dirty="0" smtClean="0"/>
              <a:t> نخواهیم داشت.</a:t>
            </a:r>
            <a:endParaRPr lang="en-US" sz="1800" dirty="0"/>
          </a:p>
        </p:txBody>
      </p:sp>
      <p:pic>
        <p:nvPicPr>
          <p:cNvPr id="5" name="Picture 4"/>
          <p:cNvPicPr>
            <a:picLocks noChangeAspect="1"/>
          </p:cNvPicPr>
          <p:nvPr/>
        </p:nvPicPr>
        <p:blipFill>
          <a:blip r:embed="rId2"/>
          <a:stretch>
            <a:fillRect/>
          </a:stretch>
        </p:blipFill>
        <p:spPr>
          <a:xfrm>
            <a:off x="1819275" y="728662"/>
            <a:ext cx="8553450" cy="5400675"/>
          </a:xfrm>
          <a:prstGeom prst="rect">
            <a:avLst/>
          </a:prstGeom>
        </p:spPr>
      </p:pic>
      <p:sp>
        <p:nvSpPr>
          <p:cNvPr id="10" name="Slide Number Placeholder 9"/>
          <p:cNvSpPr>
            <a:spLocks noGrp="1"/>
          </p:cNvSpPr>
          <p:nvPr>
            <p:ph type="sldNum" sz="quarter" idx="12"/>
          </p:nvPr>
        </p:nvSpPr>
        <p:spPr/>
        <p:txBody>
          <a:bodyPr/>
          <a:lstStyle/>
          <a:p>
            <a:fld id="{9AD6BF49-05CD-4564-BD42-F46347DCE5C4}" type="slidenum">
              <a:rPr lang="en-US" smtClean="0"/>
              <a:t>20</a:t>
            </a:fld>
            <a:endParaRPr lang="en-US"/>
          </a:p>
        </p:txBody>
      </p:sp>
    </p:spTree>
    <p:extLst>
      <p:ext uri="{BB962C8B-B14F-4D97-AF65-F5344CB8AC3E}">
        <p14:creationId xmlns:p14="http://schemas.microsoft.com/office/powerpoint/2010/main" val="38235735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247833"/>
          </a:xfrm>
        </p:spPr>
        <p:txBody>
          <a:bodyPr/>
          <a:lstStyle/>
          <a:p>
            <a:r>
              <a:rPr lang="fa-IR" dirty="0">
                <a:solidFill>
                  <a:srgbClr val="FF0000"/>
                </a:solidFill>
              </a:rPr>
              <a:t>آماده سازی پروژه با گراف کیوال با انوتیشن</a:t>
            </a:r>
            <a:endParaRPr lang="en-US" dirty="0"/>
          </a:p>
        </p:txBody>
      </p:sp>
      <p:sp>
        <p:nvSpPr>
          <p:cNvPr id="3" name="Content Placeholder 2"/>
          <p:cNvSpPr>
            <a:spLocks noGrp="1"/>
          </p:cNvSpPr>
          <p:nvPr>
            <p:ph idx="1"/>
          </p:nvPr>
        </p:nvSpPr>
        <p:spPr>
          <a:xfrm>
            <a:off x="1484310" y="1866350"/>
            <a:ext cx="10018713" cy="1895753"/>
          </a:xfrm>
        </p:spPr>
        <p:txBody>
          <a:bodyPr/>
          <a:lstStyle/>
          <a:p>
            <a:r>
              <a:rPr lang="en-US" dirty="0">
                <a:cs typeface="B Nazanin" panose="00000400000000000000" pitchFamily="2" charset="-78"/>
              </a:rPr>
              <a:t>Also, add the following line to </a:t>
            </a:r>
            <a:r>
              <a:rPr lang="en-US" dirty="0" err="1">
                <a:cs typeface="B Nazanin" panose="00000400000000000000" pitchFamily="2" charset="-78"/>
              </a:rPr>
              <a:t>application.properties</a:t>
            </a:r>
            <a:r>
              <a:rPr lang="en-US" dirty="0">
                <a:cs typeface="B Nazanin" panose="00000400000000000000" pitchFamily="2" charset="-78"/>
              </a:rPr>
              <a:t> to enable the web UI to test the GraphQL API</a:t>
            </a:r>
            <a:r>
              <a:rPr lang="en-US" dirty="0" smtClean="0">
                <a:cs typeface="B Nazanin" panose="00000400000000000000" pitchFamily="2" charset="-78"/>
              </a:rPr>
              <a:t>:</a:t>
            </a:r>
            <a:endParaRPr lang="fa-IR" dirty="0" smtClean="0">
              <a:cs typeface="B Nazanin" panose="00000400000000000000" pitchFamily="2" charset="-78"/>
            </a:endParaRPr>
          </a:p>
          <a:p>
            <a:pPr algn="r" rtl="1"/>
            <a:r>
              <a:rPr lang="fa-IR" dirty="0">
                <a:cs typeface="B Nazanin" panose="00000400000000000000" pitchFamily="2" charset="-78"/>
              </a:rPr>
              <a:t>همچنین ، خط زیر را به </a:t>
            </a:r>
            <a:r>
              <a:rPr lang="en-US" dirty="0" smtClean="0">
                <a:cs typeface="B Nazanin" panose="00000400000000000000" pitchFamily="2" charset="-78"/>
              </a:rPr>
              <a:t> </a:t>
            </a:r>
            <a:r>
              <a:rPr lang="en-US" dirty="0" err="1" smtClean="0">
                <a:cs typeface="B Nazanin" panose="00000400000000000000" pitchFamily="2" charset="-78"/>
              </a:rPr>
              <a:t>application.properties</a:t>
            </a:r>
            <a:r>
              <a:rPr lang="en-US" dirty="0" smtClean="0">
                <a:cs typeface="B Nazanin" panose="00000400000000000000" pitchFamily="2" charset="-78"/>
              </a:rPr>
              <a:t> </a:t>
            </a:r>
            <a:r>
              <a:rPr lang="fa-IR" dirty="0">
                <a:cs typeface="B Nazanin" panose="00000400000000000000" pitchFamily="2" charset="-78"/>
              </a:rPr>
              <a:t>اضافه کنید </a:t>
            </a:r>
            <a:r>
              <a:rPr lang="fa-IR" dirty="0" smtClean="0">
                <a:cs typeface="B Nazanin" panose="00000400000000000000" pitchFamily="2" charset="-78"/>
              </a:rPr>
              <a:t>تا</a:t>
            </a:r>
            <a:r>
              <a:rPr lang="en-US" dirty="0" smtClean="0">
                <a:cs typeface="B Nazanin" panose="00000400000000000000" pitchFamily="2" charset="-78"/>
              </a:rPr>
              <a:t> UI </a:t>
            </a:r>
            <a:r>
              <a:rPr lang="fa-IR" dirty="0" smtClean="0">
                <a:cs typeface="B Nazanin" panose="00000400000000000000" pitchFamily="2" charset="-78"/>
              </a:rPr>
              <a:t>وب </a:t>
            </a:r>
            <a:r>
              <a:rPr lang="fa-IR" dirty="0">
                <a:cs typeface="B Nazanin" panose="00000400000000000000" pitchFamily="2" charset="-78"/>
              </a:rPr>
              <a:t>بتواند </a:t>
            </a:r>
            <a:r>
              <a:rPr lang="en-US" dirty="0" smtClean="0">
                <a:cs typeface="B Nazanin" panose="00000400000000000000" pitchFamily="2" charset="-78"/>
              </a:rPr>
              <a:t>GraphQL </a:t>
            </a:r>
            <a:r>
              <a:rPr lang="en-US" dirty="0">
                <a:cs typeface="B Nazanin" panose="00000400000000000000" pitchFamily="2" charset="-78"/>
              </a:rPr>
              <a:t>API </a:t>
            </a:r>
            <a:r>
              <a:rPr lang="fa-IR" dirty="0">
                <a:cs typeface="B Nazanin" panose="00000400000000000000" pitchFamily="2" charset="-78"/>
              </a:rPr>
              <a:t>را آزمایش کند</a:t>
            </a:r>
            <a:r>
              <a:rPr lang="fa-IR" dirty="0" smtClean="0">
                <a:cs typeface="B Nazanin" panose="00000400000000000000" pitchFamily="2" charset="-78"/>
              </a:rPr>
              <a:t>:</a:t>
            </a:r>
          </a:p>
          <a:p>
            <a:pPr algn="r" rtl="1"/>
            <a:endParaRPr lang="en-US"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354590" y="3905657"/>
            <a:ext cx="7985353" cy="992914"/>
          </a:xfrm>
          <a:prstGeom prst="rect">
            <a:avLst/>
          </a:prstGeom>
        </p:spPr>
      </p:pic>
      <p:sp>
        <p:nvSpPr>
          <p:cNvPr id="10" name="Slide Number Placeholder 9"/>
          <p:cNvSpPr>
            <a:spLocks noGrp="1"/>
          </p:cNvSpPr>
          <p:nvPr>
            <p:ph type="sldNum" sz="quarter" idx="12"/>
          </p:nvPr>
        </p:nvSpPr>
        <p:spPr/>
        <p:txBody>
          <a:bodyPr/>
          <a:lstStyle/>
          <a:p>
            <a:fld id="{9AD6BF49-05CD-4564-BD42-F46347DCE5C4}" type="slidenum">
              <a:rPr lang="en-US" smtClean="0"/>
              <a:t>21</a:t>
            </a:fld>
            <a:endParaRPr lang="en-US"/>
          </a:p>
        </p:txBody>
      </p:sp>
    </p:spTree>
    <p:extLst>
      <p:ext uri="{BB962C8B-B14F-4D97-AF65-F5344CB8AC3E}">
        <p14:creationId xmlns:p14="http://schemas.microsoft.com/office/powerpoint/2010/main" val="26382946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300447"/>
            <a:ext cx="10364451" cy="822960"/>
          </a:xfrm>
        </p:spPr>
        <p:txBody>
          <a:bodyPr>
            <a:normAutofit/>
          </a:bodyPr>
          <a:lstStyle/>
          <a:p>
            <a:r>
              <a:rPr lang="fa-IR" dirty="0">
                <a:solidFill>
                  <a:srgbClr val="FF0000"/>
                </a:solidFill>
                <a:cs typeface="B Nazanin" panose="00000400000000000000" pitchFamily="2" charset="-78"/>
              </a:rPr>
              <a:t>مثال</a:t>
            </a:r>
            <a:endParaRPr lang="en-US" dirty="0">
              <a:cs typeface="B Nazanin" panose="00000400000000000000" pitchFamily="2" charset="-78"/>
            </a:endParaRPr>
          </a:p>
        </p:txBody>
      </p:sp>
      <p:sp>
        <p:nvSpPr>
          <p:cNvPr id="3" name="Content Placeholder 2"/>
          <p:cNvSpPr>
            <a:spLocks noGrp="1"/>
          </p:cNvSpPr>
          <p:nvPr>
            <p:ph idx="1"/>
          </p:nvPr>
        </p:nvSpPr>
        <p:spPr>
          <a:xfrm>
            <a:off x="913774" y="1283556"/>
            <a:ext cx="10363826" cy="558988"/>
          </a:xfrm>
        </p:spPr>
        <p:txBody>
          <a:bodyPr/>
          <a:lstStyle/>
          <a:p>
            <a:pPr algn="r" rtl="1"/>
            <a:r>
              <a:rPr lang="fa-IR" dirty="0" smtClean="0">
                <a:cs typeface="B Nazanin" panose="00000400000000000000" pitchFamily="2" charset="-78"/>
              </a:rPr>
              <a:t>پروژه را اجرا کرده و یوآرال </a:t>
            </a:r>
            <a:r>
              <a:rPr lang="en-US" dirty="0">
                <a:latin typeface="Arial" panose="020B0604020202020204" pitchFamily="34" charset="0"/>
                <a:cs typeface="Arial" panose="020B0604020202020204" pitchFamily="34" charset="0"/>
              </a:rPr>
              <a:t>http://</a:t>
            </a:r>
            <a:r>
              <a:rPr lang="en-US" dirty="0" smtClean="0">
                <a:latin typeface="Arial" panose="020B0604020202020204" pitchFamily="34" charset="0"/>
                <a:cs typeface="Arial" panose="020B0604020202020204" pitchFamily="34" charset="0"/>
              </a:rPr>
              <a:t>localhost:8080/gui</a:t>
            </a:r>
            <a:r>
              <a:rPr lang="fa-IR" dirty="0" smtClean="0">
                <a:latin typeface="Arial" panose="020B0604020202020204" pitchFamily="34" charset="0"/>
                <a:cs typeface="Arial" panose="020B0604020202020204" pitchFamily="34" charset="0"/>
              </a:rPr>
              <a:t> </a:t>
            </a:r>
            <a:r>
              <a:rPr lang="fa-IR" dirty="0" smtClean="0">
                <a:cs typeface="B Nazanin" panose="00000400000000000000" pitchFamily="2" charset="-78"/>
              </a:rPr>
              <a:t>را وارد میکنیم.</a:t>
            </a:r>
          </a:p>
          <a:p>
            <a:pPr algn="r" rtl="1"/>
            <a:endParaRPr lang="en-US"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330194" y="1898188"/>
            <a:ext cx="9530987" cy="4648980"/>
          </a:xfrm>
          <a:prstGeom prst="rect">
            <a:avLst/>
          </a:prstGeom>
        </p:spPr>
      </p:pic>
      <p:sp>
        <p:nvSpPr>
          <p:cNvPr id="10" name="Slide Number Placeholder 9"/>
          <p:cNvSpPr>
            <a:spLocks noGrp="1"/>
          </p:cNvSpPr>
          <p:nvPr>
            <p:ph type="sldNum" sz="quarter" idx="12"/>
          </p:nvPr>
        </p:nvSpPr>
        <p:spPr/>
        <p:txBody>
          <a:bodyPr/>
          <a:lstStyle/>
          <a:p>
            <a:fld id="{9AD6BF49-05CD-4564-BD42-F46347DCE5C4}" type="slidenum">
              <a:rPr lang="en-US" smtClean="0"/>
              <a:t>22</a:t>
            </a:fld>
            <a:endParaRPr lang="en-US"/>
          </a:p>
        </p:txBody>
      </p:sp>
    </p:spTree>
    <p:extLst>
      <p:ext uri="{BB962C8B-B14F-4D97-AF65-F5344CB8AC3E}">
        <p14:creationId xmlns:p14="http://schemas.microsoft.com/office/powerpoint/2010/main" val="29356741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649" y="370324"/>
            <a:ext cx="10364451" cy="726956"/>
          </a:xfrm>
        </p:spPr>
        <p:txBody>
          <a:bodyPr>
            <a:normAutofit/>
          </a:bodyPr>
          <a:lstStyle/>
          <a:p>
            <a:pPr rtl="1"/>
            <a:r>
              <a:rPr lang="fa-IR" dirty="0">
                <a:solidFill>
                  <a:srgbClr val="FF0000"/>
                </a:solidFill>
                <a:cs typeface="B Nazanin" panose="00000400000000000000" pitchFamily="2" charset="-78"/>
              </a:rPr>
              <a:t>برگه </a:t>
            </a:r>
            <a:r>
              <a:rPr lang="en-US" dirty="0">
                <a:solidFill>
                  <a:srgbClr val="FF0000"/>
                </a:solidFill>
                <a:cs typeface="B Nazanin" panose="00000400000000000000" pitchFamily="2" charset="-78"/>
              </a:rPr>
              <a:t>Docs</a:t>
            </a:r>
          </a:p>
        </p:txBody>
      </p:sp>
      <p:sp>
        <p:nvSpPr>
          <p:cNvPr id="3" name="Content Placeholder 2"/>
          <p:cNvSpPr>
            <a:spLocks noGrp="1"/>
          </p:cNvSpPr>
          <p:nvPr>
            <p:ph idx="1"/>
          </p:nvPr>
        </p:nvSpPr>
        <p:spPr>
          <a:xfrm>
            <a:off x="600892" y="1097280"/>
            <a:ext cx="11260182" cy="846371"/>
          </a:xfrm>
        </p:spPr>
        <p:txBody>
          <a:bodyPr>
            <a:normAutofit/>
          </a:bodyPr>
          <a:lstStyle/>
          <a:p>
            <a:pPr algn="r" rtl="1"/>
            <a:r>
              <a:rPr lang="fa-IR" dirty="0" smtClean="0">
                <a:cs typeface="B Nazanin" panose="00000400000000000000" pitchFamily="2" charset="-78"/>
              </a:rPr>
              <a:t>با کلیک بر روی برگه </a:t>
            </a:r>
            <a:r>
              <a:rPr lang="en-US" dirty="0" smtClean="0">
                <a:cs typeface="B Nazanin" panose="00000400000000000000" pitchFamily="2" charset="-78"/>
              </a:rPr>
              <a:t>Docs</a:t>
            </a:r>
            <a:r>
              <a:rPr lang="fa-IR" dirty="0" smtClean="0">
                <a:cs typeface="B Nazanin" panose="00000400000000000000" pitchFamily="2" charset="-78"/>
              </a:rPr>
              <a:t> میتوان تمام متدهایی که در پروژه با </a:t>
            </a:r>
            <a:r>
              <a:rPr lang="en-US" dirty="0">
                <a:cs typeface="B Nazanin" panose="00000400000000000000" pitchFamily="2" charset="-78"/>
              </a:rPr>
              <a:t>@</a:t>
            </a:r>
            <a:r>
              <a:rPr lang="en-US" dirty="0" err="1" smtClean="0">
                <a:cs typeface="B Nazanin" panose="00000400000000000000" pitchFamily="2" charset="-78"/>
              </a:rPr>
              <a:t>GraphQLMutation</a:t>
            </a:r>
            <a:r>
              <a:rPr lang="fa-IR" dirty="0">
                <a:cs typeface="B Nazanin" panose="00000400000000000000" pitchFamily="2" charset="-78"/>
              </a:rPr>
              <a:t> </a:t>
            </a:r>
            <a:r>
              <a:rPr lang="fa-IR" dirty="0" smtClean="0">
                <a:cs typeface="B Nazanin" panose="00000400000000000000" pitchFamily="2" charset="-78"/>
              </a:rPr>
              <a:t>یا </a:t>
            </a:r>
            <a:r>
              <a:rPr lang="en-US" dirty="0">
                <a:cs typeface="B Nazanin" panose="00000400000000000000" pitchFamily="2" charset="-78"/>
              </a:rPr>
              <a:t>@</a:t>
            </a:r>
            <a:r>
              <a:rPr lang="en-US" dirty="0" err="1" smtClean="0">
                <a:cs typeface="B Nazanin" panose="00000400000000000000" pitchFamily="2" charset="-78"/>
              </a:rPr>
              <a:t>GraphQLQuery</a:t>
            </a:r>
            <a:r>
              <a:rPr lang="fa-IR" dirty="0">
                <a:cs typeface="B Nazanin" panose="00000400000000000000" pitchFamily="2" charset="-78"/>
              </a:rPr>
              <a:t> </a:t>
            </a:r>
            <a:r>
              <a:rPr lang="fa-IR" dirty="0" smtClean="0">
                <a:cs typeface="B Nazanin" panose="00000400000000000000" pitchFamily="2" charset="-78"/>
              </a:rPr>
              <a:t>انوتیت شده اند را ببینیم</a:t>
            </a:r>
            <a:endParaRPr lang="en-US" dirty="0">
              <a:cs typeface="B Nazanin" panose="00000400000000000000" pitchFamily="2" charset="-78"/>
            </a:endParaRPr>
          </a:p>
        </p:txBody>
      </p:sp>
      <p:pic>
        <p:nvPicPr>
          <p:cNvPr id="5" name="Picture 4"/>
          <p:cNvPicPr>
            <a:picLocks noChangeAspect="1"/>
          </p:cNvPicPr>
          <p:nvPr/>
        </p:nvPicPr>
        <p:blipFill>
          <a:blip r:embed="rId2"/>
          <a:stretch>
            <a:fillRect/>
          </a:stretch>
        </p:blipFill>
        <p:spPr>
          <a:xfrm>
            <a:off x="210870" y="2063931"/>
            <a:ext cx="11718008" cy="4591050"/>
          </a:xfrm>
          <a:prstGeom prst="rect">
            <a:avLst/>
          </a:prstGeom>
        </p:spPr>
      </p:pic>
      <p:sp>
        <p:nvSpPr>
          <p:cNvPr id="10" name="Slide Number Placeholder 9"/>
          <p:cNvSpPr>
            <a:spLocks noGrp="1"/>
          </p:cNvSpPr>
          <p:nvPr>
            <p:ph type="sldNum" sz="quarter" idx="12"/>
          </p:nvPr>
        </p:nvSpPr>
        <p:spPr/>
        <p:txBody>
          <a:bodyPr/>
          <a:lstStyle/>
          <a:p>
            <a:fld id="{9AD6BF49-05CD-4564-BD42-F46347DCE5C4}" type="slidenum">
              <a:rPr lang="en-US" smtClean="0"/>
              <a:t>23</a:t>
            </a:fld>
            <a:endParaRPr lang="en-US"/>
          </a:p>
        </p:txBody>
      </p:sp>
    </p:spTree>
    <p:extLst>
      <p:ext uri="{BB962C8B-B14F-4D97-AF65-F5344CB8AC3E}">
        <p14:creationId xmlns:p14="http://schemas.microsoft.com/office/powerpoint/2010/main" val="4567079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649" y="370324"/>
            <a:ext cx="10364451" cy="726956"/>
          </a:xfrm>
        </p:spPr>
        <p:txBody>
          <a:bodyPr>
            <a:normAutofit/>
          </a:bodyPr>
          <a:lstStyle/>
          <a:p>
            <a:pPr rtl="1"/>
            <a:r>
              <a:rPr lang="fa-IR" dirty="0">
                <a:solidFill>
                  <a:srgbClr val="FF0000"/>
                </a:solidFill>
                <a:cs typeface="B Nazanin" panose="00000400000000000000" pitchFamily="2" charset="-78"/>
              </a:rPr>
              <a:t>برگه </a:t>
            </a:r>
            <a:r>
              <a:rPr lang="en-US" dirty="0" smtClean="0">
                <a:solidFill>
                  <a:srgbClr val="FF0000"/>
                </a:solidFill>
                <a:cs typeface="B Nazanin" panose="00000400000000000000" pitchFamily="2" charset="-78"/>
              </a:rPr>
              <a:t>schema</a:t>
            </a:r>
            <a:endParaRPr lang="en-US" dirty="0">
              <a:solidFill>
                <a:srgbClr val="FF0000"/>
              </a:solidFill>
              <a:cs typeface="B Nazanin" panose="00000400000000000000" pitchFamily="2" charset="-78"/>
            </a:endParaRPr>
          </a:p>
        </p:txBody>
      </p:sp>
      <p:sp>
        <p:nvSpPr>
          <p:cNvPr id="3" name="Content Placeholder 2"/>
          <p:cNvSpPr>
            <a:spLocks noGrp="1"/>
          </p:cNvSpPr>
          <p:nvPr>
            <p:ph idx="1"/>
          </p:nvPr>
        </p:nvSpPr>
        <p:spPr>
          <a:xfrm>
            <a:off x="640080" y="977865"/>
            <a:ext cx="11260182" cy="846371"/>
          </a:xfrm>
        </p:spPr>
        <p:txBody>
          <a:bodyPr/>
          <a:lstStyle/>
          <a:p>
            <a:pPr algn="r" rtl="1"/>
            <a:r>
              <a:rPr lang="fa-IR" dirty="0" smtClean="0">
                <a:cs typeface="B Nazanin" panose="00000400000000000000" pitchFamily="2" charset="-78"/>
              </a:rPr>
              <a:t>با کلیک بر روی برگه </a:t>
            </a:r>
            <a:r>
              <a:rPr lang="en-US" dirty="0" smtClean="0">
                <a:cs typeface="B Nazanin" panose="00000400000000000000" pitchFamily="2" charset="-78"/>
              </a:rPr>
              <a:t>schema</a:t>
            </a:r>
            <a:r>
              <a:rPr lang="fa-IR" dirty="0" smtClean="0">
                <a:cs typeface="B Nazanin" panose="00000400000000000000" pitchFamily="2" charset="-78"/>
              </a:rPr>
              <a:t> میتوان</a:t>
            </a:r>
            <a:r>
              <a:rPr lang="fa-IR" dirty="0">
                <a:cs typeface="B Nazanin" panose="00000400000000000000" pitchFamily="2" charset="-78"/>
              </a:rPr>
              <a:t> </a:t>
            </a:r>
            <a:r>
              <a:rPr lang="fa-IR" dirty="0" smtClean="0">
                <a:cs typeface="B Nazanin" panose="00000400000000000000" pitchFamily="2" charset="-78"/>
              </a:rPr>
              <a:t>گراف کیوال جنریت شده بصورت اتوماتیک را ببینیم.</a:t>
            </a:r>
            <a:endParaRPr lang="en-US"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63558" y="1824236"/>
            <a:ext cx="11566887" cy="4793278"/>
          </a:xfrm>
          <a:prstGeom prst="rect">
            <a:avLst/>
          </a:prstGeom>
        </p:spPr>
      </p:pic>
      <p:sp>
        <p:nvSpPr>
          <p:cNvPr id="10" name="Slide Number Placeholder 9"/>
          <p:cNvSpPr>
            <a:spLocks noGrp="1"/>
          </p:cNvSpPr>
          <p:nvPr>
            <p:ph type="sldNum" sz="quarter" idx="12"/>
          </p:nvPr>
        </p:nvSpPr>
        <p:spPr/>
        <p:txBody>
          <a:bodyPr/>
          <a:lstStyle/>
          <a:p>
            <a:fld id="{9AD6BF49-05CD-4564-BD42-F46347DCE5C4}" type="slidenum">
              <a:rPr lang="en-US" smtClean="0"/>
              <a:t>24</a:t>
            </a:fld>
            <a:endParaRPr lang="en-US"/>
          </a:p>
        </p:txBody>
      </p:sp>
    </p:spTree>
    <p:extLst>
      <p:ext uri="{BB962C8B-B14F-4D97-AF65-F5344CB8AC3E}">
        <p14:creationId xmlns:p14="http://schemas.microsoft.com/office/powerpoint/2010/main" val="19597634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059" y="1436914"/>
            <a:ext cx="10018713" cy="2934787"/>
          </a:xfrm>
        </p:spPr>
        <p:txBody>
          <a:bodyPr/>
          <a:lstStyle/>
          <a:p>
            <a:pPr rtl="1"/>
            <a:r>
              <a:rPr lang="fa-IR" dirty="0">
                <a:cs typeface="B Nazanin" panose="00000400000000000000" pitchFamily="2" charset="-78"/>
              </a:rPr>
              <a:t>انوتیشن های </a:t>
            </a:r>
            <a:r>
              <a:rPr lang="en-US" dirty="0" err="1">
                <a:cs typeface="B Nazanin" panose="00000400000000000000" pitchFamily="2" charset="-78"/>
              </a:rPr>
              <a:t>SpringBoot-Spqr</a:t>
            </a:r>
            <a:endParaRPr lang="en-US" dirty="0">
              <a:cs typeface="B Nazanin" panose="00000400000000000000" pitchFamily="2" charset="-78"/>
            </a:endParaRPr>
          </a:p>
        </p:txBody>
      </p:sp>
      <p:sp>
        <p:nvSpPr>
          <p:cNvPr id="8" name="Slide Number Placeholder 7"/>
          <p:cNvSpPr>
            <a:spLocks noGrp="1"/>
          </p:cNvSpPr>
          <p:nvPr>
            <p:ph type="sldNum" sz="quarter" idx="12"/>
          </p:nvPr>
        </p:nvSpPr>
        <p:spPr/>
        <p:txBody>
          <a:bodyPr/>
          <a:lstStyle/>
          <a:p>
            <a:fld id="{9AD6BF49-05CD-4564-BD42-F46347DCE5C4}" type="slidenum">
              <a:rPr lang="en-US" smtClean="0"/>
              <a:t>25</a:t>
            </a:fld>
            <a:endParaRPr lang="en-US"/>
          </a:p>
        </p:txBody>
      </p:sp>
    </p:spTree>
    <p:extLst>
      <p:ext uri="{BB962C8B-B14F-4D97-AF65-F5344CB8AC3E}">
        <p14:creationId xmlns:p14="http://schemas.microsoft.com/office/powerpoint/2010/main" val="9399945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2105296"/>
            <a:ext cx="10018713" cy="3124201"/>
          </a:xfrm>
        </p:spPr>
        <p:txBody>
          <a:bodyPr>
            <a:normAutofit fontScale="92500" lnSpcReduction="20000"/>
          </a:bodyPr>
          <a:lstStyle/>
          <a:p>
            <a:pPr algn="l"/>
            <a:r>
              <a:rPr lang="en-US" altLang="en-US" b="1" i="1" dirty="0">
                <a:cs typeface="B Nazanin" panose="00000400000000000000" pitchFamily="2" charset="-78"/>
              </a:rPr>
              <a:t>@</a:t>
            </a:r>
            <a:r>
              <a:rPr lang="en-US" altLang="en-US" b="1" i="1" dirty="0" err="1">
                <a:cs typeface="B Nazanin" panose="00000400000000000000" pitchFamily="2" charset="-78"/>
              </a:rPr>
              <a:t>GraphQLQuery</a:t>
            </a:r>
            <a:endParaRPr lang="fa-IR" b="1" i="1" dirty="0">
              <a:cs typeface="B Nazanin" panose="00000400000000000000" pitchFamily="2" charset="-78"/>
            </a:endParaRPr>
          </a:p>
          <a:p>
            <a:pPr algn="r" rtl="1"/>
            <a:r>
              <a:rPr lang="fa-IR" dirty="0" smtClean="0">
                <a:cs typeface="B Nazanin" panose="00000400000000000000" pitchFamily="2" charset="-78"/>
              </a:rPr>
              <a:t>برای بارگیری داده استفاده میشود.</a:t>
            </a:r>
          </a:p>
          <a:p>
            <a:pPr algn="r" rtl="1"/>
            <a:endParaRPr lang="fa-IR" dirty="0">
              <a:cs typeface="B Nazanin" panose="00000400000000000000" pitchFamily="2" charset="-78"/>
            </a:endParaRPr>
          </a:p>
          <a:p>
            <a:pPr algn="r" rtl="1"/>
            <a:endParaRPr lang="fa-IR" dirty="0" smtClean="0">
              <a:cs typeface="B Nazanin" panose="00000400000000000000" pitchFamily="2" charset="-78"/>
            </a:endParaRPr>
          </a:p>
          <a:p>
            <a:pPr marL="0" indent="0" algn="r" rtl="1">
              <a:buNone/>
            </a:pPr>
            <a:endParaRPr lang="fa-IR" dirty="0" smtClean="0">
              <a:cs typeface="B Nazanin" panose="00000400000000000000" pitchFamily="2" charset="-78"/>
            </a:endParaRPr>
          </a:p>
          <a:p>
            <a:r>
              <a:rPr lang="en-US" altLang="en-US" b="1" i="1" dirty="0">
                <a:cs typeface="B Nazanin" panose="00000400000000000000" pitchFamily="2" charset="-78"/>
              </a:rPr>
              <a:t>@</a:t>
            </a:r>
            <a:r>
              <a:rPr lang="en-US" altLang="en-US" b="1" i="1" dirty="0" err="1">
                <a:cs typeface="B Nazanin" panose="00000400000000000000" pitchFamily="2" charset="-78"/>
              </a:rPr>
              <a:t>GraphQLMutation</a:t>
            </a:r>
            <a:endParaRPr lang="fa-IR" b="1" i="1" dirty="0">
              <a:cs typeface="B Nazanin" panose="00000400000000000000" pitchFamily="2" charset="-78"/>
            </a:endParaRPr>
          </a:p>
          <a:p>
            <a:pPr algn="r" rtl="1"/>
            <a:r>
              <a:rPr lang="fa-IR" dirty="0" smtClean="0">
                <a:cs typeface="B Nazanin" panose="00000400000000000000" pitchFamily="2" charset="-78"/>
              </a:rPr>
              <a:t>برای ثبت یا تغییر در داده ها استفاده میشود.</a:t>
            </a:r>
            <a:endParaRPr lang="en-US" dirty="0">
              <a:cs typeface="B Nazanin" panose="00000400000000000000" pitchFamily="2" charset="-78"/>
            </a:endParaRPr>
          </a:p>
          <a:p>
            <a:pPr marL="0" indent="0" algn="r" rtl="1">
              <a:buNone/>
            </a:pPr>
            <a:endParaRPr lang="en-US" dirty="0">
              <a:cs typeface="B Nazanin" panose="00000400000000000000" pitchFamily="2" charset="-78"/>
            </a:endParaRPr>
          </a:p>
        </p:txBody>
      </p:sp>
      <p:sp>
        <p:nvSpPr>
          <p:cNvPr id="4" name="Rectangle 1"/>
          <p:cNvSpPr>
            <a:spLocks noGrp="1" noChangeArrowheads="1"/>
          </p:cNvSpPr>
          <p:nvPr>
            <p:ph type="title"/>
          </p:nvPr>
        </p:nvSpPr>
        <p:spPr bwMode="auto">
          <a:xfrm>
            <a:off x="1588814" y="614243"/>
            <a:ext cx="9491381"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smtClean="0">
                <a:ln>
                  <a:noFill/>
                </a:ln>
                <a:solidFill>
                  <a:srgbClr val="24292E"/>
                </a:solidFill>
                <a:effectLst/>
                <a:latin typeface="SFMono-Regular"/>
                <a:cs typeface="B Nazanin" panose="00000400000000000000" pitchFamily="2" charset="-78"/>
              </a:rPr>
              <a:t>@</a:t>
            </a:r>
            <a:r>
              <a:rPr kumimoji="0" lang="en-US" altLang="en-US" b="1" i="1" u="none" strike="noStrike" cap="none" normalizeH="0" baseline="0" dirty="0" err="1" smtClean="0">
                <a:ln>
                  <a:noFill/>
                </a:ln>
                <a:solidFill>
                  <a:srgbClr val="24292E"/>
                </a:solidFill>
                <a:effectLst/>
                <a:latin typeface="SFMono-Regular"/>
                <a:cs typeface="B Nazanin" panose="00000400000000000000" pitchFamily="2" charset="-78"/>
              </a:rPr>
              <a:t>GraphQLQuery</a:t>
            </a:r>
            <a:r>
              <a:rPr kumimoji="0" lang="en-US" altLang="en-US" b="1" i="1" u="none" strike="noStrike" cap="none" normalizeH="0" baseline="0" dirty="0" smtClean="0">
                <a:ln>
                  <a:noFill/>
                </a:ln>
                <a:solidFill>
                  <a:srgbClr val="24292E"/>
                </a:solidFill>
                <a:effectLst/>
                <a:latin typeface="-apple-system"/>
                <a:cs typeface="B Nazanin" panose="00000400000000000000" pitchFamily="2" charset="-78"/>
              </a:rPr>
              <a:t>, </a:t>
            </a:r>
            <a:r>
              <a:rPr kumimoji="0" lang="en-US" altLang="en-US" b="1" i="1" u="none" strike="noStrike" cap="none" normalizeH="0" baseline="0" dirty="0" smtClean="0">
                <a:ln>
                  <a:noFill/>
                </a:ln>
                <a:solidFill>
                  <a:srgbClr val="24292E"/>
                </a:solidFill>
                <a:effectLst/>
                <a:latin typeface="SFMono-Regular"/>
                <a:cs typeface="B Nazanin" panose="00000400000000000000" pitchFamily="2" charset="-78"/>
              </a:rPr>
              <a:t>@</a:t>
            </a:r>
            <a:r>
              <a:rPr kumimoji="0" lang="en-US" altLang="en-US" b="1" i="1" u="none" strike="noStrike" cap="none" normalizeH="0" baseline="0" dirty="0" err="1" smtClean="0">
                <a:ln>
                  <a:noFill/>
                </a:ln>
                <a:solidFill>
                  <a:srgbClr val="24292E"/>
                </a:solidFill>
                <a:effectLst/>
                <a:latin typeface="SFMono-Regular"/>
                <a:cs typeface="B Nazanin" panose="00000400000000000000" pitchFamily="2" charset="-78"/>
              </a:rPr>
              <a:t>GraphQLMutation</a:t>
            </a:r>
            <a:r>
              <a:rPr kumimoji="0" lang="en-US" altLang="en-US" b="1" i="1" u="none" strike="noStrike" cap="none" normalizeH="0" baseline="0" dirty="0" smtClean="0">
                <a:ln>
                  <a:noFill/>
                </a:ln>
                <a:solidFill>
                  <a:schemeClr val="tx1"/>
                </a:solidFill>
                <a:effectLst/>
                <a:cs typeface="B Nazanin" panose="00000400000000000000" pitchFamily="2" charset="-78"/>
              </a:rPr>
              <a:t> </a:t>
            </a:r>
          </a:p>
        </p:txBody>
      </p:sp>
      <p:sp>
        <p:nvSpPr>
          <p:cNvPr id="9" name="Slide Number Placeholder 8"/>
          <p:cNvSpPr>
            <a:spLocks noGrp="1"/>
          </p:cNvSpPr>
          <p:nvPr>
            <p:ph type="sldNum" sz="quarter" idx="12"/>
          </p:nvPr>
        </p:nvSpPr>
        <p:spPr/>
        <p:txBody>
          <a:bodyPr/>
          <a:lstStyle/>
          <a:p>
            <a:fld id="{9AD6BF49-05CD-4564-BD42-F46347DCE5C4}" type="slidenum">
              <a:rPr lang="en-US" smtClean="0"/>
              <a:t>26</a:t>
            </a:fld>
            <a:endParaRPr lang="en-US"/>
          </a:p>
        </p:txBody>
      </p:sp>
    </p:spTree>
    <p:extLst>
      <p:ext uri="{BB962C8B-B14F-4D97-AF65-F5344CB8AC3E}">
        <p14:creationId xmlns:p14="http://schemas.microsoft.com/office/powerpoint/2010/main" val="22325911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7739" y="199883"/>
            <a:ext cx="10018713" cy="953589"/>
          </a:xfrm>
        </p:spPr>
        <p:txBody>
          <a:bodyPr/>
          <a:lstStyle/>
          <a:p>
            <a:r>
              <a:rPr lang="en-US" b="1" i="1" dirty="0">
                <a:cs typeface="B Nazanin" panose="00000400000000000000" pitchFamily="2" charset="-78"/>
              </a:rPr>
              <a:t>@</a:t>
            </a:r>
            <a:r>
              <a:rPr lang="en-US" b="1" i="1" dirty="0" smtClean="0">
                <a:cs typeface="B Nazanin" panose="00000400000000000000" pitchFamily="2" charset="-78"/>
              </a:rPr>
              <a:t>GraphqlArgument</a:t>
            </a:r>
            <a:r>
              <a:rPr lang="fa-IR" b="1" i="1" dirty="0" smtClean="0">
                <a:cs typeface="B Nazanin" panose="00000400000000000000" pitchFamily="2" charset="-78"/>
              </a:rPr>
              <a:t> </a:t>
            </a:r>
            <a:r>
              <a:rPr lang="en-US" b="1" i="1" dirty="0">
                <a:cs typeface="B Nazanin" panose="00000400000000000000" pitchFamily="2" charset="-78"/>
              </a:rPr>
              <a:t> </a:t>
            </a:r>
            <a:r>
              <a:rPr lang="en-US" b="1" i="1" dirty="0" smtClean="0">
                <a:cs typeface="B Nazanin" panose="00000400000000000000" pitchFamily="2" charset="-78"/>
              </a:rPr>
              <a:t>- </a:t>
            </a:r>
            <a:r>
              <a:rPr lang="en-US" b="1" i="1" dirty="0">
                <a:cs typeface="B Nazanin" panose="00000400000000000000" pitchFamily="2" charset="-78"/>
              </a:rPr>
              <a:t>@GraphQLNonNull </a:t>
            </a:r>
            <a:endParaRPr lang="en-US" dirty="0">
              <a:cs typeface="B Nazanin" panose="00000400000000000000" pitchFamily="2" charset="-78"/>
            </a:endParaRPr>
          </a:p>
        </p:txBody>
      </p:sp>
      <p:sp>
        <p:nvSpPr>
          <p:cNvPr id="3" name="Content Placeholder 2"/>
          <p:cNvSpPr>
            <a:spLocks noGrp="1"/>
          </p:cNvSpPr>
          <p:nvPr>
            <p:ph idx="1"/>
          </p:nvPr>
        </p:nvSpPr>
        <p:spPr>
          <a:xfrm>
            <a:off x="950681" y="2135773"/>
            <a:ext cx="11155680" cy="4837611"/>
          </a:xfrm>
        </p:spPr>
        <p:txBody>
          <a:bodyPr>
            <a:normAutofit/>
          </a:bodyPr>
          <a:lstStyle/>
          <a:p>
            <a:r>
              <a:rPr lang="en-US" b="1" i="1" dirty="0" smtClean="0">
                <a:cs typeface="B Nazanin" panose="00000400000000000000" pitchFamily="2" charset="-78"/>
              </a:rPr>
              <a:t>@GraphqlArgument</a:t>
            </a:r>
            <a:r>
              <a:rPr lang="en-US" dirty="0">
                <a:cs typeface="B Nazanin" panose="00000400000000000000" pitchFamily="2" charset="-78"/>
              </a:rPr>
              <a:t> </a:t>
            </a:r>
            <a:r>
              <a:rPr lang="en-US" sz="2000" dirty="0">
                <a:cs typeface="B Nazanin" panose="00000400000000000000" pitchFamily="2" charset="-78"/>
              </a:rPr>
              <a:t>is used to specify the Arguments in the method. We can skip writing @</a:t>
            </a:r>
            <a:r>
              <a:rPr lang="en-US" sz="2000" dirty="0" smtClean="0">
                <a:cs typeface="B Nazanin" panose="00000400000000000000" pitchFamily="2" charset="-78"/>
              </a:rPr>
              <a:t>GraphqlArgument</a:t>
            </a:r>
            <a:r>
              <a:rPr lang="fa-IR" sz="2000" dirty="0" smtClean="0">
                <a:cs typeface="B Nazanin" panose="00000400000000000000" pitchFamily="2" charset="-78"/>
              </a:rPr>
              <a:t>.</a:t>
            </a:r>
            <a:endParaRPr lang="en-US" sz="2000" dirty="0" smtClean="0">
              <a:cs typeface="B Nazanin" panose="00000400000000000000" pitchFamily="2" charset="-78"/>
            </a:endParaRPr>
          </a:p>
          <a:p>
            <a:r>
              <a:rPr lang="en-US" sz="2000" dirty="0">
                <a:cs typeface="B Nazanin" panose="00000400000000000000" pitchFamily="2" charset="-78"/>
              </a:rPr>
              <a:t>If skipped, the name of the </a:t>
            </a:r>
            <a:r>
              <a:rPr lang="en-US" sz="2000" dirty="0" smtClean="0">
                <a:cs typeface="B Nazanin" panose="00000400000000000000" pitchFamily="2" charset="-78"/>
              </a:rPr>
              <a:t>field </a:t>
            </a:r>
            <a:r>
              <a:rPr lang="en-US" sz="2000" dirty="0">
                <a:cs typeface="B Nazanin" panose="00000400000000000000" pitchFamily="2" charset="-78"/>
              </a:rPr>
              <a:t>is used instead.</a:t>
            </a:r>
          </a:p>
          <a:p>
            <a:r>
              <a:rPr lang="en-US" b="1" i="1" dirty="0" smtClean="0">
                <a:cs typeface="B Nazanin" panose="00000400000000000000" pitchFamily="2" charset="-78"/>
              </a:rPr>
              <a:t>@GraphQLNonNull </a:t>
            </a:r>
            <a:r>
              <a:rPr lang="en-US" sz="2000" dirty="0">
                <a:cs typeface="B Nazanin" panose="00000400000000000000" pitchFamily="2" charset="-78"/>
              </a:rPr>
              <a:t>is used in graphql query argument as mandatory.</a:t>
            </a:r>
          </a:p>
          <a:p>
            <a:r>
              <a:rPr lang="en-US" sz="2000" dirty="0">
                <a:cs typeface="B Nazanin" panose="00000400000000000000" pitchFamily="2" charset="-78"/>
              </a:rPr>
              <a:t>@GraphQLNonNull ignored on Input objects when @JsonProperty is used.</a:t>
            </a:r>
          </a:p>
          <a:p>
            <a:endParaRPr lang="en-US" dirty="0">
              <a:cs typeface="B Nazanin" panose="00000400000000000000" pitchFamily="2" charset="-78"/>
            </a:endParaRPr>
          </a:p>
          <a:p>
            <a:endParaRPr lang="en-US" dirty="0" smtClean="0">
              <a:cs typeface="B Nazanin" panose="00000400000000000000" pitchFamily="2" charset="-78"/>
            </a:endParaRPr>
          </a:p>
          <a:p>
            <a:endParaRPr lang="en-US" dirty="0">
              <a:cs typeface="B Nazanin" panose="00000400000000000000" pitchFamily="2" charset="-78"/>
            </a:endParaRPr>
          </a:p>
          <a:p>
            <a:endParaRPr lang="en-US" dirty="0">
              <a:cs typeface="B Nazanin" panose="00000400000000000000" pitchFamily="2" charset="-78"/>
            </a:endParaRPr>
          </a:p>
          <a:p>
            <a:endParaRPr lang="en-US" dirty="0" smtClean="0">
              <a:cs typeface="B Nazanin" panose="00000400000000000000" pitchFamily="2" charset="-78"/>
            </a:endParaRPr>
          </a:p>
          <a:p>
            <a:endParaRPr lang="en-US" dirty="0">
              <a:cs typeface="B Nazanin" panose="00000400000000000000" pitchFamily="2" charset="-78"/>
            </a:endParaRPr>
          </a:p>
          <a:p>
            <a:endParaRPr lang="en-US" dirty="0" smtClean="0">
              <a:cs typeface="B Nazanin" panose="00000400000000000000" pitchFamily="2" charset="-78"/>
            </a:endParaRPr>
          </a:p>
          <a:p>
            <a:endParaRPr lang="en-US" dirty="0" smtClean="0">
              <a:cs typeface="B Nazanin" panose="00000400000000000000" pitchFamily="2" charset="-78"/>
            </a:endParaRPr>
          </a:p>
        </p:txBody>
      </p:sp>
      <p:pic>
        <p:nvPicPr>
          <p:cNvPr id="10" name="Picture 9"/>
          <p:cNvPicPr>
            <a:picLocks noChangeAspect="1"/>
          </p:cNvPicPr>
          <p:nvPr/>
        </p:nvPicPr>
        <p:blipFill>
          <a:blip r:embed="rId2"/>
          <a:stretch>
            <a:fillRect/>
          </a:stretch>
        </p:blipFill>
        <p:spPr>
          <a:xfrm>
            <a:off x="950681" y="5317260"/>
            <a:ext cx="10753453" cy="986247"/>
          </a:xfrm>
          <a:prstGeom prst="rect">
            <a:avLst/>
          </a:prstGeom>
        </p:spPr>
      </p:pic>
      <p:pic>
        <p:nvPicPr>
          <p:cNvPr id="11" name="Picture 10"/>
          <p:cNvPicPr>
            <a:picLocks noChangeAspect="1"/>
          </p:cNvPicPr>
          <p:nvPr/>
        </p:nvPicPr>
        <p:blipFill>
          <a:blip r:embed="rId3"/>
          <a:stretch>
            <a:fillRect/>
          </a:stretch>
        </p:blipFill>
        <p:spPr>
          <a:xfrm>
            <a:off x="950681" y="4100374"/>
            <a:ext cx="10753453" cy="908410"/>
          </a:xfrm>
          <a:prstGeom prst="rect">
            <a:avLst/>
          </a:prstGeom>
        </p:spPr>
      </p:pic>
      <p:sp>
        <p:nvSpPr>
          <p:cNvPr id="9" name="Slide Number Placeholder 8"/>
          <p:cNvSpPr>
            <a:spLocks noGrp="1"/>
          </p:cNvSpPr>
          <p:nvPr>
            <p:ph type="sldNum" sz="quarter" idx="12"/>
          </p:nvPr>
        </p:nvSpPr>
        <p:spPr/>
        <p:txBody>
          <a:bodyPr/>
          <a:lstStyle/>
          <a:p>
            <a:fld id="{9AD6BF49-05CD-4564-BD42-F46347DCE5C4}" type="slidenum">
              <a:rPr lang="en-US" smtClean="0"/>
              <a:t>27</a:t>
            </a:fld>
            <a:endParaRPr lang="en-US"/>
          </a:p>
        </p:txBody>
      </p:sp>
    </p:spTree>
    <p:extLst>
      <p:ext uri="{BB962C8B-B14F-4D97-AF65-F5344CB8AC3E}">
        <p14:creationId xmlns:p14="http://schemas.microsoft.com/office/powerpoint/2010/main" val="17221464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9806" y="143622"/>
            <a:ext cx="10018713" cy="653212"/>
          </a:xfrm>
        </p:spPr>
        <p:txBody>
          <a:bodyPr>
            <a:normAutofit fontScale="90000"/>
          </a:bodyPr>
          <a:lstStyle/>
          <a:p>
            <a:r>
              <a:rPr lang="en-US" b="1" i="1" dirty="0">
                <a:cs typeface="B Nazanin" panose="00000400000000000000" pitchFamily="2" charset="-78"/>
              </a:rPr>
              <a:t>@GraphQLContext</a:t>
            </a:r>
          </a:p>
        </p:txBody>
      </p:sp>
      <p:sp>
        <p:nvSpPr>
          <p:cNvPr id="3" name="Content Placeholder 2"/>
          <p:cNvSpPr>
            <a:spLocks noGrp="1"/>
          </p:cNvSpPr>
          <p:nvPr>
            <p:ph idx="1"/>
          </p:nvPr>
        </p:nvSpPr>
        <p:spPr>
          <a:xfrm>
            <a:off x="1484310" y="1378811"/>
            <a:ext cx="10018713" cy="1763486"/>
          </a:xfrm>
        </p:spPr>
        <p:txBody>
          <a:bodyPr>
            <a:normAutofit fontScale="85000" lnSpcReduction="20000"/>
          </a:bodyPr>
          <a:lstStyle/>
          <a:p>
            <a:r>
              <a:rPr lang="en-US" dirty="0">
                <a:cs typeface="B Nazanin" panose="00000400000000000000" pitchFamily="2" charset="-78"/>
              </a:rPr>
              <a:t>One of the key benefits of GraphQL is that we can have nested queries. If we have an object that represents a person, we can also retrieve information about their friends as follows</a:t>
            </a:r>
            <a:r>
              <a:rPr lang="en-US" dirty="0" smtClean="0">
                <a:cs typeface="B Nazanin" panose="00000400000000000000" pitchFamily="2" charset="-78"/>
              </a:rPr>
              <a:t>:</a:t>
            </a:r>
          </a:p>
          <a:p>
            <a:pPr algn="r" rtl="1"/>
            <a:r>
              <a:rPr lang="fa-IR" dirty="0">
                <a:cs typeface="B Nazanin" panose="00000400000000000000" pitchFamily="2" charset="-78"/>
              </a:rPr>
              <a:t>یکی از مهمترین مزایای </a:t>
            </a:r>
            <a:r>
              <a:rPr lang="en-US" dirty="0">
                <a:cs typeface="B Nazanin" panose="00000400000000000000" pitchFamily="2" charset="-78"/>
              </a:rPr>
              <a:t>GraphQL </a:t>
            </a:r>
            <a:r>
              <a:rPr lang="fa-IR" dirty="0">
                <a:cs typeface="B Nazanin" panose="00000400000000000000" pitchFamily="2" charset="-78"/>
              </a:rPr>
              <a:t>این است که می توانیم پرس و جوهای تو در تو داشته باشیم. اگر شیئی داشته باشیم که نمایانگر یک </a:t>
            </a:r>
            <a:r>
              <a:rPr lang="en-US" dirty="0">
                <a:cs typeface="B Nazanin" panose="00000400000000000000" pitchFamily="2" charset="-78"/>
              </a:rPr>
              <a:t>person</a:t>
            </a:r>
            <a:r>
              <a:rPr lang="fa-IR" dirty="0" smtClean="0">
                <a:cs typeface="B Nazanin" panose="00000400000000000000" pitchFamily="2" charset="-78"/>
              </a:rPr>
              <a:t> </a:t>
            </a:r>
            <a:r>
              <a:rPr lang="fa-IR" dirty="0">
                <a:cs typeface="B Nazanin" panose="00000400000000000000" pitchFamily="2" charset="-78"/>
              </a:rPr>
              <a:t>باشد ، می توانیم اطلاعات مربوط به دوستان وی را به صورت زیر بازیابی کنیم</a:t>
            </a:r>
            <a:r>
              <a:rPr lang="fa-IR" dirty="0" smtClean="0">
                <a:cs typeface="B Nazanin" panose="00000400000000000000" pitchFamily="2" charset="-78"/>
              </a:rPr>
              <a:t>:</a:t>
            </a:r>
            <a:endParaRPr lang="en-US" dirty="0" smtClean="0">
              <a:cs typeface="B Nazanin" panose="00000400000000000000" pitchFamily="2" charset="-78"/>
            </a:endParaRPr>
          </a:p>
          <a:p>
            <a:r>
              <a:rPr lang="en-US" dirty="0">
                <a:cs typeface="B Nazanin" panose="00000400000000000000" pitchFamily="2" charset="-78"/>
              </a:rPr>
              <a:t>With GraphQL SPQR it is simple to do this </a:t>
            </a:r>
            <a:r>
              <a:rPr lang="en-US" dirty="0" smtClean="0">
                <a:cs typeface="B Nazanin" panose="00000400000000000000" pitchFamily="2" charset="-78"/>
              </a:rPr>
              <a:t>with </a:t>
            </a:r>
            <a:r>
              <a:rPr lang="en-US" b="1" i="1" dirty="0">
                <a:cs typeface="B Nazanin" panose="00000400000000000000" pitchFamily="2" charset="-78"/>
              </a:rPr>
              <a:t>@</a:t>
            </a:r>
            <a:r>
              <a:rPr lang="en-US" b="1" i="1" dirty="0" smtClean="0">
                <a:cs typeface="B Nazanin" panose="00000400000000000000" pitchFamily="2" charset="-78"/>
              </a:rPr>
              <a:t>GraphQLContext </a:t>
            </a:r>
            <a:r>
              <a:rPr lang="en-US" dirty="0">
                <a:cs typeface="B Nazanin" panose="00000400000000000000" pitchFamily="2" charset="-78"/>
              </a:rPr>
              <a:t>as follows:</a:t>
            </a:r>
            <a:endParaRPr lang="en-US" dirty="0" smtClean="0">
              <a:cs typeface="B Nazanin" panose="00000400000000000000" pitchFamily="2" charset="-78"/>
            </a:endParaRPr>
          </a:p>
          <a:p>
            <a:endParaRPr lang="en-US" dirty="0" smtClean="0">
              <a:cs typeface="B Nazanin" panose="00000400000000000000" pitchFamily="2" charset="-78"/>
            </a:endParaRPr>
          </a:p>
          <a:p>
            <a:pPr algn="l"/>
            <a:endParaRPr lang="en-US" dirty="0">
              <a:cs typeface="B Nazanin" panose="00000400000000000000" pitchFamily="2" charset="-78"/>
            </a:endParaRPr>
          </a:p>
        </p:txBody>
      </p:sp>
      <p:pic>
        <p:nvPicPr>
          <p:cNvPr id="7" name="Picture 6"/>
          <p:cNvPicPr>
            <a:picLocks noChangeAspect="1"/>
          </p:cNvPicPr>
          <p:nvPr/>
        </p:nvPicPr>
        <p:blipFill>
          <a:blip r:embed="rId2"/>
          <a:stretch>
            <a:fillRect/>
          </a:stretch>
        </p:blipFill>
        <p:spPr>
          <a:xfrm>
            <a:off x="1658301" y="2823754"/>
            <a:ext cx="9392876" cy="1500052"/>
          </a:xfrm>
          <a:prstGeom prst="rect">
            <a:avLst/>
          </a:prstGeom>
        </p:spPr>
      </p:pic>
      <p:pic>
        <p:nvPicPr>
          <p:cNvPr id="8" name="Picture 7"/>
          <p:cNvPicPr>
            <a:picLocks noChangeAspect="1"/>
          </p:cNvPicPr>
          <p:nvPr/>
        </p:nvPicPr>
        <p:blipFill>
          <a:blip r:embed="rId3"/>
          <a:stretch>
            <a:fillRect/>
          </a:stretch>
        </p:blipFill>
        <p:spPr>
          <a:xfrm>
            <a:off x="1711977" y="5445782"/>
            <a:ext cx="9339200" cy="1229338"/>
          </a:xfrm>
          <a:prstGeom prst="rect">
            <a:avLst/>
          </a:prstGeom>
        </p:spPr>
      </p:pic>
      <p:sp>
        <p:nvSpPr>
          <p:cNvPr id="6" name="Content Placeholder 2"/>
          <p:cNvSpPr txBox="1">
            <a:spLocks/>
          </p:cNvSpPr>
          <p:nvPr/>
        </p:nvSpPr>
        <p:spPr>
          <a:xfrm>
            <a:off x="1484310" y="4277336"/>
            <a:ext cx="10018713" cy="116844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r" rtl="1"/>
            <a:r>
              <a:rPr lang="fa-IR" sz="2000" dirty="0">
                <a:cs typeface="B Nazanin" panose="00000400000000000000" pitchFamily="2" charset="-78"/>
              </a:rPr>
              <a:t>یک کوئری با اسم </a:t>
            </a:r>
            <a:r>
              <a:rPr lang="en-US" sz="2000" dirty="0" err="1">
                <a:cs typeface="B Nazanin" panose="00000400000000000000" pitchFamily="2" charset="-78"/>
              </a:rPr>
              <a:t>personById</a:t>
            </a:r>
            <a:r>
              <a:rPr lang="fa-IR" sz="2000" dirty="0">
                <a:cs typeface="B Nazanin" panose="00000400000000000000" pitchFamily="2" charset="-78"/>
              </a:rPr>
              <a:t> داریم که در ریسپانس مدل </a:t>
            </a:r>
            <a:r>
              <a:rPr lang="en-US" sz="2000" dirty="0">
                <a:cs typeface="B Nazanin" panose="00000400000000000000" pitchFamily="2" charset="-78"/>
              </a:rPr>
              <a:t>Person</a:t>
            </a:r>
            <a:r>
              <a:rPr lang="fa-IR" sz="2000" dirty="0">
                <a:cs typeface="B Nazanin" panose="00000400000000000000" pitchFamily="2" charset="-78"/>
              </a:rPr>
              <a:t> را برمیگرداند.</a:t>
            </a:r>
          </a:p>
          <a:p>
            <a:pPr algn="r" rtl="1"/>
            <a:r>
              <a:rPr lang="fa-IR" sz="2000" dirty="0">
                <a:cs typeface="B Nazanin" panose="00000400000000000000" pitchFamily="2" charset="-78"/>
              </a:rPr>
              <a:t>با </a:t>
            </a:r>
            <a:r>
              <a:rPr lang="en-US" sz="2000" dirty="0">
                <a:cs typeface="B Nazanin" panose="00000400000000000000" pitchFamily="2" charset="-78"/>
              </a:rPr>
              <a:t>@</a:t>
            </a:r>
            <a:r>
              <a:rPr lang="en-US" sz="2000" dirty="0" err="1">
                <a:cs typeface="B Nazanin" panose="00000400000000000000" pitchFamily="2" charset="-78"/>
              </a:rPr>
              <a:t>GraphQLContext</a:t>
            </a:r>
            <a:r>
              <a:rPr lang="fa-IR" sz="2000" dirty="0">
                <a:cs typeface="B Nazanin" panose="00000400000000000000" pitchFamily="2" charset="-78"/>
              </a:rPr>
              <a:t> میتوانیم آبجکت </a:t>
            </a:r>
            <a:r>
              <a:rPr lang="en-US" sz="2000" dirty="0">
                <a:cs typeface="B Nazanin" panose="00000400000000000000" pitchFamily="2" charset="-78"/>
              </a:rPr>
              <a:t>Person</a:t>
            </a:r>
            <a:r>
              <a:rPr lang="fa-IR" sz="2000" dirty="0">
                <a:cs typeface="B Nazanin" panose="00000400000000000000" pitchFamily="2" charset="-78"/>
              </a:rPr>
              <a:t> که در خط قبل تولید کردیم را به کوئری </a:t>
            </a:r>
            <a:r>
              <a:rPr lang="en-US" sz="2000" dirty="0">
                <a:cs typeface="B Nazanin" panose="00000400000000000000" pitchFamily="2" charset="-78"/>
              </a:rPr>
              <a:t>friends</a:t>
            </a:r>
            <a:r>
              <a:rPr lang="fa-IR" sz="2000" dirty="0">
                <a:cs typeface="B Nazanin" panose="00000400000000000000" pitchFamily="2" charset="-78"/>
              </a:rPr>
              <a:t> بعنوان ورودی ارسال کنیم.</a:t>
            </a:r>
            <a:endParaRPr lang="en-US" sz="2000" dirty="0">
              <a:cs typeface="B Nazanin" panose="00000400000000000000" pitchFamily="2" charset="-78"/>
            </a:endParaRPr>
          </a:p>
        </p:txBody>
      </p:sp>
      <p:sp>
        <p:nvSpPr>
          <p:cNvPr id="12" name="Slide Number Placeholder 11"/>
          <p:cNvSpPr>
            <a:spLocks noGrp="1"/>
          </p:cNvSpPr>
          <p:nvPr>
            <p:ph type="sldNum" sz="quarter" idx="12"/>
          </p:nvPr>
        </p:nvSpPr>
        <p:spPr/>
        <p:txBody>
          <a:bodyPr/>
          <a:lstStyle/>
          <a:p>
            <a:fld id="{9AD6BF49-05CD-4564-BD42-F46347DCE5C4}" type="slidenum">
              <a:rPr lang="en-US" smtClean="0"/>
              <a:t>28</a:t>
            </a:fld>
            <a:endParaRPr lang="en-US"/>
          </a:p>
        </p:txBody>
      </p:sp>
    </p:spTree>
    <p:extLst>
      <p:ext uri="{BB962C8B-B14F-4D97-AF65-F5344CB8AC3E}">
        <p14:creationId xmlns:p14="http://schemas.microsoft.com/office/powerpoint/2010/main" val="41952248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7" y="149135"/>
            <a:ext cx="10018713" cy="819692"/>
          </a:xfrm>
        </p:spPr>
        <p:txBody>
          <a:bodyPr/>
          <a:lstStyle/>
          <a:p>
            <a:r>
              <a:rPr lang="en-US" b="1" i="1" dirty="0">
                <a:cs typeface="B Nazanin" panose="00000400000000000000" pitchFamily="2" charset="-78"/>
              </a:rPr>
              <a:t>@</a:t>
            </a:r>
            <a:r>
              <a:rPr lang="en-US" b="1" i="1" dirty="0" smtClean="0">
                <a:cs typeface="B Nazanin" panose="00000400000000000000" pitchFamily="2" charset="-78"/>
              </a:rPr>
              <a:t>GraphqlEnumValue</a:t>
            </a:r>
            <a:endParaRPr lang="en-US" dirty="0">
              <a:cs typeface="B Nazanin" panose="00000400000000000000" pitchFamily="2" charset="-78"/>
            </a:endParaRPr>
          </a:p>
        </p:txBody>
      </p:sp>
      <p:sp>
        <p:nvSpPr>
          <p:cNvPr id="3" name="Content Placeholder 2"/>
          <p:cNvSpPr>
            <a:spLocks noGrp="1"/>
          </p:cNvSpPr>
          <p:nvPr>
            <p:ph idx="1"/>
          </p:nvPr>
        </p:nvSpPr>
        <p:spPr>
          <a:xfrm>
            <a:off x="1484308" y="1257843"/>
            <a:ext cx="10018713" cy="428898"/>
          </a:xfrm>
        </p:spPr>
        <p:txBody>
          <a:bodyPr>
            <a:normAutofit/>
          </a:bodyPr>
          <a:lstStyle/>
          <a:p>
            <a:pPr algn="r" rtl="1"/>
            <a:r>
              <a:rPr lang="fa-IR" sz="1700" dirty="0">
                <a:cs typeface="B Nazanin" panose="00000400000000000000" pitchFamily="2" charset="-78"/>
              </a:rPr>
              <a:t>برای تعریف اینام استفاده میشود.</a:t>
            </a:r>
            <a:endParaRPr lang="en-US" sz="1700" dirty="0">
              <a:cs typeface="B Nazanin" panose="00000400000000000000" pitchFamily="2" charset="-78"/>
            </a:endParaRPr>
          </a:p>
        </p:txBody>
      </p:sp>
      <p:pic>
        <p:nvPicPr>
          <p:cNvPr id="7" name="Picture 6"/>
          <p:cNvPicPr>
            <a:picLocks noChangeAspect="1"/>
          </p:cNvPicPr>
          <p:nvPr/>
        </p:nvPicPr>
        <p:blipFill>
          <a:blip r:embed="rId2"/>
          <a:stretch>
            <a:fillRect/>
          </a:stretch>
        </p:blipFill>
        <p:spPr>
          <a:xfrm>
            <a:off x="2016035" y="1975757"/>
            <a:ext cx="9361714" cy="4647112"/>
          </a:xfrm>
          <a:prstGeom prst="rect">
            <a:avLst/>
          </a:prstGeom>
        </p:spPr>
      </p:pic>
      <p:sp>
        <p:nvSpPr>
          <p:cNvPr id="10" name="Slide Number Placeholder 9"/>
          <p:cNvSpPr>
            <a:spLocks noGrp="1"/>
          </p:cNvSpPr>
          <p:nvPr>
            <p:ph type="sldNum" sz="quarter" idx="12"/>
          </p:nvPr>
        </p:nvSpPr>
        <p:spPr/>
        <p:txBody>
          <a:bodyPr/>
          <a:lstStyle/>
          <a:p>
            <a:fld id="{9AD6BF49-05CD-4564-BD42-F46347DCE5C4}" type="slidenum">
              <a:rPr lang="en-US" smtClean="0"/>
              <a:t>29</a:t>
            </a:fld>
            <a:endParaRPr lang="en-US"/>
          </a:p>
        </p:txBody>
      </p:sp>
    </p:spTree>
    <p:extLst>
      <p:ext uri="{BB962C8B-B14F-4D97-AF65-F5344CB8AC3E}">
        <p14:creationId xmlns:p14="http://schemas.microsoft.com/office/powerpoint/2010/main" val="4862547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027403"/>
          </a:xfrm>
        </p:spPr>
        <p:txBody>
          <a:bodyPr/>
          <a:lstStyle/>
          <a:p>
            <a:r>
              <a:rPr lang="en-US" dirty="0" smtClean="0">
                <a:solidFill>
                  <a:srgbClr val="FF0000"/>
                </a:solidFill>
              </a:rPr>
              <a:t>What is graphql?</a:t>
            </a:r>
            <a:endParaRPr lang="en-US" dirty="0">
              <a:solidFill>
                <a:srgbClr val="FF0000"/>
              </a:solidFill>
            </a:endParaRPr>
          </a:p>
        </p:txBody>
      </p:sp>
      <p:sp>
        <p:nvSpPr>
          <p:cNvPr id="3" name="Content Placeholder 2"/>
          <p:cNvSpPr>
            <a:spLocks noGrp="1"/>
          </p:cNvSpPr>
          <p:nvPr>
            <p:ph idx="1"/>
          </p:nvPr>
        </p:nvSpPr>
        <p:spPr>
          <a:xfrm>
            <a:off x="1214846" y="1737360"/>
            <a:ext cx="10332720" cy="4689566"/>
          </a:xfrm>
        </p:spPr>
        <p:txBody>
          <a:bodyPr>
            <a:normAutofit/>
          </a:bodyPr>
          <a:lstStyle/>
          <a:p>
            <a:r>
              <a:rPr lang="en-US" dirty="0"/>
              <a:t>GraphQL is a query language to retrieve data from a server. It is an alternative to REST, SOAP or </a:t>
            </a:r>
            <a:r>
              <a:rPr lang="en-US" dirty="0" err="1"/>
              <a:t>gRPC</a:t>
            </a:r>
            <a:r>
              <a:rPr lang="en-US" dirty="0"/>
              <a:t> in some way</a:t>
            </a:r>
            <a:r>
              <a:rPr lang="en-US" dirty="0" smtClean="0"/>
              <a:t>.</a:t>
            </a:r>
          </a:p>
          <a:p>
            <a:pPr algn="r" rtl="1"/>
            <a:r>
              <a:rPr lang="en-US" dirty="0"/>
              <a:t>GraphQL </a:t>
            </a:r>
            <a:r>
              <a:rPr lang="fa-IR" dirty="0"/>
              <a:t>یک زبان پرس و جو برای بازیابی داده ها از یک سرور است. به نوعی جایگزینی برای </a:t>
            </a:r>
            <a:r>
              <a:rPr lang="en-US" dirty="0"/>
              <a:t>REST ، SOAP </a:t>
            </a:r>
            <a:r>
              <a:rPr lang="fa-IR" dirty="0"/>
              <a:t>یا </a:t>
            </a:r>
            <a:r>
              <a:rPr lang="en-US" dirty="0" err="1"/>
              <a:t>gRPC</a:t>
            </a:r>
            <a:r>
              <a:rPr lang="en-US" dirty="0"/>
              <a:t> </a:t>
            </a:r>
            <a:r>
              <a:rPr lang="fa-IR" dirty="0"/>
              <a:t>است</a:t>
            </a:r>
            <a:r>
              <a:rPr lang="fa-IR" dirty="0" smtClean="0"/>
              <a:t>.</a:t>
            </a:r>
            <a:endParaRPr lang="en-US" dirty="0" smtClean="0"/>
          </a:p>
          <a:p>
            <a:r>
              <a:rPr lang="en-US" dirty="0"/>
              <a:t>In </a:t>
            </a:r>
            <a:r>
              <a:rPr lang="en-US" dirty="0" smtClean="0"/>
              <a:t>GraphQL, </a:t>
            </a:r>
            <a:r>
              <a:rPr lang="en-US" dirty="0"/>
              <a:t>you’d simply send a single query to the GraphQL server that includes the concrete data requirements. The server then responds with a JSON object where these requirements are fulfilled</a:t>
            </a:r>
            <a:r>
              <a:rPr lang="en-US" dirty="0" smtClean="0"/>
              <a:t>.</a:t>
            </a:r>
          </a:p>
          <a:p>
            <a:pPr algn="r" rtl="1"/>
            <a:r>
              <a:rPr lang="fa-IR" dirty="0" smtClean="0"/>
              <a:t>در </a:t>
            </a:r>
            <a:r>
              <a:rPr lang="en-US" dirty="0"/>
              <a:t>GraphQL ، </a:t>
            </a:r>
            <a:r>
              <a:rPr lang="fa-IR" dirty="0"/>
              <a:t>شما می توانید به سادگی یک پرس و جو برای </a:t>
            </a:r>
            <a:r>
              <a:rPr lang="fa-IR" dirty="0" smtClean="0"/>
              <a:t>سرور</a:t>
            </a:r>
            <a:r>
              <a:rPr lang="en-US" dirty="0" err="1" smtClean="0"/>
              <a:t>GraphQL</a:t>
            </a:r>
            <a:r>
              <a:rPr lang="fa-IR" dirty="0" smtClean="0"/>
              <a:t> </a:t>
            </a:r>
            <a:r>
              <a:rPr lang="en-US" dirty="0" smtClean="0"/>
              <a:t> </a:t>
            </a:r>
            <a:r>
              <a:rPr lang="fa-IR" dirty="0"/>
              <a:t>ارسال کنید که شامل داده های مورد نیاز است. سپس سرور در صورت برآورده شدن این الزامات ، با یک شی </a:t>
            </a:r>
            <a:r>
              <a:rPr lang="en-US" dirty="0" smtClean="0"/>
              <a:t>JSON</a:t>
            </a:r>
            <a:r>
              <a:rPr lang="fa-IR" dirty="0" smtClean="0"/>
              <a:t> </a:t>
            </a:r>
            <a:r>
              <a:rPr lang="en-US" dirty="0" smtClean="0"/>
              <a:t> </a:t>
            </a:r>
            <a:r>
              <a:rPr lang="fa-IR" dirty="0"/>
              <a:t>پاسخ می دهد.</a:t>
            </a:r>
            <a:endParaRPr lang="en-US" dirty="0"/>
          </a:p>
        </p:txBody>
      </p:sp>
      <p:sp>
        <p:nvSpPr>
          <p:cNvPr id="9" name="Slide Number Placeholder 8"/>
          <p:cNvSpPr>
            <a:spLocks noGrp="1"/>
          </p:cNvSpPr>
          <p:nvPr>
            <p:ph type="sldNum" sz="quarter" idx="12"/>
          </p:nvPr>
        </p:nvSpPr>
        <p:spPr/>
        <p:txBody>
          <a:bodyPr/>
          <a:lstStyle/>
          <a:p>
            <a:fld id="{9AD6BF49-05CD-4564-BD42-F46347DCE5C4}" type="slidenum">
              <a:rPr lang="en-US" smtClean="0"/>
              <a:t>3</a:t>
            </a:fld>
            <a:endParaRPr lang="en-US"/>
          </a:p>
        </p:txBody>
      </p:sp>
    </p:spTree>
    <p:extLst>
      <p:ext uri="{BB962C8B-B14F-4D97-AF65-F5344CB8AC3E}">
        <p14:creationId xmlns:p14="http://schemas.microsoft.com/office/powerpoint/2010/main" val="14481670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76349"/>
            <a:ext cx="10018713" cy="829491"/>
          </a:xfrm>
        </p:spPr>
        <p:txBody>
          <a:bodyPr>
            <a:normAutofit/>
          </a:bodyPr>
          <a:lstStyle/>
          <a:p>
            <a:r>
              <a:rPr lang="en-US" b="1" i="1" dirty="0">
                <a:cs typeface="B Nazanin" panose="00000400000000000000" pitchFamily="2" charset="-78"/>
              </a:rPr>
              <a:t>@GraphQLSubscription</a:t>
            </a:r>
          </a:p>
        </p:txBody>
      </p:sp>
      <p:sp>
        <p:nvSpPr>
          <p:cNvPr id="3" name="Content Placeholder 2"/>
          <p:cNvSpPr>
            <a:spLocks noGrp="1"/>
          </p:cNvSpPr>
          <p:nvPr>
            <p:ph idx="1"/>
          </p:nvPr>
        </p:nvSpPr>
        <p:spPr>
          <a:xfrm>
            <a:off x="1345474" y="1005841"/>
            <a:ext cx="10157549" cy="4180113"/>
          </a:xfrm>
        </p:spPr>
        <p:txBody>
          <a:bodyPr>
            <a:normAutofit fontScale="70000" lnSpcReduction="20000"/>
          </a:bodyPr>
          <a:lstStyle/>
          <a:p>
            <a:r>
              <a:rPr lang="en-US" dirty="0">
                <a:cs typeface="B Nazanin" panose="00000400000000000000" pitchFamily="2" charset="-78"/>
              </a:rPr>
              <a:t>What are GraphQL subscriptions?</a:t>
            </a:r>
          </a:p>
          <a:p>
            <a:r>
              <a:rPr lang="en-US" dirty="0">
                <a:cs typeface="B Nazanin" panose="00000400000000000000" pitchFamily="2" charset="-78"/>
              </a:rPr>
              <a:t>Subscriptions are a GraphQL feature that allows a server to send data to its clients when a specific event happens. Subscriptions are usually implemented with </a:t>
            </a:r>
            <a:r>
              <a:rPr lang="en-US" dirty="0" err="1">
                <a:cs typeface="B Nazanin" panose="00000400000000000000" pitchFamily="2" charset="-78"/>
              </a:rPr>
              <a:t>WebSockets</a:t>
            </a:r>
            <a:r>
              <a:rPr lang="en-US" dirty="0">
                <a:cs typeface="B Nazanin" panose="00000400000000000000" pitchFamily="2" charset="-78"/>
              </a:rPr>
              <a:t>. In that setup, the server maintains a steady connection to its subscribed client. This also breaks the “Request-Response-Cycle” that were used for all previous interactions with the API.</a:t>
            </a:r>
          </a:p>
          <a:p>
            <a:endParaRPr lang="en-US" dirty="0">
              <a:cs typeface="B Nazanin" panose="00000400000000000000" pitchFamily="2" charset="-78"/>
            </a:endParaRPr>
          </a:p>
          <a:p>
            <a:r>
              <a:rPr lang="en-US" dirty="0">
                <a:cs typeface="B Nazanin" panose="00000400000000000000" pitchFamily="2" charset="-78"/>
              </a:rPr>
              <a:t>Instead, the client initially opens up a long-lived connection to the server by sending a subscription query that specifies which event it is interested in. Every time this particular event happens, the server uses the connection to push the event data to the subscribed client(s</a:t>
            </a:r>
            <a:r>
              <a:rPr lang="en-US" dirty="0" smtClean="0">
                <a:cs typeface="B Nazanin" panose="00000400000000000000" pitchFamily="2" charset="-78"/>
              </a:rPr>
              <a:t>).</a:t>
            </a:r>
          </a:p>
          <a:p>
            <a:pPr algn="r" rtl="1"/>
            <a:r>
              <a:rPr lang="fa-IR" dirty="0">
                <a:cs typeface="B Nazanin" panose="00000400000000000000" pitchFamily="2" charset="-78"/>
              </a:rPr>
              <a:t>اشتراک های </a:t>
            </a:r>
            <a:r>
              <a:rPr lang="en-US" dirty="0" smtClean="0">
                <a:cs typeface="B Nazanin" panose="00000400000000000000" pitchFamily="2" charset="-78"/>
              </a:rPr>
              <a:t> GraphQL </a:t>
            </a:r>
            <a:r>
              <a:rPr lang="fa-IR" dirty="0">
                <a:cs typeface="B Nazanin" panose="00000400000000000000" pitchFamily="2" charset="-78"/>
              </a:rPr>
              <a:t>چیست؟</a:t>
            </a:r>
          </a:p>
          <a:p>
            <a:pPr algn="r" rtl="1"/>
            <a:r>
              <a:rPr lang="fa-IR" dirty="0">
                <a:cs typeface="B Nazanin" panose="00000400000000000000" pitchFamily="2" charset="-78"/>
              </a:rPr>
              <a:t>اشتراک ها از ویژگی های </a:t>
            </a:r>
            <a:r>
              <a:rPr lang="en-US" dirty="0" smtClean="0">
                <a:cs typeface="B Nazanin" panose="00000400000000000000" pitchFamily="2" charset="-78"/>
              </a:rPr>
              <a:t> GraphQL </a:t>
            </a:r>
            <a:r>
              <a:rPr lang="fa-IR" dirty="0">
                <a:cs typeface="B Nazanin" panose="00000400000000000000" pitchFamily="2" charset="-78"/>
              </a:rPr>
              <a:t>هستند که به سرور اجازه می دهد در صورت وقوع یک رویداد خاص ، داده ها را برای مشتری های خود ارسال کند. اشتراک ها معمولاً با </a:t>
            </a:r>
            <a:r>
              <a:rPr lang="en-US" dirty="0" smtClean="0">
                <a:cs typeface="B Nazanin" panose="00000400000000000000" pitchFamily="2" charset="-78"/>
              </a:rPr>
              <a:t> </a:t>
            </a:r>
            <a:r>
              <a:rPr lang="en-US" dirty="0" err="1" smtClean="0">
                <a:cs typeface="B Nazanin" panose="00000400000000000000" pitchFamily="2" charset="-78"/>
              </a:rPr>
              <a:t>WebSockets</a:t>
            </a:r>
            <a:r>
              <a:rPr lang="en-US" dirty="0" smtClean="0">
                <a:cs typeface="B Nazanin" panose="00000400000000000000" pitchFamily="2" charset="-78"/>
              </a:rPr>
              <a:t> </a:t>
            </a:r>
            <a:r>
              <a:rPr lang="fa-IR" dirty="0">
                <a:cs typeface="B Nazanin" panose="00000400000000000000" pitchFamily="2" charset="-78"/>
              </a:rPr>
              <a:t>اجرا می شوند. در این تنظیمات ، سرور ارتباط ثابت با مشتری مشترک خود را حفظ می کند. این همچنین "چرخه درخواست-پاسخ" را که برای همه تعاملات قبلی با </a:t>
            </a:r>
            <a:r>
              <a:rPr lang="en-US" dirty="0">
                <a:cs typeface="B Nazanin" panose="00000400000000000000" pitchFamily="2" charset="-78"/>
              </a:rPr>
              <a:t>API </a:t>
            </a:r>
            <a:r>
              <a:rPr lang="fa-IR" dirty="0">
                <a:cs typeface="B Nazanin" panose="00000400000000000000" pitchFamily="2" charset="-78"/>
              </a:rPr>
              <a:t>استفاده شده بود ، می شکند.</a:t>
            </a:r>
          </a:p>
          <a:p>
            <a:pPr algn="r" rtl="1"/>
            <a:r>
              <a:rPr lang="fa-IR" dirty="0" smtClean="0">
                <a:cs typeface="B Nazanin" panose="00000400000000000000" pitchFamily="2" charset="-78"/>
              </a:rPr>
              <a:t>در </a:t>
            </a:r>
            <a:r>
              <a:rPr lang="fa-IR" dirty="0">
                <a:cs typeface="B Nazanin" panose="00000400000000000000" pitchFamily="2" charset="-78"/>
              </a:rPr>
              <a:t>عوض ، سرویس گیرنده در ابتدا با ارسال یک پرسشنامه اشتراک که مشخص می کند به کدام رویداد علاقه مند است ، اتصال طولانی مدت به سرور را باز می کند. هر زمان که این رویداد خاص اتفاق می افتد ، سرور از اتصال برای انتقال داده های رویداد به مشتری مشترک استفاده می </a:t>
            </a:r>
            <a:r>
              <a:rPr lang="fa-IR" dirty="0" smtClean="0">
                <a:cs typeface="B Nazanin" panose="00000400000000000000" pitchFamily="2" charset="-78"/>
              </a:rPr>
              <a:t>کند</a:t>
            </a:r>
            <a:r>
              <a:rPr lang="en-US" dirty="0" smtClean="0">
                <a:cs typeface="B Nazanin" panose="00000400000000000000" pitchFamily="2" charset="-78"/>
              </a:rPr>
              <a:t>.</a:t>
            </a:r>
            <a:endParaRPr lang="en-US"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228452" y="5342709"/>
            <a:ext cx="10274569" cy="1145449"/>
          </a:xfrm>
          <a:prstGeom prst="rect">
            <a:avLst/>
          </a:prstGeom>
        </p:spPr>
      </p:pic>
      <p:sp>
        <p:nvSpPr>
          <p:cNvPr id="10" name="Slide Number Placeholder 9"/>
          <p:cNvSpPr>
            <a:spLocks noGrp="1"/>
          </p:cNvSpPr>
          <p:nvPr>
            <p:ph type="sldNum" sz="quarter" idx="12"/>
          </p:nvPr>
        </p:nvSpPr>
        <p:spPr/>
        <p:txBody>
          <a:bodyPr/>
          <a:lstStyle/>
          <a:p>
            <a:fld id="{9AD6BF49-05CD-4564-BD42-F46347DCE5C4}" type="slidenum">
              <a:rPr lang="en-US" smtClean="0"/>
              <a:t>30</a:t>
            </a:fld>
            <a:endParaRPr lang="en-US"/>
          </a:p>
        </p:txBody>
      </p:sp>
    </p:spTree>
    <p:extLst>
      <p:ext uri="{BB962C8B-B14F-4D97-AF65-F5344CB8AC3E}">
        <p14:creationId xmlns:p14="http://schemas.microsoft.com/office/powerpoint/2010/main" val="34173348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9625" y="176349"/>
            <a:ext cx="10018713" cy="1752599"/>
          </a:xfrm>
        </p:spPr>
        <p:txBody>
          <a:bodyPr>
            <a:normAutofit/>
          </a:bodyPr>
          <a:lstStyle/>
          <a:p>
            <a:pPr algn="r" rtl="1"/>
            <a:r>
              <a:rPr lang="fa-IR" sz="2400" dirty="0" smtClean="0">
                <a:cs typeface="B Nazanin" panose="00000400000000000000" pitchFamily="2" charset="-78"/>
              </a:rPr>
              <a:t>برای استفاده از </a:t>
            </a:r>
            <a:r>
              <a:rPr lang="en-US" sz="2400" b="1" i="1" dirty="0">
                <a:cs typeface="B Nazanin" panose="00000400000000000000" pitchFamily="2" charset="-78"/>
              </a:rPr>
              <a:t>@</a:t>
            </a:r>
            <a:r>
              <a:rPr lang="en-US" sz="2400" b="1" i="1" dirty="0" err="1" smtClean="0">
                <a:cs typeface="B Nazanin" panose="00000400000000000000" pitchFamily="2" charset="-78"/>
              </a:rPr>
              <a:t>GraphQLSubscription</a:t>
            </a:r>
            <a:r>
              <a:rPr lang="fa-IR" sz="2400" b="1" i="1" dirty="0" smtClean="0">
                <a:cs typeface="B Nazanin" panose="00000400000000000000" pitchFamily="2" charset="-78"/>
              </a:rPr>
              <a:t> </a:t>
            </a:r>
            <a:r>
              <a:rPr lang="fa-IR" sz="2400" dirty="0">
                <a:cs typeface="B Nazanin" panose="00000400000000000000" pitchFamily="2" charset="-78"/>
              </a:rPr>
              <a:t>در </a:t>
            </a:r>
            <a:r>
              <a:rPr lang="fa-IR" sz="2400" dirty="0" smtClean="0">
                <a:cs typeface="B Nazanin" panose="00000400000000000000" pitchFamily="2" charset="-78"/>
              </a:rPr>
              <a:t>پروژه دو</a:t>
            </a:r>
            <a:r>
              <a:rPr lang="en-US" sz="2400" dirty="0">
                <a:cs typeface="B Nazanin" panose="00000400000000000000" pitchFamily="2" charset="-78"/>
              </a:rPr>
              <a:t>dependency</a:t>
            </a:r>
            <a:r>
              <a:rPr lang="fa-IR" sz="2400" dirty="0" smtClean="0">
                <a:cs typeface="B Nazanin" panose="00000400000000000000" pitchFamily="2" charset="-78"/>
              </a:rPr>
              <a:t> زیر باید به </a:t>
            </a:r>
            <a:r>
              <a:rPr lang="en-US" sz="2400" dirty="0" err="1" smtClean="0">
                <a:cs typeface="B Nazanin" panose="00000400000000000000" pitchFamily="2" charset="-78"/>
              </a:rPr>
              <a:t>pom</a:t>
            </a:r>
            <a:r>
              <a:rPr lang="en-US" sz="2400" dirty="0" smtClean="0">
                <a:cs typeface="B Nazanin" panose="00000400000000000000" pitchFamily="2" charset="-78"/>
              </a:rPr>
              <a:t> </a:t>
            </a:r>
            <a:r>
              <a:rPr lang="fa-IR" sz="2400" dirty="0" smtClean="0">
                <a:cs typeface="B Nazanin" panose="00000400000000000000" pitchFamily="2" charset="-78"/>
              </a:rPr>
              <a:t> پروژه اضافه شوند</a:t>
            </a:r>
            <a:r>
              <a:rPr lang="en-US" sz="2400" dirty="0" smtClean="0">
                <a:cs typeface="B Nazanin" panose="00000400000000000000" pitchFamily="2" charset="-78"/>
              </a:rPr>
              <a:t>.</a:t>
            </a:r>
            <a:endParaRPr lang="en-US" sz="2400" dirty="0">
              <a:cs typeface="B Nazanin" panose="00000400000000000000" pitchFamily="2" charset="-78"/>
            </a:endParaRPr>
          </a:p>
        </p:txBody>
      </p:sp>
      <p:pic>
        <p:nvPicPr>
          <p:cNvPr id="5" name="Content Placeholder 4"/>
          <p:cNvPicPr>
            <a:picLocks noGrp="1" noChangeAspect="1"/>
          </p:cNvPicPr>
          <p:nvPr>
            <p:ph idx="1"/>
          </p:nvPr>
        </p:nvPicPr>
        <p:blipFill>
          <a:blip r:embed="rId2"/>
          <a:stretch>
            <a:fillRect/>
          </a:stretch>
        </p:blipFill>
        <p:spPr>
          <a:xfrm>
            <a:off x="1833086" y="1589313"/>
            <a:ext cx="8839268" cy="4223658"/>
          </a:xfrm>
          <a:prstGeom prst="rect">
            <a:avLst/>
          </a:prstGeom>
        </p:spPr>
      </p:pic>
      <p:sp>
        <p:nvSpPr>
          <p:cNvPr id="9" name="Slide Number Placeholder 8"/>
          <p:cNvSpPr>
            <a:spLocks noGrp="1"/>
          </p:cNvSpPr>
          <p:nvPr>
            <p:ph type="sldNum" sz="quarter" idx="12"/>
          </p:nvPr>
        </p:nvSpPr>
        <p:spPr/>
        <p:txBody>
          <a:bodyPr/>
          <a:lstStyle/>
          <a:p>
            <a:fld id="{9AD6BF49-05CD-4564-BD42-F46347DCE5C4}" type="slidenum">
              <a:rPr lang="en-US" smtClean="0"/>
              <a:t>31</a:t>
            </a:fld>
            <a:endParaRPr lang="en-US"/>
          </a:p>
        </p:txBody>
      </p:sp>
    </p:spTree>
    <p:extLst>
      <p:ext uri="{BB962C8B-B14F-4D97-AF65-F5344CB8AC3E}">
        <p14:creationId xmlns:p14="http://schemas.microsoft.com/office/powerpoint/2010/main" val="6976818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06977"/>
            <a:ext cx="10018713" cy="450669"/>
          </a:xfrm>
        </p:spPr>
        <p:txBody>
          <a:bodyPr>
            <a:normAutofit fontScale="90000"/>
          </a:bodyPr>
          <a:lstStyle/>
          <a:p>
            <a:r>
              <a:rPr lang="en-US" b="1" i="1" dirty="0">
                <a:cs typeface="B Nazanin" panose="00000400000000000000" pitchFamily="2" charset="-78"/>
              </a:rPr>
              <a:t>@GraphQLApi</a:t>
            </a:r>
            <a:r>
              <a:rPr lang="fa-IR" b="1" i="1" dirty="0">
                <a:cs typeface="B Nazanin" panose="00000400000000000000" pitchFamily="2" charset="-78"/>
              </a:rPr>
              <a:t/>
            </a:r>
            <a:br>
              <a:rPr lang="fa-IR" b="1" i="1" dirty="0">
                <a:cs typeface="B Nazanin" panose="00000400000000000000" pitchFamily="2" charset="-78"/>
              </a:rPr>
            </a:br>
            <a:endParaRPr lang="en-US" dirty="0">
              <a:cs typeface="B Nazanin" panose="00000400000000000000" pitchFamily="2" charset="-78"/>
            </a:endParaRPr>
          </a:p>
        </p:txBody>
      </p:sp>
      <p:sp>
        <p:nvSpPr>
          <p:cNvPr id="3" name="Content Placeholder 2"/>
          <p:cNvSpPr>
            <a:spLocks noGrp="1"/>
          </p:cNvSpPr>
          <p:nvPr>
            <p:ph idx="1"/>
          </p:nvPr>
        </p:nvSpPr>
        <p:spPr>
          <a:xfrm>
            <a:off x="1641065" y="955765"/>
            <a:ext cx="10018713" cy="3124201"/>
          </a:xfrm>
        </p:spPr>
        <p:txBody>
          <a:bodyPr>
            <a:normAutofit fontScale="92500" lnSpcReduction="20000"/>
          </a:bodyPr>
          <a:lstStyle/>
          <a:p>
            <a:r>
              <a:rPr lang="en-US" dirty="0">
                <a:cs typeface="B Nazanin" panose="00000400000000000000" pitchFamily="2" charset="-78"/>
              </a:rPr>
              <a:t>All beans in Spring's application context annotated with @GraphqlApi are considered to be operation sources (a concept similar to Controller beans in Spring MVC)</a:t>
            </a:r>
            <a:endParaRPr lang="fa-IR" dirty="0">
              <a:cs typeface="B Nazanin" panose="00000400000000000000" pitchFamily="2" charset="-78"/>
            </a:endParaRPr>
          </a:p>
          <a:p>
            <a:r>
              <a:rPr lang="en-US" dirty="0">
                <a:cs typeface="B Nazanin" panose="00000400000000000000" pitchFamily="2" charset="-78"/>
              </a:rPr>
              <a:t>t his annotation can be used in combination with @Component/@Service/@Repository or @Bean annotations</a:t>
            </a:r>
            <a:endParaRPr lang="fa-IR" dirty="0">
              <a:cs typeface="B Nazanin" panose="00000400000000000000" pitchFamily="2" charset="-78"/>
            </a:endParaRPr>
          </a:p>
          <a:p>
            <a:pPr algn="r" rtl="1"/>
            <a:r>
              <a:rPr lang="fa-IR" dirty="0">
                <a:cs typeface="B Nazanin" panose="00000400000000000000" pitchFamily="2" charset="-78"/>
              </a:rPr>
              <a:t>همه بین های موجود در </a:t>
            </a:r>
            <a:r>
              <a:rPr lang="en-US" dirty="0">
                <a:cs typeface="B Nazanin" panose="00000400000000000000" pitchFamily="2" charset="-78"/>
              </a:rPr>
              <a:t>context</a:t>
            </a:r>
            <a:r>
              <a:rPr lang="fa-IR" dirty="0">
                <a:cs typeface="B Nazanin" panose="00000400000000000000" pitchFamily="2" charset="-78"/>
              </a:rPr>
              <a:t> برنامه </a:t>
            </a:r>
            <a:r>
              <a:rPr lang="en-US" dirty="0">
                <a:cs typeface="B Nazanin" panose="00000400000000000000" pitchFamily="2" charset="-78"/>
              </a:rPr>
              <a:t>Spring </a:t>
            </a:r>
            <a:r>
              <a:rPr lang="fa-IR" dirty="0">
                <a:cs typeface="B Nazanin" panose="00000400000000000000" pitchFamily="2" charset="-78"/>
              </a:rPr>
              <a:t> با انوتیشن</a:t>
            </a:r>
            <a:r>
              <a:rPr lang="en-US" dirty="0">
                <a:cs typeface="B Nazanin" panose="00000400000000000000" pitchFamily="2" charset="-78"/>
              </a:rPr>
              <a:t>GraphqlApi </a:t>
            </a:r>
            <a:r>
              <a:rPr lang="fa-IR" dirty="0" smtClean="0">
                <a:cs typeface="B Nazanin" panose="00000400000000000000" pitchFamily="2" charset="-78"/>
              </a:rPr>
              <a:t> به </a:t>
            </a:r>
            <a:r>
              <a:rPr lang="fa-IR" dirty="0">
                <a:cs typeface="B Nazanin" panose="00000400000000000000" pitchFamily="2" charset="-78"/>
              </a:rPr>
              <a:t>عنوان منابع عملیاتی در نظر گرفته می شوند (مفهومی مشابه بین </a:t>
            </a:r>
            <a:r>
              <a:rPr lang="en-US" dirty="0">
                <a:cs typeface="B Nazanin" panose="00000400000000000000" pitchFamily="2" charset="-78"/>
              </a:rPr>
              <a:t>Controller in Spring MVC</a:t>
            </a:r>
            <a:r>
              <a:rPr lang="fa-IR" dirty="0">
                <a:cs typeface="B Nazanin" panose="00000400000000000000" pitchFamily="2" charset="-78"/>
              </a:rPr>
              <a:t>)</a:t>
            </a:r>
            <a:endParaRPr lang="en-US" dirty="0">
              <a:cs typeface="B Nazanin" panose="00000400000000000000" pitchFamily="2" charset="-78"/>
            </a:endParaRPr>
          </a:p>
          <a:p>
            <a:pPr algn="r" rtl="1"/>
            <a:r>
              <a:rPr lang="fa-IR" dirty="0">
                <a:cs typeface="B Nazanin" panose="00000400000000000000" pitchFamily="2" charset="-78"/>
              </a:rPr>
              <a:t>این انوتیشن را می توان در ترکیب با انوتیشن </a:t>
            </a:r>
            <a:r>
              <a:rPr lang="en-US" dirty="0">
                <a:cs typeface="B Nazanin" panose="00000400000000000000" pitchFamily="2" charset="-78"/>
              </a:rPr>
              <a:t> @Component / @ Service / @ Repository </a:t>
            </a:r>
            <a:r>
              <a:rPr lang="fa-IR" dirty="0">
                <a:cs typeface="B Nazanin" panose="00000400000000000000" pitchFamily="2" charset="-78"/>
              </a:rPr>
              <a:t>یا</a:t>
            </a:r>
            <a:r>
              <a:rPr lang="en-US" dirty="0">
                <a:cs typeface="B Nazanin" panose="00000400000000000000" pitchFamily="2" charset="-78"/>
              </a:rPr>
              <a:t> @Bean </a:t>
            </a:r>
            <a:r>
              <a:rPr lang="fa-IR" dirty="0" smtClean="0">
                <a:cs typeface="B Nazanin" panose="00000400000000000000" pitchFamily="2" charset="-78"/>
              </a:rPr>
              <a:t>استفاده </a:t>
            </a:r>
            <a:r>
              <a:rPr lang="fa-IR" dirty="0">
                <a:cs typeface="B Nazanin" panose="00000400000000000000" pitchFamily="2" charset="-78"/>
              </a:rPr>
              <a:t>کرد</a:t>
            </a:r>
            <a:r>
              <a:rPr lang="en-US" dirty="0">
                <a:cs typeface="B Nazanin" panose="00000400000000000000" pitchFamily="2" charset="-78"/>
              </a:rPr>
              <a:t>.</a:t>
            </a:r>
          </a:p>
          <a:p>
            <a:endParaRPr lang="en-US"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484309" y="3733527"/>
            <a:ext cx="9723622" cy="2157821"/>
          </a:xfrm>
          <a:prstGeom prst="rect">
            <a:avLst/>
          </a:prstGeom>
        </p:spPr>
      </p:pic>
      <p:sp>
        <p:nvSpPr>
          <p:cNvPr id="10" name="Slide Number Placeholder 9"/>
          <p:cNvSpPr>
            <a:spLocks noGrp="1"/>
          </p:cNvSpPr>
          <p:nvPr>
            <p:ph type="sldNum" sz="quarter" idx="12"/>
          </p:nvPr>
        </p:nvSpPr>
        <p:spPr/>
        <p:txBody>
          <a:bodyPr/>
          <a:lstStyle/>
          <a:p>
            <a:fld id="{9AD6BF49-05CD-4564-BD42-F46347DCE5C4}" type="slidenum">
              <a:rPr lang="en-US" smtClean="0"/>
              <a:t>32</a:t>
            </a:fld>
            <a:endParaRPr lang="en-US"/>
          </a:p>
        </p:txBody>
      </p:sp>
    </p:spTree>
    <p:extLst>
      <p:ext uri="{BB962C8B-B14F-4D97-AF65-F5344CB8AC3E}">
        <p14:creationId xmlns:p14="http://schemas.microsoft.com/office/powerpoint/2010/main" val="21294758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619" y="653144"/>
            <a:ext cx="10018713" cy="981890"/>
          </a:xfrm>
        </p:spPr>
        <p:txBody>
          <a:bodyPr>
            <a:normAutofit fontScale="90000"/>
          </a:bodyPr>
          <a:lstStyle/>
          <a:p>
            <a:pPr rtl="1"/>
            <a:r>
              <a:rPr lang="fa-IR" dirty="0" smtClean="0">
                <a:solidFill>
                  <a:srgbClr val="FF0000"/>
                </a:solidFill>
              </a:rPr>
              <a:t>تنظیمات </a:t>
            </a:r>
            <a:r>
              <a:rPr lang="en-US" b="1" dirty="0" smtClean="0">
                <a:solidFill>
                  <a:srgbClr val="FF0000"/>
                </a:solidFill>
              </a:rPr>
              <a:t>Properties</a:t>
            </a:r>
            <a:r>
              <a:rPr lang="en-US" b="1" dirty="0">
                <a:solidFill>
                  <a:srgbClr val="FF0000"/>
                </a:solidFill>
              </a:rPr>
              <a:t/>
            </a:r>
            <a:br>
              <a:rPr lang="en-US" b="1" dirty="0">
                <a:solidFill>
                  <a:srgbClr val="FF0000"/>
                </a:solidFill>
              </a:rPr>
            </a:br>
            <a:endParaRPr lang="en-US" dirty="0">
              <a:solidFill>
                <a:srgbClr val="FF0000"/>
              </a:solidFill>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808816583"/>
              </p:ext>
            </p:extLst>
          </p:nvPr>
        </p:nvGraphicFramePr>
        <p:xfrm>
          <a:off x="1471250" y="1791788"/>
          <a:ext cx="10018712" cy="3368042"/>
        </p:xfrm>
        <a:graphic>
          <a:graphicData uri="http://schemas.openxmlformats.org/drawingml/2006/table">
            <a:tbl>
              <a:tblPr firstRow="1" bandRow="1">
                <a:tableStyleId>{5C22544A-7EE6-4342-B048-85BDC9FD1C3A}</a:tableStyleId>
              </a:tblPr>
              <a:tblGrid>
                <a:gridCol w="5009356">
                  <a:extLst>
                    <a:ext uri="{9D8B030D-6E8A-4147-A177-3AD203B41FA5}">
                      <a16:colId xmlns:a16="http://schemas.microsoft.com/office/drawing/2014/main" val="1807928493"/>
                    </a:ext>
                  </a:extLst>
                </a:gridCol>
                <a:gridCol w="5009356">
                  <a:extLst>
                    <a:ext uri="{9D8B030D-6E8A-4147-A177-3AD203B41FA5}">
                      <a16:colId xmlns:a16="http://schemas.microsoft.com/office/drawing/2014/main" val="66032919"/>
                    </a:ext>
                  </a:extLst>
                </a:gridCol>
              </a:tblGrid>
              <a:tr h="715446">
                <a:tc>
                  <a:txBody>
                    <a:bodyPr/>
                    <a:lstStyle/>
                    <a:p>
                      <a:pPr marL="0" marR="0" algn="ctr">
                        <a:lnSpc>
                          <a:spcPct val="107000"/>
                        </a:lnSpc>
                        <a:spcBef>
                          <a:spcPts val="0"/>
                        </a:spcBef>
                        <a:spcAft>
                          <a:spcPts val="1200"/>
                        </a:spcAft>
                      </a:pPr>
                      <a:r>
                        <a:rPr lang="en-US" sz="2000" b="1" dirty="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Property</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123825" marR="123825" marT="57150" marB="57150" anchor="ctr"/>
                </a:tc>
                <a:tc>
                  <a:txBody>
                    <a:bodyPr/>
                    <a:lstStyle/>
                    <a:p>
                      <a:pPr marL="0" marR="0" algn="ctr">
                        <a:lnSpc>
                          <a:spcPct val="107000"/>
                        </a:lnSpc>
                        <a:spcBef>
                          <a:spcPts val="0"/>
                        </a:spcBef>
                        <a:spcAft>
                          <a:spcPts val="1200"/>
                        </a:spcAft>
                      </a:pPr>
                      <a:r>
                        <a:rPr lang="en-US" sz="2000" b="1" dirty="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Default Value</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123825" marR="123825" marT="57150" marB="57150" anchor="ctr"/>
                </a:tc>
                <a:extLst>
                  <a:ext uri="{0D108BD9-81ED-4DB2-BD59-A6C34878D82A}">
                    <a16:rowId xmlns:a16="http://schemas.microsoft.com/office/drawing/2014/main" val="1955532085"/>
                  </a:ext>
                </a:extLst>
              </a:tr>
              <a:tr h="663149">
                <a:tc>
                  <a:txBody>
                    <a:bodyPr/>
                    <a:lstStyle/>
                    <a:p>
                      <a:pPr marL="0" marR="0" algn="l">
                        <a:lnSpc>
                          <a:spcPct val="107000"/>
                        </a:lnSpc>
                        <a:spcBef>
                          <a:spcPts val="0"/>
                        </a:spcBef>
                        <a:spcAft>
                          <a:spcPts val="1200"/>
                        </a:spcAft>
                      </a:pPr>
                      <a:r>
                        <a:rPr lang="en-US" sz="1800" dirty="0" err="1">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graphql.spqr.http.endpoint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123825" marR="123825" marT="57150" marB="57150" anchor="ctr"/>
                </a:tc>
                <a:tc>
                  <a:txBody>
                    <a:bodyPr/>
                    <a:lstStyle/>
                    <a:p>
                      <a:pPr marL="0" marR="0" algn="l">
                        <a:lnSpc>
                          <a:spcPct val="107000"/>
                        </a:lnSpc>
                        <a:spcBef>
                          <a:spcPts val="0"/>
                        </a:spcBef>
                        <a:spcAft>
                          <a:spcPts val="1200"/>
                        </a:spcAft>
                      </a:pPr>
                      <a:r>
                        <a:rPr lang="en-US" sz="180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/graphql</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123825" marR="123825" marT="57150" marB="57150" anchor="ctr"/>
                </a:tc>
                <a:extLst>
                  <a:ext uri="{0D108BD9-81ED-4DB2-BD59-A6C34878D82A}">
                    <a16:rowId xmlns:a16="http://schemas.microsoft.com/office/drawing/2014/main" val="179413211"/>
                  </a:ext>
                </a:extLst>
              </a:tr>
              <a:tr h="663149">
                <a:tc>
                  <a:txBody>
                    <a:bodyPr/>
                    <a:lstStyle/>
                    <a:p>
                      <a:pPr marL="0" marR="0" algn="l">
                        <a:lnSpc>
                          <a:spcPct val="107000"/>
                        </a:lnSpc>
                        <a:spcBef>
                          <a:spcPts val="0"/>
                        </a:spcBef>
                        <a:spcAft>
                          <a:spcPts val="1200"/>
                        </a:spcAft>
                      </a:pPr>
                      <a:r>
                        <a:rPr lang="en-US" sz="1800" dirty="0" err="1">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graphql.spqr.gui.enabled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123825" marR="123825" marT="57150" marB="57150" anchor="ctr"/>
                </a:tc>
                <a:tc>
                  <a:txBody>
                    <a:bodyPr/>
                    <a:lstStyle/>
                    <a:p>
                      <a:pPr marL="0" marR="0" algn="l">
                        <a:lnSpc>
                          <a:spcPct val="107000"/>
                        </a:lnSpc>
                        <a:spcBef>
                          <a:spcPts val="0"/>
                        </a:spcBef>
                        <a:spcAft>
                          <a:spcPts val="1200"/>
                        </a:spcAft>
                      </a:pPr>
                      <a:r>
                        <a:rPr lang="en-US" sz="180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true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123825" marR="123825" marT="57150" marB="57150" anchor="ctr"/>
                </a:tc>
                <a:extLst>
                  <a:ext uri="{0D108BD9-81ED-4DB2-BD59-A6C34878D82A}">
                    <a16:rowId xmlns:a16="http://schemas.microsoft.com/office/drawing/2014/main" val="2826011142"/>
                  </a:ext>
                </a:extLst>
              </a:tr>
              <a:tr h="663149">
                <a:tc>
                  <a:txBody>
                    <a:bodyPr/>
                    <a:lstStyle/>
                    <a:p>
                      <a:pPr marL="0" marR="0" algn="l">
                        <a:lnSpc>
                          <a:spcPct val="107000"/>
                        </a:lnSpc>
                        <a:spcBef>
                          <a:spcPts val="0"/>
                        </a:spcBef>
                        <a:spcAft>
                          <a:spcPts val="1200"/>
                        </a:spcAft>
                      </a:pPr>
                      <a:r>
                        <a:rPr lang="en-US" sz="1800" dirty="0" err="1">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graphql.spqr.gui.endpoint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123825" marR="123825" marT="57150" marB="57150" anchor="ctr"/>
                </a:tc>
                <a:tc>
                  <a:txBody>
                    <a:bodyPr/>
                    <a:lstStyle/>
                    <a:p>
                      <a:pPr marL="0" marR="0" algn="l">
                        <a:lnSpc>
                          <a:spcPct val="107000"/>
                        </a:lnSpc>
                        <a:spcBef>
                          <a:spcPts val="0"/>
                        </a:spcBef>
                        <a:spcAft>
                          <a:spcPts val="1200"/>
                        </a:spcAft>
                      </a:pPr>
                      <a:r>
                        <a:rPr lang="en-US" sz="180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/gui</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123825" marR="123825" marT="57150" marB="57150" anchor="ctr"/>
                </a:tc>
                <a:extLst>
                  <a:ext uri="{0D108BD9-81ED-4DB2-BD59-A6C34878D82A}">
                    <a16:rowId xmlns:a16="http://schemas.microsoft.com/office/drawing/2014/main" val="3901593164"/>
                  </a:ext>
                </a:extLst>
              </a:tr>
              <a:tr h="663149">
                <a:tc>
                  <a:txBody>
                    <a:bodyPr/>
                    <a:lstStyle/>
                    <a:p>
                      <a:pPr marL="0" marR="0" algn="l">
                        <a:lnSpc>
                          <a:spcPct val="107000"/>
                        </a:lnSpc>
                        <a:spcBef>
                          <a:spcPts val="0"/>
                        </a:spcBef>
                        <a:spcAft>
                          <a:spcPts val="1200"/>
                        </a:spcAft>
                      </a:pPr>
                      <a:r>
                        <a:rPr lang="en-US" sz="1800" dirty="0" err="1">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graphql.spqr.gui.pageTitle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123825" marR="123825" marT="57150" marB="57150" anchor="ctr"/>
                </a:tc>
                <a:tc>
                  <a:txBody>
                    <a:bodyPr/>
                    <a:lstStyle/>
                    <a:p>
                      <a:pPr marL="0" marR="0" algn="l">
                        <a:lnSpc>
                          <a:spcPct val="107000"/>
                        </a:lnSpc>
                        <a:spcBef>
                          <a:spcPts val="0"/>
                        </a:spcBef>
                        <a:spcAft>
                          <a:spcPts val="1200"/>
                        </a:spcAft>
                      </a:pPr>
                      <a:r>
                        <a:rPr lang="en-US" sz="1800" dirty="0" err="1">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GraphQL</a:t>
                      </a:r>
                      <a:r>
                        <a:rPr lang="en-US" sz="1800" dirty="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 Playground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123825" marR="123825" marT="57150" marB="57150" anchor="ctr"/>
                </a:tc>
                <a:extLst>
                  <a:ext uri="{0D108BD9-81ED-4DB2-BD59-A6C34878D82A}">
                    <a16:rowId xmlns:a16="http://schemas.microsoft.com/office/drawing/2014/main" val="915047075"/>
                  </a:ext>
                </a:extLst>
              </a:tr>
            </a:tbl>
          </a:graphicData>
        </a:graphic>
      </p:graphicFrame>
      <p:sp>
        <p:nvSpPr>
          <p:cNvPr id="9" name="Slide Number Placeholder 8"/>
          <p:cNvSpPr>
            <a:spLocks noGrp="1"/>
          </p:cNvSpPr>
          <p:nvPr>
            <p:ph type="sldNum" sz="quarter" idx="12"/>
          </p:nvPr>
        </p:nvSpPr>
        <p:spPr/>
        <p:txBody>
          <a:bodyPr/>
          <a:lstStyle/>
          <a:p>
            <a:fld id="{9AD6BF49-05CD-4564-BD42-F46347DCE5C4}" type="slidenum">
              <a:rPr lang="en-US" smtClean="0"/>
              <a:t>33</a:t>
            </a:fld>
            <a:endParaRPr lang="en-US"/>
          </a:p>
        </p:txBody>
      </p:sp>
    </p:spTree>
    <p:extLst>
      <p:ext uri="{BB962C8B-B14F-4D97-AF65-F5344CB8AC3E}">
        <p14:creationId xmlns:p14="http://schemas.microsoft.com/office/powerpoint/2010/main" val="24385298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79864083"/>
              </p:ext>
            </p:extLst>
          </p:nvPr>
        </p:nvGraphicFramePr>
        <p:xfrm>
          <a:off x="2847704" y="992777"/>
          <a:ext cx="7093130" cy="4960112"/>
        </p:xfrm>
        <a:graphic>
          <a:graphicData uri="http://schemas.openxmlformats.org/drawingml/2006/table">
            <a:tbl>
              <a:tblPr firstRow="1" bandRow="1">
                <a:tableStyleId>{5C22544A-7EE6-4342-B048-85BDC9FD1C3A}</a:tableStyleId>
              </a:tblPr>
              <a:tblGrid>
                <a:gridCol w="3580299">
                  <a:extLst>
                    <a:ext uri="{9D8B030D-6E8A-4147-A177-3AD203B41FA5}">
                      <a16:colId xmlns:a16="http://schemas.microsoft.com/office/drawing/2014/main" val="1129467560"/>
                    </a:ext>
                  </a:extLst>
                </a:gridCol>
                <a:gridCol w="3512831">
                  <a:extLst>
                    <a:ext uri="{9D8B030D-6E8A-4147-A177-3AD203B41FA5}">
                      <a16:colId xmlns:a16="http://schemas.microsoft.com/office/drawing/2014/main" val="1474133510"/>
                    </a:ext>
                  </a:extLst>
                </a:gridCol>
              </a:tblGrid>
              <a:tr h="283301">
                <a:tc>
                  <a:txBody>
                    <a:bodyPr/>
                    <a:lstStyle/>
                    <a:p>
                      <a:pPr marL="0" marR="0" algn="ctr">
                        <a:lnSpc>
                          <a:spcPct val="107000"/>
                        </a:lnSpc>
                        <a:spcBef>
                          <a:spcPts val="0"/>
                        </a:spcBef>
                        <a:spcAft>
                          <a:spcPts val="1200"/>
                        </a:spcAft>
                      </a:pPr>
                      <a:r>
                        <a:rPr lang="en-US" sz="1200" b="1">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Property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23825" marR="123825" marT="57150" marB="57150" anchor="ctr"/>
                </a:tc>
                <a:tc>
                  <a:txBody>
                    <a:bodyPr/>
                    <a:lstStyle/>
                    <a:p>
                      <a:pPr marL="0" marR="0" algn="ctr">
                        <a:lnSpc>
                          <a:spcPct val="107000"/>
                        </a:lnSpc>
                        <a:spcBef>
                          <a:spcPts val="0"/>
                        </a:spcBef>
                        <a:spcAft>
                          <a:spcPts val="1200"/>
                        </a:spcAft>
                      </a:pPr>
                      <a:r>
                        <a:rPr lang="en-US" sz="1200" b="1" dirty="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Default Value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23825" marR="123825" marT="57150" marB="57150" anchor="ctr"/>
                </a:tc>
                <a:extLst>
                  <a:ext uri="{0D108BD9-81ED-4DB2-BD59-A6C34878D82A}">
                    <a16:rowId xmlns:a16="http://schemas.microsoft.com/office/drawing/2014/main" val="722822426"/>
                  </a:ext>
                </a:extLst>
              </a:tr>
              <a:tr h="283301">
                <a:tc>
                  <a:txBody>
                    <a:bodyPr/>
                    <a:lstStyle/>
                    <a:p>
                      <a:pPr marL="0" marR="0" algn="l">
                        <a:lnSpc>
                          <a:spcPct val="107000"/>
                        </a:lnSpc>
                        <a:spcBef>
                          <a:spcPts val="0"/>
                        </a:spcBef>
                        <a:spcAft>
                          <a:spcPts val="1200"/>
                        </a:spcAft>
                      </a:pPr>
                      <a:r>
                        <a:rPr lang="en-US" sz="120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graphql.spqr.base-packages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23825" marR="123825" marT="57150" marB="57150" anchor="ctr"/>
                </a:tc>
                <a:tc>
                  <a:txBody>
                    <a:bodyPr/>
                    <a:lstStyle/>
                    <a:p>
                      <a:pPr marL="0" marR="0" algn="l">
                        <a:lnSpc>
                          <a:spcPct val="107000"/>
                        </a:lnSpc>
                        <a:spcBef>
                          <a:spcPts val="0"/>
                        </a:spcBef>
                        <a:spcAft>
                          <a:spcPts val="1200"/>
                        </a:spcAft>
                      </a:pPr>
                      <a:r>
                        <a:rPr lang="en-US" sz="120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n/a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23825" marR="123825" marT="57150" marB="57150" anchor="ctr"/>
                </a:tc>
                <a:extLst>
                  <a:ext uri="{0D108BD9-81ED-4DB2-BD59-A6C34878D82A}">
                    <a16:rowId xmlns:a16="http://schemas.microsoft.com/office/drawing/2014/main" val="3139296496"/>
                  </a:ext>
                </a:extLst>
              </a:tr>
              <a:tr h="283301">
                <a:tc>
                  <a:txBody>
                    <a:bodyPr/>
                    <a:lstStyle/>
                    <a:p>
                      <a:pPr marL="0" marR="0" algn="l">
                        <a:lnSpc>
                          <a:spcPct val="107000"/>
                        </a:lnSpc>
                        <a:spcBef>
                          <a:spcPts val="0"/>
                        </a:spcBef>
                        <a:spcAft>
                          <a:spcPts val="1200"/>
                        </a:spcAft>
                      </a:pPr>
                      <a:r>
                        <a:rPr lang="en-US" sz="120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graphql.spqr.abstract-input-type-resolution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23825" marR="123825" marT="57150" marB="57150" anchor="ctr"/>
                </a:tc>
                <a:tc>
                  <a:txBody>
                    <a:bodyPr/>
                    <a:lstStyle/>
                    <a:p>
                      <a:pPr marL="0" marR="0" algn="l">
                        <a:lnSpc>
                          <a:spcPct val="107000"/>
                        </a:lnSpc>
                        <a:spcBef>
                          <a:spcPts val="0"/>
                        </a:spcBef>
                        <a:spcAft>
                          <a:spcPts val="1200"/>
                        </a:spcAft>
                      </a:pPr>
                      <a:r>
                        <a:rPr lang="en-US" sz="120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false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23825" marR="123825" marT="57150" marB="57150" anchor="ctr"/>
                </a:tc>
                <a:extLst>
                  <a:ext uri="{0D108BD9-81ED-4DB2-BD59-A6C34878D82A}">
                    <a16:rowId xmlns:a16="http://schemas.microsoft.com/office/drawing/2014/main" val="2773545823"/>
                  </a:ext>
                </a:extLst>
              </a:tr>
              <a:tr h="283301">
                <a:tc>
                  <a:txBody>
                    <a:bodyPr/>
                    <a:lstStyle/>
                    <a:p>
                      <a:pPr marL="0" marR="0" algn="l">
                        <a:lnSpc>
                          <a:spcPct val="107000"/>
                        </a:lnSpc>
                        <a:spcBef>
                          <a:spcPts val="0"/>
                        </a:spcBef>
                        <a:spcAft>
                          <a:spcPts val="1200"/>
                        </a:spcAft>
                      </a:pPr>
                      <a:r>
                        <a:rPr lang="en-US" sz="120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graphql.spqr.relay.enabled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23825" marR="123825" marT="57150" marB="57150" anchor="ctr"/>
                </a:tc>
                <a:tc>
                  <a:txBody>
                    <a:bodyPr/>
                    <a:lstStyle/>
                    <a:p>
                      <a:pPr marL="0" marR="0" algn="l">
                        <a:lnSpc>
                          <a:spcPct val="107000"/>
                        </a:lnSpc>
                        <a:spcBef>
                          <a:spcPts val="0"/>
                        </a:spcBef>
                        <a:spcAft>
                          <a:spcPts val="1200"/>
                        </a:spcAft>
                      </a:pPr>
                      <a:r>
                        <a:rPr lang="en-US" sz="120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false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23825" marR="123825" marT="57150" marB="57150" anchor="ctr"/>
                </a:tc>
                <a:extLst>
                  <a:ext uri="{0D108BD9-81ED-4DB2-BD59-A6C34878D82A}">
                    <a16:rowId xmlns:a16="http://schemas.microsoft.com/office/drawing/2014/main" val="350522002"/>
                  </a:ext>
                </a:extLst>
              </a:tr>
              <a:tr h="283301">
                <a:tc>
                  <a:txBody>
                    <a:bodyPr/>
                    <a:lstStyle/>
                    <a:p>
                      <a:pPr marL="0" marR="0" algn="l">
                        <a:lnSpc>
                          <a:spcPct val="107000"/>
                        </a:lnSpc>
                        <a:spcBef>
                          <a:spcPts val="0"/>
                        </a:spcBef>
                        <a:spcAft>
                          <a:spcPts val="1200"/>
                        </a:spcAft>
                      </a:pPr>
                      <a:r>
                        <a:rPr lang="en-US" sz="120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graphql.spqr.relay.mutation-wrapper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23825" marR="123825" marT="57150" marB="57150" anchor="ctr"/>
                </a:tc>
                <a:tc>
                  <a:txBody>
                    <a:bodyPr/>
                    <a:lstStyle/>
                    <a:p>
                      <a:pPr marL="0" marR="0" algn="l">
                        <a:lnSpc>
                          <a:spcPct val="107000"/>
                        </a:lnSpc>
                        <a:spcBef>
                          <a:spcPts val="0"/>
                        </a:spcBef>
                        <a:spcAft>
                          <a:spcPts val="1200"/>
                        </a:spcAft>
                      </a:pPr>
                      <a:r>
                        <a:rPr lang="en-US" sz="120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n/a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23825" marR="123825" marT="57150" marB="57150" anchor="ctr"/>
                </a:tc>
                <a:extLst>
                  <a:ext uri="{0D108BD9-81ED-4DB2-BD59-A6C34878D82A}">
                    <a16:rowId xmlns:a16="http://schemas.microsoft.com/office/drawing/2014/main" val="2215884781"/>
                  </a:ext>
                </a:extLst>
              </a:tr>
              <a:tr h="283301">
                <a:tc>
                  <a:txBody>
                    <a:bodyPr/>
                    <a:lstStyle/>
                    <a:p>
                      <a:pPr marL="0" marR="0" algn="l">
                        <a:lnSpc>
                          <a:spcPct val="107000"/>
                        </a:lnSpc>
                        <a:spcBef>
                          <a:spcPts val="0"/>
                        </a:spcBef>
                        <a:spcAft>
                          <a:spcPts val="1200"/>
                        </a:spcAft>
                      </a:pPr>
                      <a:r>
                        <a:rPr lang="en-US" sz="120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graphql.spqr.relay.mutation-wrapper-description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23825" marR="123825" marT="57150" marB="57150" anchor="ctr"/>
                </a:tc>
                <a:tc>
                  <a:txBody>
                    <a:bodyPr/>
                    <a:lstStyle/>
                    <a:p>
                      <a:pPr marL="0" marR="0" algn="l">
                        <a:lnSpc>
                          <a:spcPct val="107000"/>
                        </a:lnSpc>
                        <a:spcBef>
                          <a:spcPts val="0"/>
                        </a:spcBef>
                        <a:spcAft>
                          <a:spcPts val="1200"/>
                        </a:spcAft>
                      </a:pPr>
                      <a:r>
                        <a:rPr lang="en-US" sz="120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n/a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23825" marR="123825" marT="57150" marB="57150" anchor="ctr"/>
                </a:tc>
                <a:extLst>
                  <a:ext uri="{0D108BD9-81ED-4DB2-BD59-A6C34878D82A}">
                    <a16:rowId xmlns:a16="http://schemas.microsoft.com/office/drawing/2014/main" val="985707084"/>
                  </a:ext>
                </a:extLst>
              </a:tr>
              <a:tr h="283301">
                <a:tc>
                  <a:txBody>
                    <a:bodyPr/>
                    <a:lstStyle/>
                    <a:p>
                      <a:pPr marL="0" marR="0" algn="l">
                        <a:lnSpc>
                          <a:spcPct val="107000"/>
                        </a:lnSpc>
                        <a:spcBef>
                          <a:spcPts val="0"/>
                        </a:spcBef>
                        <a:spcAft>
                          <a:spcPts val="1200"/>
                        </a:spcAft>
                      </a:pPr>
                      <a:r>
                        <a:rPr lang="en-US" sz="120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graphql.spqr.relay.connection-check-relaxed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23825" marR="123825" marT="57150" marB="57150" anchor="ctr"/>
                </a:tc>
                <a:tc>
                  <a:txBody>
                    <a:bodyPr/>
                    <a:lstStyle/>
                    <a:p>
                      <a:pPr marL="0" marR="0" algn="l">
                        <a:lnSpc>
                          <a:spcPct val="107000"/>
                        </a:lnSpc>
                        <a:spcBef>
                          <a:spcPts val="0"/>
                        </a:spcBef>
                        <a:spcAft>
                          <a:spcPts val="1200"/>
                        </a:spcAft>
                      </a:pPr>
                      <a:r>
                        <a:rPr lang="en-US" sz="120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false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23825" marR="123825" marT="57150" marB="57150" anchor="ctr"/>
                </a:tc>
                <a:extLst>
                  <a:ext uri="{0D108BD9-81ED-4DB2-BD59-A6C34878D82A}">
                    <a16:rowId xmlns:a16="http://schemas.microsoft.com/office/drawing/2014/main" val="3932076693"/>
                  </a:ext>
                </a:extLst>
              </a:tr>
              <a:tr h="283301">
                <a:tc>
                  <a:txBody>
                    <a:bodyPr/>
                    <a:lstStyle/>
                    <a:p>
                      <a:pPr marL="0" marR="0" algn="l">
                        <a:lnSpc>
                          <a:spcPct val="107000"/>
                        </a:lnSpc>
                        <a:spcBef>
                          <a:spcPts val="0"/>
                        </a:spcBef>
                        <a:spcAft>
                          <a:spcPts val="1200"/>
                        </a:spcAft>
                      </a:pPr>
                      <a:r>
                        <a:rPr lang="en-US" sz="120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graphql.spqr.relay.spring-data-compatible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23825" marR="123825" marT="57150" marB="57150" anchor="ctr"/>
                </a:tc>
                <a:tc>
                  <a:txBody>
                    <a:bodyPr/>
                    <a:lstStyle/>
                    <a:p>
                      <a:pPr marL="0" marR="0" algn="l">
                        <a:lnSpc>
                          <a:spcPct val="107000"/>
                        </a:lnSpc>
                        <a:spcBef>
                          <a:spcPts val="0"/>
                        </a:spcBef>
                        <a:spcAft>
                          <a:spcPts val="1200"/>
                        </a:spcAft>
                      </a:pPr>
                      <a:r>
                        <a:rPr lang="en-US" sz="1200" dirty="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false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23825" marR="123825" marT="57150" marB="57150" anchor="ctr"/>
                </a:tc>
                <a:extLst>
                  <a:ext uri="{0D108BD9-81ED-4DB2-BD59-A6C34878D82A}">
                    <a16:rowId xmlns:a16="http://schemas.microsoft.com/office/drawing/2014/main" val="545206821"/>
                  </a:ext>
                </a:extLst>
              </a:tr>
              <a:tr h="283301">
                <a:tc>
                  <a:txBody>
                    <a:bodyPr/>
                    <a:lstStyle/>
                    <a:p>
                      <a:pPr marL="0" marR="0" algn="l">
                        <a:lnSpc>
                          <a:spcPct val="107000"/>
                        </a:lnSpc>
                        <a:spcBef>
                          <a:spcPts val="0"/>
                        </a:spcBef>
                        <a:spcAft>
                          <a:spcPts val="1200"/>
                        </a:spcAft>
                      </a:pPr>
                      <a:r>
                        <a:rPr lang="en-US" sz="120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graphql.spqr.http.enabled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23825" marR="123825" marT="57150" marB="57150" anchor="ctr"/>
                </a:tc>
                <a:tc>
                  <a:txBody>
                    <a:bodyPr/>
                    <a:lstStyle/>
                    <a:p>
                      <a:pPr marL="0" marR="0" algn="l">
                        <a:lnSpc>
                          <a:spcPct val="107000"/>
                        </a:lnSpc>
                        <a:spcBef>
                          <a:spcPts val="0"/>
                        </a:spcBef>
                        <a:spcAft>
                          <a:spcPts val="1200"/>
                        </a:spcAft>
                      </a:pPr>
                      <a:r>
                        <a:rPr lang="en-US" sz="120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true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23825" marR="123825" marT="57150" marB="57150" anchor="ctr"/>
                </a:tc>
                <a:extLst>
                  <a:ext uri="{0D108BD9-81ED-4DB2-BD59-A6C34878D82A}">
                    <a16:rowId xmlns:a16="http://schemas.microsoft.com/office/drawing/2014/main" val="1390104963"/>
                  </a:ext>
                </a:extLst>
              </a:tr>
              <a:tr h="283301">
                <a:tc>
                  <a:txBody>
                    <a:bodyPr/>
                    <a:lstStyle/>
                    <a:p>
                      <a:pPr marL="0" marR="0" algn="l">
                        <a:lnSpc>
                          <a:spcPct val="107000"/>
                        </a:lnSpc>
                        <a:spcBef>
                          <a:spcPts val="0"/>
                        </a:spcBef>
                        <a:spcAft>
                          <a:spcPts val="1200"/>
                        </a:spcAft>
                      </a:pPr>
                      <a:r>
                        <a:rPr lang="en-US" sz="120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graphql.spqr.ws.enabled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23825" marR="123825" marT="57150" marB="57150" anchor="ctr"/>
                </a:tc>
                <a:tc>
                  <a:txBody>
                    <a:bodyPr/>
                    <a:lstStyle/>
                    <a:p>
                      <a:pPr marL="0" marR="0" algn="l">
                        <a:lnSpc>
                          <a:spcPct val="107000"/>
                        </a:lnSpc>
                        <a:spcBef>
                          <a:spcPts val="0"/>
                        </a:spcBef>
                        <a:spcAft>
                          <a:spcPts val="1200"/>
                        </a:spcAft>
                      </a:pPr>
                      <a:r>
                        <a:rPr lang="en-US" sz="120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true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23825" marR="123825" marT="57150" marB="57150" anchor="ctr"/>
                </a:tc>
                <a:extLst>
                  <a:ext uri="{0D108BD9-81ED-4DB2-BD59-A6C34878D82A}">
                    <a16:rowId xmlns:a16="http://schemas.microsoft.com/office/drawing/2014/main" val="675791389"/>
                  </a:ext>
                </a:extLst>
              </a:tr>
              <a:tr h="283301">
                <a:tc>
                  <a:txBody>
                    <a:bodyPr/>
                    <a:lstStyle/>
                    <a:p>
                      <a:pPr marL="0" marR="0" algn="l">
                        <a:lnSpc>
                          <a:spcPct val="107000"/>
                        </a:lnSpc>
                        <a:spcBef>
                          <a:spcPts val="0"/>
                        </a:spcBef>
                        <a:spcAft>
                          <a:spcPts val="1200"/>
                        </a:spcAft>
                      </a:pPr>
                      <a:r>
                        <a:rPr lang="en-US" sz="120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graphql.spqr.ws.endpoint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23825" marR="123825" marT="57150" marB="57150" anchor="ctr"/>
                </a:tc>
                <a:tc>
                  <a:txBody>
                    <a:bodyPr/>
                    <a:lstStyle/>
                    <a:p>
                      <a:pPr marL="0" marR="0" algn="l">
                        <a:lnSpc>
                          <a:spcPct val="107000"/>
                        </a:lnSpc>
                        <a:spcBef>
                          <a:spcPts val="0"/>
                        </a:spcBef>
                        <a:spcAft>
                          <a:spcPts val="1200"/>
                        </a:spcAft>
                      </a:pPr>
                      <a:r>
                        <a:rPr lang="en-US" sz="120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n/a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23825" marR="123825" marT="57150" marB="57150" anchor="ctr"/>
                </a:tc>
                <a:extLst>
                  <a:ext uri="{0D108BD9-81ED-4DB2-BD59-A6C34878D82A}">
                    <a16:rowId xmlns:a16="http://schemas.microsoft.com/office/drawing/2014/main" val="2680814739"/>
                  </a:ext>
                </a:extLst>
              </a:tr>
              <a:tr h="283301">
                <a:tc>
                  <a:txBody>
                    <a:bodyPr/>
                    <a:lstStyle/>
                    <a:p>
                      <a:pPr marL="0" marR="0" algn="l">
                        <a:lnSpc>
                          <a:spcPct val="107000"/>
                        </a:lnSpc>
                        <a:spcBef>
                          <a:spcPts val="0"/>
                        </a:spcBef>
                        <a:spcAft>
                          <a:spcPts val="1200"/>
                        </a:spcAft>
                      </a:pPr>
                      <a:r>
                        <a:rPr lang="en-US" sz="120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graphql.spqr.ws.allowedOrigins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23825" marR="123825" marT="57150" marB="57150" anchor="ctr"/>
                </a:tc>
                <a:tc>
                  <a:txBody>
                    <a:bodyPr/>
                    <a:lstStyle/>
                    <a:p>
                      <a:pPr marL="0" marR="0" algn="l">
                        <a:lnSpc>
                          <a:spcPct val="107000"/>
                        </a:lnSpc>
                        <a:spcBef>
                          <a:spcPts val="0"/>
                        </a:spcBef>
                        <a:spcAft>
                          <a:spcPts val="1200"/>
                        </a:spcAft>
                      </a:pPr>
                      <a:r>
                        <a:rPr lang="en-US" sz="120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23825" marR="123825" marT="57150" marB="57150" anchor="ctr"/>
                </a:tc>
                <a:extLst>
                  <a:ext uri="{0D108BD9-81ED-4DB2-BD59-A6C34878D82A}">
                    <a16:rowId xmlns:a16="http://schemas.microsoft.com/office/drawing/2014/main" val="3590358782"/>
                  </a:ext>
                </a:extLst>
              </a:tr>
              <a:tr h="283301">
                <a:tc>
                  <a:txBody>
                    <a:bodyPr/>
                    <a:lstStyle/>
                    <a:p>
                      <a:pPr marL="0" marR="0" algn="l">
                        <a:lnSpc>
                          <a:spcPct val="107000"/>
                        </a:lnSpc>
                        <a:spcBef>
                          <a:spcPts val="0"/>
                        </a:spcBef>
                        <a:spcAft>
                          <a:spcPts val="1200"/>
                        </a:spcAft>
                      </a:pPr>
                      <a:r>
                        <a:rPr lang="en-US" sz="120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graphql.spqr.ws.keepAlive.enabled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23825" marR="123825" marT="57150" marB="57150" anchor="ctr"/>
                </a:tc>
                <a:tc>
                  <a:txBody>
                    <a:bodyPr/>
                    <a:lstStyle/>
                    <a:p>
                      <a:pPr marL="0" marR="0" algn="l">
                        <a:lnSpc>
                          <a:spcPct val="107000"/>
                        </a:lnSpc>
                        <a:spcBef>
                          <a:spcPts val="0"/>
                        </a:spcBef>
                        <a:spcAft>
                          <a:spcPts val="1200"/>
                        </a:spcAft>
                      </a:pPr>
                      <a:r>
                        <a:rPr lang="en-US" sz="120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false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23825" marR="123825" marT="57150" marB="57150" anchor="ctr"/>
                </a:tc>
                <a:extLst>
                  <a:ext uri="{0D108BD9-81ED-4DB2-BD59-A6C34878D82A}">
                    <a16:rowId xmlns:a16="http://schemas.microsoft.com/office/drawing/2014/main" val="3378638469"/>
                  </a:ext>
                </a:extLst>
              </a:tr>
              <a:tr h="283301">
                <a:tc>
                  <a:txBody>
                    <a:bodyPr/>
                    <a:lstStyle/>
                    <a:p>
                      <a:pPr marL="0" marR="0" algn="l">
                        <a:lnSpc>
                          <a:spcPct val="107000"/>
                        </a:lnSpc>
                        <a:spcBef>
                          <a:spcPts val="0"/>
                        </a:spcBef>
                        <a:spcAft>
                          <a:spcPts val="1200"/>
                        </a:spcAft>
                      </a:pPr>
                      <a:r>
                        <a:rPr lang="en-US" sz="120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graphql.spqr.ws.keepAlive.intervalMillis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23825" marR="123825" marT="57150" marB="57150" anchor="ctr"/>
                </a:tc>
                <a:tc>
                  <a:txBody>
                    <a:bodyPr/>
                    <a:lstStyle/>
                    <a:p>
                      <a:pPr marL="0" marR="0" algn="l">
                        <a:lnSpc>
                          <a:spcPct val="107000"/>
                        </a:lnSpc>
                        <a:spcBef>
                          <a:spcPts val="0"/>
                        </a:spcBef>
                        <a:spcAft>
                          <a:spcPts val="1200"/>
                        </a:spcAft>
                      </a:pPr>
                      <a:r>
                        <a:rPr lang="en-US" sz="1200" dirty="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10000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23825" marR="123825" marT="57150" marB="57150" anchor="ctr"/>
                </a:tc>
                <a:extLst>
                  <a:ext uri="{0D108BD9-81ED-4DB2-BD59-A6C34878D82A}">
                    <a16:rowId xmlns:a16="http://schemas.microsoft.com/office/drawing/2014/main" val="2664570754"/>
                  </a:ext>
                </a:extLst>
              </a:tr>
              <a:tr h="283301">
                <a:tc>
                  <a:txBody>
                    <a:bodyPr/>
                    <a:lstStyle/>
                    <a:p>
                      <a:pPr marL="0" marR="0" algn="l">
                        <a:lnSpc>
                          <a:spcPct val="107000"/>
                        </a:lnSpc>
                        <a:spcBef>
                          <a:spcPts val="0"/>
                        </a:spcBef>
                        <a:spcAft>
                          <a:spcPts val="1200"/>
                        </a:spcAft>
                      </a:pPr>
                      <a:r>
                        <a:rPr lang="en-US" sz="120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graphql.spqr.gui.targetEndpoint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23825" marR="123825" marT="57150" marB="57150" anchor="ctr"/>
                </a:tc>
                <a:tc>
                  <a:txBody>
                    <a:bodyPr/>
                    <a:lstStyle/>
                    <a:p>
                      <a:pPr marL="0" marR="0" algn="l">
                        <a:lnSpc>
                          <a:spcPct val="107000"/>
                        </a:lnSpc>
                        <a:spcBef>
                          <a:spcPts val="0"/>
                        </a:spcBef>
                        <a:spcAft>
                          <a:spcPts val="1200"/>
                        </a:spcAft>
                      </a:pPr>
                      <a:r>
                        <a:rPr lang="en-US" sz="120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n/a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23825" marR="123825" marT="57150" marB="57150" anchor="ctr"/>
                </a:tc>
                <a:extLst>
                  <a:ext uri="{0D108BD9-81ED-4DB2-BD59-A6C34878D82A}">
                    <a16:rowId xmlns:a16="http://schemas.microsoft.com/office/drawing/2014/main" val="546364399"/>
                  </a:ext>
                </a:extLst>
              </a:tr>
              <a:tr h="283301">
                <a:tc>
                  <a:txBody>
                    <a:bodyPr/>
                    <a:lstStyle/>
                    <a:p>
                      <a:pPr marL="0" marR="0" algn="l">
                        <a:lnSpc>
                          <a:spcPct val="107000"/>
                        </a:lnSpc>
                        <a:spcBef>
                          <a:spcPts val="0"/>
                        </a:spcBef>
                        <a:spcAft>
                          <a:spcPts val="1200"/>
                        </a:spcAft>
                      </a:pPr>
                      <a:r>
                        <a:rPr lang="en-US" sz="120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graphql.spqr.gui.targetWsEndpoint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23825" marR="123825" marT="57150" marB="57150" anchor="ctr"/>
                </a:tc>
                <a:tc>
                  <a:txBody>
                    <a:bodyPr/>
                    <a:lstStyle/>
                    <a:p>
                      <a:pPr marL="0" marR="0" algn="l">
                        <a:lnSpc>
                          <a:spcPct val="107000"/>
                        </a:lnSpc>
                        <a:spcBef>
                          <a:spcPts val="0"/>
                        </a:spcBef>
                        <a:spcAft>
                          <a:spcPts val="1200"/>
                        </a:spcAft>
                      </a:pPr>
                      <a:r>
                        <a:rPr lang="en-US" sz="1200" dirty="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n/a</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23825" marR="123825" marT="57150" marB="57150" anchor="ctr"/>
                </a:tc>
                <a:extLst>
                  <a:ext uri="{0D108BD9-81ED-4DB2-BD59-A6C34878D82A}">
                    <a16:rowId xmlns:a16="http://schemas.microsoft.com/office/drawing/2014/main" val="1383126903"/>
                  </a:ext>
                </a:extLst>
              </a:tr>
            </a:tbl>
          </a:graphicData>
        </a:graphic>
      </p:graphicFrame>
      <p:sp>
        <p:nvSpPr>
          <p:cNvPr id="5" name="Title 1"/>
          <p:cNvSpPr>
            <a:spLocks noGrp="1"/>
          </p:cNvSpPr>
          <p:nvPr>
            <p:ph type="title"/>
          </p:nvPr>
        </p:nvSpPr>
        <p:spPr>
          <a:xfrm>
            <a:off x="1196927" y="313509"/>
            <a:ext cx="10018713" cy="679268"/>
          </a:xfrm>
        </p:spPr>
        <p:txBody>
          <a:bodyPr>
            <a:normAutofit fontScale="90000"/>
          </a:bodyPr>
          <a:lstStyle/>
          <a:p>
            <a:pPr rtl="1"/>
            <a:r>
              <a:rPr lang="fa-IR" dirty="0" smtClean="0">
                <a:solidFill>
                  <a:srgbClr val="FF0000"/>
                </a:solidFill>
              </a:rPr>
              <a:t>سایر تنظیمات </a:t>
            </a:r>
            <a:r>
              <a:rPr lang="en-US" b="1" dirty="0" smtClean="0">
                <a:solidFill>
                  <a:srgbClr val="FF0000"/>
                </a:solidFill>
              </a:rPr>
              <a:t>Properties</a:t>
            </a:r>
            <a:r>
              <a:rPr lang="en-US" b="1" dirty="0">
                <a:solidFill>
                  <a:srgbClr val="FF0000"/>
                </a:solidFill>
              </a:rPr>
              <a:t/>
            </a:r>
            <a:br>
              <a:rPr lang="en-US" b="1" dirty="0">
                <a:solidFill>
                  <a:srgbClr val="FF0000"/>
                </a:solidFill>
              </a:rPr>
            </a:br>
            <a:endParaRPr lang="en-US" dirty="0">
              <a:solidFill>
                <a:srgbClr val="FF0000"/>
              </a:solidFill>
            </a:endParaRPr>
          </a:p>
        </p:txBody>
      </p:sp>
      <p:sp>
        <p:nvSpPr>
          <p:cNvPr id="6" name="Content Placeholder 2"/>
          <p:cNvSpPr txBox="1">
            <a:spLocks/>
          </p:cNvSpPr>
          <p:nvPr/>
        </p:nvSpPr>
        <p:spPr>
          <a:xfrm>
            <a:off x="1889257" y="5961010"/>
            <a:ext cx="10018713" cy="722681"/>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r" rtl="1">
              <a:buNone/>
            </a:pPr>
            <a:r>
              <a:rPr lang="fa-IR" dirty="0" smtClean="0"/>
              <a:t>این </a:t>
            </a:r>
            <a:r>
              <a:rPr lang="en-US" b="1" dirty="0">
                <a:solidFill>
                  <a:srgbClr val="FF0000"/>
                </a:solidFill>
              </a:rPr>
              <a:t>Properties</a:t>
            </a:r>
            <a:r>
              <a:rPr lang="fa-IR" dirty="0" smtClean="0"/>
              <a:t> ها را میتوان در صورت لزوم با توجه به نیاز پروژه تنظیم نمود.</a:t>
            </a:r>
          </a:p>
          <a:p>
            <a:pPr marL="0" indent="0" rtl="1">
              <a:buNone/>
            </a:pPr>
            <a:r>
              <a:rPr lang="en-US" dirty="0">
                <a:hlinkClick r:id="rId2"/>
              </a:rPr>
              <a:t>https://</a:t>
            </a:r>
            <a:r>
              <a:rPr lang="en-US" dirty="0" smtClean="0">
                <a:hlinkClick r:id="rId2"/>
              </a:rPr>
              <a:t>github.com/leangen/graphql-spqr-spring-boot-starter/issues/32</a:t>
            </a:r>
            <a:endParaRPr lang="en-US" dirty="0"/>
          </a:p>
        </p:txBody>
      </p:sp>
      <p:sp>
        <p:nvSpPr>
          <p:cNvPr id="10" name="Slide Number Placeholder 9"/>
          <p:cNvSpPr>
            <a:spLocks noGrp="1"/>
          </p:cNvSpPr>
          <p:nvPr>
            <p:ph type="sldNum" sz="quarter" idx="12"/>
          </p:nvPr>
        </p:nvSpPr>
        <p:spPr/>
        <p:txBody>
          <a:bodyPr/>
          <a:lstStyle/>
          <a:p>
            <a:fld id="{9AD6BF49-05CD-4564-BD42-F46347DCE5C4}" type="slidenum">
              <a:rPr lang="en-US" smtClean="0"/>
              <a:t>34</a:t>
            </a:fld>
            <a:endParaRPr lang="en-US"/>
          </a:p>
        </p:txBody>
      </p:sp>
    </p:spTree>
    <p:extLst>
      <p:ext uri="{BB962C8B-B14F-4D97-AF65-F5344CB8AC3E}">
        <p14:creationId xmlns:p14="http://schemas.microsoft.com/office/powerpoint/2010/main" val="30946897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cs typeface="B Nazanin" panose="00000400000000000000" pitchFamily="2" charset="-78"/>
              </a:rPr>
              <a:t>AOP for A</a:t>
            </a:r>
            <a:r>
              <a:rPr lang="en-US" b="1" dirty="0" smtClean="0">
                <a:solidFill>
                  <a:srgbClr val="FF0000"/>
                </a:solidFill>
                <a:cs typeface="B Nazanin" panose="00000400000000000000" pitchFamily="2" charset="-78"/>
              </a:rPr>
              <a:t>uthorization</a:t>
            </a:r>
            <a:r>
              <a:rPr lang="en-US" b="1" dirty="0">
                <a:cs typeface="B Nazanin" panose="00000400000000000000" pitchFamily="2" charset="-78"/>
              </a:rPr>
              <a:t/>
            </a:r>
            <a:br>
              <a:rPr lang="en-US" b="1" dirty="0">
                <a:cs typeface="B Nazanin" panose="00000400000000000000" pitchFamily="2" charset="-78"/>
              </a:rPr>
            </a:br>
            <a:endParaRPr lang="en-US" dirty="0">
              <a:cs typeface="B Nazanin" panose="00000400000000000000" pitchFamily="2" charset="-78"/>
            </a:endParaRPr>
          </a:p>
        </p:txBody>
      </p:sp>
      <p:sp>
        <p:nvSpPr>
          <p:cNvPr id="3" name="Content Placeholder 2"/>
          <p:cNvSpPr>
            <a:spLocks noGrp="1"/>
          </p:cNvSpPr>
          <p:nvPr>
            <p:ph idx="1"/>
          </p:nvPr>
        </p:nvSpPr>
        <p:spPr>
          <a:xfrm>
            <a:off x="1149531" y="1909354"/>
            <a:ext cx="10353493" cy="3124201"/>
          </a:xfrm>
        </p:spPr>
        <p:txBody>
          <a:bodyPr/>
          <a:lstStyle/>
          <a:p>
            <a:r>
              <a:rPr lang="en-US" b="1" dirty="0">
                <a:cs typeface="B Nazanin" panose="00000400000000000000" pitchFamily="2" charset="-78"/>
              </a:rPr>
              <a:t>Authorization is a complicated topic. The authorization logic can be diverse depending on the scenario</a:t>
            </a:r>
            <a:r>
              <a:rPr lang="en-US" b="1" dirty="0" smtClean="0">
                <a:cs typeface="B Nazanin" panose="00000400000000000000" pitchFamily="2" charset="-78"/>
              </a:rPr>
              <a:t>.</a:t>
            </a:r>
            <a:endParaRPr lang="fa-IR" b="1" dirty="0" smtClean="0">
              <a:cs typeface="B Nazanin" panose="00000400000000000000" pitchFamily="2" charset="-78"/>
            </a:endParaRPr>
          </a:p>
          <a:p>
            <a:pPr algn="r" rtl="1"/>
            <a:r>
              <a:rPr lang="en-US" b="1" dirty="0">
                <a:cs typeface="B Nazanin" panose="00000400000000000000" pitchFamily="2" charset="-78"/>
              </a:rPr>
              <a:t>Authorization</a:t>
            </a:r>
            <a:r>
              <a:rPr lang="fa-IR" dirty="0" smtClean="0">
                <a:cs typeface="B Nazanin" panose="00000400000000000000" pitchFamily="2" charset="-78"/>
              </a:rPr>
              <a:t> </a:t>
            </a:r>
            <a:r>
              <a:rPr lang="fa-IR" dirty="0">
                <a:cs typeface="B Nazanin" panose="00000400000000000000" pitchFamily="2" charset="-78"/>
              </a:rPr>
              <a:t>یک موضوع پیچیده است. </a:t>
            </a:r>
          </a:p>
          <a:p>
            <a:pPr algn="r" rtl="1"/>
            <a:r>
              <a:rPr lang="fa-IR" dirty="0" smtClean="0">
                <a:cs typeface="B Nazanin" panose="00000400000000000000" pitchFamily="2" charset="-78"/>
              </a:rPr>
              <a:t>چون در گراف کیوال همه </a:t>
            </a:r>
            <a:r>
              <a:rPr lang="en-US" dirty="0" smtClean="0">
                <a:cs typeface="B Nazanin" panose="00000400000000000000" pitchFamily="2" charset="-78"/>
              </a:rPr>
              <a:t>request</a:t>
            </a:r>
            <a:r>
              <a:rPr lang="fa-IR" dirty="0" smtClean="0">
                <a:cs typeface="B Nazanin" panose="00000400000000000000" pitchFamily="2" charset="-78"/>
              </a:rPr>
              <a:t> ها به یک </a:t>
            </a:r>
            <a:r>
              <a:rPr lang="en-US" dirty="0" err="1" smtClean="0">
                <a:cs typeface="B Nazanin" panose="00000400000000000000" pitchFamily="2" charset="-78"/>
              </a:rPr>
              <a:t>url</a:t>
            </a:r>
            <a:r>
              <a:rPr lang="fa-IR" dirty="0" smtClean="0">
                <a:cs typeface="B Nazanin" panose="00000400000000000000" pitchFamily="2" charset="-78"/>
              </a:rPr>
              <a:t> ارسال میشود، باید </a:t>
            </a:r>
            <a:r>
              <a:rPr lang="en-US" b="1" dirty="0" smtClean="0">
                <a:cs typeface="B Nazanin" panose="00000400000000000000" pitchFamily="2" charset="-78"/>
              </a:rPr>
              <a:t>Authorization</a:t>
            </a:r>
            <a:r>
              <a:rPr lang="fa-IR" dirty="0">
                <a:cs typeface="B Nazanin" panose="00000400000000000000" pitchFamily="2" charset="-78"/>
              </a:rPr>
              <a:t> را توسط </a:t>
            </a:r>
            <a:r>
              <a:rPr lang="en-US" dirty="0" err="1">
                <a:cs typeface="B Nazanin" panose="00000400000000000000" pitchFamily="2" charset="-78"/>
              </a:rPr>
              <a:t>Aop</a:t>
            </a:r>
            <a:r>
              <a:rPr lang="fa-IR" dirty="0">
                <a:cs typeface="B Nazanin" panose="00000400000000000000" pitchFamily="2" charset="-78"/>
              </a:rPr>
              <a:t> پیاده سازی کنیم</a:t>
            </a:r>
            <a:r>
              <a:rPr lang="fa-IR" dirty="0" smtClean="0">
                <a:cs typeface="B Nazanin" panose="00000400000000000000" pitchFamily="2" charset="-78"/>
              </a:rPr>
              <a:t>. بنابراین </a:t>
            </a:r>
            <a:r>
              <a:rPr lang="fa-IR" dirty="0">
                <a:cs typeface="B Nazanin" panose="00000400000000000000" pitchFamily="2" charset="-78"/>
              </a:rPr>
              <a:t>منطق </a:t>
            </a:r>
            <a:r>
              <a:rPr lang="en-US" b="1" dirty="0">
                <a:cs typeface="B Nazanin" panose="00000400000000000000" pitchFamily="2" charset="-78"/>
              </a:rPr>
              <a:t>Authorization</a:t>
            </a:r>
            <a:r>
              <a:rPr lang="fa-IR" dirty="0">
                <a:cs typeface="B Nazanin" panose="00000400000000000000" pitchFamily="2" charset="-78"/>
              </a:rPr>
              <a:t> بسته به سناریو می تواند متنوع باشد.</a:t>
            </a:r>
          </a:p>
          <a:p>
            <a:pPr algn="r" rtl="1"/>
            <a:endParaRPr lang="en-US" dirty="0">
              <a:cs typeface="B Nazanin" panose="00000400000000000000" pitchFamily="2" charset="-78"/>
            </a:endParaRPr>
          </a:p>
        </p:txBody>
      </p:sp>
      <p:sp>
        <p:nvSpPr>
          <p:cNvPr id="9" name="Slide Number Placeholder 8"/>
          <p:cNvSpPr>
            <a:spLocks noGrp="1"/>
          </p:cNvSpPr>
          <p:nvPr>
            <p:ph type="sldNum" sz="quarter" idx="12"/>
          </p:nvPr>
        </p:nvSpPr>
        <p:spPr/>
        <p:txBody>
          <a:bodyPr/>
          <a:lstStyle/>
          <a:p>
            <a:fld id="{9AD6BF49-05CD-4564-BD42-F46347DCE5C4}" type="slidenum">
              <a:rPr lang="en-US" smtClean="0"/>
              <a:t>35</a:t>
            </a:fld>
            <a:endParaRPr lang="en-US"/>
          </a:p>
        </p:txBody>
      </p:sp>
    </p:spTree>
    <p:extLst>
      <p:ext uri="{BB962C8B-B14F-4D97-AF65-F5344CB8AC3E}">
        <p14:creationId xmlns:p14="http://schemas.microsoft.com/office/powerpoint/2010/main" val="18583479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8185" y="346166"/>
            <a:ext cx="10018713" cy="738051"/>
          </a:xfrm>
        </p:spPr>
        <p:txBody>
          <a:bodyPr>
            <a:normAutofit/>
          </a:bodyPr>
          <a:lstStyle/>
          <a:p>
            <a:pPr rtl="1"/>
            <a:r>
              <a:rPr lang="fa-IR" b="1" dirty="0">
                <a:solidFill>
                  <a:srgbClr val="FF0000"/>
                </a:solidFill>
                <a:cs typeface="B Nazanin" panose="00000400000000000000" pitchFamily="2" charset="-78"/>
              </a:rPr>
              <a:t>مثال </a:t>
            </a:r>
            <a:r>
              <a:rPr lang="en-US" b="1" dirty="0">
                <a:solidFill>
                  <a:srgbClr val="FF0000"/>
                </a:solidFill>
                <a:cs typeface="B Nazanin" panose="00000400000000000000" pitchFamily="2" charset="-78"/>
              </a:rPr>
              <a:t> Authorization</a:t>
            </a:r>
            <a:r>
              <a:rPr lang="fa-IR" b="1" dirty="0">
                <a:solidFill>
                  <a:srgbClr val="FF0000"/>
                </a:solidFill>
                <a:cs typeface="B Nazanin" panose="00000400000000000000" pitchFamily="2" charset="-78"/>
              </a:rPr>
              <a:t>با </a:t>
            </a:r>
            <a:r>
              <a:rPr lang="en-US" b="1" dirty="0">
                <a:solidFill>
                  <a:srgbClr val="FF0000"/>
                </a:solidFill>
                <a:cs typeface="B Nazanin" panose="00000400000000000000" pitchFamily="2" charset="-78"/>
              </a:rPr>
              <a:t>AOP</a:t>
            </a:r>
          </a:p>
        </p:txBody>
      </p:sp>
      <p:pic>
        <p:nvPicPr>
          <p:cNvPr id="4" name="Picture 3"/>
          <p:cNvPicPr>
            <a:picLocks noChangeAspect="1"/>
          </p:cNvPicPr>
          <p:nvPr/>
        </p:nvPicPr>
        <p:blipFill>
          <a:blip r:embed="rId2"/>
          <a:stretch>
            <a:fillRect/>
          </a:stretch>
        </p:blipFill>
        <p:spPr>
          <a:xfrm>
            <a:off x="2015489" y="1084217"/>
            <a:ext cx="8578487" cy="5408023"/>
          </a:xfrm>
          <a:prstGeom prst="rect">
            <a:avLst/>
          </a:prstGeom>
        </p:spPr>
      </p:pic>
      <p:sp>
        <p:nvSpPr>
          <p:cNvPr id="9" name="Slide Number Placeholder 8"/>
          <p:cNvSpPr>
            <a:spLocks noGrp="1"/>
          </p:cNvSpPr>
          <p:nvPr>
            <p:ph type="sldNum" sz="quarter" idx="12"/>
          </p:nvPr>
        </p:nvSpPr>
        <p:spPr/>
        <p:txBody>
          <a:bodyPr/>
          <a:lstStyle/>
          <a:p>
            <a:fld id="{9AD6BF49-05CD-4564-BD42-F46347DCE5C4}" type="slidenum">
              <a:rPr lang="en-US" smtClean="0"/>
              <a:t>36</a:t>
            </a:fld>
            <a:endParaRPr lang="en-US"/>
          </a:p>
        </p:txBody>
      </p:sp>
    </p:spTree>
    <p:extLst>
      <p:ext uri="{BB962C8B-B14F-4D97-AF65-F5344CB8AC3E}">
        <p14:creationId xmlns:p14="http://schemas.microsoft.com/office/powerpoint/2010/main" val="28565691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54128" y="763088"/>
            <a:ext cx="9161918" cy="5114107"/>
          </a:xfrm>
          <a:prstGeom prst="rect">
            <a:avLst/>
          </a:prstGeom>
        </p:spPr>
      </p:pic>
      <p:sp>
        <p:nvSpPr>
          <p:cNvPr id="5" name="Title 1"/>
          <p:cNvSpPr>
            <a:spLocks noGrp="1"/>
          </p:cNvSpPr>
          <p:nvPr>
            <p:ph type="title"/>
          </p:nvPr>
        </p:nvSpPr>
        <p:spPr>
          <a:xfrm>
            <a:off x="1458185" y="150223"/>
            <a:ext cx="10018713" cy="738051"/>
          </a:xfrm>
        </p:spPr>
        <p:txBody>
          <a:bodyPr>
            <a:normAutofit/>
          </a:bodyPr>
          <a:lstStyle/>
          <a:p>
            <a:pPr rtl="1"/>
            <a:r>
              <a:rPr lang="fa-IR" b="1" dirty="0">
                <a:solidFill>
                  <a:srgbClr val="FF0000"/>
                </a:solidFill>
                <a:cs typeface="B Nazanin" panose="00000400000000000000" pitchFamily="2" charset="-78"/>
              </a:rPr>
              <a:t>مثال </a:t>
            </a:r>
            <a:r>
              <a:rPr lang="en-US" b="1" dirty="0">
                <a:solidFill>
                  <a:srgbClr val="FF0000"/>
                </a:solidFill>
                <a:cs typeface="B Nazanin" panose="00000400000000000000" pitchFamily="2" charset="-78"/>
              </a:rPr>
              <a:t> Authorization</a:t>
            </a:r>
            <a:r>
              <a:rPr lang="fa-IR" b="1" dirty="0">
                <a:solidFill>
                  <a:srgbClr val="FF0000"/>
                </a:solidFill>
                <a:cs typeface="B Nazanin" panose="00000400000000000000" pitchFamily="2" charset="-78"/>
              </a:rPr>
              <a:t>با </a:t>
            </a:r>
            <a:r>
              <a:rPr lang="en-US" b="1" dirty="0">
                <a:solidFill>
                  <a:srgbClr val="FF0000"/>
                </a:solidFill>
                <a:cs typeface="B Nazanin" panose="00000400000000000000" pitchFamily="2" charset="-78"/>
              </a:rPr>
              <a:t>AOP</a:t>
            </a:r>
          </a:p>
        </p:txBody>
      </p:sp>
      <p:sp>
        <p:nvSpPr>
          <p:cNvPr id="7" name="Content Placeholder 2"/>
          <p:cNvSpPr>
            <a:spLocks noGrp="1"/>
          </p:cNvSpPr>
          <p:nvPr>
            <p:ph idx="1"/>
          </p:nvPr>
        </p:nvSpPr>
        <p:spPr>
          <a:xfrm>
            <a:off x="1458185" y="5877195"/>
            <a:ext cx="10018713" cy="767443"/>
          </a:xfrm>
        </p:spPr>
        <p:txBody>
          <a:bodyPr>
            <a:normAutofit lnSpcReduction="10000"/>
          </a:bodyPr>
          <a:lstStyle/>
          <a:p>
            <a:pPr algn="r" rtl="1"/>
            <a:r>
              <a:rPr lang="fa-IR" dirty="0" smtClean="0">
                <a:cs typeface="B Nazanin" panose="00000400000000000000" pitchFamily="2" charset="-78"/>
              </a:rPr>
              <a:t>توجه داشته باشید که متد </a:t>
            </a:r>
            <a:r>
              <a:rPr lang="en-US" dirty="0" smtClean="0">
                <a:cs typeface="B Nazanin" panose="00000400000000000000" pitchFamily="2" charset="-78"/>
              </a:rPr>
              <a:t>AOP</a:t>
            </a:r>
            <a:r>
              <a:rPr lang="fa-IR" dirty="0" smtClean="0">
                <a:cs typeface="B Nazanin" panose="00000400000000000000" pitchFamily="2" charset="-78"/>
              </a:rPr>
              <a:t> از هر نوع اکسپشنی که </a:t>
            </a:r>
            <a:r>
              <a:rPr lang="en-US" dirty="0" smtClean="0">
                <a:cs typeface="B Nazanin" panose="00000400000000000000" pitchFamily="2" charset="-78"/>
              </a:rPr>
              <a:t>throw</a:t>
            </a:r>
            <a:r>
              <a:rPr lang="fa-IR" dirty="0" smtClean="0">
                <a:cs typeface="B Nazanin" panose="00000400000000000000" pitchFamily="2" charset="-78"/>
              </a:rPr>
              <a:t> میکند، و متدهای کنترلر یا سروریسی را که قرار است آن </a:t>
            </a:r>
            <a:r>
              <a:rPr lang="en-US" dirty="0" smtClean="0">
                <a:cs typeface="B Nazanin" panose="00000400000000000000" pitchFamily="2" charset="-78"/>
              </a:rPr>
              <a:t>AOP</a:t>
            </a:r>
            <a:r>
              <a:rPr lang="fa-IR" dirty="0">
                <a:cs typeface="B Nazanin" panose="00000400000000000000" pitchFamily="2" charset="-78"/>
              </a:rPr>
              <a:t> </a:t>
            </a:r>
            <a:r>
              <a:rPr lang="fa-IR" dirty="0" smtClean="0">
                <a:cs typeface="B Nazanin" panose="00000400000000000000" pitchFamily="2" charset="-78"/>
              </a:rPr>
              <a:t>چک کند باید از همان نوع اکسپشن </a:t>
            </a:r>
            <a:r>
              <a:rPr lang="en-US" dirty="0" smtClean="0">
                <a:cs typeface="B Nazanin" panose="00000400000000000000" pitchFamily="2" charset="-78"/>
              </a:rPr>
              <a:t>throw</a:t>
            </a:r>
            <a:r>
              <a:rPr lang="fa-IR" dirty="0" smtClean="0">
                <a:cs typeface="B Nazanin" panose="00000400000000000000" pitchFamily="2" charset="-78"/>
              </a:rPr>
              <a:t> کنند.</a:t>
            </a:r>
            <a:endParaRPr lang="en-US" dirty="0">
              <a:cs typeface="B Nazanin" panose="00000400000000000000" pitchFamily="2" charset="-78"/>
            </a:endParaRPr>
          </a:p>
        </p:txBody>
      </p:sp>
      <p:sp>
        <p:nvSpPr>
          <p:cNvPr id="10" name="Slide Number Placeholder 9"/>
          <p:cNvSpPr>
            <a:spLocks noGrp="1"/>
          </p:cNvSpPr>
          <p:nvPr>
            <p:ph type="sldNum" sz="quarter" idx="12"/>
          </p:nvPr>
        </p:nvSpPr>
        <p:spPr/>
        <p:txBody>
          <a:bodyPr/>
          <a:lstStyle/>
          <a:p>
            <a:fld id="{9AD6BF49-05CD-4564-BD42-F46347DCE5C4}" type="slidenum">
              <a:rPr lang="en-US" smtClean="0"/>
              <a:t>37</a:t>
            </a:fld>
            <a:endParaRPr lang="en-US"/>
          </a:p>
        </p:txBody>
      </p:sp>
    </p:spTree>
    <p:extLst>
      <p:ext uri="{BB962C8B-B14F-4D97-AF65-F5344CB8AC3E}">
        <p14:creationId xmlns:p14="http://schemas.microsoft.com/office/powerpoint/2010/main" val="31142930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76350"/>
            <a:ext cx="10018713" cy="1547948"/>
          </a:xfrm>
        </p:spPr>
        <p:txBody>
          <a:bodyPr>
            <a:normAutofit/>
          </a:bodyPr>
          <a:lstStyle/>
          <a:p>
            <a:r>
              <a:rPr lang="en-US" b="1" dirty="0">
                <a:solidFill>
                  <a:srgbClr val="FF0000"/>
                </a:solidFill>
                <a:cs typeface="B Nazanin" panose="00000400000000000000" pitchFamily="2" charset="-78"/>
              </a:rPr>
              <a:t>The anatomy of a GraphQL </a:t>
            </a:r>
            <a:r>
              <a:rPr lang="en-US" b="1" dirty="0" smtClean="0">
                <a:solidFill>
                  <a:srgbClr val="FF0000"/>
                </a:solidFill>
                <a:cs typeface="B Nazanin" panose="00000400000000000000" pitchFamily="2" charset="-78"/>
              </a:rPr>
              <a:t>Error</a:t>
            </a:r>
            <a:endParaRPr lang="en-US" dirty="0">
              <a:cs typeface="B Nazanin" panose="00000400000000000000" pitchFamily="2" charset="-78"/>
            </a:endParaRPr>
          </a:p>
        </p:txBody>
      </p:sp>
      <p:sp>
        <p:nvSpPr>
          <p:cNvPr id="3" name="Content Placeholder 2"/>
          <p:cNvSpPr>
            <a:spLocks noGrp="1"/>
          </p:cNvSpPr>
          <p:nvPr>
            <p:ph idx="1"/>
          </p:nvPr>
        </p:nvSpPr>
        <p:spPr>
          <a:xfrm>
            <a:off x="1484310" y="2233749"/>
            <a:ext cx="10018713" cy="3557451"/>
          </a:xfrm>
        </p:spPr>
        <p:txBody>
          <a:bodyPr>
            <a:normAutofit fontScale="92500"/>
          </a:bodyPr>
          <a:lstStyle/>
          <a:p>
            <a:r>
              <a:rPr lang="en-US" dirty="0">
                <a:cs typeface="B Nazanin" panose="00000400000000000000" pitchFamily="2" charset="-78"/>
              </a:rPr>
              <a:t>Every GraphQL response is a map, containing a set of keys described in the specification</a:t>
            </a:r>
            <a:r>
              <a:rPr lang="en-US" dirty="0" smtClean="0">
                <a:cs typeface="B Nazanin" panose="00000400000000000000" pitchFamily="2" charset="-78"/>
              </a:rPr>
              <a:t>.</a:t>
            </a:r>
            <a:endParaRPr lang="en-US" dirty="0">
              <a:cs typeface="B Nazanin" panose="00000400000000000000" pitchFamily="2" charset="-78"/>
            </a:endParaRPr>
          </a:p>
          <a:p>
            <a:r>
              <a:rPr lang="en-US" dirty="0">
                <a:cs typeface="B Nazanin" panose="00000400000000000000" pitchFamily="2" charset="-78"/>
              </a:rPr>
              <a:t>When an error happens, the map should include a key errors containing the list of errors that happened when trying to fulfill the request. The keys that can be present in an error are also defined in the specification</a:t>
            </a:r>
            <a:r>
              <a:rPr lang="en-US" dirty="0" smtClean="0">
                <a:cs typeface="B Nazanin" panose="00000400000000000000" pitchFamily="2" charset="-78"/>
              </a:rPr>
              <a:t>.</a:t>
            </a:r>
            <a:endParaRPr lang="fa-IR" dirty="0" smtClean="0">
              <a:cs typeface="B Nazanin" panose="00000400000000000000" pitchFamily="2" charset="-78"/>
            </a:endParaRPr>
          </a:p>
          <a:p>
            <a:pPr algn="r" rtl="1"/>
            <a:r>
              <a:rPr lang="fa-IR" dirty="0">
                <a:cs typeface="B Nazanin" panose="00000400000000000000" pitchFamily="2" charset="-78"/>
              </a:rPr>
              <a:t>هر پاسخ </a:t>
            </a:r>
            <a:r>
              <a:rPr lang="en-US" dirty="0">
                <a:cs typeface="B Nazanin" panose="00000400000000000000" pitchFamily="2" charset="-78"/>
              </a:rPr>
              <a:t>GraphQL </a:t>
            </a:r>
            <a:r>
              <a:rPr lang="fa-IR" dirty="0">
                <a:cs typeface="B Nazanin" panose="00000400000000000000" pitchFamily="2" charset="-78"/>
              </a:rPr>
              <a:t>یک </a:t>
            </a:r>
            <a:r>
              <a:rPr lang="en-US" dirty="0">
                <a:cs typeface="B Nazanin" panose="00000400000000000000" pitchFamily="2" charset="-78"/>
              </a:rPr>
              <a:t>map</a:t>
            </a:r>
            <a:r>
              <a:rPr lang="fa-IR" dirty="0" smtClean="0">
                <a:cs typeface="B Nazanin" panose="00000400000000000000" pitchFamily="2" charset="-78"/>
              </a:rPr>
              <a:t> </a:t>
            </a:r>
            <a:r>
              <a:rPr lang="fa-IR" dirty="0">
                <a:cs typeface="B Nazanin" panose="00000400000000000000" pitchFamily="2" charset="-78"/>
              </a:rPr>
              <a:t>است ، شامل مجموعه ای از کلیدها که در </a:t>
            </a:r>
            <a:r>
              <a:rPr lang="en-US" dirty="0">
                <a:cs typeface="B Nazanin" panose="00000400000000000000" pitchFamily="2" charset="-78"/>
              </a:rPr>
              <a:t>specification</a:t>
            </a:r>
            <a:r>
              <a:rPr lang="fa-IR" dirty="0" smtClean="0">
                <a:cs typeface="B Nazanin" panose="00000400000000000000" pitchFamily="2" charset="-78"/>
              </a:rPr>
              <a:t> </a:t>
            </a:r>
            <a:r>
              <a:rPr lang="fa-IR" dirty="0">
                <a:cs typeface="B Nazanin" panose="00000400000000000000" pitchFamily="2" charset="-78"/>
              </a:rPr>
              <a:t>توصیف شده است.</a:t>
            </a:r>
          </a:p>
          <a:p>
            <a:pPr algn="r" rtl="1"/>
            <a:r>
              <a:rPr lang="fa-IR" dirty="0" smtClean="0">
                <a:cs typeface="B Nazanin" panose="00000400000000000000" pitchFamily="2" charset="-78"/>
              </a:rPr>
              <a:t>وقتی </a:t>
            </a:r>
            <a:r>
              <a:rPr lang="fa-IR" dirty="0">
                <a:cs typeface="B Nazanin" panose="00000400000000000000" pitchFamily="2" charset="-78"/>
              </a:rPr>
              <a:t>خطایی رخ می دهد ، </a:t>
            </a:r>
            <a:r>
              <a:rPr lang="en-US" dirty="0">
                <a:cs typeface="B Nazanin" panose="00000400000000000000" pitchFamily="2" charset="-78"/>
              </a:rPr>
              <a:t>map</a:t>
            </a:r>
            <a:r>
              <a:rPr lang="fa-IR" dirty="0" smtClean="0">
                <a:cs typeface="B Nazanin" panose="00000400000000000000" pitchFamily="2" charset="-78"/>
              </a:rPr>
              <a:t> </a:t>
            </a:r>
            <a:r>
              <a:rPr lang="fa-IR" dirty="0">
                <a:cs typeface="B Nazanin" panose="00000400000000000000" pitchFamily="2" charset="-78"/>
              </a:rPr>
              <a:t>باید شامل </a:t>
            </a:r>
            <a:r>
              <a:rPr lang="fa-IR" dirty="0" smtClean="0">
                <a:cs typeface="B Nazanin" panose="00000400000000000000" pitchFamily="2" charset="-78"/>
              </a:rPr>
              <a:t>کلید خطاها </a:t>
            </a:r>
            <a:r>
              <a:rPr lang="fa-IR" dirty="0">
                <a:cs typeface="B Nazanin" panose="00000400000000000000" pitchFamily="2" charset="-78"/>
              </a:rPr>
              <a:t>باشد که شامل لیست خطاهایی است که هنگام تلاش برای تحقق درخواست رخ داده است. کلیدهایی که می توانند در یک خطا وجود داشته باشند نیز در </a:t>
            </a:r>
            <a:r>
              <a:rPr lang="en-US" dirty="0">
                <a:cs typeface="B Nazanin" panose="00000400000000000000" pitchFamily="2" charset="-78"/>
              </a:rPr>
              <a:t>specification</a:t>
            </a:r>
            <a:r>
              <a:rPr lang="fa-IR" dirty="0" smtClean="0">
                <a:cs typeface="B Nazanin" panose="00000400000000000000" pitchFamily="2" charset="-78"/>
              </a:rPr>
              <a:t> </a:t>
            </a:r>
            <a:r>
              <a:rPr lang="fa-IR" dirty="0">
                <a:cs typeface="B Nazanin" panose="00000400000000000000" pitchFamily="2" charset="-78"/>
              </a:rPr>
              <a:t>تعریف شده اند.</a:t>
            </a:r>
            <a:endParaRPr lang="en-US" dirty="0">
              <a:cs typeface="B Nazanin" panose="00000400000000000000" pitchFamily="2" charset="-78"/>
            </a:endParaRPr>
          </a:p>
        </p:txBody>
      </p:sp>
      <p:sp>
        <p:nvSpPr>
          <p:cNvPr id="9" name="Slide Number Placeholder 8"/>
          <p:cNvSpPr>
            <a:spLocks noGrp="1"/>
          </p:cNvSpPr>
          <p:nvPr>
            <p:ph type="sldNum" sz="quarter" idx="12"/>
          </p:nvPr>
        </p:nvSpPr>
        <p:spPr/>
        <p:txBody>
          <a:bodyPr/>
          <a:lstStyle/>
          <a:p>
            <a:fld id="{9AD6BF49-05CD-4564-BD42-F46347DCE5C4}" type="slidenum">
              <a:rPr lang="en-US" smtClean="0"/>
              <a:t>38</a:t>
            </a:fld>
            <a:endParaRPr lang="en-US"/>
          </a:p>
        </p:txBody>
      </p:sp>
    </p:spTree>
    <p:extLst>
      <p:ext uri="{BB962C8B-B14F-4D97-AF65-F5344CB8AC3E}">
        <p14:creationId xmlns:p14="http://schemas.microsoft.com/office/powerpoint/2010/main" val="14880149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5122" y="339634"/>
            <a:ext cx="10018713" cy="1672046"/>
          </a:xfrm>
        </p:spPr>
        <p:txBody>
          <a:bodyPr>
            <a:normAutofit fontScale="92500" lnSpcReduction="20000"/>
          </a:bodyPr>
          <a:lstStyle/>
          <a:p>
            <a:r>
              <a:rPr lang="en-US" dirty="0">
                <a:cs typeface="B Nazanin" panose="00000400000000000000" pitchFamily="2" charset="-78"/>
              </a:rPr>
              <a:t>The GraphQL specification provides us with a mechanism to include additional information: we can add </a:t>
            </a:r>
            <a:r>
              <a:rPr lang="en-US" dirty="0" smtClean="0">
                <a:cs typeface="B Nazanin" panose="00000400000000000000" pitchFamily="2" charset="-78"/>
              </a:rPr>
              <a:t>the</a:t>
            </a:r>
            <a:r>
              <a:rPr lang="fa-IR" dirty="0" smtClean="0">
                <a:cs typeface="B Nazanin" panose="00000400000000000000" pitchFamily="2" charset="-78"/>
              </a:rPr>
              <a:t> </a:t>
            </a:r>
            <a:r>
              <a:rPr lang="en-US" dirty="0" smtClean="0">
                <a:cs typeface="B Nazanin" panose="00000400000000000000" pitchFamily="2" charset="-78"/>
              </a:rPr>
              <a:t>extensions </a:t>
            </a:r>
            <a:r>
              <a:rPr lang="en-US" dirty="0">
                <a:cs typeface="B Nazanin" panose="00000400000000000000" pitchFamily="2" charset="-78"/>
              </a:rPr>
              <a:t>key and include a map of custom values in our errors</a:t>
            </a:r>
            <a:r>
              <a:rPr lang="en-US" dirty="0" smtClean="0">
                <a:cs typeface="B Nazanin" panose="00000400000000000000" pitchFamily="2" charset="-78"/>
              </a:rPr>
              <a:t>.</a:t>
            </a:r>
            <a:endParaRPr lang="fa-IR" dirty="0" smtClean="0">
              <a:cs typeface="B Nazanin" panose="00000400000000000000" pitchFamily="2" charset="-78"/>
            </a:endParaRPr>
          </a:p>
          <a:p>
            <a:pPr algn="r" rtl="1"/>
            <a:r>
              <a:rPr lang="en-US" dirty="0" smtClean="0">
                <a:cs typeface="B Nazanin" panose="00000400000000000000" pitchFamily="2" charset="-78"/>
              </a:rPr>
              <a:t>Specification</a:t>
            </a:r>
            <a:r>
              <a:rPr lang="fa-IR" dirty="0" smtClean="0">
                <a:cs typeface="B Nazanin" panose="00000400000000000000" pitchFamily="2" charset="-78"/>
              </a:rPr>
              <a:t> </a:t>
            </a:r>
            <a:r>
              <a:rPr lang="en-US" dirty="0" smtClean="0">
                <a:cs typeface="B Nazanin" panose="00000400000000000000" pitchFamily="2" charset="-78"/>
              </a:rPr>
              <a:t>GraphQL </a:t>
            </a:r>
            <a:r>
              <a:rPr lang="fa-IR" dirty="0" smtClean="0">
                <a:cs typeface="B Nazanin" panose="00000400000000000000" pitchFamily="2" charset="-78"/>
              </a:rPr>
              <a:t> مکانیزمی </a:t>
            </a:r>
            <a:r>
              <a:rPr lang="fa-IR" dirty="0">
                <a:cs typeface="B Nazanin" panose="00000400000000000000" pitchFamily="2" charset="-78"/>
              </a:rPr>
              <a:t>را در اختیار ما قرار می دهد که شامل اطلاعات اضافی است: ما می توانیم کلید </a:t>
            </a:r>
            <a:r>
              <a:rPr lang="en-US" dirty="0">
                <a:cs typeface="B Nazanin" panose="00000400000000000000" pitchFamily="2" charset="-78"/>
              </a:rPr>
              <a:t>extensions </a:t>
            </a:r>
            <a:r>
              <a:rPr lang="fa-IR" dirty="0" smtClean="0">
                <a:cs typeface="B Nazanin" panose="00000400000000000000" pitchFamily="2" charset="-78"/>
              </a:rPr>
              <a:t> را </a:t>
            </a:r>
            <a:r>
              <a:rPr lang="fa-IR" dirty="0">
                <a:cs typeface="B Nazanin" panose="00000400000000000000" pitchFamily="2" charset="-78"/>
              </a:rPr>
              <a:t>اضافه کنیم و در مقادیر خطا ، نقشه مقادیر سفارشی را نیز در آن بگنجانیم.</a:t>
            </a:r>
            <a:endParaRPr lang="en-US" dirty="0">
              <a:cs typeface="B Nazanin" panose="00000400000000000000" pitchFamily="2" charset="-78"/>
            </a:endParaRPr>
          </a:p>
        </p:txBody>
      </p:sp>
      <p:pic>
        <p:nvPicPr>
          <p:cNvPr id="6" name="Picture 5"/>
          <p:cNvPicPr>
            <a:picLocks noChangeAspect="1"/>
          </p:cNvPicPr>
          <p:nvPr/>
        </p:nvPicPr>
        <p:blipFill>
          <a:blip r:embed="rId2"/>
          <a:stretch>
            <a:fillRect/>
          </a:stretch>
        </p:blipFill>
        <p:spPr>
          <a:xfrm>
            <a:off x="2148024" y="2155371"/>
            <a:ext cx="8393701" cy="4493625"/>
          </a:xfrm>
          <a:prstGeom prst="rect">
            <a:avLst/>
          </a:prstGeom>
        </p:spPr>
      </p:pic>
      <p:sp>
        <p:nvSpPr>
          <p:cNvPr id="9" name="Slide Number Placeholder 8"/>
          <p:cNvSpPr>
            <a:spLocks noGrp="1"/>
          </p:cNvSpPr>
          <p:nvPr>
            <p:ph type="sldNum" sz="quarter" idx="12"/>
          </p:nvPr>
        </p:nvSpPr>
        <p:spPr/>
        <p:txBody>
          <a:bodyPr/>
          <a:lstStyle/>
          <a:p>
            <a:fld id="{9AD6BF49-05CD-4564-BD42-F46347DCE5C4}" type="slidenum">
              <a:rPr lang="en-US" smtClean="0"/>
              <a:t>39</a:t>
            </a:fld>
            <a:endParaRPr lang="en-US"/>
          </a:p>
        </p:txBody>
      </p:sp>
    </p:spTree>
    <p:extLst>
      <p:ext uri="{BB962C8B-B14F-4D97-AF65-F5344CB8AC3E}">
        <p14:creationId xmlns:p14="http://schemas.microsoft.com/office/powerpoint/2010/main" val="5447326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6102" y="246555"/>
            <a:ext cx="10136777" cy="1961068"/>
          </a:xfrm>
        </p:spPr>
        <p:txBody>
          <a:bodyPr>
            <a:normAutofit/>
          </a:bodyPr>
          <a:lstStyle/>
          <a:p>
            <a:r>
              <a:rPr lang="en-US" i="1" dirty="0">
                <a:cs typeface="B Nazanin" panose="00000400000000000000" pitchFamily="2" charset="-78"/>
              </a:rPr>
              <a:t>GraphQL has a single endpoint that returns flexible data structures. This will by default host the GraphQL API on the </a:t>
            </a:r>
            <a:r>
              <a:rPr lang="en-US" b="1" i="1" dirty="0">
                <a:cs typeface="B Nazanin" panose="00000400000000000000" pitchFamily="2" charset="-78"/>
              </a:rPr>
              <a:t>/graphql </a:t>
            </a:r>
            <a:r>
              <a:rPr lang="en-US" i="1" dirty="0" smtClean="0">
                <a:cs typeface="B Nazanin" panose="00000400000000000000" pitchFamily="2" charset="-78"/>
              </a:rPr>
              <a:t>endpoint</a:t>
            </a:r>
            <a:r>
              <a:rPr lang="fa-IR" i="1" dirty="0" smtClean="0">
                <a:cs typeface="B Nazanin" panose="00000400000000000000" pitchFamily="2" charset="-78"/>
              </a:rPr>
              <a:t>.</a:t>
            </a:r>
            <a:endParaRPr lang="en-US" i="1" dirty="0" smtClean="0">
              <a:cs typeface="B Nazanin" panose="00000400000000000000" pitchFamily="2" charset="-78"/>
            </a:endParaRPr>
          </a:p>
          <a:p>
            <a:pPr algn="r" rtl="1"/>
            <a:r>
              <a:rPr lang="en-US" dirty="0">
                <a:cs typeface="B Nazanin" panose="00000400000000000000" pitchFamily="2" charset="-78"/>
              </a:rPr>
              <a:t>GraphQL </a:t>
            </a:r>
            <a:r>
              <a:rPr lang="fa-IR" dirty="0">
                <a:cs typeface="B Nazanin" panose="00000400000000000000" pitchFamily="2" charset="-78"/>
              </a:rPr>
              <a:t>دارای یک </a:t>
            </a:r>
            <a:r>
              <a:rPr lang="en-US" i="1" dirty="0">
                <a:cs typeface="B Nazanin" panose="00000400000000000000" pitchFamily="2" charset="-78"/>
              </a:rPr>
              <a:t>endpoint </a:t>
            </a:r>
            <a:r>
              <a:rPr lang="fa-IR" i="1" dirty="0" smtClean="0">
                <a:cs typeface="B Nazanin" panose="00000400000000000000" pitchFamily="2" charset="-78"/>
              </a:rPr>
              <a:t> </a:t>
            </a:r>
            <a:r>
              <a:rPr lang="fa-IR" dirty="0" smtClean="0">
                <a:cs typeface="B Nazanin" panose="00000400000000000000" pitchFamily="2" charset="-78"/>
              </a:rPr>
              <a:t>منفرد </a:t>
            </a:r>
            <a:r>
              <a:rPr lang="fa-IR" dirty="0">
                <a:cs typeface="B Nazanin" panose="00000400000000000000" pitchFamily="2" charset="-78"/>
              </a:rPr>
              <a:t>است که ساختارهای داده انعطاف پذیر را برمی گرداند. این به طور پیش فرض </a:t>
            </a:r>
            <a:r>
              <a:rPr lang="fa-IR" dirty="0" smtClean="0">
                <a:cs typeface="B Nazanin" panose="00000400000000000000" pitchFamily="2" charset="-78"/>
              </a:rPr>
              <a:t>  </a:t>
            </a:r>
            <a:r>
              <a:rPr lang="en-US" dirty="0" smtClean="0">
                <a:cs typeface="B Nazanin" panose="00000400000000000000" pitchFamily="2" charset="-78"/>
              </a:rPr>
              <a:t>GraphQL </a:t>
            </a:r>
            <a:r>
              <a:rPr lang="en-US" dirty="0">
                <a:cs typeface="B Nazanin" panose="00000400000000000000" pitchFamily="2" charset="-78"/>
              </a:rPr>
              <a:t>API </a:t>
            </a:r>
            <a:r>
              <a:rPr lang="fa-IR" dirty="0" smtClean="0">
                <a:cs typeface="B Nazanin" panose="00000400000000000000" pitchFamily="2" charset="-78"/>
              </a:rPr>
              <a:t> را </a:t>
            </a:r>
            <a:r>
              <a:rPr lang="fa-IR" dirty="0">
                <a:cs typeface="B Nazanin" panose="00000400000000000000" pitchFamily="2" charset="-78"/>
              </a:rPr>
              <a:t>در نقطه انتهایی </a:t>
            </a:r>
            <a:r>
              <a:rPr lang="en-US" dirty="0" smtClean="0">
                <a:cs typeface="B Nazanin" panose="00000400000000000000" pitchFamily="2" charset="-78"/>
              </a:rPr>
              <a:t>/</a:t>
            </a:r>
            <a:r>
              <a:rPr lang="en-US" dirty="0" err="1" smtClean="0">
                <a:cs typeface="B Nazanin" panose="00000400000000000000" pitchFamily="2" charset="-78"/>
              </a:rPr>
              <a:t>graphql</a:t>
            </a:r>
            <a:r>
              <a:rPr lang="fa-IR" dirty="0" smtClean="0">
                <a:cs typeface="B Nazanin" panose="00000400000000000000" pitchFamily="2" charset="-78"/>
              </a:rPr>
              <a:t>میزبانی </a:t>
            </a:r>
            <a:r>
              <a:rPr lang="fa-IR" dirty="0">
                <a:cs typeface="B Nazanin" panose="00000400000000000000" pitchFamily="2" charset="-78"/>
              </a:rPr>
              <a:t>می کند </a:t>
            </a:r>
            <a:r>
              <a:rPr lang="fa-IR" dirty="0" smtClean="0">
                <a:cs typeface="B Nazanin" panose="00000400000000000000" pitchFamily="2" charset="-78"/>
              </a:rPr>
              <a:t>.</a:t>
            </a:r>
            <a:endParaRPr lang="en-US"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2311813" y="2612571"/>
            <a:ext cx="7668522" cy="3971109"/>
          </a:xfrm>
          <a:prstGeom prst="rect">
            <a:avLst/>
          </a:prstGeom>
        </p:spPr>
      </p:pic>
      <p:sp>
        <p:nvSpPr>
          <p:cNvPr id="9" name="Slide Number Placeholder 8"/>
          <p:cNvSpPr>
            <a:spLocks noGrp="1"/>
          </p:cNvSpPr>
          <p:nvPr>
            <p:ph type="sldNum" sz="quarter" idx="12"/>
          </p:nvPr>
        </p:nvSpPr>
        <p:spPr/>
        <p:txBody>
          <a:bodyPr/>
          <a:lstStyle/>
          <a:p>
            <a:fld id="{9AD6BF49-05CD-4564-BD42-F46347DCE5C4}" type="slidenum">
              <a:rPr lang="en-US" smtClean="0"/>
              <a:t>4</a:t>
            </a:fld>
            <a:endParaRPr lang="en-US"/>
          </a:p>
        </p:txBody>
      </p:sp>
    </p:spTree>
    <p:extLst>
      <p:ext uri="{BB962C8B-B14F-4D97-AF65-F5344CB8AC3E}">
        <p14:creationId xmlns:p14="http://schemas.microsoft.com/office/powerpoint/2010/main" val="19406844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4034" y="653143"/>
            <a:ext cx="10248989" cy="5138057"/>
          </a:xfrm>
        </p:spPr>
        <p:txBody>
          <a:bodyPr>
            <a:normAutofit fontScale="92500" lnSpcReduction="20000"/>
          </a:bodyPr>
          <a:lstStyle/>
          <a:p>
            <a:r>
              <a:rPr lang="en-US" dirty="0" smtClean="0">
                <a:cs typeface="B Nazanin" panose="00000400000000000000" pitchFamily="2" charset="-78"/>
              </a:rPr>
              <a:t>SPQR </a:t>
            </a:r>
            <a:r>
              <a:rPr lang="en-US" dirty="0">
                <a:cs typeface="B Nazanin" panose="00000400000000000000" pitchFamily="2" charset="-78"/>
              </a:rPr>
              <a:t>uses GraphQL Java under the hood. SPQR generates the schema for us, allowing us to use a code first approach and to develop GraphQL APIs rapidly, but the execution of the queries and mutations is handled directly by GraphQL Java. As a result, error handling is also performed by GraphQL Java</a:t>
            </a:r>
            <a:r>
              <a:rPr lang="en-US" dirty="0" smtClean="0">
                <a:cs typeface="B Nazanin" panose="00000400000000000000" pitchFamily="2" charset="-78"/>
              </a:rPr>
              <a:t>.</a:t>
            </a:r>
          </a:p>
          <a:p>
            <a:pPr algn="r" rtl="1"/>
            <a:r>
              <a:rPr lang="en-US" dirty="0" smtClean="0">
                <a:cs typeface="B Nazanin" panose="00000400000000000000" pitchFamily="2" charset="-78"/>
              </a:rPr>
              <a:t>SPQR</a:t>
            </a:r>
            <a:r>
              <a:rPr lang="fa-IR" dirty="0" smtClean="0">
                <a:cs typeface="B Nazanin" panose="00000400000000000000" pitchFamily="2" charset="-78"/>
              </a:rPr>
              <a:t> </a:t>
            </a:r>
            <a:r>
              <a:rPr lang="en-US" dirty="0" smtClean="0">
                <a:cs typeface="B Nazanin" panose="00000400000000000000" pitchFamily="2" charset="-78"/>
              </a:rPr>
              <a:t> </a:t>
            </a:r>
            <a:r>
              <a:rPr lang="fa-IR" dirty="0">
                <a:cs typeface="B Nazanin" panose="00000400000000000000" pitchFamily="2" charset="-78"/>
              </a:rPr>
              <a:t>از </a:t>
            </a:r>
            <a:r>
              <a:rPr lang="en-US" dirty="0" smtClean="0">
                <a:cs typeface="B Nazanin" panose="00000400000000000000" pitchFamily="2" charset="-78"/>
              </a:rPr>
              <a:t>GraphQL Java</a:t>
            </a:r>
            <a:r>
              <a:rPr lang="fa-IR" dirty="0" smtClean="0">
                <a:cs typeface="B Nazanin" panose="00000400000000000000" pitchFamily="2" charset="-78"/>
              </a:rPr>
              <a:t> </a:t>
            </a:r>
            <a:r>
              <a:rPr lang="fa-IR" dirty="0">
                <a:cs typeface="B Nazanin" panose="00000400000000000000" pitchFamily="2" charset="-78"/>
              </a:rPr>
              <a:t>به صورت داخلی و پیش فرض استفاده می کند. </a:t>
            </a:r>
            <a:r>
              <a:rPr lang="en-US" dirty="0" smtClean="0">
                <a:cs typeface="B Nazanin" panose="00000400000000000000" pitchFamily="2" charset="-78"/>
              </a:rPr>
              <a:t>SPQR</a:t>
            </a:r>
            <a:r>
              <a:rPr lang="fa-IR" dirty="0" smtClean="0">
                <a:cs typeface="B Nazanin" panose="00000400000000000000" pitchFamily="2" charset="-78"/>
              </a:rPr>
              <a:t>،</a:t>
            </a:r>
            <a:r>
              <a:rPr lang="en-US" dirty="0" smtClean="0">
                <a:cs typeface="B Nazanin" panose="00000400000000000000" pitchFamily="2" charset="-78"/>
              </a:rPr>
              <a:t> </a:t>
            </a:r>
            <a:r>
              <a:rPr lang="fa-IR" dirty="0" smtClean="0">
                <a:cs typeface="B Nazanin" panose="00000400000000000000" pitchFamily="2" charset="-78"/>
              </a:rPr>
              <a:t>اسکیما را </a:t>
            </a:r>
            <a:r>
              <a:rPr lang="fa-IR" dirty="0">
                <a:cs typeface="B Nazanin" panose="00000400000000000000" pitchFamily="2" charset="-78"/>
              </a:rPr>
              <a:t>برای ما ایجاد می کند ، به ما امکان می دهد </a:t>
            </a:r>
            <a:r>
              <a:rPr lang="fa-IR" dirty="0" smtClean="0">
                <a:cs typeface="B Nazanin" panose="00000400000000000000" pitchFamily="2" charset="-78"/>
              </a:rPr>
              <a:t>از رویکرد</a:t>
            </a:r>
            <a:r>
              <a:rPr lang="en-US" dirty="0" smtClean="0">
                <a:cs typeface="B Nazanin" panose="00000400000000000000" pitchFamily="2" charset="-78"/>
              </a:rPr>
              <a:t>code first </a:t>
            </a:r>
            <a:r>
              <a:rPr lang="fa-IR" dirty="0" smtClean="0">
                <a:cs typeface="B Nazanin" panose="00000400000000000000" pitchFamily="2" charset="-78"/>
              </a:rPr>
              <a:t> استفاده </a:t>
            </a:r>
            <a:r>
              <a:rPr lang="fa-IR" dirty="0">
                <a:cs typeface="B Nazanin" panose="00000400000000000000" pitchFamily="2" charset="-78"/>
              </a:rPr>
              <a:t>کنیم و </a:t>
            </a:r>
            <a:r>
              <a:rPr lang="en-US" dirty="0">
                <a:cs typeface="B Nazanin" panose="00000400000000000000" pitchFamily="2" charset="-78"/>
              </a:rPr>
              <a:t>GraphQL API </a:t>
            </a:r>
            <a:r>
              <a:rPr lang="fa-IR" dirty="0">
                <a:cs typeface="B Nazanin" panose="00000400000000000000" pitchFamily="2" charset="-78"/>
              </a:rPr>
              <a:t>را به سرعت توسعه دهیم ، اما اجرای کوئری ها و </a:t>
            </a:r>
            <a:r>
              <a:rPr lang="en-US" dirty="0" smtClean="0">
                <a:cs typeface="B Nazanin" panose="00000400000000000000" pitchFamily="2" charset="-78"/>
              </a:rPr>
              <a:t>mutation</a:t>
            </a:r>
            <a:r>
              <a:rPr lang="fa-IR" dirty="0" smtClean="0">
                <a:cs typeface="B Nazanin" panose="00000400000000000000" pitchFamily="2" charset="-78"/>
              </a:rPr>
              <a:t> </a:t>
            </a:r>
            <a:r>
              <a:rPr lang="fa-IR" dirty="0">
                <a:cs typeface="B Nazanin" panose="00000400000000000000" pitchFamily="2" charset="-78"/>
              </a:rPr>
              <a:t>ها مستقیماً توسط </a:t>
            </a:r>
            <a:r>
              <a:rPr lang="en-US" dirty="0" smtClean="0">
                <a:cs typeface="B Nazanin" panose="00000400000000000000" pitchFamily="2" charset="-78"/>
              </a:rPr>
              <a:t>GraphQL Java</a:t>
            </a:r>
            <a:r>
              <a:rPr lang="fa-IR" dirty="0" smtClean="0">
                <a:cs typeface="B Nazanin" panose="00000400000000000000" pitchFamily="2" charset="-78"/>
              </a:rPr>
              <a:t> </a:t>
            </a:r>
            <a:r>
              <a:rPr lang="en-US" dirty="0" smtClean="0">
                <a:cs typeface="B Nazanin" panose="00000400000000000000" pitchFamily="2" charset="-78"/>
              </a:rPr>
              <a:t> </a:t>
            </a:r>
            <a:r>
              <a:rPr lang="fa-IR" dirty="0">
                <a:cs typeface="B Nazanin" panose="00000400000000000000" pitchFamily="2" charset="-78"/>
              </a:rPr>
              <a:t>انجام می شود. در نتیجه ، مدیریت خطا نیز توسط </a:t>
            </a:r>
            <a:r>
              <a:rPr lang="en-US" dirty="0">
                <a:cs typeface="B Nazanin" panose="00000400000000000000" pitchFamily="2" charset="-78"/>
              </a:rPr>
              <a:t>GraphQL Java </a:t>
            </a:r>
            <a:r>
              <a:rPr lang="fa-IR" dirty="0" smtClean="0">
                <a:cs typeface="B Nazanin" panose="00000400000000000000" pitchFamily="2" charset="-78"/>
              </a:rPr>
              <a:t> انجام </a:t>
            </a:r>
            <a:r>
              <a:rPr lang="fa-IR" dirty="0">
                <a:cs typeface="B Nazanin" panose="00000400000000000000" pitchFamily="2" charset="-78"/>
              </a:rPr>
              <a:t>می شود</a:t>
            </a:r>
            <a:r>
              <a:rPr lang="fa-IR" dirty="0" smtClean="0">
                <a:cs typeface="B Nazanin" panose="00000400000000000000" pitchFamily="2" charset="-78"/>
              </a:rPr>
              <a:t>.</a:t>
            </a:r>
          </a:p>
          <a:p>
            <a:r>
              <a:rPr lang="en-US" dirty="0">
                <a:cs typeface="B Nazanin" panose="00000400000000000000" pitchFamily="2" charset="-78"/>
              </a:rPr>
              <a:t>When you throw an exception in a resolver method, that exception will be handled by the ExecutionStrategy (part of GraphQL Java).</a:t>
            </a:r>
            <a:endParaRPr lang="fa-IR" dirty="0">
              <a:cs typeface="B Nazanin" panose="00000400000000000000" pitchFamily="2" charset="-78"/>
            </a:endParaRPr>
          </a:p>
          <a:p>
            <a:pPr algn="r" rtl="1"/>
            <a:r>
              <a:rPr lang="fa-IR" dirty="0">
                <a:cs typeface="B Nazanin" panose="00000400000000000000" pitchFamily="2" charset="-78"/>
              </a:rPr>
              <a:t>هنگامی که یک استثنا را در </a:t>
            </a:r>
            <a:r>
              <a:rPr lang="en-US" dirty="0" smtClean="0">
                <a:cs typeface="B Nazanin" panose="00000400000000000000" pitchFamily="2" charset="-78"/>
              </a:rPr>
              <a:t>resolver method </a:t>
            </a:r>
            <a:r>
              <a:rPr lang="fa-IR" dirty="0" smtClean="0">
                <a:cs typeface="B Nazanin" panose="00000400000000000000" pitchFamily="2" charset="-78"/>
              </a:rPr>
              <a:t> قرار </a:t>
            </a:r>
            <a:r>
              <a:rPr lang="fa-IR" dirty="0">
                <a:cs typeface="B Nazanin" panose="00000400000000000000" pitchFamily="2" charset="-78"/>
              </a:rPr>
              <a:t>می دهید ، این استثنا توسط </a:t>
            </a:r>
            <a:r>
              <a:rPr lang="en-US" dirty="0" smtClean="0">
                <a:cs typeface="B Nazanin" panose="00000400000000000000" pitchFamily="2" charset="-78"/>
              </a:rPr>
              <a:t>  </a:t>
            </a:r>
            <a:r>
              <a:rPr lang="en-US" dirty="0" err="1" smtClean="0">
                <a:cs typeface="B Nazanin" panose="00000400000000000000" pitchFamily="2" charset="-78"/>
              </a:rPr>
              <a:t>ExecutionStrategy</a:t>
            </a:r>
            <a:r>
              <a:rPr lang="fa-IR" dirty="0" smtClean="0">
                <a:cs typeface="B Nazanin" panose="00000400000000000000" pitchFamily="2" charset="-78"/>
              </a:rPr>
              <a:t>بخشی </a:t>
            </a:r>
            <a:r>
              <a:rPr lang="fa-IR" dirty="0">
                <a:cs typeface="B Nazanin" panose="00000400000000000000" pitchFamily="2" charset="-78"/>
              </a:rPr>
              <a:t>از </a:t>
            </a:r>
            <a:r>
              <a:rPr lang="en-US" dirty="0">
                <a:cs typeface="B Nazanin" panose="00000400000000000000" pitchFamily="2" charset="-78"/>
              </a:rPr>
              <a:t>GraphQL </a:t>
            </a:r>
            <a:r>
              <a:rPr lang="en-US" dirty="0" smtClean="0">
                <a:cs typeface="B Nazanin" panose="00000400000000000000" pitchFamily="2" charset="-78"/>
              </a:rPr>
              <a:t>Java) </a:t>
            </a:r>
            <a:r>
              <a:rPr lang="fa-IR" dirty="0" smtClean="0">
                <a:cs typeface="B Nazanin" panose="00000400000000000000" pitchFamily="2" charset="-78"/>
              </a:rPr>
              <a:t>) کنترل </a:t>
            </a:r>
            <a:r>
              <a:rPr lang="fa-IR" dirty="0">
                <a:cs typeface="B Nazanin" panose="00000400000000000000" pitchFamily="2" charset="-78"/>
              </a:rPr>
              <a:t>می شود</a:t>
            </a:r>
            <a:r>
              <a:rPr lang="fa-IR" dirty="0" smtClean="0">
                <a:cs typeface="B Nazanin" panose="00000400000000000000" pitchFamily="2" charset="-78"/>
              </a:rPr>
              <a:t>.</a:t>
            </a:r>
            <a:endParaRPr lang="en-US" dirty="0" smtClean="0">
              <a:cs typeface="B Nazanin" panose="00000400000000000000" pitchFamily="2" charset="-78"/>
            </a:endParaRPr>
          </a:p>
          <a:p>
            <a:pPr rtl="1"/>
            <a:r>
              <a:rPr lang="en-US" dirty="0"/>
              <a:t>Resolver is a collection of functions that generate response for a </a:t>
            </a:r>
            <a:r>
              <a:rPr lang="en-US" dirty="0" err="1"/>
              <a:t>GraphQL</a:t>
            </a:r>
            <a:r>
              <a:rPr lang="en-US" dirty="0"/>
              <a:t> query. In simple terms, a resolver acts as a </a:t>
            </a:r>
            <a:r>
              <a:rPr lang="en-US" dirty="0" err="1"/>
              <a:t>GraphQL</a:t>
            </a:r>
            <a:r>
              <a:rPr lang="en-US" dirty="0"/>
              <a:t> query handler</a:t>
            </a:r>
            <a:r>
              <a:rPr lang="en-US" dirty="0" smtClean="0"/>
              <a:t>.</a:t>
            </a:r>
          </a:p>
          <a:p>
            <a:pPr algn="r" rtl="1"/>
            <a:r>
              <a:rPr lang="en-US" dirty="0">
                <a:cs typeface="B Nazanin" panose="00000400000000000000" pitchFamily="2" charset="-78"/>
              </a:rPr>
              <a:t>Resolver </a:t>
            </a:r>
            <a:r>
              <a:rPr lang="fa-IR" dirty="0">
                <a:cs typeface="B Nazanin" panose="00000400000000000000" pitchFamily="2" charset="-78"/>
              </a:rPr>
              <a:t>مجموعه ای از توابع است که برای </a:t>
            </a:r>
            <a:r>
              <a:rPr lang="fa-IR" dirty="0" smtClean="0">
                <a:cs typeface="B Nazanin" panose="00000400000000000000" pitchFamily="2" charset="-78"/>
              </a:rPr>
              <a:t>کوئری</a:t>
            </a:r>
            <a:r>
              <a:rPr lang="en-US" dirty="0" smtClean="0">
                <a:cs typeface="B Nazanin" panose="00000400000000000000" pitchFamily="2" charset="-78"/>
              </a:rPr>
              <a:t> </a:t>
            </a:r>
            <a:r>
              <a:rPr lang="en-US" dirty="0" err="1" smtClean="0">
                <a:cs typeface="B Nazanin" panose="00000400000000000000" pitchFamily="2" charset="-78"/>
              </a:rPr>
              <a:t>GraphQL</a:t>
            </a:r>
            <a:r>
              <a:rPr lang="en-US" dirty="0" smtClean="0">
                <a:cs typeface="B Nazanin" panose="00000400000000000000" pitchFamily="2" charset="-78"/>
              </a:rPr>
              <a:t> </a:t>
            </a:r>
            <a:r>
              <a:rPr lang="fa-IR" dirty="0">
                <a:cs typeface="B Nazanin" panose="00000400000000000000" pitchFamily="2" charset="-78"/>
              </a:rPr>
              <a:t>پاسخ ایجاد می کند. به زبان ساده ، یک </a:t>
            </a:r>
            <a:r>
              <a:rPr lang="en-US" dirty="0"/>
              <a:t>resolver</a:t>
            </a:r>
            <a:r>
              <a:rPr lang="fa-IR" dirty="0" smtClean="0">
                <a:cs typeface="B Nazanin" panose="00000400000000000000" pitchFamily="2" charset="-78"/>
              </a:rPr>
              <a:t> </a:t>
            </a:r>
            <a:r>
              <a:rPr lang="fa-IR" dirty="0">
                <a:cs typeface="B Nazanin" panose="00000400000000000000" pitchFamily="2" charset="-78"/>
              </a:rPr>
              <a:t>به عنوان یک کنترل کننده کوئری </a:t>
            </a:r>
            <a:r>
              <a:rPr lang="en-US" dirty="0" err="1" smtClean="0">
                <a:cs typeface="B Nazanin" panose="00000400000000000000" pitchFamily="2" charset="-78"/>
              </a:rPr>
              <a:t>GraphQL</a:t>
            </a:r>
            <a:r>
              <a:rPr lang="en-US" dirty="0" smtClean="0">
                <a:cs typeface="B Nazanin" panose="00000400000000000000" pitchFamily="2" charset="-78"/>
              </a:rPr>
              <a:t> </a:t>
            </a:r>
            <a:r>
              <a:rPr lang="fa-IR" dirty="0" smtClean="0">
                <a:cs typeface="B Nazanin" panose="00000400000000000000" pitchFamily="2" charset="-78"/>
              </a:rPr>
              <a:t>عمل </a:t>
            </a:r>
            <a:r>
              <a:rPr lang="fa-IR" dirty="0">
                <a:cs typeface="B Nazanin" panose="00000400000000000000" pitchFamily="2" charset="-78"/>
              </a:rPr>
              <a:t>می کند.</a:t>
            </a:r>
            <a:endParaRPr lang="en-US" dirty="0">
              <a:cs typeface="B Nazanin" panose="00000400000000000000" pitchFamily="2" charset="-78"/>
            </a:endParaRPr>
          </a:p>
        </p:txBody>
      </p:sp>
      <p:sp>
        <p:nvSpPr>
          <p:cNvPr id="8" name="Slide Number Placeholder 7"/>
          <p:cNvSpPr>
            <a:spLocks noGrp="1"/>
          </p:cNvSpPr>
          <p:nvPr>
            <p:ph type="sldNum" sz="quarter" idx="12"/>
          </p:nvPr>
        </p:nvSpPr>
        <p:spPr/>
        <p:txBody>
          <a:bodyPr/>
          <a:lstStyle/>
          <a:p>
            <a:fld id="{9AD6BF49-05CD-4564-BD42-F46347DCE5C4}" type="slidenum">
              <a:rPr lang="en-US" smtClean="0"/>
              <a:t>40</a:t>
            </a:fld>
            <a:endParaRPr lang="en-US"/>
          </a:p>
        </p:txBody>
      </p:sp>
    </p:spTree>
    <p:extLst>
      <p:ext uri="{BB962C8B-B14F-4D97-AF65-F5344CB8AC3E}">
        <p14:creationId xmlns:p14="http://schemas.microsoft.com/office/powerpoint/2010/main" val="7873310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8995" y="171993"/>
            <a:ext cx="10018713" cy="1264921"/>
          </a:xfrm>
        </p:spPr>
        <p:txBody>
          <a:bodyPr>
            <a:normAutofit fontScale="92500"/>
          </a:bodyPr>
          <a:lstStyle/>
          <a:p>
            <a:r>
              <a:rPr lang="en-US" dirty="0">
                <a:cs typeface="B Nazanin" panose="00000400000000000000" pitchFamily="2" charset="-78"/>
              </a:rPr>
              <a:t>GraphQL Java provides an interface GraphQLError that can be implemented by our exceptions</a:t>
            </a:r>
            <a:r>
              <a:rPr lang="en-US" dirty="0" smtClean="0">
                <a:cs typeface="B Nazanin" panose="00000400000000000000" pitchFamily="2" charset="-78"/>
              </a:rPr>
              <a:t>:</a:t>
            </a:r>
            <a:endParaRPr lang="fa-IR" dirty="0" smtClean="0">
              <a:cs typeface="B Nazanin" panose="00000400000000000000" pitchFamily="2" charset="-78"/>
            </a:endParaRPr>
          </a:p>
          <a:p>
            <a:pPr algn="r" rtl="1"/>
            <a:r>
              <a:rPr lang="en-US" dirty="0">
                <a:cs typeface="B Nazanin" panose="00000400000000000000" pitchFamily="2" charset="-78"/>
              </a:rPr>
              <a:t>GraphQL Java </a:t>
            </a:r>
            <a:r>
              <a:rPr lang="fa-IR" dirty="0" smtClean="0">
                <a:cs typeface="B Nazanin" panose="00000400000000000000" pitchFamily="2" charset="-78"/>
              </a:rPr>
              <a:t> اینترفیس </a:t>
            </a:r>
            <a:r>
              <a:rPr lang="en-US" dirty="0" err="1" smtClean="0">
                <a:cs typeface="B Nazanin" panose="00000400000000000000" pitchFamily="2" charset="-78"/>
              </a:rPr>
              <a:t>GraphQLError</a:t>
            </a:r>
            <a:r>
              <a:rPr lang="fa-IR" dirty="0" smtClean="0">
                <a:cs typeface="B Nazanin" panose="00000400000000000000" pitchFamily="2" charset="-78"/>
              </a:rPr>
              <a:t>را </a:t>
            </a:r>
            <a:r>
              <a:rPr lang="fa-IR" dirty="0">
                <a:cs typeface="B Nazanin" panose="00000400000000000000" pitchFamily="2" charset="-78"/>
              </a:rPr>
              <a:t>فراهم می کند که با </a:t>
            </a:r>
            <a:r>
              <a:rPr lang="en-US" dirty="0" smtClean="0">
                <a:cs typeface="B Nazanin" panose="00000400000000000000" pitchFamily="2" charset="-78"/>
              </a:rPr>
              <a:t>exception</a:t>
            </a:r>
            <a:r>
              <a:rPr lang="fa-IR" dirty="0" smtClean="0">
                <a:cs typeface="B Nazanin" panose="00000400000000000000" pitchFamily="2" charset="-78"/>
              </a:rPr>
              <a:t> های </a:t>
            </a:r>
            <a:r>
              <a:rPr lang="fa-IR" dirty="0">
                <a:cs typeface="B Nazanin" panose="00000400000000000000" pitchFamily="2" charset="-78"/>
              </a:rPr>
              <a:t>ما قابل اجرا است:</a:t>
            </a:r>
            <a:endParaRPr lang="en-US" dirty="0">
              <a:cs typeface="B Nazanin" panose="00000400000000000000" pitchFamily="2" charset="-78"/>
            </a:endParaRPr>
          </a:p>
        </p:txBody>
      </p:sp>
      <p:pic>
        <p:nvPicPr>
          <p:cNvPr id="5" name="Picture 4"/>
          <p:cNvPicPr>
            <a:picLocks noChangeAspect="1"/>
          </p:cNvPicPr>
          <p:nvPr/>
        </p:nvPicPr>
        <p:blipFill>
          <a:blip r:embed="rId2"/>
          <a:stretch>
            <a:fillRect/>
          </a:stretch>
        </p:blipFill>
        <p:spPr>
          <a:xfrm>
            <a:off x="1794782" y="1534885"/>
            <a:ext cx="9269458" cy="5061858"/>
          </a:xfrm>
          <a:prstGeom prst="rect">
            <a:avLst/>
          </a:prstGeom>
        </p:spPr>
      </p:pic>
      <p:sp>
        <p:nvSpPr>
          <p:cNvPr id="9" name="Slide Number Placeholder 8"/>
          <p:cNvSpPr>
            <a:spLocks noGrp="1"/>
          </p:cNvSpPr>
          <p:nvPr>
            <p:ph type="sldNum" sz="quarter" idx="12"/>
          </p:nvPr>
        </p:nvSpPr>
        <p:spPr/>
        <p:txBody>
          <a:bodyPr/>
          <a:lstStyle/>
          <a:p>
            <a:fld id="{9AD6BF49-05CD-4564-BD42-F46347DCE5C4}" type="slidenum">
              <a:rPr lang="en-US" smtClean="0"/>
              <a:t>41</a:t>
            </a:fld>
            <a:endParaRPr lang="en-US"/>
          </a:p>
        </p:txBody>
      </p:sp>
    </p:spTree>
    <p:extLst>
      <p:ext uri="{BB962C8B-B14F-4D97-AF65-F5344CB8AC3E}">
        <p14:creationId xmlns:p14="http://schemas.microsoft.com/office/powerpoint/2010/main" val="37539315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sz="quarter" idx="4294967295"/>
          </p:nvPr>
        </p:nvSpPr>
        <p:spPr>
          <a:xfrm>
            <a:off x="889000" y="1422400"/>
            <a:ext cx="10706100" cy="4597399"/>
          </a:xfrm>
          <a:prstGeom prst="rect">
            <a:avLst/>
          </a:prstGeom>
        </p:spPr>
        <p:txBody>
          <a:bodyPr>
            <a:normAutofit/>
          </a:bodyPr>
          <a:lstStyle/>
          <a:p>
            <a:pPr fontAlgn="base"/>
            <a:r>
              <a:rPr lang="en-US" sz="1400" dirty="0">
                <a:cs typeface="B Nazanin" panose="00000400000000000000" pitchFamily="2" charset="-78"/>
              </a:rPr>
              <a:t>If you decide how to upload files via some REST endpoint or </a:t>
            </a:r>
            <a:r>
              <a:rPr lang="en-US" sz="1400" dirty="0" err="1">
                <a:cs typeface="B Nazanin" panose="00000400000000000000" pitchFamily="2" charset="-78"/>
              </a:rPr>
              <a:t>GraphQL</a:t>
            </a:r>
            <a:r>
              <a:rPr lang="en-US" sz="1400" dirty="0">
                <a:cs typeface="B Nazanin" panose="00000400000000000000" pitchFamily="2" charset="-78"/>
              </a:rPr>
              <a:t>. So I recommend to upload via some REST API and then provide a path of the uploaded file to your mutation request. </a:t>
            </a:r>
            <a:r>
              <a:rPr lang="en-US" sz="1400" dirty="0" err="1">
                <a:cs typeface="B Nazanin" panose="00000400000000000000" pitchFamily="2" charset="-78"/>
              </a:rPr>
              <a:t>GraphQL</a:t>
            </a:r>
            <a:r>
              <a:rPr lang="en-US" sz="1400" dirty="0">
                <a:cs typeface="B Nazanin" panose="00000400000000000000" pitchFamily="2" charset="-78"/>
              </a:rPr>
              <a:t> designed to provide typed data according to client request shape. With files (binary data) it works too, but better to do it via well-recommended REST calls. In such case, you separate highly costed upload logic from data manipulation logic. In the future, this will help you diagnose problems with the load more easily.</a:t>
            </a:r>
          </a:p>
          <a:p>
            <a:pPr fontAlgn="base"/>
            <a:r>
              <a:rPr lang="en-US" sz="1400" dirty="0">
                <a:cs typeface="B Nazanin" panose="00000400000000000000" pitchFamily="2" charset="-78"/>
              </a:rPr>
              <a:t>Anyway products have different scenarios and you may be forced to upload files via </a:t>
            </a:r>
            <a:r>
              <a:rPr lang="en-US" sz="1400" dirty="0" err="1">
                <a:cs typeface="B Nazanin" panose="00000400000000000000" pitchFamily="2" charset="-78"/>
              </a:rPr>
              <a:t>GraphQL</a:t>
            </a:r>
            <a:r>
              <a:rPr lang="en-US" sz="1400" dirty="0">
                <a:cs typeface="B Nazanin" panose="00000400000000000000" pitchFamily="2" charset="-78"/>
              </a:rPr>
              <a:t>. For uploading files via </a:t>
            </a:r>
            <a:r>
              <a:rPr lang="en-US" sz="1400" dirty="0" err="1">
                <a:cs typeface="B Nazanin" panose="00000400000000000000" pitchFamily="2" charset="-78"/>
              </a:rPr>
              <a:t>GraphQL</a:t>
            </a:r>
            <a:r>
              <a:rPr lang="en-US" sz="1400" dirty="0">
                <a:cs typeface="B Nazanin" panose="00000400000000000000" pitchFamily="2" charset="-78"/>
              </a:rPr>
              <a:t> you will need</a:t>
            </a:r>
          </a:p>
          <a:p>
            <a:pPr algn="r" rtl="1"/>
            <a:r>
              <a:rPr lang="fa-IR" sz="1400" dirty="0">
                <a:cs typeface="B Nazanin" panose="00000400000000000000" pitchFamily="2" charset="-78"/>
              </a:rPr>
              <a:t>اگر تصمیم گرفتید که چگونه فایل ها را از طریق برخی از نقاط انتهایی </a:t>
            </a:r>
            <a:r>
              <a:rPr lang="en-US" sz="1400" dirty="0">
                <a:cs typeface="B Nazanin" panose="00000400000000000000" pitchFamily="2" charset="-78"/>
              </a:rPr>
              <a:t>REST</a:t>
            </a:r>
            <a:r>
              <a:rPr lang="fa-IR" sz="1400" dirty="0">
                <a:cs typeface="B Nazanin" panose="00000400000000000000" pitchFamily="2" charset="-78"/>
              </a:rPr>
              <a:t> یا </a:t>
            </a:r>
            <a:r>
              <a:rPr lang="en-US" sz="1400" dirty="0" err="1">
                <a:cs typeface="B Nazanin" panose="00000400000000000000" pitchFamily="2" charset="-78"/>
              </a:rPr>
              <a:t>GraphQL</a:t>
            </a:r>
            <a:r>
              <a:rPr lang="fa-IR" sz="1400" dirty="0">
                <a:cs typeface="B Nazanin" panose="00000400000000000000" pitchFamily="2" charset="-78"/>
              </a:rPr>
              <a:t> </a:t>
            </a:r>
            <a:r>
              <a:rPr lang="en-US" sz="1400" dirty="0">
                <a:cs typeface="B Nazanin" panose="00000400000000000000" pitchFamily="2" charset="-78"/>
              </a:rPr>
              <a:t> </a:t>
            </a:r>
            <a:r>
              <a:rPr lang="fa-IR" sz="1400" dirty="0">
                <a:cs typeface="B Nazanin" panose="00000400000000000000" pitchFamily="2" charset="-78"/>
              </a:rPr>
              <a:t>بارگذاری کنید، بنابراین توصیه می کنم از طریق برخی از </a:t>
            </a:r>
            <a:r>
              <a:rPr lang="en-US" sz="1400" dirty="0">
                <a:cs typeface="B Nazanin" panose="00000400000000000000" pitchFamily="2" charset="-78"/>
              </a:rPr>
              <a:t>REST API</a:t>
            </a:r>
            <a:r>
              <a:rPr lang="fa-IR" sz="1400" dirty="0">
                <a:cs typeface="B Nazanin" panose="00000400000000000000" pitchFamily="2" charset="-78"/>
              </a:rPr>
              <a:t> </a:t>
            </a:r>
            <a:r>
              <a:rPr lang="en-US" sz="1400" dirty="0">
                <a:cs typeface="B Nazanin" panose="00000400000000000000" pitchFamily="2" charset="-78"/>
              </a:rPr>
              <a:t> </a:t>
            </a:r>
            <a:r>
              <a:rPr lang="fa-IR" sz="1400" dirty="0">
                <a:cs typeface="B Nazanin" panose="00000400000000000000" pitchFamily="2" charset="-78"/>
              </a:rPr>
              <a:t>بارگذاری کنید و سپس مسیری از پرونده بارگذاری شده را به درخواست </a:t>
            </a:r>
            <a:r>
              <a:rPr lang="en-US" sz="1400" dirty="0">
                <a:cs typeface="B Nazanin" panose="00000400000000000000" pitchFamily="2" charset="-78"/>
              </a:rPr>
              <a:t>mutation</a:t>
            </a:r>
            <a:r>
              <a:rPr lang="fa-IR" sz="1400" dirty="0">
                <a:cs typeface="B Nazanin" panose="00000400000000000000" pitchFamily="2" charset="-78"/>
              </a:rPr>
              <a:t> خود ارائه دهید. </a:t>
            </a:r>
            <a:r>
              <a:rPr lang="en-US" sz="1400" dirty="0" err="1">
                <a:cs typeface="B Nazanin" panose="00000400000000000000" pitchFamily="2" charset="-78"/>
              </a:rPr>
              <a:t>GraphQL</a:t>
            </a:r>
            <a:r>
              <a:rPr lang="fa-IR" sz="1400" dirty="0">
                <a:cs typeface="B Nazanin" panose="00000400000000000000" pitchFamily="2" charset="-78"/>
              </a:rPr>
              <a:t> با توجه به شکل درخواست مشتری طراحی شده است. با فایل ها (داده های باینری) نیز کار می کند ، اما بهتر است این کار را از طریق فراخوانی های </a:t>
            </a:r>
            <a:r>
              <a:rPr lang="en-US" sz="1400" dirty="0">
                <a:cs typeface="B Nazanin" panose="00000400000000000000" pitchFamily="2" charset="-78"/>
              </a:rPr>
              <a:t>REST</a:t>
            </a:r>
            <a:r>
              <a:rPr lang="fa-IR" sz="1400" dirty="0">
                <a:cs typeface="B Nazanin" panose="00000400000000000000" pitchFamily="2" charset="-78"/>
              </a:rPr>
              <a:t> </a:t>
            </a:r>
            <a:r>
              <a:rPr lang="en-US" sz="1400" dirty="0">
                <a:cs typeface="B Nazanin" panose="00000400000000000000" pitchFamily="2" charset="-78"/>
              </a:rPr>
              <a:t> </a:t>
            </a:r>
            <a:r>
              <a:rPr lang="fa-IR" sz="1400" dirty="0">
                <a:cs typeface="B Nazanin" panose="00000400000000000000" pitchFamily="2" charset="-78"/>
              </a:rPr>
              <a:t>انجام دهید. در چنین شرایطی ، شما منطق بارگذاری بسیار پر هزینه را از منطق دستکاری داده ها جدا می کنید. در آینده ، این به شما کمک می کند تا مشکلات مربوط به بارگذاری را به راحتی تشخیص دهید.</a:t>
            </a:r>
          </a:p>
          <a:p>
            <a:pPr algn="r" rtl="1"/>
            <a:endParaRPr lang="fa-IR" sz="1400" dirty="0">
              <a:cs typeface="B Nazanin" panose="00000400000000000000" pitchFamily="2" charset="-78"/>
            </a:endParaRPr>
          </a:p>
          <a:p>
            <a:pPr algn="r" rtl="1"/>
            <a:r>
              <a:rPr lang="fa-IR" sz="1400" dirty="0">
                <a:cs typeface="B Nazanin" panose="00000400000000000000" pitchFamily="2" charset="-78"/>
              </a:rPr>
              <a:t>به هر حال محصولات، سناریوهای مختلفی دارند و ممکن است مجبور شوید پرونده ها را از طریق </a:t>
            </a:r>
            <a:r>
              <a:rPr lang="en-US" sz="1400" dirty="0" err="1">
                <a:cs typeface="B Nazanin" panose="00000400000000000000" pitchFamily="2" charset="-78"/>
              </a:rPr>
              <a:t>GraphQL</a:t>
            </a:r>
            <a:r>
              <a:rPr lang="fa-IR" sz="1400" dirty="0">
                <a:cs typeface="B Nazanin" panose="00000400000000000000" pitchFamily="2" charset="-78"/>
              </a:rPr>
              <a:t> </a:t>
            </a:r>
            <a:r>
              <a:rPr lang="en-US" sz="1400" dirty="0">
                <a:cs typeface="B Nazanin" panose="00000400000000000000" pitchFamily="2" charset="-78"/>
              </a:rPr>
              <a:t> </a:t>
            </a:r>
            <a:r>
              <a:rPr lang="fa-IR" sz="1400" dirty="0">
                <a:cs typeface="B Nazanin" panose="00000400000000000000" pitchFamily="2" charset="-78"/>
              </a:rPr>
              <a:t>بارگذاری کنید. برای بارگذاری پرونده ها از طریق </a:t>
            </a:r>
            <a:r>
              <a:rPr lang="en-US" sz="1400" dirty="0" err="1">
                <a:cs typeface="B Nazanin" panose="00000400000000000000" pitchFamily="2" charset="-78"/>
              </a:rPr>
              <a:t>GraphQL</a:t>
            </a:r>
            <a:r>
              <a:rPr lang="en-US" sz="1400" dirty="0">
                <a:cs typeface="B Nazanin" panose="00000400000000000000" pitchFamily="2" charset="-78"/>
              </a:rPr>
              <a:t> </a:t>
            </a:r>
            <a:r>
              <a:rPr lang="fa-IR" sz="1400" dirty="0">
                <a:cs typeface="B Nazanin" panose="00000400000000000000" pitchFamily="2" charset="-78"/>
              </a:rPr>
              <a:t> به آن نیاز خواهید داشت</a:t>
            </a:r>
            <a:endParaRPr lang="en-US" sz="1400" dirty="0">
              <a:cs typeface="B Nazanin" panose="00000400000000000000" pitchFamily="2" charset="-78"/>
            </a:endParaRPr>
          </a:p>
        </p:txBody>
      </p:sp>
      <p:sp>
        <p:nvSpPr>
          <p:cNvPr id="6" name="Title 1"/>
          <p:cNvSpPr>
            <a:spLocks noGrp="1"/>
          </p:cNvSpPr>
          <p:nvPr>
            <p:ph type="title"/>
          </p:nvPr>
        </p:nvSpPr>
        <p:spPr>
          <a:xfrm>
            <a:off x="1086330" y="228601"/>
            <a:ext cx="10018713" cy="1051560"/>
          </a:xfrm>
        </p:spPr>
        <p:txBody>
          <a:bodyPr>
            <a:normAutofit/>
          </a:bodyPr>
          <a:lstStyle/>
          <a:p>
            <a:r>
              <a:rPr lang="en-US" b="1" dirty="0">
                <a:solidFill>
                  <a:srgbClr val="FF0000"/>
                </a:solidFill>
              </a:rPr>
              <a:t>File </a:t>
            </a:r>
            <a:r>
              <a:rPr lang="en-US" b="1" dirty="0" smtClean="0">
                <a:solidFill>
                  <a:srgbClr val="FF0000"/>
                </a:solidFill>
              </a:rPr>
              <a:t>uploads In Rest</a:t>
            </a:r>
            <a:endParaRPr lang="en-US" dirty="0">
              <a:solidFill>
                <a:srgbClr val="FF0000"/>
              </a:solidFill>
            </a:endParaRPr>
          </a:p>
        </p:txBody>
      </p:sp>
    </p:spTree>
    <p:extLst>
      <p:ext uri="{BB962C8B-B14F-4D97-AF65-F5344CB8AC3E}">
        <p14:creationId xmlns:p14="http://schemas.microsoft.com/office/powerpoint/2010/main" val="23997274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sz="quarter" idx="4294967295"/>
          </p:nvPr>
        </p:nvSpPr>
        <p:spPr>
          <a:xfrm>
            <a:off x="913774" y="1632858"/>
            <a:ext cx="10363826" cy="4701268"/>
          </a:xfrm>
          <a:prstGeom prst="rect">
            <a:avLst/>
          </a:prstGeom>
        </p:spPr>
        <p:txBody>
          <a:bodyPr>
            <a:normAutofit fontScale="40000" lnSpcReduction="20000"/>
          </a:bodyPr>
          <a:lstStyle/>
          <a:p>
            <a:r>
              <a:rPr lang="en-US" sz="3500" dirty="0">
                <a:cs typeface="B Nazanin" panose="00000400000000000000" pitchFamily="2" charset="-78"/>
              </a:rPr>
              <a:t>One key area REST beats </a:t>
            </a:r>
            <a:r>
              <a:rPr lang="en-US" sz="3500" dirty="0" err="1">
                <a:cs typeface="B Nazanin" panose="00000400000000000000" pitchFamily="2" charset="-78"/>
              </a:rPr>
              <a:t>GraphQL</a:t>
            </a:r>
            <a:r>
              <a:rPr lang="en-US" sz="3500" dirty="0">
                <a:cs typeface="B Nazanin" panose="00000400000000000000" pitchFamily="2" charset="-78"/>
              </a:rPr>
              <a:t> is file uploads. REST leverages HTTP for handling file uploads such as image</a:t>
            </a:r>
            <a:r>
              <a:rPr lang="fa-IR" sz="3500" dirty="0">
                <a:cs typeface="B Nazanin" panose="00000400000000000000" pitchFamily="2" charset="-78"/>
              </a:rPr>
              <a:t>.</a:t>
            </a:r>
          </a:p>
          <a:p>
            <a:pPr algn="r" rtl="1"/>
            <a:r>
              <a:rPr lang="fa-IR" sz="3500" dirty="0">
                <a:cs typeface="B Nazanin" panose="00000400000000000000" pitchFamily="2" charset="-78"/>
              </a:rPr>
              <a:t>یک منطق کلیدی</a:t>
            </a:r>
            <a:r>
              <a:rPr lang="en-US" sz="3500" dirty="0">
                <a:cs typeface="B Nazanin" panose="00000400000000000000" pitchFamily="2" charset="-78"/>
              </a:rPr>
              <a:t>REST</a:t>
            </a:r>
            <a:r>
              <a:rPr lang="fa-IR" sz="3500" dirty="0">
                <a:cs typeface="B Nazanin" panose="00000400000000000000" pitchFamily="2" charset="-78"/>
              </a:rPr>
              <a:t> </a:t>
            </a:r>
            <a:r>
              <a:rPr lang="en-US" sz="3500" dirty="0">
                <a:cs typeface="B Nazanin" panose="00000400000000000000" pitchFamily="2" charset="-78"/>
              </a:rPr>
              <a:t> </a:t>
            </a:r>
            <a:r>
              <a:rPr lang="fa-IR" sz="3500" dirty="0">
                <a:cs typeface="B Nazanin" panose="00000400000000000000" pitchFamily="2" charset="-78"/>
              </a:rPr>
              <a:t>که </a:t>
            </a:r>
            <a:r>
              <a:rPr lang="en-US" sz="3500" dirty="0" err="1">
                <a:cs typeface="B Nazanin" panose="00000400000000000000" pitchFamily="2" charset="-78"/>
              </a:rPr>
              <a:t>GraphQL</a:t>
            </a:r>
            <a:r>
              <a:rPr lang="fa-IR" sz="3500" dirty="0">
                <a:cs typeface="B Nazanin" panose="00000400000000000000" pitchFamily="2" charset="-78"/>
              </a:rPr>
              <a:t> را شکست می دهد ، بارگذاری پرونده است. </a:t>
            </a:r>
            <a:r>
              <a:rPr lang="en-US" sz="3500" dirty="0">
                <a:cs typeface="B Nazanin" panose="00000400000000000000" pitchFamily="2" charset="-78"/>
              </a:rPr>
              <a:t>REST</a:t>
            </a:r>
            <a:r>
              <a:rPr lang="fa-IR" sz="3500" dirty="0">
                <a:cs typeface="B Nazanin" panose="00000400000000000000" pitchFamily="2" charset="-78"/>
              </a:rPr>
              <a:t> از </a:t>
            </a:r>
            <a:r>
              <a:rPr lang="en-US" sz="3500" dirty="0">
                <a:cs typeface="B Nazanin" panose="00000400000000000000" pitchFamily="2" charset="-78"/>
              </a:rPr>
              <a:t>HTTP</a:t>
            </a:r>
            <a:r>
              <a:rPr lang="fa-IR" sz="3500" dirty="0">
                <a:cs typeface="B Nazanin" panose="00000400000000000000" pitchFamily="2" charset="-78"/>
              </a:rPr>
              <a:t> </a:t>
            </a:r>
            <a:r>
              <a:rPr lang="en-US" sz="3500" dirty="0">
                <a:cs typeface="B Nazanin" panose="00000400000000000000" pitchFamily="2" charset="-78"/>
              </a:rPr>
              <a:t> </a:t>
            </a:r>
            <a:r>
              <a:rPr lang="fa-IR" sz="3500" dirty="0">
                <a:cs typeface="B Nazanin" panose="00000400000000000000" pitchFamily="2" charset="-78"/>
              </a:rPr>
              <a:t>برای مدیریت بارگذاری پرونده ها مانند تصاویر استفاده می کند.</a:t>
            </a:r>
          </a:p>
          <a:p>
            <a:r>
              <a:rPr lang="en-US" sz="3500" dirty="0">
                <a:cs typeface="B Nazanin" panose="00000400000000000000" pitchFamily="2" charset="-78"/>
              </a:rPr>
              <a:t>URL based uploads are handled in the same way using application/</a:t>
            </a:r>
            <a:r>
              <a:rPr lang="en-US" sz="3500" dirty="0" err="1">
                <a:cs typeface="B Nazanin" panose="00000400000000000000" pitchFamily="2" charset="-78"/>
              </a:rPr>
              <a:t>json</a:t>
            </a:r>
            <a:r>
              <a:rPr lang="en-US" sz="3500" dirty="0">
                <a:cs typeface="B Nazanin" panose="00000400000000000000" pitchFamily="2" charset="-78"/>
              </a:rPr>
              <a:t> requests.</a:t>
            </a:r>
            <a:endParaRPr lang="fa-IR" sz="3500" dirty="0">
              <a:cs typeface="B Nazanin" panose="00000400000000000000" pitchFamily="2" charset="-78"/>
            </a:endParaRPr>
          </a:p>
          <a:p>
            <a:pPr algn="r" rtl="1"/>
            <a:r>
              <a:rPr lang="fa-IR" sz="3500" dirty="0">
                <a:cs typeface="B Nazanin" panose="00000400000000000000" pitchFamily="2" charset="-78"/>
              </a:rPr>
              <a:t>با آپلودهای مبتنی بر </a:t>
            </a:r>
            <a:r>
              <a:rPr lang="en-US" sz="3500" dirty="0">
                <a:cs typeface="B Nazanin" panose="00000400000000000000" pitchFamily="2" charset="-78"/>
              </a:rPr>
              <a:t> URL</a:t>
            </a:r>
            <a:r>
              <a:rPr lang="fa-IR" sz="3500" dirty="0">
                <a:cs typeface="B Nazanin" panose="00000400000000000000" pitchFamily="2" charset="-78"/>
              </a:rPr>
              <a:t>با استفاده از درخواست های </a:t>
            </a:r>
            <a:r>
              <a:rPr lang="en-US" sz="3500" dirty="0">
                <a:cs typeface="B Nazanin" panose="00000400000000000000" pitchFamily="2" charset="-78"/>
              </a:rPr>
              <a:t> application / </a:t>
            </a:r>
            <a:r>
              <a:rPr lang="en-US" sz="3500" dirty="0" err="1">
                <a:cs typeface="B Nazanin" panose="00000400000000000000" pitchFamily="2" charset="-78"/>
              </a:rPr>
              <a:t>json</a:t>
            </a:r>
            <a:r>
              <a:rPr lang="en-US" sz="3500" dirty="0">
                <a:cs typeface="B Nazanin" panose="00000400000000000000" pitchFamily="2" charset="-78"/>
              </a:rPr>
              <a:t> </a:t>
            </a:r>
            <a:r>
              <a:rPr lang="fa-IR" sz="3500" dirty="0">
                <a:cs typeface="B Nazanin" panose="00000400000000000000" pitchFamily="2" charset="-78"/>
              </a:rPr>
              <a:t>به همین ترتیب رسیدگی می شود.</a:t>
            </a:r>
          </a:p>
          <a:p>
            <a:r>
              <a:rPr lang="en-US" sz="3500" dirty="0">
                <a:cs typeface="B Nazanin" panose="00000400000000000000" pitchFamily="2" charset="-78"/>
              </a:rPr>
              <a:t>How To Upload Files in </a:t>
            </a:r>
            <a:r>
              <a:rPr lang="en-US" sz="3500" dirty="0" err="1">
                <a:cs typeface="B Nazanin" panose="00000400000000000000" pitchFamily="2" charset="-78"/>
              </a:rPr>
              <a:t>GraphQL</a:t>
            </a:r>
            <a:endParaRPr lang="en-US" sz="3500" dirty="0">
              <a:cs typeface="B Nazanin" panose="00000400000000000000" pitchFamily="2" charset="-78"/>
            </a:endParaRPr>
          </a:p>
          <a:p>
            <a:r>
              <a:rPr lang="en-US" sz="3500" dirty="0">
                <a:cs typeface="B Nazanin" panose="00000400000000000000" pitchFamily="2" charset="-78"/>
              </a:rPr>
              <a:t>Uploading file in </a:t>
            </a:r>
            <a:r>
              <a:rPr lang="en-US" sz="3500" dirty="0" err="1">
                <a:cs typeface="B Nazanin" panose="00000400000000000000" pitchFamily="2" charset="-78"/>
              </a:rPr>
              <a:t>GraphQL</a:t>
            </a:r>
            <a:r>
              <a:rPr lang="en-US" sz="3500" dirty="0">
                <a:cs typeface="B Nazanin" panose="00000400000000000000" pitchFamily="2" charset="-78"/>
              </a:rPr>
              <a:t> in not trivial. First </a:t>
            </a:r>
            <a:r>
              <a:rPr lang="en-US" sz="3500" dirty="0" err="1">
                <a:cs typeface="B Nazanin" panose="00000400000000000000" pitchFamily="2" charset="-78"/>
              </a:rPr>
              <a:t>GraphQL</a:t>
            </a:r>
            <a:r>
              <a:rPr lang="en-US" sz="3500" dirty="0">
                <a:cs typeface="B Nazanin" panose="00000400000000000000" pitchFamily="2" charset="-78"/>
              </a:rPr>
              <a:t> does not leverage HTTP methods as REST does. Then there's the single endpoint.</a:t>
            </a:r>
          </a:p>
          <a:p>
            <a:r>
              <a:rPr lang="en-US" sz="3500" dirty="0">
                <a:cs typeface="B Nazanin" panose="00000400000000000000" pitchFamily="2" charset="-78"/>
              </a:rPr>
              <a:t>Let's see some methods of uploading files in </a:t>
            </a:r>
            <a:r>
              <a:rPr lang="en-US" sz="3500" dirty="0" err="1">
                <a:cs typeface="B Nazanin" panose="00000400000000000000" pitchFamily="2" charset="-78"/>
              </a:rPr>
              <a:t>GraphQL</a:t>
            </a:r>
            <a:r>
              <a:rPr lang="en-US" sz="3500" dirty="0">
                <a:cs typeface="B Nazanin" panose="00000400000000000000" pitchFamily="2" charset="-78"/>
              </a:rPr>
              <a:t>.</a:t>
            </a:r>
            <a:endParaRPr lang="fa-IR" sz="3500" dirty="0">
              <a:cs typeface="B Nazanin" panose="00000400000000000000" pitchFamily="2" charset="-78"/>
            </a:endParaRPr>
          </a:p>
          <a:p>
            <a:pPr algn="r" rtl="1"/>
            <a:r>
              <a:rPr lang="fa-IR" sz="3500" dirty="0">
                <a:cs typeface="B Nazanin" panose="00000400000000000000" pitchFamily="2" charset="-78"/>
              </a:rPr>
              <a:t>نحوه بارگذاری فایل ها در </a:t>
            </a:r>
            <a:r>
              <a:rPr lang="en-US" sz="3500" dirty="0" err="1">
                <a:cs typeface="B Nazanin" panose="00000400000000000000" pitchFamily="2" charset="-78"/>
              </a:rPr>
              <a:t>GraphQL</a:t>
            </a:r>
            <a:endParaRPr lang="en-US" sz="3500" dirty="0">
              <a:cs typeface="B Nazanin" panose="00000400000000000000" pitchFamily="2" charset="-78"/>
            </a:endParaRPr>
          </a:p>
          <a:p>
            <a:pPr algn="r" rtl="1"/>
            <a:r>
              <a:rPr lang="fa-IR" sz="3500" dirty="0">
                <a:cs typeface="B Nazanin" panose="00000400000000000000" pitchFamily="2" charset="-78"/>
              </a:rPr>
              <a:t>بارگذاری فایل در</a:t>
            </a:r>
            <a:r>
              <a:rPr lang="en-US" sz="3500" dirty="0" err="1">
                <a:cs typeface="B Nazanin" panose="00000400000000000000" pitchFamily="2" charset="-78"/>
              </a:rPr>
              <a:t>GraphQL</a:t>
            </a:r>
            <a:r>
              <a:rPr lang="fa-IR" sz="3500" dirty="0">
                <a:cs typeface="B Nazanin" panose="00000400000000000000" pitchFamily="2" charset="-78"/>
              </a:rPr>
              <a:t> </a:t>
            </a:r>
            <a:r>
              <a:rPr lang="en-US" sz="3500" dirty="0">
                <a:cs typeface="B Nazanin" panose="00000400000000000000" pitchFamily="2" charset="-78"/>
              </a:rPr>
              <a:t> </a:t>
            </a:r>
            <a:r>
              <a:rPr lang="fa-IR" sz="3500" dirty="0">
                <a:cs typeface="B Nazanin" panose="00000400000000000000" pitchFamily="2" charset="-78"/>
              </a:rPr>
              <a:t>به صورت پیش پا افتاده نیست.اول اینکه </a:t>
            </a:r>
            <a:r>
              <a:rPr lang="en-US" sz="3500" dirty="0" err="1">
                <a:cs typeface="B Nazanin" panose="00000400000000000000" pitchFamily="2" charset="-78"/>
              </a:rPr>
              <a:t>GraphQL</a:t>
            </a:r>
            <a:r>
              <a:rPr lang="fa-IR" sz="3500" dirty="0">
                <a:cs typeface="B Nazanin" panose="00000400000000000000" pitchFamily="2" charset="-78"/>
              </a:rPr>
              <a:t> </a:t>
            </a:r>
            <a:r>
              <a:rPr lang="en-US" sz="3500" dirty="0">
                <a:cs typeface="B Nazanin" panose="00000400000000000000" pitchFamily="2" charset="-78"/>
              </a:rPr>
              <a:t> </a:t>
            </a:r>
            <a:r>
              <a:rPr lang="fa-IR" sz="3500" dirty="0">
                <a:cs typeface="B Nazanin" panose="00000400000000000000" pitchFamily="2" charset="-78"/>
              </a:rPr>
              <a:t>از روشهای</a:t>
            </a:r>
            <a:r>
              <a:rPr lang="en-US" sz="3500" dirty="0">
                <a:cs typeface="B Nazanin" panose="00000400000000000000" pitchFamily="2" charset="-78"/>
              </a:rPr>
              <a:t>HTTP</a:t>
            </a:r>
            <a:r>
              <a:rPr lang="fa-IR" sz="3500" dirty="0">
                <a:cs typeface="B Nazanin" panose="00000400000000000000" pitchFamily="2" charset="-78"/>
              </a:rPr>
              <a:t> </a:t>
            </a:r>
            <a:r>
              <a:rPr lang="en-US" sz="3500" dirty="0">
                <a:cs typeface="B Nazanin" panose="00000400000000000000" pitchFamily="2" charset="-78"/>
              </a:rPr>
              <a:t> </a:t>
            </a:r>
            <a:r>
              <a:rPr lang="fa-IR" sz="3500" dirty="0">
                <a:cs typeface="B Nazanin" panose="00000400000000000000" pitchFamily="2" charset="-78"/>
              </a:rPr>
              <a:t>مانند </a:t>
            </a:r>
            <a:r>
              <a:rPr lang="en-US" sz="3500" dirty="0">
                <a:cs typeface="B Nazanin" panose="00000400000000000000" pitchFamily="2" charset="-78"/>
              </a:rPr>
              <a:t>REST</a:t>
            </a:r>
            <a:r>
              <a:rPr lang="fa-IR" sz="3500" dirty="0">
                <a:cs typeface="B Nazanin" panose="00000400000000000000" pitchFamily="2" charset="-78"/>
              </a:rPr>
              <a:t> </a:t>
            </a:r>
            <a:r>
              <a:rPr lang="en-US" sz="3500" dirty="0">
                <a:cs typeface="B Nazanin" panose="00000400000000000000" pitchFamily="2" charset="-78"/>
              </a:rPr>
              <a:t> </a:t>
            </a:r>
            <a:r>
              <a:rPr lang="fa-IR" sz="3500" dirty="0">
                <a:cs typeface="B Nazanin" panose="00000400000000000000" pitchFamily="2" charset="-78"/>
              </a:rPr>
              <a:t>استفاده نمی کند. چون نقطه انتهایی واحد وجود دارد.</a:t>
            </a:r>
          </a:p>
          <a:p>
            <a:pPr algn="r" rtl="1"/>
            <a:r>
              <a:rPr lang="fa-IR" sz="3500" dirty="0">
                <a:cs typeface="B Nazanin" panose="00000400000000000000" pitchFamily="2" charset="-78"/>
              </a:rPr>
              <a:t>بیایید برخی از روشهای بارگذاری فایل ها را در </a:t>
            </a:r>
            <a:r>
              <a:rPr lang="en-US" sz="3500" dirty="0" err="1">
                <a:cs typeface="B Nazanin" panose="00000400000000000000" pitchFamily="2" charset="-78"/>
              </a:rPr>
              <a:t>GraphQL</a:t>
            </a:r>
            <a:r>
              <a:rPr lang="fa-IR" sz="3500" dirty="0">
                <a:cs typeface="B Nazanin" panose="00000400000000000000" pitchFamily="2" charset="-78"/>
              </a:rPr>
              <a:t> </a:t>
            </a:r>
            <a:r>
              <a:rPr lang="en-US" sz="3500" dirty="0">
                <a:cs typeface="B Nazanin" panose="00000400000000000000" pitchFamily="2" charset="-78"/>
              </a:rPr>
              <a:t> </a:t>
            </a:r>
            <a:r>
              <a:rPr lang="fa-IR" sz="3500" dirty="0">
                <a:cs typeface="B Nazanin" panose="00000400000000000000" pitchFamily="2" charset="-78"/>
              </a:rPr>
              <a:t>ببینیم.</a:t>
            </a:r>
          </a:p>
          <a:p>
            <a:r>
              <a:rPr lang="en-US" sz="3500" dirty="0" err="1">
                <a:cs typeface="B Nazanin" panose="00000400000000000000" pitchFamily="2" charset="-78"/>
              </a:rPr>
              <a:t>GraphQL</a:t>
            </a:r>
            <a:r>
              <a:rPr lang="en-US" sz="3500" dirty="0">
                <a:cs typeface="B Nazanin" panose="00000400000000000000" pitchFamily="2" charset="-78"/>
              </a:rPr>
              <a:t> does not allow raw files in mutations. It only handles serialized data.</a:t>
            </a:r>
          </a:p>
          <a:p>
            <a:r>
              <a:rPr lang="en-US" sz="3500" dirty="0">
                <a:cs typeface="B Nazanin" panose="00000400000000000000" pitchFamily="2" charset="-78"/>
              </a:rPr>
              <a:t>There are a few workarounds for getting over this. Some of the most useful are:</a:t>
            </a:r>
          </a:p>
          <a:p>
            <a:pPr algn="r" rtl="1"/>
            <a:r>
              <a:rPr lang="en-US" sz="3500" dirty="0" err="1">
                <a:cs typeface="B Nazanin" panose="00000400000000000000" pitchFamily="2" charset="-78"/>
              </a:rPr>
              <a:t>GraphQL</a:t>
            </a:r>
            <a:r>
              <a:rPr lang="fa-IR" sz="3500" dirty="0">
                <a:cs typeface="B Nazanin" panose="00000400000000000000" pitchFamily="2" charset="-78"/>
              </a:rPr>
              <a:t> </a:t>
            </a:r>
            <a:r>
              <a:rPr lang="en-US" sz="3500" dirty="0">
                <a:cs typeface="B Nazanin" panose="00000400000000000000" pitchFamily="2" charset="-78"/>
              </a:rPr>
              <a:t> </a:t>
            </a:r>
            <a:r>
              <a:rPr lang="fa-IR" sz="3500" dirty="0">
                <a:cs typeface="B Nazanin" panose="00000400000000000000" pitchFamily="2" charset="-78"/>
              </a:rPr>
              <a:t>اجازه غایل های خام را در </a:t>
            </a:r>
            <a:r>
              <a:rPr lang="en-US" sz="3500" dirty="0">
                <a:cs typeface="B Nazanin" panose="00000400000000000000" pitchFamily="2" charset="-78"/>
              </a:rPr>
              <a:t>mutation</a:t>
            </a:r>
            <a:r>
              <a:rPr lang="fa-IR" sz="3500" dirty="0">
                <a:cs typeface="B Nazanin" panose="00000400000000000000" pitchFamily="2" charset="-78"/>
              </a:rPr>
              <a:t> ها نمی دهد. این فقط داده های سریال را کنترل می کند.</a:t>
            </a:r>
          </a:p>
          <a:p>
            <a:pPr algn="r" rtl="1"/>
            <a:r>
              <a:rPr lang="fa-IR" sz="3500" dirty="0">
                <a:cs typeface="B Nazanin" panose="00000400000000000000" pitchFamily="2" charset="-78"/>
              </a:rPr>
              <a:t>برای غلبه بر این چند راه حل وجود دارد. برخی از مفیدترین آنها عبارتند از</a:t>
            </a:r>
            <a:r>
              <a:rPr lang="fa-IR" sz="3500" dirty="0" smtClean="0">
                <a:cs typeface="B Nazanin" panose="00000400000000000000" pitchFamily="2" charset="-78"/>
              </a:rPr>
              <a:t>:</a:t>
            </a:r>
            <a:endParaRPr lang="en-US" dirty="0">
              <a:cs typeface="B Nazanin" panose="00000400000000000000" pitchFamily="2" charset="-78"/>
            </a:endParaRPr>
          </a:p>
        </p:txBody>
      </p:sp>
      <p:sp>
        <p:nvSpPr>
          <p:cNvPr id="7" name="Title 1"/>
          <p:cNvSpPr>
            <a:spLocks noGrp="1"/>
          </p:cNvSpPr>
          <p:nvPr>
            <p:ph type="title"/>
          </p:nvPr>
        </p:nvSpPr>
        <p:spPr>
          <a:xfrm>
            <a:off x="1086330" y="228601"/>
            <a:ext cx="10018713" cy="1051560"/>
          </a:xfrm>
        </p:spPr>
        <p:txBody>
          <a:bodyPr>
            <a:normAutofit/>
          </a:bodyPr>
          <a:lstStyle/>
          <a:p>
            <a:r>
              <a:rPr lang="en-US" b="1" dirty="0">
                <a:solidFill>
                  <a:srgbClr val="FF0000"/>
                </a:solidFill>
              </a:rPr>
              <a:t>File </a:t>
            </a:r>
            <a:r>
              <a:rPr lang="en-US" b="1" dirty="0" smtClean="0">
                <a:solidFill>
                  <a:srgbClr val="FF0000"/>
                </a:solidFill>
              </a:rPr>
              <a:t>uploads In </a:t>
            </a:r>
            <a:r>
              <a:rPr lang="en-US" b="1" dirty="0" err="1" smtClean="0">
                <a:solidFill>
                  <a:srgbClr val="FF0000"/>
                </a:solidFill>
              </a:rPr>
              <a:t>GraphQL</a:t>
            </a:r>
            <a:endParaRPr lang="en-US" dirty="0">
              <a:solidFill>
                <a:srgbClr val="FF0000"/>
              </a:solidFill>
            </a:endParaRPr>
          </a:p>
        </p:txBody>
      </p:sp>
    </p:spTree>
    <p:extLst>
      <p:ext uri="{BB962C8B-B14F-4D97-AF65-F5344CB8AC3E}">
        <p14:creationId xmlns:p14="http://schemas.microsoft.com/office/powerpoint/2010/main" val="9733767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4294967295"/>
          </p:nvPr>
        </p:nvSpPr>
        <p:spPr>
          <a:xfrm>
            <a:off x="913774" y="1562100"/>
            <a:ext cx="10363826" cy="4799511"/>
          </a:xfrm>
          <a:prstGeom prst="rect">
            <a:avLst/>
          </a:prstGeom>
        </p:spPr>
        <p:txBody>
          <a:bodyPr>
            <a:normAutofit fontScale="85000" lnSpcReduction="20000"/>
          </a:bodyPr>
          <a:lstStyle/>
          <a:p>
            <a:r>
              <a:rPr lang="en-US" sz="2600" dirty="0">
                <a:solidFill>
                  <a:srgbClr val="FF0000"/>
                </a:solidFill>
                <a:cs typeface="B Nazanin" panose="00000400000000000000" pitchFamily="2" charset="-78"/>
              </a:rPr>
              <a:t>Uploading via REST Endpoints in </a:t>
            </a:r>
            <a:r>
              <a:rPr lang="en-US" sz="2600" dirty="0" err="1">
                <a:solidFill>
                  <a:srgbClr val="FF0000"/>
                </a:solidFill>
                <a:cs typeface="B Nazanin" panose="00000400000000000000" pitchFamily="2" charset="-78"/>
              </a:rPr>
              <a:t>GraphQL</a:t>
            </a:r>
            <a:r>
              <a:rPr lang="en-US" sz="2600" dirty="0">
                <a:solidFill>
                  <a:srgbClr val="FF0000"/>
                </a:solidFill>
                <a:cs typeface="B Nazanin" panose="00000400000000000000" pitchFamily="2" charset="-78"/>
              </a:rPr>
              <a:t> Mutations</a:t>
            </a:r>
          </a:p>
          <a:p>
            <a:r>
              <a:rPr lang="en-US" sz="2600" dirty="0">
                <a:cs typeface="B Nazanin" panose="00000400000000000000" pitchFamily="2" charset="-78"/>
              </a:rPr>
              <a:t>Inside </a:t>
            </a:r>
            <a:r>
              <a:rPr lang="en-US" sz="2600" dirty="0" err="1">
                <a:cs typeface="B Nazanin" panose="00000400000000000000" pitchFamily="2" charset="-78"/>
              </a:rPr>
              <a:t>graphql</a:t>
            </a:r>
            <a:r>
              <a:rPr lang="en-US" sz="2600" dirty="0">
                <a:cs typeface="B Nazanin" panose="00000400000000000000" pitchFamily="2" charset="-78"/>
              </a:rPr>
              <a:t> mutations it is possible to upload files in </a:t>
            </a:r>
            <a:r>
              <a:rPr lang="en-US" sz="2600" dirty="0" err="1">
                <a:cs typeface="B Nazanin" panose="00000400000000000000" pitchFamily="2" charset="-78"/>
              </a:rPr>
              <a:t>graphql</a:t>
            </a:r>
            <a:r>
              <a:rPr lang="en-US" sz="2600" dirty="0">
                <a:cs typeface="B Nazanin" panose="00000400000000000000" pitchFamily="2" charset="-78"/>
              </a:rPr>
              <a:t> using a separate REST API.</a:t>
            </a:r>
          </a:p>
          <a:p>
            <a:r>
              <a:rPr lang="en-US" sz="2600" dirty="0">
                <a:cs typeface="B Nazanin" panose="00000400000000000000" pitchFamily="2" charset="-78"/>
              </a:rPr>
              <a:t>Using this method adds another layer of complexity. Files have to be uploaded to REST first, then the resulting upload URL is passed in the </a:t>
            </a:r>
            <a:r>
              <a:rPr lang="en-US" sz="2600" dirty="0" err="1">
                <a:cs typeface="B Nazanin" panose="00000400000000000000" pitchFamily="2" charset="-78"/>
              </a:rPr>
              <a:t>GraphQL</a:t>
            </a:r>
            <a:r>
              <a:rPr lang="en-US" sz="2600" dirty="0">
                <a:cs typeface="B Nazanin" panose="00000400000000000000" pitchFamily="2" charset="-78"/>
              </a:rPr>
              <a:t> mutation. This is usually a slow process and there are two servers to manage now.</a:t>
            </a:r>
          </a:p>
          <a:p>
            <a:r>
              <a:rPr lang="en-US" sz="2600" dirty="0">
                <a:cs typeface="B Nazanin" panose="00000400000000000000" pitchFamily="2" charset="-78"/>
              </a:rPr>
              <a:t>The REST API uses methods outlined previously to upload the file.</a:t>
            </a:r>
          </a:p>
          <a:p>
            <a:pPr algn="r" rtl="1"/>
            <a:r>
              <a:rPr lang="fa-IR" sz="2600" dirty="0">
                <a:cs typeface="B Nazanin" panose="00000400000000000000" pitchFamily="2" charset="-78"/>
              </a:rPr>
              <a:t>در داخل </a:t>
            </a:r>
            <a:r>
              <a:rPr lang="en-US" sz="2600" dirty="0">
                <a:cs typeface="B Nazanin" panose="00000400000000000000" pitchFamily="2" charset="-78"/>
              </a:rPr>
              <a:t>mutation</a:t>
            </a:r>
            <a:r>
              <a:rPr lang="fa-IR" sz="2600" dirty="0">
                <a:cs typeface="B Nazanin" panose="00000400000000000000" pitchFamily="2" charset="-78"/>
              </a:rPr>
              <a:t> های </a:t>
            </a:r>
            <a:r>
              <a:rPr lang="en-US" sz="2600" dirty="0" err="1">
                <a:cs typeface="B Nazanin" panose="00000400000000000000" pitchFamily="2" charset="-78"/>
              </a:rPr>
              <a:t>graphql</a:t>
            </a:r>
            <a:r>
              <a:rPr lang="en-US" sz="2600" dirty="0">
                <a:cs typeface="B Nazanin" panose="00000400000000000000" pitchFamily="2" charset="-78"/>
              </a:rPr>
              <a:t> </a:t>
            </a:r>
            <a:r>
              <a:rPr lang="fa-IR" sz="2600" dirty="0">
                <a:cs typeface="B Nazanin" panose="00000400000000000000" pitchFamily="2" charset="-78"/>
              </a:rPr>
              <a:t>امکان بارگذاری پرونده ها در </a:t>
            </a:r>
            <a:r>
              <a:rPr lang="en-US" sz="2600" dirty="0" err="1">
                <a:cs typeface="B Nazanin" panose="00000400000000000000" pitchFamily="2" charset="-78"/>
              </a:rPr>
              <a:t>graphql</a:t>
            </a:r>
            <a:r>
              <a:rPr lang="en-US" sz="2600" dirty="0">
                <a:cs typeface="B Nazanin" panose="00000400000000000000" pitchFamily="2" charset="-78"/>
              </a:rPr>
              <a:t> </a:t>
            </a:r>
            <a:r>
              <a:rPr lang="fa-IR" sz="2600" dirty="0">
                <a:cs typeface="B Nazanin" panose="00000400000000000000" pitchFamily="2" charset="-78"/>
              </a:rPr>
              <a:t>با استفاده از </a:t>
            </a:r>
            <a:r>
              <a:rPr lang="en-US" sz="2600" dirty="0">
                <a:cs typeface="B Nazanin" panose="00000400000000000000" pitchFamily="2" charset="-78"/>
              </a:rPr>
              <a:t>REST API </a:t>
            </a:r>
            <a:r>
              <a:rPr lang="fa-IR" sz="2600" dirty="0">
                <a:cs typeface="B Nazanin" panose="00000400000000000000" pitchFamily="2" charset="-78"/>
              </a:rPr>
              <a:t>جداگانه وجود دارد.</a:t>
            </a:r>
          </a:p>
          <a:p>
            <a:pPr algn="r" rtl="1"/>
            <a:r>
              <a:rPr lang="fa-IR" sz="2600" dirty="0">
                <a:cs typeface="B Nazanin" panose="00000400000000000000" pitchFamily="2" charset="-78"/>
              </a:rPr>
              <a:t>با استفاده از این روش لایه دیگری از پیچیدگی اضافه می شود. ابتدا باید فایل ها در </a:t>
            </a:r>
            <a:r>
              <a:rPr lang="en-US" sz="2600" dirty="0">
                <a:cs typeface="B Nazanin" panose="00000400000000000000" pitchFamily="2" charset="-78"/>
              </a:rPr>
              <a:t> REST </a:t>
            </a:r>
            <a:r>
              <a:rPr lang="fa-IR" sz="2600" dirty="0">
                <a:cs typeface="B Nazanin" panose="00000400000000000000" pitchFamily="2" charset="-78"/>
              </a:rPr>
              <a:t>بارگذاری شوند ، سپس نتیجه </a:t>
            </a:r>
            <a:r>
              <a:rPr lang="en-US" sz="2600" dirty="0" err="1">
                <a:cs typeface="B Nazanin" panose="00000400000000000000" pitchFamily="2" charset="-78"/>
              </a:rPr>
              <a:t>url</a:t>
            </a:r>
            <a:r>
              <a:rPr lang="fa-IR" sz="2600" dirty="0">
                <a:cs typeface="B Nazanin" panose="00000400000000000000" pitchFamily="2" charset="-78"/>
              </a:rPr>
              <a:t> آپلود به </a:t>
            </a:r>
            <a:r>
              <a:rPr lang="en-US" sz="2600" dirty="0">
                <a:cs typeface="B Nazanin" panose="00000400000000000000" pitchFamily="2" charset="-78"/>
              </a:rPr>
              <a:t>mutation</a:t>
            </a:r>
            <a:r>
              <a:rPr lang="fa-IR" sz="2600" dirty="0">
                <a:cs typeface="B Nazanin" panose="00000400000000000000" pitchFamily="2" charset="-78"/>
              </a:rPr>
              <a:t> </a:t>
            </a:r>
            <a:r>
              <a:rPr lang="en-US" sz="2600" dirty="0">
                <a:cs typeface="B Nazanin" panose="00000400000000000000" pitchFamily="2" charset="-78"/>
              </a:rPr>
              <a:t> </a:t>
            </a:r>
            <a:r>
              <a:rPr lang="en-US" sz="2600" dirty="0" err="1">
                <a:cs typeface="B Nazanin" panose="00000400000000000000" pitchFamily="2" charset="-78"/>
              </a:rPr>
              <a:t>GraphQL</a:t>
            </a:r>
            <a:r>
              <a:rPr lang="en-US" sz="2600" dirty="0">
                <a:cs typeface="B Nazanin" panose="00000400000000000000" pitchFamily="2" charset="-78"/>
              </a:rPr>
              <a:t> </a:t>
            </a:r>
            <a:r>
              <a:rPr lang="fa-IR" sz="2600" dirty="0">
                <a:cs typeface="B Nazanin" panose="00000400000000000000" pitchFamily="2" charset="-78"/>
              </a:rPr>
              <a:t>منتقل می شود. این معمولاً یک روند کند است و اکنون دو سرور برای مدیریت وجود دارد.</a:t>
            </a:r>
          </a:p>
          <a:p>
            <a:pPr algn="r" rtl="1"/>
            <a:r>
              <a:rPr lang="en-US" sz="2600" dirty="0">
                <a:cs typeface="B Nazanin" panose="00000400000000000000" pitchFamily="2" charset="-78"/>
              </a:rPr>
              <a:t> REST API </a:t>
            </a:r>
            <a:r>
              <a:rPr lang="fa-IR" sz="2600" dirty="0">
                <a:cs typeface="B Nazanin" panose="00000400000000000000" pitchFamily="2" charset="-78"/>
              </a:rPr>
              <a:t>از روشهایی که قبلاً برای بارگذاری پرونده شرح داده شده است استفاده می کند</a:t>
            </a:r>
            <a:r>
              <a:rPr lang="fa-IR" dirty="0" smtClean="0">
                <a:cs typeface="B Nazanin" panose="00000400000000000000" pitchFamily="2" charset="-78"/>
              </a:rPr>
              <a:t>.</a:t>
            </a:r>
            <a:endParaRPr lang="en-US" dirty="0">
              <a:cs typeface="B Nazanin" panose="00000400000000000000" pitchFamily="2" charset="-78"/>
            </a:endParaRPr>
          </a:p>
        </p:txBody>
      </p:sp>
      <p:sp>
        <p:nvSpPr>
          <p:cNvPr id="6" name="Title 1"/>
          <p:cNvSpPr>
            <a:spLocks noGrp="1"/>
          </p:cNvSpPr>
          <p:nvPr>
            <p:ph type="title"/>
          </p:nvPr>
        </p:nvSpPr>
        <p:spPr>
          <a:xfrm>
            <a:off x="1086330" y="228601"/>
            <a:ext cx="10018713" cy="1051560"/>
          </a:xfrm>
        </p:spPr>
        <p:txBody>
          <a:bodyPr>
            <a:normAutofit/>
          </a:bodyPr>
          <a:lstStyle/>
          <a:p>
            <a:r>
              <a:rPr lang="en-US" b="1" dirty="0">
                <a:solidFill>
                  <a:srgbClr val="FF0000"/>
                </a:solidFill>
              </a:rPr>
              <a:t>File </a:t>
            </a:r>
            <a:r>
              <a:rPr lang="en-US" b="1" dirty="0" smtClean="0">
                <a:solidFill>
                  <a:srgbClr val="FF0000"/>
                </a:solidFill>
              </a:rPr>
              <a:t>uploads In </a:t>
            </a:r>
            <a:r>
              <a:rPr lang="en-US" b="1" dirty="0" err="1" smtClean="0">
                <a:solidFill>
                  <a:srgbClr val="FF0000"/>
                </a:solidFill>
              </a:rPr>
              <a:t>GraphQL</a:t>
            </a:r>
            <a:endParaRPr lang="en-US" dirty="0">
              <a:solidFill>
                <a:srgbClr val="FF0000"/>
              </a:solidFill>
            </a:endParaRPr>
          </a:p>
        </p:txBody>
      </p:sp>
    </p:spTree>
    <p:extLst>
      <p:ext uri="{BB962C8B-B14F-4D97-AF65-F5344CB8AC3E}">
        <p14:creationId xmlns:p14="http://schemas.microsoft.com/office/powerpoint/2010/main" val="16123355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sz="quarter" idx="4294967295"/>
          </p:nvPr>
        </p:nvSpPr>
        <p:spPr>
          <a:xfrm>
            <a:off x="913774" y="1574800"/>
            <a:ext cx="10363826" cy="4216399"/>
          </a:xfrm>
          <a:prstGeom prst="rect">
            <a:avLst/>
          </a:prstGeom>
        </p:spPr>
        <p:txBody>
          <a:bodyPr>
            <a:normAutofit lnSpcReduction="10000"/>
          </a:bodyPr>
          <a:lstStyle/>
          <a:p>
            <a:r>
              <a:rPr lang="en-US" dirty="0">
                <a:solidFill>
                  <a:srgbClr val="FF0000"/>
                </a:solidFill>
                <a:cs typeface="B Nazanin" panose="00000400000000000000" pitchFamily="2" charset="-78"/>
              </a:rPr>
              <a:t>Uploading Files as Base64 Encoded Strings</a:t>
            </a:r>
          </a:p>
          <a:p>
            <a:r>
              <a:rPr lang="en-US" dirty="0">
                <a:cs typeface="B Nazanin" panose="00000400000000000000" pitchFamily="2" charset="-78"/>
              </a:rPr>
              <a:t>Base64 encoded strings can be passed in with </a:t>
            </a:r>
            <a:r>
              <a:rPr lang="en-US" dirty="0" err="1">
                <a:cs typeface="B Nazanin" panose="00000400000000000000" pitchFamily="2" charset="-78"/>
              </a:rPr>
              <a:t>GraphQL</a:t>
            </a:r>
            <a:r>
              <a:rPr lang="en-US" dirty="0">
                <a:cs typeface="B Nazanin" panose="00000400000000000000" pitchFamily="2" charset="-78"/>
              </a:rPr>
              <a:t> mutations.</a:t>
            </a:r>
          </a:p>
          <a:p>
            <a:r>
              <a:rPr lang="en-US" dirty="0">
                <a:cs typeface="B Nazanin" panose="00000400000000000000" pitchFamily="2" charset="-78"/>
              </a:rPr>
              <a:t>The encoded strings are usually large than their binary counterparts but a third.</a:t>
            </a:r>
          </a:p>
          <a:p>
            <a:r>
              <a:rPr lang="en-US" dirty="0">
                <a:cs typeface="B Nazanin" panose="00000400000000000000" pitchFamily="2" charset="-78"/>
              </a:rPr>
              <a:t>The encoding of strings can also become resource intensive pretty quickly and it is sometimes fraught with errors.</a:t>
            </a:r>
          </a:p>
          <a:p>
            <a:pPr algn="r" rtl="1"/>
            <a:r>
              <a:rPr lang="fa-IR" dirty="0">
                <a:cs typeface="B Nazanin" panose="00000400000000000000" pitchFamily="2" charset="-78"/>
              </a:rPr>
              <a:t>رشته های رمزگذاری شده </a:t>
            </a:r>
            <a:r>
              <a:rPr lang="en-US" dirty="0">
                <a:cs typeface="B Nazanin" panose="00000400000000000000" pitchFamily="2" charset="-78"/>
              </a:rPr>
              <a:t>Base64 </a:t>
            </a:r>
            <a:r>
              <a:rPr lang="fa-IR" dirty="0">
                <a:cs typeface="B Nazanin" panose="00000400000000000000" pitchFamily="2" charset="-78"/>
              </a:rPr>
              <a:t>را می توان با </a:t>
            </a:r>
            <a:r>
              <a:rPr lang="en-US" dirty="0">
                <a:cs typeface="B Nazanin" panose="00000400000000000000" pitchFamily="2" charset="-78"/>
              </a:rPr>
              <a:t>mutation</a:t>
            </a:r>
            <a:r>
              <a:rPr lang="fa-IR" dirty="0" smtClean="0">
                <a:cs typeface="B Nazanin" panose="00000400000000000000" pitchFamily="2" charset="-78"/>
              </a:rPr>
              <a:t> </a:t>
            </a:r>
            <a:r>
              <a:rPr lang="fa-IR" dirty="0">
                <a:cs typeface="B Nazanin" panose="00000400000000000000" pitchFamily="2" charset="-78"/>
              </a:rPr>
              <a:t>های </a:t>
            </a:r>
            <a:r>
              <a:rPr lang="en-US" dirty="0" err="1">
                <a:cs typeface="B Nazanin" panose="00000400000000000000" pitchFamily="2" charset="-78"/>
              </a:rPr>
              <a:t>GraphQL</a:t>
            </a:r>
            <a:r>
              <a:rPr lang="en-US" dirty="0">
                <a:cs typeface="B Nazanin" panose="00000400000000000000" pitchFamily="2" charset="-78"/>
              </a:rPr>
              <a:t> </a:t>
            </a:r>
            <a:r>
              <a:rPr lang="fa-IR" dirty="0">
                <a:cs typeface="B Nazanin" panose="00000400000000000000" pitchFamily="2" charset="-78"/>
              </a:rPr>
              <a:t>منتقل کرد.</a:t>
            </a:r>
          </a:p>
          <a:p>
            <a:pPr algn="r" rtl="1"/>
            <a:r>
              <a:rPr lang="fa-IR" dirty="0">
                <a:cs typeface="B Nazanin" panose="00000400000000000000" pitchFamily="2" charset="-78"/>
              </a:rPr>
              <a:t>رشته های رمزگذاری شده معمولاً بزرگتر از نمونه های باینری خود هستند اما یک سوم هستند.</a:t>
            </a:r>
          </a:p>
          <a:p>
            <a:pPr algn="r" rtl="1"/>
            <a:r>
              <a:rPr lang="fa-IR" dirty="0">
                <a:cs typeface="B Nazanin" panose="00000400000000000000" pitchFamily="2" charset="-78"/>
              </a:rPr>
              <a:t>رمزگذاری رشته ها نیز می تواند خیلی سریع منابع فشرده شود و گاهی با خطا همراه است.</a:t>
            </a:r>
            <a:endParaRPr lang="en-US" dirty="0">
              <a:cs typeface="B Nazanin" panose="00000400000000000000" pitchFamily="2" charset="-78"/>
            </a:endParaRPr>
          </a:p>
          <a:p>
            <a:endParaRPr lang="en-US" dirty="0">
              <a:cs typeface="B Nazanin" panose="00000400000000000000" pitchFamily="2" charset="-78"/>
            </a:endParaRPr>
          </a:p>
        </p:txBody>
      </p:sp>
      <p:sp>
        <p:nvSpPr>
          <p:cNvPr id="8" name="Title 1"/>
          <p:cNvSpPr>
            <a:spLocks noGrp="1"/>
          </p:cNvSpPr>
          <p:nvPr>
            <p:ph type="title"/>
          </p:nvPr>
        </p:nvSpPr>
        <p:spPr>
          <a:xfrm>
            <a:off x="1086330" y="228601"/>
            <a:ext cx="10018713" cy="1051560"/>
          </a:xfrm>
        </p:spPr>
        <p:txBody>
          <a:bodyPr>
            <a:normAutofit/>
          </a:bodyPr>
          <a:lstStyle/>
          <a:p>
            <a:r>
              <a:rPr lang="en-US" b="1" dirty="0">
                <a:solidFill>
                  <a:srgbClr val="FF0000"/>
                </a:solidFill>
              </a:rPr>
              <a:t>File </a:t>
            </a:r>
            <a:r>
              <a:rPr lang="en-US" b="1" dirty="0" smtClean="0">
                <a:solidFill>
                  <a:srgbClr val="FF0000"/>
                </a:solidFill>
              </a:rPr>
              <a:t>uploads In </a:t>
            </a:r>
            <a:r>
              <a:rPr lang="en-US" b="1" dirty="0" err="1" smtClean="0">
                <a:solidFill>
                  <a:srgbClr val="FF0000"/>
                </a:solidFill>
              </a:rPr>
              <a:t>GraphQL</a:t>
            </a:r>
            <a:endParaRPr lang="en-US" dirty="0">
              <a:solidFill>
                <a:srgbClr val="FF0000"/>
              </a:solidFill>
            </a:endParaRPr>
          </a:p>
        </p:txBody>
      </p:sp>
    </p:spTree>
    <p:extLst>
      <p:ext uri="{BB962C8B-B14F-4D97-AF65-F5344CB8AC3E}">
        <p14:creationId xmlns:p14="http://schemas.microsoft.com/office/powerpoint/2010/main" val="17786102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4294967295"/>
          </p:nvPr>
        </p:nvSpPr>
        <p:spPr>
          <a:xfrm>
            <a:off x="913774" y="1280162"/>
            <a:ext cx="10363826" cy="5016136"/>
          </a:xfrm>
          <a:prstGeom prst="rect">
            <a:avLst/>
          </a:prstGeom>
        </p:spPr>
        <p:txBody>
          <a:bodyPr>
            <a:normAutofit fontScale="85000" lnSpcReduction="20000"/>
          </a:bodyPr>
          <a:lstStyle/>
          <a:p>
            <a:r>
              <a:rPr lang="en-US" sz="2600" dirty="0">
                <a:solidFill>
                  <a:srgbClr val="FF0000"/>
                </a:solidFill>
                <a:cs typeface="B Nazanin" panose="00000400000000000000" pitchFamily="2" charset="-78"/>
              </a:rPr>
              <a:t>Uploading file using External URLs (such as AWS S3)</a:t>
            </a:r>
          </a:p>
          <a:p>
            <a:r>
              <a:rPr lang="en-US" sz="2600" dirty="0">
                <a:cs typeface="B Nazanin" panose="00000400000000000000" pitchFamily="2" charset="-78"/>
              </a:rPr>
              <a:t>Another way to upload files to </a:t>
            </a:r>
            <a:r>
              <a:rPr lang="en-US" sz="2600" dirty="0" err="1">
                <a:cs typeface="B Nazanin" panose="00000400000000000000" pitchFamily="2" charset="-78"/>
              </a:rPr>
              <a:t>GrapQL</a:t>
            </a:r>
            <a:r>
              <a:rPr lang="en-US" sz="2600" dirty="0">
                <a:cs typeface="B Nazanin" panose="00000400000000000000" pitchFamily="2" charset="-78"/>
              </a:rPr>
              <a:t> is using S3. Once a file is uploaded to S3 and a file </a:t>
            </a:r>
            <a:r>
              <a:rPr lang="en-US" sz="2600" dirty="0" err="1">
                <a:cs typeface="B Nazanin" panose="00000400000000000000" pitchFamily="2" charset="-78"/>
              </a:rPr>
              <a:t>url</a:t>
            </a:r>
            <a:r>
              <a:rPr lang="en-US" sz="2600" dirty="0">
                <a:cs typeface="B Nazanin" panose="00000400000000000000" pitchFamily="2" charset="-78"/>
              </a:rPr>
              <a:t> id generate, the URL can be used in a Graph Mutation to store the file in a </a:t>
            </a:r>
            <a:r>
              <a:rPr lang="en-US" sz="2600" dirty="0" err="1">
                <a:cs typeface="B Nazanin" panose="00000400000000000000" pitchFamily="2" charset="-78"/>
              </a:rPr>
              <a:t>GraphQL</a:t>
            </a:r>
            <a:r>
              <a:rPr lang="en-US" sz="2600" dirty="0">
                <a:cs typeface="B Nazanin" panose="00000400000000000000" pitchFamily="2" charset="-78"/>
              </a:rPr>
              <a:t> Server.</a:t>
            </a:r>
          </a:p>
          <a:p>
            <a:pPr algn="r" rtl="1"/>
            <a:r>
              <a:rPr lang="fa-IR" sz="2600" dirty="0">
                <a:cs typeface="B Nazanin" panose="00000400000000000000" pitchFamily="2" charset="-78"/>
              </a:rPr>
              <a:t>روش دیگر برای بارگذاری پرونده ها در </a:t>
            </a:r>
            <a:r>
              <a:rPr lang="en-US" sz="2600" dirty="0" err="1">
                <a:cs typeface="B Nazanin" panose="00000400000000000000" pitchFamily="2" charset="-78"/>
              </a:rPr>
              <a:t>GrapQL</a:t>
            </a:r>
            <a:r>
              <a:rPr lang="en-US" sz="2600" dirty="0">
                <a:cs typeface="B Nazanin" panose="00000400000000000000" pitchFamily="2" charset="-78"/>
              </a:rPr>
              <a:t> </a:t>
            </a:r>
            <a:r>
              <a:rPr lang="fa-IR" sz="2600" dirty="0">
                <a:cs typeface="B Nazanin" panose="00000400000000000000" pitchFamily="2" charset="-78"/>
              </a:rPr>
              <a:t>استفاده از </a:t>
            </a:r>
            <a:r>
              <a:rPr lang="en-US" sz="2600" dirty="0">
                <a:cs typeface="B Nazanin" panose="00000400000000000000" pitchFamily="2" charset="-78"/>
              </a:rPr>
              <a:t>S3 </a:t>
            </a:r>
            <a:r>
              <a:rPr lang="fa-IR" sz="2600" dirty="0">
                <a:cs typeface="B Nazanin" panose="00000400000000000000" pitchFamily="2" charset="-78"/>
              </a:rPr>
              <a:t>است. هنگامی که </a:t>
            </a:r>
            <a:r>
              <a:rPr lang="fa-IR" sz="2600" dirty="0" smtClean="0">
                <a:cs typeface="B Nazanin" panose="00000400000000000000" pitchFamily="2" charset="-78"/>
              </a:rPr>
              <a:t>فایلی در </a:t>
            </a:r>
            <a:r>
              <a:rPr lang="en-US" sz="2600" dirty="0">
                <a:cs typeface="B Nazanin" panose="00000400000000000000" pitchFamily="2" charset="-78"/>
              </a:rPr>
              <a:t>S3 </a:t>
            </a:r>
            <a:r>
              <a:rPr lang="fa-IR" sz="2600" dirty="0">
                <a:cs typeface="B Nazanin" panose="00000400000000000000" pitchFamily="2" charset="-78"/>
              </a:rPr>
              <a:t>بارگذاری می شود و شناسه </a:t>
            </a:r>
            <a:r>
              <a:rPr lang="en-US" sz="2600" dirty="0" err="1">
                <a:cs typeface="B Nazanin" panose="00000400000000000000" pitchFamily="2" charset="-78"/>
              </a:rPr>
              <a:t>url</a:t>
            </a:r>
            <a:r>
              <a:rPr lang="en-US" sz="2600" dirty="0">
                <a:cs typeface="B Nazanin" panose="00000400000000000000" pitchFamily="2" charset="-78"/>
              </a:rPr>
              <a:t> </a:t>
            </a:r>
            <a:r>
              <a:rPr lang="fa-IR" sz="2600" dirty="0" smtClean="0">
                <a:cs typeface="B Nazanin" panose="00000400000000000000" pitchFamily="2" charset="-78"/>
              </a:rPr>
              <a:t>فایل </a:t>
            </a:r>
            <a:r>
              <a:rPr lang="fa-IR" sz="2600" dirty="0">
                <a:cs typeface="B Nazanin" panose="00000400000000000000" pitchFamily="2" charset="-78"/>
              </a:rPr>
              <a:t>تولید می شود ، می توان از </a:t>
            </a:r>
            <a:r>
              <a:rPr lang="en-US" sz="2600" dirty="0">
                <a:cs typeface="B Nazanin" panose="00000400000000000000" pitchFamily="2" charset="-78"/>
              </a:rPr>
              <a:t>URL </a:t>
            </a:r>
            <a:r>
              <a:rPr lang="fa-IR" sz="2600" dirty="0">
                <a:cs typeface="B Nazanin" panose="00000400000000000000" pitchFamily="2" charset="-78"/>
              </a:rPr>
              <a:t>در یک تغییر شکل نمودار برای ذخیره فایل در یک سرور </a:t>
            </a:r>
            <a:r>
              <a:rPr lang="en-US" sz="2600" dirty="0" err="1">
                <a:cs typeface="B Nazanin" panose="00000400000000000000" pitchFamily="2" charset="-78"/>
              </a:rPr>
              <a:t>GraphQL</a:t>
            </a:r>
            <a:r>
              <a:rPr lang="en-US" sz="2600" dirty="0">
                <a:cs typeface="B Nazanin" panose="00000400000000000000" pitchFamily="2" charset="-78"/>
              </a:rPr>
              <a:t> </a:t>
            </a:r>
            <a:r>
              <a:rPr lang="fa-IR" sz="2600" dirty="0">
                <a:cs typeface="B Nazanin" panose="00000400000000000000" pitchFamily="2" charset="-78"/>
              </a:rPr>
              <a:t>استفاده کرد.</a:t>
            </a:r>
            <a:endParaRPr lang="en-US" sz="2600" dirty="0">
              <a:cs typeface="B Nazanin" panose="00000400000000000000" pitchFamily="2" charset="-78"/>
            </a:endParaRPr>
          </a:p>
          <a:p>
            <a:r>
              <a:rPr lang="en-US" sz="2600" dirty="0">
                <a:solidFill>
                  <a:srgbClr val="FF0000"/>
                </a:solidFill>
                <a:cs typeface="B Nazanin" panose="00000400000000000000" pitchFamily="2" charset="-78"/>
              </a:rPr>
              <a:t>Uploading Files using </a:t>
            </a:r>
            <a:r>
              <a:rPr lang="en-US" sz="2600" dirty="0" err="1">
                <a:solidFill>
                  <a:srgbClr val="FF0000"/>
                </a:solidFill>
                <a:cs typeface="B Nazanin" panose="00000400000000000000" pitchFamily="2" charset="-78"/>
              </a:rPr>
              <a:t>apollo</a:t>
            </a:r>
            <a:r>
              <a:rPr lang="en-US" sz="2600" dirty="0">
                <a:solidFill>
                  <a:srgbClr val="FF0000"/>
                </a:solidFill>
                <a:cs typeface="B Nazanin" panose="00000400000000000000" pitchFamily="2" charset="-78"/>
              </a:rPr>
              <a:t>-upload-server</a:t>
            </a:r>
          </a:p>
          <a:p>
            <a:r>
              <a:rPr lang="en-US" sz="2600" dirty="0" err="1">
                <a:cs typeface="B Nazanin" panose="00000400000000000000" pitchFamily="2" charset="-78"/>
              </a:rPr>
              <a:t>apollo</a:t>
            </a:r>
            <a:r>
              <a:rPr lang="en-US" sz="2600" dirty="0">
                <a:cs typeface="B Nazanin" panose="00000400000000000000" pitchFamily="2" charset="-78"/>
              </a:rPr>
              <a:t>-upload-server is a library that allows you to upload files in </a:t>
            </a:r>
            <a:r>
              <a:rPr lang="en-US" sz="2600" dirty="0" err="1">
                <a:cs typeface="B Nazanin" panose="00000400000000000000" pitchFamily="2" charset="-78"/>
              </a:rPr>
              <a:t>graphql</a:t>
            </a:r>
            <a:r>
              <a:rPr lang="en-US" sz="2600" dirty="0">
                <a:cs typeface="B Nazanin" panose="00000400000000000000" pitchFamily="2" charset="-78"/>
              </a:rPr>
              <a:t> mutations without needing to create a REST endpoint to handle these uploads.</a:t>
            </a:r>
          </a:p>
          <a:p>
            <a:r>
              <a:rPr lang="en-US" sz="2600" dirty="0">
                <a:cs typeface="B Nazanin" panose="00000400000000000000" pitchFamily="2" charset="-78"/>
              </a:rPr>
              <a:t>It uses an extension called the multipart request spec to handle file transfers.</a:t>
            </a:r>
          </a:p>
          <a:p>
            <a:pPr algn="r" rtl="1"/>
            <a:r>
              <a:rPr lang="en-US" sz="2600" dirty="0" err="1">
                <a:cs typeface="B Nazanin" panose="00000400000000000000" pitchFamily="2" charset="-78"/>
              </a:rPr>
              <a:t>apollo</a:t>
            </a:r>
            <a:r>
              <a:rPr lang="en-US" sz="2600" dirty="0">
                <a:cs typeface="B Nazanin" panose="00000400000000000000" pitchFamily="2" charset="-78"/>
              </a:rPr>
              <a:t>-upload-server </a:t>
            </a:r>
            <a:r>
              <a:rPr lang="fa-IR" sz="2600" dirty="0">
                <a:cs typeface="B Nazanin" panose="00000400000000000000" pitchFamily="2" charset="-78"/>
              </a:rPr>
              <a:t>کتابخانه ای است که به شما امکان می دهد بدون نیاز به ایجاد یک نقطه پایان </a:t>
            </a:r>
            <a:r>
              <a:rPr lang="en-US" sz="2600" dirty="0">
                <a:cs typeface="B Nazanin" panose="00000400000000000000" pitchFamily="2" charset="-78"/>
              </a:rPr>
              <a:t>REST </a:t>
            </a:r>
            <a:r>
              <a:rPr lang="fa-IR" sz="2600" dirty="0">
                <a:cs typeface="B Nazanin" panose="00000400000000000000" pitchFamily="2" charset="-78"/>
              </a:rPr>
              <a:t>برای مدیریت این بارگذاری ها ، پرونده ها را در </a:t>
            </a:r>
            <a:r>
              <a:rPr lang="en-US" sz="2800" dirty="0">
                <a:cs typeface="B Nazanin" panose="00000400000000000000" pitchFamily="2" charset="-78"/>
              </a:rPr>
              <a:t>mutation</a:t>
            </a:r>
            <a:r>
              <a:rPr lang="fa-IR" sz="2600" dirty="0" smtClean="0">
                <a:cs typeface="B Nazanin" panose="00000400000000000000" pitchFamily="2" charset="-78"/>
              </a:rPr>
              <a:t> </a:t>
            </a:r>
            <a:r>
              <a:rPr lang="fa-IR" sz="2600" dirty="0">
                <a:cs typeface="B Nazanin" panose="00000400000000000000" pitchFamily="2" charset="-78"/>
              </a:rPr>
              <a:t>های </a:t>
            </a:r>
            <a:r>
              <a:rPr lang="en-US" sz="2600" dirty="0" err="1">
                <a:cs typeface="B Nazanin" panose="00000400000000000000" pitchFamily="2" charset="-78"/>
              </a:rPr>
              <a:t>graphql</a:t>
            </a:r>
            <a:r>
              <a:rPr lang="en-US" sz="2600" dirty="0">
                <a:cs typeface="B Nazanin" panose="00000400000000000000" pitchFamily="2" charset="-78"/>
              </a:rPr>
              <a:t> </a:t>
            </a:r>
            <a:r>
              <a:rPr lang="fa-IR" sz="2600" dirty="0">
                <a:cs typeface="B Nazanin" panose="00000400000000000000" pitchFamily="2" charset="-78"/>
              </a:rPr>
              <a:t>بارگذاری کنید.</a:t>
            </a:r>
          </a:p>
          <a:p>
            <a:pPr algn="r" rtl="1"/>
            <a:r>
              <a:rPr lang="fa-IR" sz="2600" dirty="0">
                <a:cs typeface="B Nazanin" panose="00000400000000000000" pitchFamily="2" charset="-78"/>
              </a:rPr>
              <a:t>برای مدیریت انتقال پرونده از افزونه ای به نام </a:t>
            </a:r>
            <a:r>
              <a:rPr lang="en-US" sz="2600" dirty="0">
                <a:cs typeface="B Nazanin" panose="00000400000000000000" pitchFamily="2" charset="-78"/>
              </a:rPr>
              <a:t>multipart request spec </a:t>
            </a:r>
            <a:r>
              <a:rPr lang="fa-IR" sz="2600" dirty="0" smtClean="0">
                <a:cs typeface="B Nazanin" panose="00000400000000000000" pitchFamily="2" charset="-78"/>
              </a:rPr>
              <a:t> استفاده </a:t>
            </a:r>
            <a:r>
              <a:rPr lang="fa-IR" sz="2600" dirty="0">
                <a:cs typeface="B Nazanin" panose="00000400000000000000" pitchFamily="2" charset="-78"/>
              </a:rPr>
              <a:t>می کند.</a:t>
            </a:r>
            <a:endParaRPr lang="en-US" sz="2600" dirty="0">
              <a:cs typeface="B Nazanin" panose="00000400000000000000" pitchFamily="2" charset="-78"/>
            </a:endParaRPr>
          </a:p>
          <a:p>
            <a:pPr algn="l"/>
            <a:endParaRPr lang="en-US" dirty="0">
              <a:cs typeface="B Nazanin" panose="00000400000000000000" pitchFamily="2" charset="-78"/>
            </a:endParaRPr>
          </a:p>
          <a:p>
            <a:endParaRPr lang="en-US" dirty="0">
              <a:cs typeface="B Nazanin" panose="00000400000000000000" pitchFamily="2" charset="-78"/>
            </a:endParaRPr>
          </a:p>
        </p:txBody>
      </p:sp>
      <p:sp>
        <p:nvSpPr>
          <p:cNvPr id="6" name="Title 1"/>
          <p:cNvSpPr>
            <a:spLocks noGrp="1"/>
          </p:cNvSpPr>
          <p:nvPr>
            <p:ph type="title"/>
          </p:nvPr>
        </p:nvSpPr>
        <p:spPr>
          <a:xfrm>
            <a:off x="1086330" y="228601"/>
            <a:ext cx="10018713" cy="1051560"/>
          </a:xfrm>
        </p:spPr>
        <p:txBody>
          <a:bodyPr>
            <a:normAutofit/>
          </a:bodyPr>
          <a:lstStyle/>
          <a:p>
            <a:r>
              <a:rPr lang="en-US" b="1" dirty="0">
                <a:solidFill>
                  <a:srgbClr val="FF0000"/>
                </a:solidFill>
                <a:cs typeface="B Nazanin" panose="00000400000000000000" pitchFamily="2" charset="-78"/>
              </a:rPr>
              <a:t>File </a:t>
            </a:r>
            <a:r>
              <a:rPr lang="en-US" b="1" dirty="0" smtClean="0">
                <a:solidFill>
                  <a:srgbClr val="FF0000"/>
                </a:solidFill>
                <a:cs typeface="B Nazanin" panose="00000400000000000000" pitchFamily="2" charset="-78"/>
              </a:rPr>
              <a:t>uploads In </a:t>
            </a:r>
            <a:r>
              <a:rPr lang="en-US" b="1" dirty="0" err="1" smtClean="0">
                <a:solidFill>
                  <a:srgbClr val="FF0000"/>
                </a:solidFill>
                <a:cs typeface="B Nazanin" panose="00000400000000000000" pitchFamily="2" charset="-78"/>
              </a:rPr>
              <a:t>GraphQL</a:t>
            </a:r>
            <a:endParaRPr lang="en-US" dirty="0">
              <a:solidFill>
                <a:srgbClr val="FF0000"/>
              </a:solidFill>
              <a:cs typeface="B Nazanin" panose="00000400000000000000" pitchFamily="2" charset="-78"/>
            </a:endParaRPr>
          </a:p>
        </p:txBody>
      </p:sp>
    </p:spTree>
    <p:extLst>
      <p:ext uri="{BB962C8B-B14F-4D97-AF65-F5344CB8AC3E}">
        <p14:creationId xmlns:p14="http://schemas.microsoft.com/office/powerpoint/2010/main" val="22066379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8411" y="266700"/>
            <a:ext cx="10018713" cy="761999"/>
          </a:xfrm>
        </p:spPr>
        <p:txBody>
          <a:bodyPr>
            <a:normAutofit/>
          </a:bodyPr>
          <a:lstStyle/>
          <a:p>
            <a:pPr rtl="1"/>
            <a:r>
              <a:rPr lang="fa-IR" dirty="0" smtClean="0">
                <a:solidFill>
                  <a:srgbClr val="FF0000"/>
                </a:solidFill>
              </a:rPr>
              <a:t>آپلود فایل با </a:t>
            </a:r>
            <a:r>
              <a:rPr lang="en-US" dirty="0" err="1">
                <a:solidFill>
                  <a:srgbClr val="FF0000"/>
                </a:solidFill>
                <a:cs typeface="B Nazanin" panose="00000400000000000000" pitchFamily="2" charset="-78"/>
              </a:rPr>
              <a:t>apollo</a:t>
            </a:r>
            <a:endParaRPr lang="en-US" dirty="0">
              <a:solidFill>
                <a:srgbClr val="FF0000"/>
              </a:solidFill>
            </a:endParaRPr>
          </a:p>
        </p:txBody>
      </p:sp>
      <p:sp>
        <p:nvSpPr>
          <p:cNvPr id="3" name="Content Placeholder 2"/>
          <p:cNvSpPr>
            <a:spLocks noGrp="1"/>
          </p:cNvSpPr>
          <p:nvPr>
            <p:ph idx="1"/>
          </p:nvPr>
        </p:nvSpPr>
        <p:spPr>
          <a:xfrm>
            <a:off x="1154110" y="1117599"/>
            <a:ext cx="10018713" cy="2171701"/>
          </a:xfrm>
        </p:spPr>
        <p:txBody>
          <a:bodyPr>
            <a:normAutofit fontScale="77500" lnSpcReduction="20000"/>
          </a:bodyPr>
          <a:lstStyle/>
          <a:p>
            <a:pPr algn="r" rtl="1"/>
            <a:r>
              <a:rPr lang="fa-IR" dirty="0" smtClean="0"/>
              <a:t>1)اضافه کردن دیپندنسی در </a:t>
            </a:r>
            <a:r>
              <a:rPr lang="en-US" dirty="0" err="1" smtClean="0"/>
              <a:t>pom</a:t>
            </a:r>
            <a:r>
              <a:rPr lang="en-US" dirty="0" smtClean="0"/>
              <a:t> </a:t>
            </a:r>
            <a:r>
              <a:rPr lang="fa-IR" dirty="0" smtClean="0"/>
              <a:t>پروژه</a:t>
            </a:r>
            <a:endParaRPr lang="en-US" dirty="0" smtClean="0"/>
          </a:p>
          <a:p>
            <a:r>
              <a:rPr lang="en-US" dirty="0" smtClean="0"/>
              <a:t> </a:t>
            </a:r>
            <a:r>
              <a:rPr lang="en-US" dirty="0"/>
              <a:t>&lt;dependency&gt;</a:t>
            </a:r>
          </a:p>
          <a:p>
            <a:r>
              <a:rPr lang="en-US" dirty="0"/>
              <a:t>            &lt;</a:t>
            </a:r>
            <a:r>
              <a:rPr lang="en-US" dirty="0" err="1"/>
              <a:t>groupId</a:t>
            </a:r>
            <a:r>
              <a:rPr lang="en-US" dirty="0"/>
              <a:t>&gt;</a:t>
            </a:r>
            <a:r>
              <a:rPr lang="en-US" dirty="0" err="1"/>
              <a:t>com.graphql</a:t>
            </a:r>
            <a:r>
              <a:rPr lang="en-US" dirty="0"/>
              <a:t>-java-</a:t>
            </a:r>
            <a:r>
              <a:rPr lang="en-US" dirty="0" err="1"/>
              <a:t>kickstart</a:t>
            </a:r>
            <a:r>
              <a:rPr lang="en-US" dirty="0"/>
              <a:t>&lt;/</a:t>
            </a:r>
            <a:r>
              <a:rPr lang="en-US" dirty="0" err="1"/>
              <a:t>groupId</a:t>
            </a:r>
            <a:r>
              <a:rPr lang="en-US" dirty="0"/>
              <a:t>&gt;</a:t>
            </a:r>
          </a:p>
          <a:p>
            <a:r>
              <a:rPr lang="en-US" dirty="0"/>
              <a:t>            &lt;</a:t>
            </a:r>
            <a:r>
              <a:rPr lang="en-US" dirty="0" err="1"/>
              <a:t>artifactId</a:t>
            </a:r>
            <a:r>
              <a:rPr lang="en-US" dirty="0"/>
              <a:t>&gt;</a:t>
            </a:r>
            <a:r>
              <a:rPr lang="en-US" dirty="0" err="1"/>
              <a:t>graphql</a:t>
            </a:r>
            <a:r>
              <a:rPr lang="en-US" dirty="0"/>
              <a:t>-spring-boot-starter&lt;/</a:t>
            </a:r>
            <a:r>
              <a:rPr lang="en-US" dirty="0" err="1"/>
              <a:t>artifactId</a:t>
            </a:r>
            <a:r>
              <a:rPr lang="en-US" dirty="0"/>
              <a:t>&gt;</a:t>
            </a:r>
          </a:p>
          <a:p>
            <a:r>
              <a:rPr lang="en-US" dirty="0"/>
              <a:t>            &lt;version&gt;7.1.0&lt;/version&gt;</a:t>
            </a:r>
          </a:p>
          <a:p>
            <a:r>
              <a:rPr lang="en-US" dirty="0" smtClean="0"/>
              <a:t>&lt;/</a:t>
            </a:r>
            <a:r>
              <a:rPr lang="en-US" dirty="0"/>
              <a:t>dependency&gt;</a:t>
            </a:r>
          </a:p>
        </p:txBody>
      </p:sp>
      <p:sp>
        <p:nvSpPr>
          <p:cNvPr id="4" name="Slide Number Placeholder 3"/>
          <p:cNvSpPr>
            <a:spLocks noGrp="1"/>
          </p:cNvSpPr>
          <p:nvPr>
            <p:ph type="sldNum" sz="quarter" idx="12"/>
          </p:nvPr>
        </p:nvSpPr>
        <p:spPr/>
        <p:txBody>
          <a:bodyPr/>
          <a:lstStyle/>
          <a:p>
            <a:fld id="{9AD6BF49-05CD-4564-BD42-F46347DCE5C4}" type="slidenum">
              <a:rPr lang="en-US" smtClean="0"/>
              <a:t>47</a:t>
            </a:fld>
            <a:endParaRPr lang="en-US"/>
          </a:p>
        </p:txBody>
      </p:sp>
      <p:sp>
        <p:nvSpPr>
          <p:cNvPr id="6" name="Content Placeholder 2"/>
          <p:cNvSpPr txBox="1">
            <a:spLocks/>
          </p:cNvSpPr>
          <p:nvPr/>
        </p:nvSpPr>
        <p:spPr>
          <a:xfrm>
            <a:off x="933143" y="3606531"/>
            <a:ext cx="10239680" cy="2260600"/>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r" rtl="1">
              <a:lnSpc>
                <a:spcPct val="90000"/>
              </a:lnSpc>
            </a:pPr>
            <a:r>
              <a:rPr lang="fa-IR" sz="2100" dirty="0" smtClean="0"/>
              <a:t>2)اضافه </a:t>
            </a:r>
            <a:r>
              <a:rPr lang="fa-IR" sz="2100" dirty="0"/>
              <a:t>کردن دستور زیر در کلاس </a:t>
            </a:r>
            <a:r>
              <a:rPr lang="en-US" sz="2100" dirty="0"/>
              <a:t>Application</a:t>
            </a:r>
            <a:endParaRPr lang="fa-IR" sz="2100" dirty="0"/>
          </a:p>
          <a:p>
            <a:r>
              <a:rPr lang="en-US" dirty="0"/>
              <a:t> </a:t>
            </a:r>
            <a:r>
              <a:rPr lang="en-US" sz="2100" dirty="0"/>
              <a:t>@Bean</a:t>
            </a:r>
          </a:p>
          <a:p>
            <a:r>
              <a:rPr lang="en-US" sz="2100" dirty="0"/>
              <a:t>    public </a:t>
            </a:r>
            <a:r>
              <a:rPr lang="en-US" sz="2100" dirty="0" err="1"/>
              <a:t>GraphQLScalarType</a:t>
            </a:r>
            <a:r>
              <a:rPr lang="en-US" sz="2100" dirty="0"/>
              <a:t> </a:t>
            </a:r>
            <a:r>
              <a:rPr lang="en-US" sz="2100" dirty="0" err="1"/>
              <a:t>uploadScalar</a:t>
            </a:r>
            <a:r>
              <a:rPr lang="en-US" sz="2100" dirty="0"/>
              <a:t>() {</a:t>
            </a:r>
          </a:p>
          <a:p>
            <a:r>
              <a:rPr lang="en-US" sz="2100" dirty="0"/>
              <a:t>        return </a:t>
            </a:r>
            <a:r>
              <a:rPr lang="en-US" sz="2100" dirty="0" err="1"/>
              <a:t>ApolloScalars.Upload</a:t>
            </a:r>
            <a:r>
              <a:rPr lang="en-US" sz="2100" dirty="0"/>
              <a:t>;</a:t>
            </a:r>
          </a:p>
          <a:p>
            <a:r>
              <a:rPr lang="en-US" sz="2100" dirty="0"/>
              <a:t>    }</a:t>
            </a:r>
          </a:p>
          <a:p>
            <a:endParaRPr lang="en-US" dirty="0"/>
          </a:p>
        </p:txBody>
      </p:sp>
    </p:spTree>
    <p:extLst>
      <p:ext uri="{BB962C8B-B14F-4D97-AF65-F5344CB8AC3E}">
        <p14:creationId xmlns:p14="http://schemas.microsoft.com/office/powerpoint/2010/main" val="4340359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1482" y="71221"/>
            <a:ext cx="10018713" cy="558801"/>
          </a:xfrm>
        </p:spPr>
        <p:txBody>
          <a:bodyPr/>
          <a:lstStyle/>
          <a:p>
            <a:pPr marL="0" indent="0" algn="r" rtl="1">
              <a:buNone/>
            </a:pPr>
            <a:r>
              <a:rPr lang="fa-IR" dirty="0" smtClean="0"/>
              <a:t>3) ایجاد فایل </a:t>
            </a:r>
            <a:r>
              <a:rPr lang="en-US" dirty="0" smtClean="0"/>
              <a:t>.</a:t>
            </a:r>
            <a:r>
              <a:rPr lang="en-US" dirty="0" err="1" smtClean="0"/>
              <a:t>grapgqls</a:t>
            </a:r>
            <a:r>
              <a:rPr lang="fa-IR" dirty="0" smtClean="0"/>
              <a:t> در مسیر </a:t>
            </a:r>
            <a:r>
              <a:rPr lang="en-US" dirty="0" smtClean="0"/>
              <a:t>resource</a:t>
            </a:r>
            <a:r>
              <a:rPr lang="fa-IR" dirty="0" smtClean="0"/>
              <a:t> پروژه</a:t>
            </a:r>
            <a:endParaRPr lang="en-US" dirty="0"/>
          </a:p>
        </p:txBody>
      </p:sp>
      <p:sp>
        <p:nvSpPr>
          <p:cNvPr id="4" name="Slide Number Placeholder 3"/>
          <p:cNvSpPr>
            <a:spLocks noGrp="1"/>
          </p:cNvSpPr>
          <p:nvPr>
            <p:ph type="sldNum" sz="quarter" idx="12"/>
          </p:nvPr>
        </p:nvSpPr>
        <p:spPr/>
        <p:txBody>
          <a:bodyPr/>
          <a:lstStyle/>
          <a:p>
            <a:fld id="{9AD6BF49-05CD-4564-BD42-F46347DCE5C4}" type="slidenum">
              <a:rPr lang="en-US" smtClean="0"/>
              <a:t>48</a:t>
            </a:fld>
            <a:endParaRPr lang="en-US"/>
          </a:p>
        </p:txBody>
      </p:sp>
      <p:pic>
        <p:nvPicPr>
          <p:cNvPr id="5" name="Picture 4"/>
          <p:cNvPicPr>
            <a:picLocks noChangeAspect="1"/>
          </p:cNvPicPr>
          <p:nvPr/>
        </p:nvPicPr>
        <p:blipFill>
          <a:blip r:embed="rId2"/>
          <a:stretch>
            <a:fillRect/>
          </a:stretch>
        </p:blipFill>
        <p:spPr>
          <a:xfrm>
            <a:off x="1362074" y="609130"/>
            <a:ext cx="9725025" cy="1508056"/>
          </a:xfrm>
          <a:prstGeom prst="rect">
            <a:avLst/>
          </a:prstGeom>
        </p:spPr>
      </p:pic>
      <p:pic>
        <p:nvPicPr>
          <p:cNvPr id="6" name="Picture 5"/>
          <p:cNvPicPr>
            <a:picLocks noChangeAspect="1"/>
          </p:cNvPicPr>
          <p:nvPr/>
        </p:nvPicPr>
        <p:blipFill>
          <a:blip r:embed="rId3"/>
          <a:stretch>
            <a:fillRect/>
          </a:stretch>
        </p:blipFill>
        <p:spPr>
          <a:xfrm>
            <a:off x="1230312" y="2804844"/>
            <a:ext cx="9856787" cy="3900756"/>
          </a:xfrm>
          <a:prstGeom prst="rect">
            <a:avLst/>
          </a:prstGeom>
        </p:spPr>
      </p:pic>
      <p:sp>
        <p:nvSpPr>
          <p:cNvPr id="7" name="Content Placeholder 2"/>
          <p:cNvSpPr txBox="1">
            <a:spLocks/>
          </p:cNvSpPr>
          <p:nvPr/>
        </p:nvSpPr>
        <p:spPr>
          <a:xfrm>
            <a:off x="1230312" y="2246043"/>
            <a:ext cx="10459883" cy="558801"/>
          </a:xfrm>
          <a:prstGeom prst="rect">
            <a:avLst/>
          </a:prstGeom>
        </p:spPr>
        <p:txBody>
          <a:bodyPr vert="horz" lIns="91440" tIns="45720" rIns="91440" bIns="45720" rtlCol="0" anchor="ctr">
            <a:normAutofit fontScale="77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r" rtl="1">
              <a:buNone/>
            </a:pPr>
            <a:r>
              <a:rPr lang="en-US" dirty="0" smtClean="0"/>
              <a:t>4</a:t>
            </a:r>
            <a:r>
              <a:rPr lang="fa-IR" dirty="0" smtClean="0"/>
              <a:t>) ایجاد فایل </a:t>
            </a:r>
            <a:r>
              <a:rPr lang="en-US" dirty="0" smtClean="0"/>
              <a:t>.java</a:t>
            </a:r>
            <a:r>
              <a:rPr lang="fa-IR" dirty="0" smtClean="0"/>
              <a:t> و نوشتن متد(نام متد باید با اسم </a:t>
            </a:r>
            <a:r>
              <a:rPr lang="en-US" dirty="0" smtClean="0"/>
              <a:t>mutation</a:t>
            </a:r>
            <a:r>
              <a:rPr lang="fa-IR" dirty="0" smtClean="0"/>
              <a:t> فایل</a:t>
            </a:r>
            <a:r>
              <a:rPr lang="en-US" dirty="0" smtClean="0"/>
              <a:t> </a:t>
            </a:r>
            <a:r>
              <a:rPr lang="en-US" dirty="0"/>
              <a:t>.</a:t>
            </a:r>
            <a:r>
              <a:rPr lang="en-US" dirty="0" err="1" smtClean="0"/>
              <a:t>grapgqls</a:t>
            </a:r>
            <a:r>
              <a:rPr lang="fa-IR" dirty="0" smtClean="0"/>
              <a:t>یکی باشد)برای نوشتن کد جاوا</a:t>
            </a:r>
            <a:endParaRPr lang="en-US" dirty="0"/>
          </a:p>
        </p:txBody>
      </p:sp>
    </p:spTree>
    <p:extLst>
      <p:ext uri="{BB962C8B-B14F-4D97-AF65-F5344CB8AC3E}">
        <p14:creationId xmlns:p14="http://schemas.microsoft.com/office/powerpoint/2010/main" val="33882998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85637"/>
            <a:ext cx="10018713" cy="685800"/>
          </a:xfrm>
        </p:spPr>
        <p:txBody>
          <a:bodyPr>
            <a:normAutofit fontScale="90000"/>
          </a:bodyPr>
          <a:lstStyle/>
          <a:p>
            <a:pPr rtl="1"/>
            <a:r>
              <a:rPr lang="fa-IR" dirty="0" smtClean="0">
                <a:solidFill>
                  <a:srgbClr val="FF0000"/>
                </a:solidFill>
              </a:rPr>
              <a:t>تست </a:t>
            </a:r>
            <a:r>
              <a:rPr lang="fa-IR" dirty="0" smtClean="0">
                <a:solidFill>
                  <a:srgbClr val="FF0000"/>
                </a:solidFill>
              </a:rPr>
              <a:t>آپلود فایل </a:t>
            </a:r>
            <a:r>
              <a:rPr lang="fa-IR" dirty="0" smtClean="0">
                <a:solidFill>
                  <a:srgbClr val="FF0000"/>
                </a:solidFill>
              </a:rPr>
              <a:t>با </a:t>
            </a:r>
            <a:r>
              <a:rPr lang="en-US" dirty="0" err="1" smtClean="0">
                <a:solidFill>
                  <a:srgbClr val="FF0000"/>
                </a:solidFill>
              </a:rPr>
              <a:t>firecamp</a:t>
            </a:r>
            <a:endParaRPr lang="en-US" dirty="0">
              <a:solidFill>
                <a:srgbClr val="FF0000"/>
              </a:solidFill>
            </a:endParaRPr>
          </a:p>
        </p:txBody>
      </p:sp>
      <p:pic>
        <p:nvPicPr>
          <p:cNvPr id="5" name="Content Placeholder 4"/>
          <p:cNvPicPr>
            <a:picLocks noGrp="1" noChangeAspect="1"/>
          </p:cNvPicPr>
          <p:nvPr>
            <p:ph idx="1"/>
          </p:nvPr>
        </p:nvPicPr>
        <p:blipFill>
          <a:blip r:embed="rId2"/>
          <a:stretch>
            <a:fillRect/>
          </a:stretch>
        </p:blipFill>
        <p:spPr>
          <a:xfrm>
            <a:off x="1723078" y="753731"/>
            <a:ext cx="9182100" cy="4445000"/>
          </a:xfrm>
          <a:prstGeom prst="rect">
            <a:avLst/>
          </a:prstGeom>
        </p:spPr>
      </p:pic>
      <p:sp>
        <p:nvSpPr>
          <p:cNvPr id="4" name="Slide Number Placeholder 3"/>
          <p:cNvSpPr>
            <a:spLocks noGrp="1"/>
          </p:cNvSpPr>
          <p:nvPr>
            <p:ph type="sldNum" sz="quarter" idx="12"/>
          </p:nvPr>
        </p:nvSpPr>
        <p:spPr/>
        <p:txBody>
          <a:bodyPr/>
          <a:lstStyle/>
          <a:p>
            <a:fld id="{9AD6BF49-05CD-4564-BD42-F46347DCE5C4}" type="slidenum">
              <a:rPr lang="en-US" smtClean="0"/>
              <a:t>49</a:t>
            </a:fld>
            <a:endParaRPr lang="en-US"/>
          </a:p>
        </p:txBody>
      </p:sp>
      <p:sp>
        <p:nvSpPr>
          <p:cNvPr id="6" name="Rectangle 5"/>
          <p:cNvSpPr/>
          <p:nvPr/>
        </p:nvSpPr>
        <p:spPr>
          <a:xfrm>
            <a:off x="1676400" y="5251011"/>
            <a:ext cx="9275456" cy="369332"/>
          </a:xfrm>
          <a:prstGeom prst="rect">
            <a:avLst/>
          </a:prstGeom>
        </p:spPr>
        <p:txBody>
          <a:bodyPr wrap="square">
            <a:spAutoFit/>
          </a:bodyPr>
          <a:lstStyle/>
          <a:p>
            <a:r>
              <a:rPr lang="en-US" dirty="0" err="1"/>
              <a:t>Firecamp</a:t>
            </a:r>
            <a:r>
              <a:rPr lang="en-US" dirty="0"/>
              <a:t> </a:t>
            </a:r>
            <a:r>
              <a:rPr lang="en-US" dirty="0" err="1"/>
              <a:t>GraphQL</a:t>
            </a:r>
            <a:r>
              <a:rPr lang="en-US" dirty="0"/>
              <a:t> playground supports file uploading </a:t>
            </a:r>
            <a:r>
              <a:rPr lang="fa-IR" dirty="0" smtClean="0"/>
              <a:t>.</a:t>
            </a:r>
            <a:endParaRPr lang="en-US" dirty="0"/>
          </a:p>
        </p:txBody>
      </p:sp>
      <p:sp>
        <p:nvSpPr>
          <p:cNvPr id="7" name="Rectangle 6"/>
          <p:cNvSpPr/>
          <p:nvPr/>
        </p:nvSpPr>
        <p:spPr>
          <a:xfrm>
            <a:off x="1629722" y="5605791"/>
            <a:ext cx="9275456" cy="646331"/>
          </a:xfrm>
          <a:prstGeom prst="rect">
            <a:avLst/>
          </a:prstGeom>
        </p:spPr>
        <p:txBody>
          <a:bodyPr wrap="square">
            <a:spAutoFit/>
          </a:bodyPr>
          <a:lstStyle/>
          <a:p>
            <a:pPr algn="r" rtl="1"/>
            <a:r>
              <a:rPr lang="fa-IR" dirty="0" smtClean="0"/>
              <a:t>.گیف نحوه کار با </a:t>
            </a:r>
            <a:r>
              <a:rPr lang="en-US" dirty="0" err="1" smtClean="0"/>
              <a:t>firecamp</a:t>
            </a:r>
            <a:r>
              <a:rPr lang="fa-IR" dirty="0" smtClean="0"/>
              <a:t> </a:t>
            </a:r>
          </a:p>
          <a:p>
            <a:pPr algn="r" rtl="1"/>
            <a:endParaRPr lang="en-US" dirty="0"/>
          </a:p>
        </p:txBody>
      </p:sp>
      <p:sp>
        <p:nvSpPr>
          <p:cNvPr id="8" name="Rectangle 7"/>
          <p:cNvSpPr/>
          <p:nvPr/>
        </p:nvSpPr>
        <p:spPr>
          <a:xfrm>
            <a:off x="1629722" y="5875663"/>
            <a:ext cx="9275456" cy="923330"/>
          </a:xfrm>
          <a:prstGeom prst="rect">
            <a:avLst/>
          </a:prstGeom>
        </p:spPr>
        <p:txBody>
          <a:bodyPr wrap="square">
            <a:spAutoFit/>
          </a:bodyPr>
          <a:lstStyle/>
          <a:p>
            <a:r>
              <a:rPr lang="en-US" dirty="0">
                <a:hlinkClick r:id="rId3"/>
              </a:rPr>
              <a:t>https://dev.to/firecamp/here-is-the-fastest-graphql-playground-3bci#:~:text=Firecamp%20GraphQL%20playground%20supports%20file,in%20a%20query%20as%20variable</a:t>
            </a:r>
            <a:r>
              <a:rPr lang="en-US" dirty="0" smtClean="0"/>
              <a:t>.</a:t>
            </a:r>
            <a:endParaRPr lang="en-US" dirty="0"/>
          </a:p>
        </p:txBody>
      </p:sp>
    </p:spTree>
    <p:extLst>
      <p:ext uri="{BB962C8B-B14F-4D97-AF65-F5344CB8AC3E}">
        <p14:creationId xmlns:p14="http://schemas.microsoft.com/office/powerpoint/2010/main" val="3129363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7857" y="240144"/>
            <a:ext cx="10279743" cy="611193"/>
          </a:xfrm>
        </p:spPr>
        <p:txBody>
          <a:bodyPr>
            <a:normAutofit fontScale="90000"/>
          </a:bodyPr>
          <a:lstStyle/>
          <a:p>
            <a:pPr rtl="1"/>
            <a:r>
              <a:rPr lang="fa-IR" b="1" dirty="0" smtClean="0">
                <a:solidFill>
                  <a:srgbClr val="FF0000"/>
                </a:solidFill>
                <a:cs typeface="B Nazanin" panose="00000400000000000000" pitchFamily="2" charset="-78"/>
              </a:rPr>
              <a:t>معایب </a:t>
            </a:r>
            <a:r>
              <a:rPr lang="en-US" b="1" dirty="0" smtClean="0">
                <a:solidFill>
                  <a:srgbClr val="FF0000"/>
                </a:solidFill>
                <a:cs typeface="B Nazanin" panose="00000400000000000000" pitchFamily="2" charset="-78"/>
              </a:rPr>
              <a:t>Rest</a:t>
            </a:r>
            <a:endParaRPr lang="en-US" b="1" dirty="0">
              <a:solidFill>
                <a:srgbClr val="FF0000"/>
              </a:solidFill>
              <a:cs typeface="B Nazanin" panose="00000400000000000000" pitchFamily="2" charset="-78"/>
            </a:endParaRPr>
          </a:p>
        </p:txBody>
      </p:sp>
      <p:sp>
        <p:nvSpPr>
          <p:cNvPr id="3" name="Content Placeholder 2"/>
          <p:cNvSpPr>
            <a:spLocks noGrp="1"/>
          </p:cNvSpPr>
          <p:nvPr>
            <p:ph sz="quarter" idx="4294967295"/>
          </p:nvPr>
        </p:nvSpPr>
        <p:spPr>
          <a:xfrm>
            <a:off x="913774" y="1008993"/>
            <a:ext cx="10363826" cy="5318235"/>
          </a:xfrm>
        </p:spPr>
        <p:txBody>
          <a:bodyPr>
            <a:normAutofit fontScale="47500" lnSpcReduction="20000"/>
          </a:bodyPr>
          <a:lstStyle/>
          <a:p>
            <a:r>
              <a:rPr lang="en-US" i="1" dirty="0" smtClean="0">
                <a:cs typeface="B Nazanin" panose="00000400000000000000" pitchFamily="2" charset="-78"/>
              </a:rPr>
              <a:t>1</a:t>
            </a:r>
            <a:r>
              <a:rPr lang="en-US" i="1" dirty="0">
                <a:cs typeface="B Nazanin" panose="00000400000000000000" pitchFamily="2" charset="-78"/>
              </a:rPr>
              <a:t>. Multiple Endpoints (Multiple Round Trips)</a:t>
            </a:r>
            <a:endParaRPr lang="en-US" dirty="0">
              <a:cs typeface="B Nazanin" panose="00000400000000000000" pitchFamily="2" charset="-78"/>
            </a:endParaRPr>
          </a:p>
          <a:p>
            <a:pPr algn="r" rtl="1"/>
            <a:r>
              <a:rPr lang="fa-IR" dirty="0">
                <a:cs typeface="B Nazanin" panose="00000400000000000000" pitchFamily="2" charset="-78"/>
              </a:rPr>
              <a:t>در سرویس های </a:t>
            </a:r>
            <a:r>
              <a:rPr lang="en-US" dirty="0">
                <a:cs typeface="B Nazanin" panose="00000400000000000000" pitchFamily="2" charset="-78"/>
              </a:rPr>
              <a:t>rest </a:t>
            </a:r>
            <a:r>
              <a:rPr lang="fa-IR" dirty="0">
                <a:cs typeface="B Nazanin" panose="00000400000000000000" pitchFamily="2" charset="-78"/>
              </a:rPr>
              <a:t>هر </a:t>
            </a:r>
            <a:r>
              <a:rPr lang="en-US" dirty="0">
                <a:cs typeface="B Nazanin" panose="00000400000000000000" pitchFamily="2" charset="-78"/>
              </a:rPr>
              <a:t>route </a:t>
            </a:r>
            <a:r>
              <a:rPr lang="fa-IR" dirty="0">
                <a:cs typeface="B Nazanin" panose="00000400000000000000" pitchFamily="2" charset="-78"/>
              </a:rPr>
              <a:t>یا به عبارتی هر </a:t>
            </a:r>
            <a:r>
              <a:rPr lang="en-US" dirty="0" err="1">
                <a:cs typeface="B Nazanin" panose="00000400000000000000" pitchFamily="2" charset="-78"/>
              </a:rPr>
              <a:t>url</a:t>
            </a:r>
            <a:r>
              <a:rPr lang="en-US" dirty="0">
                <a:cs typeface="B Nazanin" panose="00000400000000000000" pitchFamily="2" charset="-78"/>
              </a:rPr>
              <a:t> </a:t>
            </a:r>
            <a:r>
              <a:rPr lang="fa-IR" dirty="0">
                <a:cs typeface="B Nazanin" panose="00000400000000000000" pitchFamily="2" charset="-78"/>
              </a:rPr>
              <a:t>دیتای خاصی را به عنوان </a:t>
            </a:r>
            <a:r>
              <a:rPr lang="en-US" dirty="0">
                <a:cs typeface="B Nazanin" panose="00000400000000000000" pitchFamily="2" charset="-78"/>
              </a:rPr>
              <a:t>response </a:t>
            </a:r>
            <a:r>
              <a:rPr lang="fa-IR" dirty="0">
                <a:cs typeface="B Nazanin" panose="00000400000000000000" pitchFamily="2" charset="-78"/>
              </a:rPr>
              <a:t>نشان می دهد. پس هر </a:t>
            </a:r>
            <a:r>
              <a:rPr lang="en-US" dirty="0" err="1">
                <a:cs typeface="B Nazanin" panose="00000400000000000000" pitchFamily="2" charset="-78"/>
              </a:rPr>
              <a:t>url</a:t>
            </a:r>
            <a:r>
              <a:rPr lang="en-US" dirty="0">
                <a:cs typeface="B Nazanin" panose="00000400000000000000" pitchFamily="2" charset="-78"/>
              </a:rPr>
              <a:t> </a:t>
            </a:r>
            <a:r>
              <a:rPr lang="fa-IR" dirty="0">
                <a:cs typeface="B Nazanin" panose="00000400000000000000" pitchFamily="2" charset="-78"/>
              </a:rPr>
              <a:t>تنها به یک سورس از اطلاعات دسترسی دارد و می تواند همان موارد را در خروجی نشان دهد و برای دسترسی به داده های مختلف نیاز است تا </a:t>
            </a:r>
            <a:r>
              <a:rPr lang="en-US" dirty="0" err="1">
                <a:cs typeface="B Nazanin" panose="00000400000000000000" pitchFamily="2" charset="-78"/>
              </a:rPr>
              <a:t>url</a:t>
            </a:r>
            <a:r>
              <a:rPr lang="fa-IR" dirty="0">
                <a:cs typeface="B Nazanin" panose="00000400000000000000" pitchFamily="2" charset="-78"/>
              </a:rPr>
              <a:t>های مختلفی را تعریف کنید</a:t>
            </a:r>
            <a:r>
              <a:rPr lang="fa-IR" dirty="0" smtClean="0">
                <a:cs typeface="B Nazanin" panose="00000400000000000000" pitchFamily="2" charset="-78"/>
              </a:rPr>
              <a:t>.</a:t>
            </a:r>
            <a:endParaRPr lang="en-US" dirty="0">
              <a:cs typeface="B Nazanin" panose="00000400000000000000" pitchFamily="2" charset="-78"/>
            </a:endParaRPr>
          </a:p>
          <a:p>
            <a:pPr marL="0" indent="0" algn="r" rtl="1">
              <a:buNone/>
            </a:pPr>
            <a:endParaRPr lang="fa-IR" dirty="0">
              <a:cs typeface="B Nazanin" panose="00000400000000000000" pitchFamily="2" charset="-78"/>
            </a:endParaRPr>
          </a:p>
          <a:p>
            <a:r>
              <a:rPr lang="fa-IR" i="1" dirty="0" smtClean="0">
                <a:cs typeface="B Nazanin" panose="00000400000000000000" pitchFamily="2" charset="-78"/>
              </a:rPr>
              <a:t>2. </a:t>
            </a:r>
            <a:r>
              <a:rPr lang="en-US" i="1" dirty="0" err="1">
                <a:cs typeface="B Nazanin" panose="00000400000000000000" pitchFamily="2" charset="-78"/>
              </a:rPr>
              <a:t>Overfetching</a:t>
            </a:r>
            <a:r>
              <a:rPr lang="en-US" i="1" dirty="0">
                <a:cs typeface="B Nazanin" panose="00000400000000000000" pitchFamily="2" charset="-78"/>
              </a:rPr>
              <a:t>/</a:t>
            </a:r>
            <a:r>
              <a:rPr lang="en-US" i="1" dirty="0" err="1">
                <a:cs typeface="B Nazanin" panose="00000400000000000000" pitchFamily="2" charset="-78"/>
              </a:rPr>
              <a:t>Underfetching</a:t>
            </a:r>
            <a:r>
              <a:rPr lang="en-US" i="1" dirty="0">
                <a:cs typeface="B Nazanin" panose="00000400000000000000" pitchFamily="2" charset="-78"/>
              </a:rPr>
              <a:t> Data (</a:t>
            </a:r>
            <a:r>
              <a:rPr lang="fa-IR" i="1" dirty="0">
                <a:cs typeface="B Nazanin" panose="00000400000000000000" pitchFamily="2" charset="-78"/>
              </a:rPr>
              <a:t>ارسال و دریافت دیتا)</a:t>
            </a:r>
            <a:endParaRPr lang="fa-IR" dirty="0">
              <a:cs typeface="B Nazanin" panose="00000400000000000000" pitchFamily="2" charset="-78"/>
            </a:endParaRPr>
          </a:p>
          <a:p>
            <a:pPr algn="r" rtl="1"/>
            <a:r>
              <a:rPr lang="fa-IR" dirty="0">
                <a:cs typeface="B Nazanin" panose="00000400000000000000" pitchFamily="2" charset="-78"/>
              </a:rPr>
              <a:t>در طول یک پروژه داده هایی را که مورد نیازتان است از </a:t>
            </a:r>
            <a:r>
              <a:rPr lang="en-US" dirty="0">
                <a:cs typeface="B Nazanin" panose="00000400000000000000" pitchFamily="2" charset="-78"/>
              </a:rPr>
              <a:t>URL</a:t>
            </a:r>
            <a:r>
              <a:rPr lang="fa-IR" dirty="0">
                <a:cs typeface="B Nazanin" panose="00000400000000000000" pitchFamily="2" charset="-78"/>
              </a:rPr>
              <a:t>هایی برای دریافت این داده ها استفاده می کنید که شاید بخشی از داده هایی که به واسطه آن </a:t>
            </a:r>
            <a:r>
              <a:rPr lang="en-US" dirty="0">
                <a:cs typeface="B Nazanin" panose="00000400000000000000" pitchFamily="2" charset="-78"/>
              </a:rPr>
              <a:t>URL </a:t>
            </a:r>
            <a:r>
              <a:rPr lang="fa-IR" dirty="0">
                <a:cs typeface="B Nazanin" panose="00000400000000000000" pitchFamily="2" charset="-78"/>
              </a:rPr>
              <a:t>در اختیارتان قرار می گیرد مورد نیازتان نباشد و اینکه دیتایی که دریافت می کنید تمام دیتای مورد نیازتان نباشد و مجیور باشید از چندین </a:t>
            </a:r>
            <a:r>
              <a:rPr lang="en-US" dirty="0">
                <a:cs typeface="B Nazanin" panose="00000400000000000000" pitchFamily="2" charset="-78"/>
              </a:rPr>
              <a:t>URL </a:t>
            </a:r>
            <a:r>
              <a:rPr lang="fa-IR" dirty="0">
                <a:cs typeface="B Nazanin" panose="00000400000000000000" pitchFamily="2" charset="-78"/>
              </a:rPr>
              <a:t>برای دریافت آن استفاده کنید که درنهایت باعث میشه که دیتای سنگینی دریافت کنید و همچنین زمان بیشتری برای </a:t>
            </a:r>
            <a:r>
              <a:rPr lang="en-US" dirty="0">
                <a:cs typeface="B Nazanin" panose="00000400000000000000" pitchFamily="2" charset="-78"/>
              </a:rPr>
              <a:t>response </a:t>
            </a:r>
            <a:r>
              <a:rPr lang="fa-IR" dirty="0">
                <a:cs typeface="B Nazanin" panose="00000400000000000000" pitchFamily="2" charset="-78"/>
              </a:rPr>
              <a:t>صرف میشود</a:t>
            </a:r>
            <a:r>
              <a:rPr lang="fa-IR" dirty="0" smtClean="0">
                <a:cs typeface="B Nazanin" panose="00000400000000000000" pitchFamily="2" charset="-78"/>
              </a:rPr>
              <a:t>.</a:t>
            </a:r>
            <a:endParaRPr lang="en-US" dirty="0" smtClean="0">
              <a:cs typeface="B Nazanin" panose="00000400000000000000" pitchFamily="2" charset="-78"/>
            </a:endParaRPr>
          </a:p>
          <a:p>
            <a:pPr marL="0" indent="0" algn="r" rtl="1">
              <a:buNone/>
            </a:pPr>
            <a:endParaRPr lang="fa-IR" dirty="0">
              <a:cs typeface="B Nazanin" panose="00000400000000000000" pitchFamily="2" charset="-78"/>
            </a:endParaRPr>
          </a:p>
          <a:p>
            <a:r>
              <a:rPr lang="fa-IR" i="1" dirty="0">
                <a:cs typeface="B Nazanin" panose="00000400000000000000" pitchFamily="2" charset="-78"/>
              </a:rPr>
              <a:t>3. </a:t>
            </a:r>
            <a:r>
              <a:rPr lang="en-US" i="1" dirty="0">
                <a:cs typeface="B Nazanin" panose="00000400000000000000" pitchFamily="2" charset="-78"/>
              </a:rPr>
              <a:t>API Versioning</a:t>
            </a:r>
            <a:endParaRPr lang="en-US" dirty="0">
              <a:cs typeface="B Nazanin" panose="00000400000000000000" pitchFamily="2" charset="-78"/>
            </a:endParaRPr>
          </a:p>
          <a:p>
            <a:pPr algn="r" rtl="1"/>
            <a:r>
              <a:rPr lang="fa-IR" dirty="0">
                <a:cs typeface="B Nazanin" panose="00000400000000000000" pitchFamily="2" charset="-78"/>
              </a:rPr>
              <a:t>روشی است که به شما کمک می کند تا درصورتی که در </a:t>
            </a:r>
            <a:r>
              <a:rPr lang="en-US" dirty="0">
                <a:cs typeface="B Nazanin" panose="00000400000000000000" pitchFamily="2" charset="-78"/>
              </a:rPr>
              <a:t>response </a:t>
            </a:r>
            <a:r>
              <a:rPr lang="fa-IR" dirty="0">
                <a:cs typeface="B Nazanin" panose="00000400000000000000" pitchFamily="2" charset="-78"/>
              </a:rPr>
              <a:t>داده های خود تغییری ایجاد کنید کاربرانی که از نسخه های قبلی استفاده می کنند دچار مشکل نشوند و همچنان بتوانند از سرویس های مختلف استفاده کنند.ولی همیشه این مشکل وجود دارد که وقتی شما یک ورژن جدید از </a:t>
            </a:r>
            <a:r>
              <a:rPr lang="en-US" dirty="0">
                <a:cs typeface="B Nazanin" panose="00000400000000000000" pitchFamily="2" charset="-78"/>
              </a:rPr>
              <a:t>API </a:t>
            </a:r>
            <a:r>
              <a:rPr lang="fa-IR" dirty="0">
                <a:cs typeface="B Nazanin" panose="00000400000000000000" pitchFamily="2" charset="-78"/>
              </a:rPr>
              <a:t>را منتشر می نمایید دیگر از نسخه های قدیمی پشتیبانی نمی کنید و در نهایت کاربران باید این بروزرسانی را مورد استفاده قرار دهند و مشکل اصلی زمانی به وجود می آید که شما موظفید برای ورژن جدید </a:t>
            </a:r>
            <a:r>
              <a:rPr lang="en-US" dirty="0">
                <a:cs typeface="B Nazanin" panose="00000400000000000000" pitchFamily="2" charset="-78"/>
              </a:rPr>
              <a:t>URL</a:t>
            </a:r>
            <a:r>
              <a:rPr lang="fa-IR" dirty="0">
                <a:cs typeface="B Nazanin" panose="00000400000000000000" pitchFamily="2" charset="-78"/>
              </a:rPr>
              <a:t>ها، داکیومنت و … جدید را بنویسید و البته در نهایت دچار یک افزونگی کد می شوید</a:t>
            </a:r>
            <a:r>
              <a:rPr lang="fa-IR" dirty="0" smtClean="0">
                <a:cs typeface="B Nazanin" panose="00000400000000000000" pitchFamily="2" charset="-78"/>
              </a:rPr>
              <a:t>.</a:t>
            </a:r>
            <a:endParaRPr lang="en-US" dirty="0" smtClean="0">
              <a:cs typeface="B Nazanin" panose="00000400000000000000" pitchFamily="2" charset="-78"/>
            </a:endParaRPr>
          </a:p>
          <a:p>
            <a:pPr marL="0" indent="0" algn="r" rtl="1">
              <a:buNone/>
            </a:pPr>
            <a:endParaRPr lang="fa-IR" dirty="0">
              <a:cs typeface="B Nazanin" panose="00000400000000000000" pitchFamily="2" charset="-78"/>
            </a:endParaRPr>
          </a:p>
          <a:p>
            <a:r>
              <a:rPr lang="fa-IR" i="1" dirty="0">
                <a:cs typeface="B Nazanin" panose="00000400000000000000" pitchFamily="2" charset="-78"/>
              </a:rPr>
              <a:t>4. </a:t>
            </a:r>
            <a:r>
              <a:rPr lang="en-US" i="1" dirty="0">
                <a:cs typeface="B Nazanin" panose="00000400000000000000" pitchFamily="2" charset="-78"/>
              </a:rPr>
              <a:t>Weak Typing</a:t>
            </a:r>
            <a:endParaRPr lang="en-US" dirty="0">
              <a:cs typeface="B Nazanin" panose="00000400000000000000" pitchFamily="2" charset="-78"/>
            </a:endParaRPr>
          </a:p>
          <a:p>
            <a:pPr algn="r" rtl="1"/>
            <a:r>
              <a:rPr lang="fa-IR" dirty="0">
                <a:cs typeface="B Nazanin" panose="00000400000000000000" pitchFamily="2" charset="-78"/>
              </a:rPr>
              <a:t>هر زمان که داده ای را از سرویس </a:t>
            </a:r>
            <a:r>
              <a:rPr lang="en-US" dirty="0">
                <a:cs typeface="B Nazanin" panose="00000400000000000000" pitchFamily="2" charset="-78"/>
              </a:rPr>
              <a:t>RESTFULL </a:t>
            </a:r>
            <a:r>
              <a:rPr lang="fa-IR" dirty="0">
                <a:cs typeface="B Nazanin" panose="00000400000000000000" pitchFamily="2" charset="-78"/>
              </a:rPr>
              <a:t>دریافت می کنید حتما این اتفاق می افتد که به داده خاصی که مد نظرتان است دسترسی نداشته باشید و دلیل آن این است که شما یکسری </a:t>
            </a:r>
            <a:r>
              <a:rPr lang="en-US" dirty="0">
                <a:cs typeface="B Nazanin" panose="00000400000000000000" pitchFamily="2" charset="-78"/>
              </a:rPr>
              <a:t>URL</a:t>
            </a:r>
            <a:r>
              <a:rPr lang="fa-IR" dirty="0">
                <a:cs typeface="B Nazanin" panose="00000400000000000000" pitchFamily="2" charset="-78"/>
              </a:rPr>
              <a:t>های خاص را برای طیف خاصی از داده در نظر گرفته اید و برای اینکه به داده های خاصی از سرویس </a:t>
            </a:r>
            <a:r>
              <a:rPr lang="en-US" dirty="0">
                <a:cs typeface="B Nazanin" panose="00000400000000000000" pitchFamily="2" charset="-78"/>
              </a:rPr>
              <a:t>RESTFULL </a:t>
            </a:r>
            <a:r>
              <a:rPr lang="fa-IR" dirty="0">
                <a:cs typeface="B Nazanin" panose="00000400000000000000" pitchFamily="2" charset="-78"/>
              </a:rPr>
              <a:t>دسترسی داشته باشید باید یک فرآیند پیچیده از </a:t>
            </a:r>
            <a:r>
              <a:rPr lang="en-US" dirty="0">
                <a:cs typeface="B Nazanin" panose="00000400000000000000" pitchFamily="2" charset="-78"/>
              </a:rPr>
              <a:t>URL</a:t>
            </a:r>
            <a:r>
              <a:rPr lang="fa-IR" dirty="0">
                <a:cs typeface="B Nazanin" panose="00000400000000000000" pitchFamily="2" charset="-78"/>
              </a:rPr>
              <a:t>ها و ساختارهای وابسته به آن را پشت سر بگذارید</a:t>
            </a:r>
            <a:r>
              <a:rPr lang="fa-IR" dirty="0" smtClean="0">
                <a:cs typeface="B Nazanin" panose="00000400000000000000" pitchFamily="2" charset="-78"/>
              </a:rPr>
              <a:t>.</a:t>
            </a:r>
            <a:endParaRPr lang="en-US" dirty="0" smtClean="0">
              <a:cs typeface="B Nazanin" panose="00000400000000000000" pitchFamily="2" charset="-78"/>
            </a:endParaRPr>
          </a:p>
          <a:p>
            <a:pPr marL="0" indent="0" algn="r" rtl="1">
              <a:buNone/>
            </a:pPr>
            <a:endParaRPr lang="fa-IR" dirty="0">
              <a:cs typeface="B Nazanin" panose="00000400000000000000" pitchFamily="2" charset="-78"/>
            </a:endParaRPr>
          </a:p>
          <a:p>
            <a:r>
              <a:rPr lang="fa-IR" i="1" dirty="0">
                <a:cs typeface="B Nazanin" panose="00000400000000000000" pitchFamily="2" charset="-78"/>
              </a:rPr>
              <a:t>5. </a:t>
            </a:r>
            <a:r>
              <a:rPr lang="en-US" i="1" dirty="0">
                <a:cs typeface="B Nazanin" panose="00000400000000000000" pitchFamily="2" charset="-78"/>
              </a:rPr>
              <a:t>Client Kept In The Dark</a:t>
            </a:r>
            <a:endParaRPr lang="en-US" dirty="0">
              <a:cs typeface="B Nazanin" panose="00000400000000000000" pitchFamily="2" charset="-78"/>
            </a:endParaRPr>
          </a:p>
          <a:p>
            <a:pPr algn="r" rtl="1"/>
            <a:r>
              <a:rPr lang="fa-IR" dirty="0">
                <a:cs typeface="B Nazanin" panose="00000400000000000000" pitchFamily="2" charset="-78"/>
              </a:rPr>
              <a:t>باید همیشه این موضوع را در نظر داشته باشید در کنار پیاده سازی ساختارهای پیچیده پیاده سازی </a:t>
            </a:r>
            <a:r>
              <a:rPr lang="en-US" dirty="0">
                <a:cs typeface="B Nazanin" panose="00000400000000000000" pitchFamily="2" charset="-78"/>
              </a:rPr>
              <a:t>URL</a:t>
            </a:r>
            <a:r>
              <a:rPr lang="fa-IR" dirty="0">
                <a:cs typeface="B Nazanin" panose="00000400000000000000" pitchFamily="2" charset="-78"/>
              </a:rPr>
              <a:t>ها و به عبارتی </a:t>
            </a:r>
            <a:r>
              <a:rPr lang="en-US" dirty="0">
                <a:cs typeface="B Nazanin" panose="00000400000000000000" pitchFamily="2" charset="-78"/>
              </a:rPr>
              <a:t>end-point </a:t>
            </a:r>
            <a:r>
              <a:rPr lang="fa-IR" dirty="0">
                <a:cs typeface="B Nazanin" panose="00000400000000000000" pitchFamily="2" charset="-78"/>
              </a:rPr>
              <a:t>ها مختلف کاربر هیچگاه اطلاعی از داده ای که دریافت می کند ندارد مگر اینکه از </a:t>
            </a:r>
            <a:r>
              <a:rPr lang="en-US" dirty="0" err="1">
                <a:cs typeface="B Nazanin" panose="00000400000000000000" pitchFamily="2" charset="-78"/>
              </a:rPr>
              <a:t>url</a:t>
            </a:r>
            <a:r>
              <a:rPr lang="en-US" dirty="0">
                <a:cs typeface="B Nazanin" panose="00000400000000000000" pitchFamily="2" charset="-78"/>
              </a:rPr>
              <a:t> </a:t>
            </a:r>
            <a:r>
              <a:rPr lang="fa-IR" dirty="0">
                <a:cs typeface="B Nazanin" panose="00000400000000000000" pitchFamily="2" charset="-78"/>
              </a:rPr>
              <a:t>استفاده کرده و داده ای که برای وی ارسال می شود را دریافت نماید و این در مواقعی باعث بروز مشکل می شود می توانم بگویم این احتمال وجود دارد که داده ای که کاربر دریافت می کند تمام ان چیزی که به آن نیاز دارد نیست</a:t>
            </a:r>
            <a:r>
              <a:rPr lang="fa-IR" dirty="0" smtClean="0">
                <a:cs typeface="B Nazanin" panose="00000400000000000000" pitchFamily="2" charset="-78"/>
              </a:rPr>
              <a:t>.</a:t>
            </a:r>
            <a:endParaRPr lang="en-US" dirty="0">
              <a:cs typeface="B Nazanin" panose="00000400000000000000" pitchFamily="2" charset="-78"/>
            </a:endParaRPr>
          </a:p>
        </p:txBody>
      </p:sp>
    </p:spTree>
    <p:extLst>
      <p:ext uri="{BB962C8B-B14F-4D97-AF65-F5344CB8AC3E}">
        <p14:creationId xmlns:p14="http://schemas.microsoft.com/office/powerpoint/2010/main" val="13084694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228600"/>
            <a:ext cx="10018713" cy="450669"/>
          </a:xfrm>
        </p:spPr>
        <p:txBody>
          <a:bodyPr>
            <a:normAutofit fontScale="90000"/>
          </a:bodyPr>
          <a:lstStyle/>
          <a:p>
            <a:r>
              <a:rPr lang="fa-IR" dirty="0" smtClean="0">
                <a:solidFill>
                  <a:srgbClr val="FF0000"/>
                </a:solidFill>
              </a:rPr>
              <a:t>منابع</a:t>
            </a:r>
            <a:endParaRPr lang="en-US" dirty="0">
              <a:solidFill>
                <a:srgbClr val="FF0000"/>
              </a:solidFill>
            </a:endParaRPr>
          </a:p>
        </p:txBody>
      </p:sp>
      <p:sp>
        <p:nvSpPr>
          <p:cNvPr id="3" name="Content Placeholder 2"/>
          <p:cNvSpPr>
            <a:spLocks noGrp="1"/>
          </p:cNvSpPr>
          <p:nvPr>
            <p:ph idx="1"/>
          </p:nvPr>
        </p:nvSpPr>
        <p:spPr>
          <a:xfrm>
            <a:off x="1484309" y="1436914"/>
            <a:ext cx="10018713" cy="4963887"/>
          </a:xfrm>
        </p:spPr>
        <p:txBody>
          <a:bodyPr>
            <a:normAutofit fontScale="32500" lnSpcReduction="20000"/>
          </a:bodyPr>
          <a:lstStyle/>
          <a:p>
            <a:r>
              <a:rPr lang="en-US" dirty="0">
                <a:hlinkClick r:id="rId2"/>
              </a:rPr>
              <a:t>https://lab.wallarm.com/securing-graphql-api</a:t>
            </a:r>
            <a:r>
              <a:rPr lang="en-US" dirty="0" smtClean="0">
                <a:hlinkClick r:id="rId2"/>
              </a:rPr>
              <a:t>/</a:t>
            </a:r>
            <a:endParaRPr lang="fa-IR" dirty="0" smtClean="0"/>
          </a:p>
          <a:p>
            <a:r>
              <a:rPr lang="en-US" dirty="0">
                <a:hlinkClick r:id="rId3"/>
              </a:rPr>
              <a:t>https://reactapp.ir/graphql-%DA%86%DB%8C%D8%B3%D8%AA</a:t>
            </a:r>
            <a:r>
              <a:rPr lang="en-US" dirty="0" smtClean="0">
                <a:hlinkClick r:id="rId3"/>
              </a:rPr>
              <a:t>/</a:t>
            </a:r>
            <a:endParaRPr lang="fa-IR" dirty="0" smtClean="0"/>
          </a:p>
          <a:p>
            <a:r>
              <a:rPr lang="en-US" dirty="0">
                <a:hlinkClick r:id="rId4"/>
              </a:rPr>
              <a:t>https://</a:t>
            </a:r>
            <a:r>
              <a:rPr lang="en-US" dirty="0" smtClean="0">
                <a:hlinkClick r:id="rId4"/>
              </a:rPr>
              <a:t>developer.okta.com/blog/2020/01/31/java-graphql</a:t>
            </a:r>
            <a:endParaRPr lang="en-US" dirty="0" smtClean="0"/>
          </a:p>
          <a:p>
            <a:r>
              <a:rPr lang="en-US" dirty="0">
                <a:hlinkClick r:id="rId5"/>
              </a:rPr>
              <a:t>https://</a:t>
            </a:r>
            <a:r>
              <a:rPr lang="en-US" dirty="0" smtClean="0">
                <a:hlinkClick r:id="rId5"/>
              </a:rPr>
              <a:t>spectrum.chat/graphql-java/general/which-graphql-spring-boot-starter~2f28aaa5-580f-45e2-a349-c5c70005f88f</a:t>
            </a:r>
            <a:endParaRPr lang="en-US" dirty="0" smtClean="0"/>
          </a:p>
          <a:p>
            <a:r>
              <a:rPr lang="en-US" dirty="0">
                <a:hlinkClick r:id="rId6"/>
              </a:rPr>
              <a:t>https://</a:t>
            </a:r>
            <a:r>
              <a:rPr lang="en-US" dirty="0" smtClean="0">
                <a:hlinkClick r:id="rId6"/>
              </a:rPr>
              <a:t>github.com/mkczyk/graphql-examples</a:t>
            </a:r>
            <a:endParaRPr lang="fa-IR" dirty="0" smtClean="0"/>
          </a:p>
          <a:p>
            <a:r>
              <a:rPr lang="en-US" dirty="0">
                <a:hlinkClick r:id="rId7"/>
              </a:rPr>
              <a:t>https://</a:t>
            </a:r>
            <a:r>
              <a:rPr lang="en-US" dirty="0" smtClean="0">
                <a:hlinkClick r:id="rId7"/>
              </a:rPr>
              <a:t>github.com/leangen/graphql-spqr</a:t>
            </a:r>
            <a:endParaRPr lang="en-US" dirty="0" smtClean="0"/>
          </a:p>
          <a:p>
            <a:r>
              <a:rPr lang="en-US" dirty="0">
                <a:hlinkClick r:id="rId8"/>
              </a:rPr>
              <a:t>https://</a:t>
            </a:r>
            <a:r>
              <a:rPr lang="en-US" dirty="0" smtClean="0">
                <a:hlinkClick r:id="rId8"/>
              </a:rPr>
              <a:t>stackoverflow.com/questions/64039899/how-to-implement-query-filters-and-sorting-using-graphql-spqr</a:t>
            </a:r>
            <a:endParaRPr lang="en-US" dirty="0" smtClean="0"/>
          </a:p>
          <a:p>
            <a:r>
              <a:rPr lang="en-US" dirty="0">
                <a:hlinkClick r:id="rId9"/>
              </a:rPr>
              <a:t>https://</a:t>
            </a:r>
            <a:r>
              <a:rPr lang="en-US" dirty="0" smtClean="0">
                <a:hlinkClick r:id="rId9"/>
              </a:rPr>
              <a:t>github.com/leangen/graphql-spqr-spring-boot-starter</a:t>
            </a:r>
            <a:endParaRPr lang="en-US" dirty="0" smtClean="0"/>
          </a:p>
          <a:p>
            <a:r>
              <a:rPr lang="en-US" dirty="0">
                <a:hlinkClick r:id="rId10"/>
              </a:rPr>
              <a:t>https://medium.com/@</a:t>
            </a:r>
            <a:r>
              <a:rPr lang="en-US" dirty="0" smtClean="0">
                <a:hlinkClick r:id="rId10"/>
              </a:rPr>
              <a:t>RamieAlomari/a-better-way-to-building-graphql-java-services-ade7a47830bd</a:t>
            </a:r>
            <a:endParaRPr lang="en-US" dirty="0" smtClean="0"/>
          </a:p>
          <a:p>
            <a:r>
              <a:rPr lang="en-US" dirty="0">
                <a:hlinkClick r:id="rId11"/>
              </a:rPr>
              <a:t>https://</a:t>
            </a:r>
            <a:r>
              <a:rPr lang="en-US" dirty="0" smtClean="0">
                <a:hlinkClick r:id="rId11"/>
              </a:rPr>
              <a:t>medium.com/trabe/graphql-authorization-with-spqr-and-custom-annotations-2b22659ca5b0</a:t>
            </a:r>
            <a:endParaRPr lang="en-US" dirty="0" smtClean="0"/>
          </a:p>
          <a:p>
            <a:r>
              <a:rPr lang="en-US" dirty="0">
                <a:hlinkClick r:id="rId12"/>
              </a:rPr>
              <a:t>https://</a:t>
            </a:r>
            <a:r>
              <a:rPr lang="en-US" dirty="0" smtClean="0">
                <a:hlinkClick r:id="rId12"/>
              </a:rPr>
              <a:t>dev.to/imphilippesimo/understanding-graphql-error-handling-mechanisms-in-spring-boot-f93</a:t>
            </a:r>
            <a:endParaRPr lang="fa-IR" dirty="0" smtClean="0"/>
          </a:p>
          <a:p>
            <a:r>
              <a:rPr lang="en-US" dirty="0">
                <a:hlinkClick r:id="rId13"/>
              </a:rPr>
              <a:t>https://www.howtographql.com/graphql-java/11-alternative-approaches</a:t>
            </a:r>
            <a:r>
              <a:rPr lang="en-US" dirty="0" smtClean="0">
                <a:hlinkClick r:id="rId13"/>
              </a:rPr>
              <a:t>/</a:t>
            </a:r>
            <a:endParaRPr lang="en-US" dirty="0" smtClean="0"/>
          </a:p>
          <a:p>
            <a:r>
              <a:rPr lang="en-US" dirty="0" err="1" smtClean="0"/>
              <a:t>webSocket</a:t>
            </a:r>
            <a:r>
              <a:rPr lang="en-US" dirty="0" smtClean="0"/>
              <a:t> and schedule:</a:t>
            </a:r>
            <a:endParaRPr lang="en-US" dirty="0"/>
          </a:p>
          <a:p>
            <a:r>
              <a:rPr lang="en-US" dirty="0">
                <a:hlinkClick r:id="rId14"/>
              </a:rPr>
              <a:t>https://</a:t>
            </a:r>
            <a:r>
              <a:rPr lang="en-US" dirty="0" smtClean="0">
                <a:hlinkClick r:id="rId14"/>
              </a:rPr>
              <a:t>stackoverflow.com/questions/56169448/scheduled-task-not-working-with-websockets</a:t>
            </a:r>
            <a:endParaRPr lang="en-US" dirty="0" smtClean="0"/>
          </a:p>
          <a:p>
            <a:r>
              <a:rPr lang="en-US" dirty="0">
                <a:hlinkClick r:id="rId15"/>
              </a:rPr>
              <a:t>https://medium.com/@</a:t>
            </a:r>
            <a:r>
              <a:rPr lang="en-US" dirty="0" smtClean="0">
                <a:hlinkClick r:id="rId15"/>
              </a:rPr>
              <a:t>jing.xue/spring-boot-application-startup-error-with-websocket-enabled-832456bb2e</a:t>
            </a:r>
            <a:endParaRPr lang="en-US" dirty="0" smtClean="0"/>
          </a:p>
          <a:p>
            <a:r>
              <a:rPr lang="en-US" dirty="0" smtClean="0"/>
              <a:t>Resolver:</a:t>
            </a:r>
            <a:endParaRPr lang="en-US" dirty="0"/>
          </a:p>
          <a:p>
            <a:r>
              <a:rPr lang="en-US" dirty="0">
                <a:hlinkClick r:id="rId16"/>
              </a:rPr>
              <a:t>https://www.tutorialspoint.com/graphql/graphql_resolver.htm#:~:text=Resolver%20is%20a%20collection%20of,info)%</a:t>
            </a:r>
            <a:r>
              <a:rPr lang="en-US" dirty="0" smtClean="0">
                <a:hlinkClick r:id="rId16"/>
              </a:rPr>
              <a:t>20%3D%3E%20%7B%20result%20%7D</a:t>
            </a:r>
            <a:endParaRPr lang="en-US" dirty="0" smtClean="0"/>
          </a:p>
          <a:p>
            <a:r>
              <a:rPr lang="en-US" dirty="0" smtClean="0"/>
              <a:t>File:</a:t>
            </a:r>
          </a:p>
          <a:p>
            <a:r>
              <a:rPr lang="en-US" dirty="0">
                <a:hlinkClick r:id="rId17"/>
              </a:rPr>
              <a:t>https://</a:t>
            </a:r>
            <a:r>
              <a:rPr lang="en-US" dirty="0" smtClean="0">
                <a:hlinkClick r:id="rId17"/>
              </a:rPr>
              <a:t>leapgraph.com/graphql-file-uploads</a:t>
            </a:r>
            <a:endParaRPr lang="en-US" dirty="0" smtClean="0"/>
          </a:p>
          <a:p>
            <a:r>
              <a:rPr lang="en-US" dirty="0">
                <a:hlinkClick r:id="rId18"/>
              </a:rPr>
              <a:t>https://</a:t>
            </a:r>
            <a:r>
              <a:rPr lang="en-US" dirty="0" smtClean="0">
                <a:hlinkClick r:id="rId18"/>
              </a:rPr>
              <a:t>graphql-compose.github.io/docs/guide/file-uploads.html</a:t>
            </a:r>
            <a:endParaRPr lang="en-US" dirty="0" smtClean="0"/>
          </a:p>
          <a:p>
            <a:r>
              <a:rPr lang="en-US" dirty="0">
                <a:hlinkClick r:id="rId19"/>
              </a:rPr>
              <a:t>https://</a:t>
            </a:r>
            <a:r>
              <a:rPr lang="en-US" dirty="0" smtClean="0">
                <a:hlinkClick r:id="rId19"/>
              </a:rPr>
              <a:t>gitter.im/leangen/graphql-spqr?at=5bf7cb1a87c4b86bcc03b431</a:t>
            </a:r>
            <a:r>
              <a:rPr lang="en-US" dirty="0"/>
              <a:t>     , </a:t>
            </a:r>
            <a:r>
              <a:rPr lang="en-US" dirty="0" smtClean="0"/>
              <a:t>search key : </a:t>
            </a:r>
            <a:r>
              <a:rPr lang="en-US" dirty="0" err="1" smtClean="0"/>
              <a:t>graphql</a:t>
            </a:r>
            <a:r>
              <a:rPr lang="en-US" dirty="0" smtClean="0"/>
              <a:t>-multipart-request-spec</a:t>
            </a:r>
          </a:p>
          <a:p>
            <a:r>
              <a:rPr lang="en-US" dirty="0">
                <a:hlinkClick r:id="rId20"/>
              </a:rPr>
              <a:t>https://</a:t>
            </a:r>
            <a:r>
              <a:rPr lang="en-US" dirty="0" smtClean="0">
                <a:hlinkClick r:id="rId20"/>
              </a:rPr>
              <a:t>dimitr.im/uploading-files-spring-graphql</a:t>
            </a:r>
            <a:endParaRPr lang="en-US" dirty="0" smtClean="0"/>
          </a:p>
          <a:p>
            <a:endParaRPr lang="en-US" dirty="0"/>
          </a:p>
          <a:p>
            <a:endParaRPr lang="en-US" dirty="0"/>
          </a:p>
          <a:p>
            <a:endParaRPr lang="en-US" dirty="0" smtClean="0"/>
          </a:p>
          <a:p>
            <a:endParaRPr lang="en-US" dirty="0"/>
          </a:p>
        </p:txBody>
      </p:sp>
      <p:sp>
        <p:nvSpPr>
          <p:cNvPr id="9" name="Slide Number Placeholder 8"/>
          <p:cNvSpPr>
            <a:spLocks noGrp="1"/>
          </p:cNvSpPr>
          <p:nvPr>
            <p:ph type="sldNum" sz="quarter" idx="12"/>
          </p:nvPr>
        </p:nvSpPr>
        <p:spPr/>
        <p:txBody>
          <a:bodyPr/>
          <a:lstStyle/>
          <a:p>
            <a:fld id="{9AD6BF49-05CD-4564-BD42-F46347DCE5C4}" type="slidenum">
              <a:rPr lang="en-US" smtClean="0"/>
              <a:t>50</a:t>
            </a:fld>
            <a:endParaRPr lang="en-US"/>
          </a:p>
        </p:txBody>
      </p:sp>
    </p:spTree>
    <p:extLst>
      <p:ext uri="{BB962C8B-B14F-4D97-AF65-F5344CB8AC3E}">
        <p14:creationId xmlns:p14="http://schemas.microsoft.com/office/powerpoint/2010/main" val="636017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240145"/>
            <a:ext cx="10364451" cy="705786"/>
          </a:xfrm>
        </p:spPr>
        <p:txBody>
          <a:bodyPr/>
          <a:lstStyle/>
          <a:p>
            <a:pPr rtl="1"/>
            <a:r>
              <a:rPr lang="fa-IR" b="1" dirty="0" smtClean="0">
                <a:solidFill>
                  <a:srgbClr val="FF0000"/>
                </a:solidFill>
                <a:cs typeface="B Nazanin" panose="00000400000000000000" pitchFamily="2" charset="-78"/>
              </a:rPr>
              <a:t>مزایای </a:t>
            </a:r>
            <a:r>
              <a:rPr lang="en-US" b="1" dirty="0" err="1" smtClean="0">
                <a:solidFill>
                  <a:srgbClr val="FF0000"/>
                </a:solidFill>
                <a:cs typeface="B Nazanin" panose="00000400000000000000" pitchFamily="2" charset="-78"/>
              </a:rPr>
              <a:t>GraphQL</a:t>
            </a:r>
            <a:endParaRPr lang="en-US" b="1" dirty="0">
              <a:solidFill>
                <a:srgbClr val="FF0000"/>
              </a:solidFill>
              <a:cs typeface="B Nazanin" panose="00000400000000000000" pitchFamily="2" charset="-78"/>
            </a:endParaRPr>
          </a:p>
        </p:txBody>
      </p:sp>
      <p:sp>
        <p:nvSpPr>
          <p:cNvPr id="3" name="Content Placeholder 2"/>
          <p:cNvSpPr>
            <a:spLocks noGrp="1"/>
          </p:cNvSpPr>
          <p:nvPr>
            <p:ph sz="quarter" idx="4294967295"/>
          </p:nvPr>
        </p:nvSpPr>
        <p:spPr>
          <a:xfrm>
            <a:off x="829066" y="1019504"/>
            <a:ext cx="10363826" cy="5349765"/>
          </a:xfrm>
        </p:spPr>
        <p:txBody>
          <a:bodyPr>
            <a:normAutofit fontScale="55000" lnSpcReduction="20000"/>
          </a:bodyPr>
          <a:lstStyle/>
          <a:p>
            <a:pPr algn="l"/>
            <a:r>
              <a:rPr lang="en-US" i="1" dirty="0">
                <a:cs typeface="B Nazanin" panose="00000400000000000000" pitchFamily="2" charset="-78"/>
              </a:rPr>
              <a:t>1. One Request To Get Them All</a:t>
            </a:r>
            <a:endParaRPr lang="en-US" dirty="0">
              <a:cs typeface="B Nazanin" panose="00000400000000000000" pitchFamily="2" charset="-78"/>
            </a:endParaRPr>
          </a:p>
          <a:p>
            <a:pPr algn="r" rtl="1"/>
            <a:r>
              <a:rPr lang="fa-IR" dirty="0">
                <a:cs typeface="B Nazanin" panose="00000400000000000000" pitchFamily="2" charset="-78"/>
              </a:rPr>
              <a:t>سرویس </a:t>
            </a:r>
            <a:r>
              <a:rPr lang="en-US" dirty="0" err="1">
                <a:cs typeface="B Nazanin" panose="00000400000000000000" pitchFamily="2" charset="-78"/>
              </a:rPr>
              <a:t>GraphQL</a:t>
            </a:r>
            <a:r>
              <a:rPr lang="en-US" dirty="0">
                <a:cs typeface="B Nazanin" panose="00000400000000000000" pitchFamily="2" charset="-78"/>
              </a:rPr>
              <a:t> </a:t>
            </a:r>
            <a:r>
              <a:rPr lang="fa-IR" dirty="0">
                <a:cs typeface="B Nazanin" panose="00000400000000000000" pitchFamily="2" charset="-78"/>
              </a:rPr>
              <a:t>ساختاری را در اختیارتان قرار می دهد تا بتوانید تنها با استفاده از یک </a:t>
            </a:r>
            <a:r>
              <a:rPr lang="en-US" dirty="0">
                <a:cs typeface="B Nazanin" panose="00000400000000000000" pitchFamily="2" charset="-78"/>
              </a:rPr>
              <a:t>end-point </a:t>
            </a:r>
            <a:r>
              <a:rPr lang="fa-IR" dirty="0">
                <a:cs typeface="B Nazanin" panose="00000400000000000000" pitchFamily="2" charset="-78"/>
              </a:rPr>
              <a:t>تمام داده ای که نیاز دارید را از طریق یک </a:t>
            </a:r>
            <a:r>
              <a:rPr lang="en-US" dirty="0">
                <a:cs typeface="B Nazanin" panose="00000400000000000000" pitchFamily="2" charset="-78"/>
              </a:rPr>
              <a:t>query </a:t>
            </a:r>
            <a:r>
              <a:rPr lang="fa-IR" dirty="0">
                <a:cs typeface="B Nazanin" panose="00000400000000000000" pitchFamily="2" charset="-78"/>
              </a:rPr>
              <a:t>درخواست کنید </a:t>
            </a:r>
            <a:r>
              <a:rPr lang="fa-IR" dirty="0" smtClean="0">
                <a:cs typeface="B Nazanin" panose="00000400000000000000" pitchFamily="2" charset="-78"/>
              </a:rPr>
              <a:t>.</a:t>
            </a:r>
            <a:endParaRPr lang="en-US" dirty="0" smtClean="0">
              <a:cs typeface="B Nazanin" panose="00000400000000000000" pitchFamily="2" charset="-78"/>
            </a:endParaRPr>
          </a:p>
          <a:p>
            <a:pPr marL="0" indent="0" algn="r" rtl="1">
              <a:buNone/>
            </a:pPr>
            <a:endParaRPr lang="fa-IR" dirty="0">
              <a:cs typeface="B Nazanin" panose="00000400000000000000" pitchFamily="2" charset="-78"/>
            </a:endParaRPr>
          </a:p>
          <a:p>
            <a:pPr algn="l"/>
            <a:r>
              <a:rPr lang="fa-IR" i="1" dirty="0">
                <a:cs typeface="B Nazanin" panose="00000400000000000000" pitchFamily="2" charset="-78"/>
              </a:rPr>
              <a:t>2. </a:t>
            </a:r>
            <a:r>
              <a:rPr lang="en-US" i="1" dirty="0">
                <a:cs typeface="B Nazanin" panose="00000400000000000000" pitchFamily="2" charset="-78"/>
              </a:rPr>
              <a:t>Strongly Typed:</a:t>
            </a:r>
            <a:endParaRPr lang="en-US" dirty="0">
              <a:cs typeface="B Nazanin" panose="00000400000000000000" pitchFamily="2" charset="-78"/>
            </a:endParaRPr>
          </a:p>
          <a:p>
            <a:pPr algn="r" rtl="1"/>
            <a:r>
              <a:rPr lang="fa-IR" dirty="0">
                <a:cs typeface="B Nazanin" panose="00000400000000000000" pitchFamily="2" charset="-78"/>
              </a:rPr>
              <a:t>به دلیل ساختاری که </a:t>
            </a:r>
            <a:r>
              <a:rPr lang="en-US" dirty="0" err="1">
                <a:cs typeface="B Nazanin" panose="00000400000000000000" pitchFamily="2" charset="-78"/>
              </a:rPr>
              <a:t>GraphQL</a:t>
            </a:r>
            <a:r>
              <a:rPr lang="en-US" dirty="0">
                <a:cs typeface="B Nazanin" panose="00000400000000000000" pitchFamily="2" charset="-78"/>
              </a:rPr>
              <a:t> </a:t>
            </a:r>
            <a:r>
              <a:rPr lang="fa-IR" dirty="0">
                <a:cs typeface="B Nazanin" panose="00000400000000000000" pitchFamily="2" charset="-78"/>
              </a:rPr>
              <a:t>دارد از انواع مختلف داده ای پشتیبانی می کند چه آنهایی که در ساختار آن وجود دارد و چه آنهایی که کاربر آنها را مشخص می کند.باید بدانید که هیچگونه وابستگی به این که باید نوع داده ای را برای آن مشخص کنید ندارد و در صورتی که داده ای را درخواست می کنید می داند که چه نوع داده ای را باید </a:t>
            </a:r>
            <a:r>
              <a:rPr lang="en-US" dirty="0">
                <a:cs typeface="B Nazanin" panose="00000400000000000000" pitchFamily="2" charset="-78"/>
              </a:rPr>
              <a:t>response </a:t>
            </a:r>
            <a:r>
              <a:rPr lang="fa-IR" dirty="0">
                <a:cs typeface="B Nazanin" panose="00000400000000000000" pitchFamily="2" charset="-78"/>
              </a:rPr>
              <a:t>کند</a:t>
            </a:r>
            <a:r>
              <a:rPr lang="fa-IR" dirty="0" smtClean="0">
                <a:cs typeface="B Nazanin" panose="00000400000000000000" pitchFamily="2" charset="-78"/>
              </a:rPr>
              <a:t>.</a:t>
            </a:r>
            <a:endParaRPr lang="en-US" dirty="0" smtClean="0">
              <a:cs typeface="B Nazanin" panose="00000400000000000000" pitchFamily="2" charset="-78"/>
            </a:endParaRPr>
          </a:p>
          <a:p>
            <a:pPr marL="0" indent="0" algn="r" rtl="1">
              <a:buNone/>
            </a:pPr>
            <a:endParaRPr lang="fa-IR" dirty="0">
              <a:cs typeface="B Nazanin" panose="00000400000000000000" pitchFamily="2" charset="-78"/>
            </a:endParaRPr>
          </a:p>
          <a:p>
            <a:pPr algn="l"/>
            <a:r>
              <a:rPr lang="fa-IR" i="1" dirty="0">
                <a:cs typeface="B Nazanin" panose="00000400000000000000" pitchFamily="2" charset="-78"/>
              </a:rPr>
              <a:t>3. </a:t>
            </a:r>
            <a:r>
              <a:rPr lang="en-US" i="1" dirty="0">
                <a:cs typeface="B Nazanin" panose="00000400000000000000" pitchFamily="2" charset="-78"/>
              </a:rPr>
              <a:t>Client Is The Driver :</a:t>
            </a:r>
            <a:endParaRPr lang="en-US" dirty="0">
              <a:cs typeface="B Nazanin" panose="00000400000000000000" pitchFamily="2" charset="-78"/>
            </a:endParaRPr>
          </a:p>
          <a:p>
            <a:pPr algn="r" rtl="1"/>
            <a:r>
              <a:rPr lang="fa-IR" dirty="0">
                <a:cs typeface="B Nazanin" panose="00000400000000000000" pitchFamily="2" charset="-78"/>
              </a:rPr>
              <a:t>در </a:t>
            </a:r>
            <a:r>
              <a:rPr lang="en-US" dirty="0" err="1">
                <a:cs typeface="B Nazanin" panose="00000400000000000000" pitchFamily="2" charset="-78"/>
              </a:rPr>
              <a:t>GraphQL</a:t>
            </a:r>
            <a:r>
              <a:rPr lang="en-US" dirty="0">
                <a:cs typeface="B Nazanin" panose="00000400000000000000" pitchFamily="2" charset="-78"/>
              </a:rPr>
              <a:t> </a:t>
            </a:r>
            <a:r>
              <a:rPr lang="fa-IR" dirty="0">
                <a:cs typeface="B Nazanin" panose="00000400000000000000" pitchFamily="2" charset="-78"/>
              </a:rPr>
              <a:t>این امکان به توسعه دهنده فرانت اند داده میشود تا خودش مشخص کند که چه داده و با چه نوع داده ای را می خواهد به عنوان </a:t>
            </a:r>
            <a:r>
              <a:rPr lang="en-US" dirty="0">
                <a:cs typeface="B Nazanin" panose="00000400000000000000" pitchFamily="2" charset="-78"/>
              </a:rPr>
              <a:t>response </a:t>
            </a:r>
            <a:r>
              <a:rPr lang="fa-IR" dirty="0">
                <a:cs typeface="B Nazanin" panose="00000400000000000000" pitchFamily="2" charset="-78"/>
              </a:rPr>
              <a:t>دریافت کند.این ویژگی باعث می شود تا ارسال و دریافت داده هایی که مورد نیاز کاربر نیست به حداقل برسد</a:t>
            </a:r>
            <a:r>
              <a:rPr lang="fa-IR" dirty="0" smtClean="0">
                <a:cs typeface="B Nazanin" panose="00000400000000000000" pitchFamily="2" charset="-78"/>
              </a:rPr>
              <a:t>.</a:t>
            </a:r>
            <a:endParaRPr lang="en-US" dirty="0" smtClean="0">
              <a:cs typeface="B Nazanin" panose="00000400000000000000" pitchFamily="2" charset="-78"/>
            </a:endParaRPr>
          </a:p>
          <a:p>
            <a:pPr marL="0" indent="0" algn="r" rtl="1">
              <a:buNone/>
            </a:pPr>
            <a:endParaRPr lang="fa-IR" dirty="0">
              <a:cs typeface="B Nazanin" panose="00000400000000000000" pitchFamily="2" charset="-78"/>
            </a:endParaRPr>
          </a:p>
          <a:p>
            <a:pPr algn="l"/>
            <a:r>
              <a:rPr lang="fa-IR" i="1" dirty="0">
                <a:cs typeface="B Nazanin" panose="00000400000000000000" pitchFamily="2" charset="-78"/>
              </a:rPr>
              <a:t>4. </a:t>
            </a:r>
            <a:r>
              <a:rPr lang="en-US" i="1" dirty="0">
                <a:cs typeface="B Nazanin" panose="00000400000000000000" pitchFamily="2" charset="-78"/>
              </a:rPr>
              <a:t>API Evolution :</a:t>
            </a:r>
            <a:endParaRPr lang="en-US" dirty="0">
              <a:cs typeface="B Nazanin" panose="00000400000000000000" pitchFamily="2" charset="-78"/>
            </a:endParaRPr>
          </a:p>
          <a:p>
            <a:pPr algn="r" rtl="1"/>
            <a:r>
              <a:rPr lang="fa-IR" dirty="0">
                <a:cs typeface="B Nazanin" panose="00000400000000000000" pitchFamily="2" charset="-78"/>
              </a:rPr>
              <a:t>گراف کیوال مطابق با </a:t>
            </a:r>
            <a:r>
              <a:rPr lang="en-US" dirty="0">
                <a:cs typeface="B Nazanin" panose="00000400000000000000" pitchFamily="2" charset="-78"/>
              </a:rPr>
              <a:t>schema </a:t>
            </a:r>
            <a:r>
              <a:rPr lang="fa-IR" dirty="0">
                <a:cs typeface="B Nazanin" panose="00000400000000000000" pitchFamily="2" charset="-78"/>
              </a:rPr>
              <a:t>که برای آن مشخص شده است داده مورد نیاز کاربر را </a:t>
            </a:r>
            <a:r>
              <a:rPr lang="en-US" dirty="0">
                <a:cs typeface="B Nazanin" panose="00000400000000000000" pitchFamily="2" charset="-78"/>
              </a:rPr>
              <a:t>response </a:t>
            </a:r>
            <a:r>
              <a:rPr lang="fa-IR" dirty="0">
                <a:cs typeface="B Nazanin" panose="00000400000000000000" pitchFamily="2" charset="-78"/>
              </a:rPr>
              <a:t>می کند درنتیجه به راحتی می توانید فیلدی را کم و یا زیاد کنید پس نیاز به ورژن های مختلف از </a:t>
            </a:r>
            <a:r>
              <a:rPr lang="en-US" dirty="0">
                <a:cs typeface="B Nazanin" panose="00000400000000000000" pitchFamily="2" charset="-78"/>
              </a:rPr>
              <a:t>API </a:t>
            </a:r>
            <a:r>
              <a:rPr lang="fa-IR" dirty="0">
                <a:cs typeface="B Nazanin" panose="00000400000000000000" pitchFamily="2" charset="-78"/>
              </a:rPr>
              <a:t>از بین می رود</a:t>
            </a:r>
            <a:r>
              <a:rPr lang="fa-IR" dirty="0" smtClean="0">
                <a:cs typeface="B Nazanin" panose="00000400000000000000" pitchFamily="2" charset="-78"/>
              </a:rPr>
              <a:t>.</a:t>
            </a:r>
            <a:endParaRPr lang="en-US" dirty="0" smtClean="0">
              <a:cs typeface="B Nazanin" panose="00000400000000000000" pitchFamily="2" charset="-78"/>
            </a:endParaRPr>
          </a:p>
          <a:p>
            <a:pPr marL="0" indent="0" algn="r" rtl="1">
              <a:buNone/>
            </a:pPr>
            <a:endParaRPr lang="fa-IR" dirty="0">
              <a:cs typeface="B Nazanin" panose="00000400000000000000" pitchFamily="2" charset="-78"/>
            </a:endParaRPr>
          </a:p>
          <a:p>
            <a:pPr algn="l"/>
            <a:r>
              <a:rPr lang="fa-IR" i="1" dirty="0">
                <a:cs typeface="B Nazanin" panose="00000400000000000000" pitchFamily="2" charset="-78"/>
              </a:rPr>
              <a:t>5. </a:t>
            </a:r>
            <a:r>
              <a:rPr lang="en-US" i="1" dirty="0">
                <a:cs typeface="B Nazanin" panose="00000400000000000000" pitchFamily="2" charset="-78"/>
              </a:rPr>
              <a:t>Transport Layer Agnostic :</a:t>
            </a:r>
            <a:endParaRPr lang="en-US" dirty="0">
              <a:cs typeface="B Nazanin" panose="00000400000000000000" pitchFamily="2" charset="-78"/>
            </a:endParaRPr>
          </a:p>
          <a:p>
            <a:pPr algn="r" rtl="1"/>
            <a:r>
              <a:rPr lang="fa-IR" dirty="0">
                <a:cs typeface="B Nazanin" panose="00000400000000000000" pitchFamily="2" charset="-78"/>
              </a:rPr>
              <a:t>یکی از اصلی ترین ویژگی های </a:t>
            </a:r>
            <a:r>
              <a:rPr lang="en-US" dirty="0" err="1">
                <a:cs typeface="B Nazanin" panose="00000400000000000000" pitchFamily="2" charset="-78"/>
              </a:rPr>
              <a:t>GraphQL</a:t>
            </a:r>
            <a:r>
              <a:rPr lang="en-US" dirty="0">
                <a:cs typeface="B Nazanin" panose="00000400000000000000" pitchFamily="2" charset="-78"/>
              </a:rPr>
              <a:t> </a:t>
            </a:r>
            <a:r>
              <a:rPr lang="fa-IR" dirty="0">
                <a:cs typeface="B Nazanin" panose="00000400000000000000" pitchFamily="2" charset="-78"/>
              </a:rPr>
              <a:t>که باعث تمایز آن از </a:t>
            </a:r>
            <a:r>
              <a:rPr lang="en-US" dirty="0">
                <a:cs typeface="B Nazanin" panose="00000400000000000000" pitchFamily="2" charset="-78"/>
              </a:rPr>
              <a:t>REST </a:t>
            </a:r>
            <a:r>
              <a:rPr lang="fa-IR" dirty="0">
                <a:cs typeface="B Nazanin" panose="00000400000000000000" pitchFamily="2" charset="-78"/>
              </a:rPr>
              <a:t>می شود این است که از پروتکل های انتقال دیتای مختلفی را پشتیبانی می کند اگر وب سرور </a:t>
            </a:r>
            <a:r>
              <a:rPr lang="en-US" dirty="0">
                <a:cs typeface="B Nazanin" panose="00000400000000000000" pitchFamily="2" charset="-78"/>
              </a:rPr>
              <a:t>API </a:t>
            </a:r>
            <a:r>
              <a:rPr lang="fa-IR" dirty="0">
                <a:cs typeface="B Nazanin" panose="00000400000000000000" pitchFamily="2" charset="-78"/>
              </a:rPr>
              <a:t>به جهت پورتکل انتقال دیتا تغییراتی داشته باشد (</a:t>
            </a:r>
            <a:r>
              <a:rPr lang="en-US" dirty="0">
                <a:cs typeface="B Nazanin" panose="00000400000000000000" pitchFamily="2" charset="-78"/>
              </a:rPr>
              <a:t>http, https, </a:t>
            </a:r>
            <a:r>
              <a:rPr lang="en-US" dirty="0" err="1">
                <a:cs typeface="B Nazanin" panose="00000400000000000000" pitchFamily="2" charset="-78"/>
              </a:rPr>
              <a:t>WebSocket</a:t>
            </a:r>
            <a:r>
              <a:rPr lang="en-US" dirty="0">
                <a:cs typeface="B Nazanin" panose="00000400000000000000" pitchFamily="2" charset="-78"/>
              </a:rPr>
              <a:t>, TCP, UDP) </a:t>
            </a:r>
            <a:r>
              <a:rPr lang="fa-IR" dirty="0">
                <a:cs typeface="B Nazanin" panose="00000400000000000000" pitchFamily="2" charset="-78"/>
              </a:rPr>
              <a:t>انگاه </a:t>
            </a:r>
            <a:r>
              <a:rPr lang="en-US" dirty="0" err="1">
                <a:cs typeface="B Nazanin" panose="00000400000000000000" pitchFamily="2" charset="-78"/>
              </a:rPr>
              <a:t>GraphQL</a:t>
            </a:r>
            <a:r>
              <a:rPr lang="en-US" dirty="0">
                <a:cs typeface="B Nazanin" panose="00000400000000000000" pitchFamily="2" charset="-78"/>
              </a:rPr>
              <a:t> </a:t>
            </a:r>
            <a:r>
              <a:rPr lang="fa-IR" dirty="0">
                <a:cs typeface="B Nazanin" panose="00000400000000000000" pitchFamily="2" charset="-78"/>
              </a:rPr>
              <a:t>می تواند داده را با توجه به پورتکل انتقال بین </a:t>
            </a:r>
            <a:r>
              <a:rPr lang="en-US" dirty="0">
                <a:cs typeface="B Nazanin" panose="00000400000000000000" pitchFamily="2" charset="-78"/>
              </a:rPr>
              <a:t>client </a:t>
            </a:r>
            <a:r>
              <a:rPr lang="fa-IR" dirty="0">
                <a:cs typeface="B Nazanin" panose="00000400000000000000" pitchFamily="2" charset="-78"/>
              </a:rPr>
              <a:t>و </a:t>
            </a:r>
            <a:r>
              <a:rPr lang="en-US" dirty="0">
                <a:cs typeface="B Nazanin" panose="00000400000000000000" pitchFamily="2" charset="-78"/>
              </a:rPr>
              <a:t>server </a:t>
            </a:r>
            <a:r>
              <a:rPr lang="fa-IR" dirty="0">
                <a:cs typeface="B Nazanin" panose="00000400000000000000" pitchFamily="2" charset="-78"/>
              </a:rPr>
              <a:t>جا­به‌­جا کند</a:t>
            </a:r>
            <a:r>
              <a:rPr lang="fa-IR" dirty="0" smtClean="0">
                <a:cs typeface="B Nazanin" panose="00000400000000000000" pitchFamily="2" charset="-78"/>
              </a:rPr>
              <a:t>.</a:t>
            </a:r>
            <a:endParaRPr lang="en-US" dirty="0">
              <a:cs typeface="B Nazanin" panose="00000400000000000000" pitchFamily="2" charset="-78"/>
            </a:endParaRPr>
          </a:p>
        </p:txBody>
      </p:sp>
    </p:spTree>
    <p:extLst>
      <p:ext uri="{BB962C8B-B14F-4D97-AF65-F5344CB8AC3E}">
        <p14:creationId xmlns:p14="http://schemas.microsoft.com/office/powerpoint/2010/main" val="1979866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177083"/>
            <a:ext cx="10364451" cy="422007"/>
          </a:xfrm>
        </p:spPr>
        <p:txBody>
          <a:bodyPr>
            <a:normAutofit fontScale="90000"/>
          </a:bodyPr>
          <a:lstStyle/>
          <a:p>
            <a:pPr rtl="1"/>
            <a:r>
              <a:rPr lang="fa-IR" b="1" dirty="0">
                <a:solidFill>
                  <a:srgbClr val="FF0000"/>
                </a:solidFill>
                <a:cs typeface="B Nazanin" panose="00000400000000000000" pitchFamily="2" charset="-78"/>
              </a:rPr>
              <a:t>مزایای </a:t>
            </a:r>
            <a:r>
              <a:rPr lang="en-US" b="1" dirty="0" err="1">
                <a:solidFill>
                  <a:srgbClr val="FF0000"/>
                </a:solidFill>
                <a:cs typeface="B Nazanin" panose="00000400000000000000" pitchFamily="2" charset="-78"/>
              </a:rPr>
              <a:t>GraphQL</a:t>
            </a:r>
            <a:endParaRPr lang="en-US" dirty="0"/>
          </a:p>
        </p:txBody>
      </p:sp>
      <p:sp>
        <p:nvSpPr>
          <p:cNvPr id="3" name="Content Placeholder 2"/>
          <p:cNvSpPr>
            <a:spLocks noGrp="1"/>
          </p:cNvSpPr>
          <p:nvPr>
            <p:ph sz="quarter" idx="4294967295"/>
          </p:nvPr>
        </p:nvSpPr>
        <p:spPr>
          <a:xfrm>
            <a:off x="913774" y="956441"/>
            <a:ext cx="10363826" cy="5465379"/>
          </a:xfrm>
        </p:spPr>
        <p:txBody>
          <a:bodyPr>
            <a:normAutofit fontScale="55000" lnSpcReduction="20000"/>
          </a:bodyPr>
          <a:lstStyle/>
          <a:p>
            <a:pPr algn="l"/>
            <a:r>
              <a:rPr lang="en-US" i="1" dirty="0">
                <a:cs typeface="B Nazanin" panose="00000400000000000000" pitchFamily="2" charset="-78"/>
              </a:rPr>
              <a:t>1. Non-Existent Caching</a:t>
            </a:r>
            <a:endParaRPr lang="en-US" dirty="0">
              <a:cs typeface="B Nazanin" panose="00000400000000000000" pitchFamily="2" charset="-78"/>
            </a:endParaRPr>
          </a:p>
          <a:p>
            <a:pPr algn="r" rtl="1"/>
            <a:r>
              <a:rPr lang="fa-IR" dirty="0">
                <a:cs typeface="B Nazanin" panose="00000400000000000000" pitchFamily="2" charset="-78"/>
              </a:rPr>
              <a:t>گراف کیوال برخلاف </a:t>
            </a:r>
            <a:r>
              <a:rPr lang="en-US" dirty="0">
                <a:cs typeface="B Nazanin" panose="00000400000000000000" pitchFamily="2" charset="-78"/>
              </a:rPr>
              <a:t>REST </a:t>
            </a:r>
            <a:r>
              <a:rPr lang="fa-IR" dirty="0">
                <a:cs typeface="B Nazanin" panose="00000400000000000000" pitchFamily="2" charset="-78"/>
              </a:rPr>
              <a:t>که از سیستم کش </a:t>
            </a:r>
            <a:r>
              <a:rPr lang="en-US" dirty="0">
                <a:cs typeface="B Nazanin" panose="00000400000000000000" pitchFamily="2" charset="-78"/>
              </a:rPr>
              <a:t>HTTP </a:t>
            </a:r>
            <a:r>
              <a:rPr lang="fa-IR" dirty="0">
                <a:cs typeface="B Nazanin" panose="00000400000000000000" pitchFamily="2" charset="-78"/>
              </a:rPr>
              <a:t>استفاده می کند از </a:t>
            </a:r>
            <a:r>
              <a:rPr lang="en-US" dirty="0" err="1">
                <a:cs typeface="B Nazanin" panose="00000400000000000000" pitchFamily="2" charset="-78"/>
              </a:rPr>
              <a:t>cach</a:t>
            </a:r>
            <a:r>
              <a:rPr lang="en-US" dirty="0">
                <a:cs typeface="B Nazanin" panose="00000400000000000000" pitchFamily="2" charset="-78"/>
              </a:rPr>
              <a:t> </a:t>
            </a:r>
            <a:r>
              <a:rPr lang="fa-IR" dirty="0">
                <a:cs typeface="B Nazanin" panose="00000400000000000000" pitchFamily="2" charset="-78"/>
              </a:rPr>
              <a:t>پشتیبانی نمی کند</a:t>
            </a:r>
            <a:r>
              <a:rPr lang="fa-IR" dirty="0" smtClean="0">
                <a:cs typeface="B Nazanin" panose="00000400000000000000" pitchFamily="2" charset="-78"/>
              </a:rPr>
              <a:t>.</a:t>
            </a:r>
          </a:p>
          <a:p>
            <a:pPr marL="0" indent="0" algn="r" rtl="1">
              <a:buNone/>
            </a:pPr>
            <a:endParaRPr lang="fa-IR" dirty="0">
              <a:cs typeface="B Nazanin" panose="00000400000000000000" pitchFamily="2" charset="-78"/>
            </a:endParaRPr>
          </a:p>
          <a:p>
            <a:pPr algn="l"/>
            <a:r>
              <a:rPr lang="fa-IR" i="1" dirty="0">
                <a:cs typeface="B Nazanin" panose="00000400000000000000" pitchFamily="2" charset="-78"/>
              </a:rPr>
              <a:t>2. </a:t>
            </a:r>
            <a:r>
              <a:rPr lang="en-US" i="1" dirty="0">
                <a:cs typeface="B Nazanin" panose="00000400000000000000" pitchFamily="2" charset="-78"/>
              </a:rPr>
              <a:t>Monitoring and Error Reporting :</a:t>
            </a:r>
            <a:endParaRPr lang="en-US" dirty="0">
              <a:cs typeface="B Nazanin" panose="00000400000000000000" pitchFamily="2" charset="-78"/>
            </a:endParaRPr>
          </a:p>
          <a:p>
            <a:pPr algn="r" rtl="1"/>
            <a:r>
              <a:rPr lang="fa-IR" dirty="0">
                <a:cs typeface="B Nazanin" panose="00000400000000000000" pitchFamily="2" charset="-78"/>
              </a:rPr>
              <a:t>سیستم </a:t>
            </a:r>
            <a:r>
              <a:rPr lang="en-US" dirty="0" err="1">
                <a:cs typeface="B Nazanin" panose="00000400000000000000" pitchFamily="2" charset="-78"/>
              </a:rPr>
              <a:t>RESTFUl</a:t>
            </a:r>
            <a:r>
              <a:rPr lang="en-US" dirty="0">
                <a:cs typeface="B Nazanin" panose="00000400000000000000" pitchFamily="2" charset="-78"/>
              </a:rPr>
              <a:t> </a:t>
            </a:r>
            <a:r>
              <a:rPr lang="fa-IR" dirty="0">
                <a:cs typeface="B Nazanin" panose="00000400000000000000" pitchFamily="2" charset="-78"/>
              </a:rPr>
              <a:t>از </a:t>
            </a:r>
            <a:r>
              <a:rPr lang="en-US" dirty="0">
                <a:cs typeface="B Nazanin" panose="00000400000000000000" pitchFamily="2" charset="-78"/>
              </a:rPr>
              <a:t>status </a:t>
            </a:r>
            <a:r>
              <a:rPr lang="fa-IR" dirty="0">
                <a:cs typeface="B Nazanin" panose="00000400000000000000" pitchFamily="2" charset="-78"/>
              </a:rPr>
              <a:t>های </a:t>
            </a:r>
            <a:r>
              <a:rPr lang="en-US" dirty="0">
                <a:cs typeface="B Nazanin" panose="00000400000000000000" pitchFamily="2" charset="-78"/>
              </a:rPr>
              <a:t>HTTP </a:t>
            </a:r>
            <a:r>
              <a:rPr lang="fa-IR" dirty="0">
                <a:cs typeface="B Nazanin" panose="00000400000000000000" pitchFamily="2" charset="-78"/>
              </a:rPr>
              <a:t>برای مدیریت انواع خطاها استفاده می کند.این مقوله باعث میشود تا بتوان بحث مانیتورینگ را بر روی </a:t>
            </a:r>
            <a:r>
              <a:rPr lang="en-US" dirty="0">
                <a:cs typeface="B Nazanin" panose="00000400000000000000" pitchFamily="2" charset="-78"/>
              </a:rPr>
              <a:t>API </a:t>
            </a:r>
            <a:r>
              <a:rPr lang="fa-IR" dirty="0">
                <a:cs typeface="B Nazanin" panose="00000400000000000000" pitchFamily="2" charset="-78"/>
              </a:rPr>
              <a:t>به راحتی پیاده سازی نمود.ولی </a:t>
            </a:r>
            <a:r>
              <a:rPr lang="en-US" dirty="0">
                <a:cs typeface="B Nazanin" panose="00000400000000000000" pitchFamily="2" charset="-78"/>
              </a:rPr>
              <a:t>API </a:t>
            </a:r>
            <a:r>
              <a:rPr lang="fa-IR" dirty="0">
                <a:cs typeface="B Nazanin" panose="00000400000000000000" pitchFamily="2" charset="-78"/>
              </a:rPr>
              <a:t>که توسط ساختار </a:t>
            </a:r>
            <a:r>
              <a:rPr lang="en-US" dirty="0" err="1">
                <a:cs typeface="B Nazanin" panose="00000400000000000000" pitchFamily="2" charset="-78"/>
              </a:rPr>
              <a:t>GraphQL</a:t>
            </a:r>
            <a:r>
              <a:rPr lang="en-US" dirty="0">
                <a:cs typeface="B Nazanin" panose="00000400000000000000" pitchFamily="2" charset="-78"/>
              </a:rPr>
              <a:t> </a:t>
            </a:r>
            <a:r>
              <a:rPr lang="fa-IR" dirty="0">
                <a:cs typeface="B Nazanin" panose="00000400000000000000" pitchFamily="2" charset="-78"/>
              </a:rPr>
              <a:t>پیاده سازی شده است همه </a:t>
            </a:r>
            <a:r>
              <a:rPr lang="en-US" dirty="0">
                <a:cs typeface="B Nazanin" panose="00000400000000000000" pitchFamily="2" charset="-78"/>
              </a:rPr>
              <a:t>response</a:t>
            </a:r>
            <a:r>
              <a:rPr lang="fa-IR" dirty="0">
                <a:cs typeface="B Nazanin" panose="00000400000000000000" pitchFamily="2" charset="-78"/>
              </a:rPr>
              <a:t>ها را با </a:t>
            </a:r>
            <a:r>
              <a:rPr lang="en-US" dirty="0">
                <a:cs typeface="B Nazanin" panose="00000400000000000000" pitchFamily="2" charset="-78"/>
              </a:rPr>
              <a:t>status 200 </a:t>
            </a:r>
            <a:r>
              <a:rPr lang="fa-IR" dirty="0">
                <a:cs typeface="B Nazanin" panose="00000400000000000000" pitchFamily="2" charset="-78"/>
              </a:rPr>
              <a:t>ارسال می کند.و این کار مانیتوریگ </a:t>
            </a:r>
            <a:r>
              <a:rPr lang="en-US" dirty="0">
                <a:cs typeface="B Nazanin" panose="00000400000000000000" pitchFamily="2" charset="-78"/>
              </a:rPr>
              <a:t>API </a:t>
            </a:r>
            <a:r>
              <a:rPr lang="fa-IR" dirty="0">
                <a:cs typeface="B Nazanin" panose="00000400000000000000" pitchFamily="2" charset="-78"/>
              </a:rPr>
              <a:t>را با مشکل مواجه می کند</a:t>
            </a:r>
            <a:r>
              <a:rPr lang="fa-IR" dirty="0" smtClean="0">
                <a:cs typeface="B Nazanin" panose="00000400000000000000" pitchFamily="2" charset="-78"/>
              </a:rPr>
              <a:t>.</a:t>
            </a:r>
          </a:p>
          <a:p>
            <a:pPr marL="0" indent="0" algn="r" rtl="1">
              <a:buNone/>
            </a:pPr>
            <a:endParaRPr lang="fa-IR" dirty="0">
              <a:cs typeface="B Nazanin" panose="00000400000000000000" pitchFamily="2" charset="-78"/>
            </a:endParaRPr>
          </a:p>
          <a:p>
            <a:pPr algn="l"/>
            <a:r>
              <a:rPr lang="fa-IR" i="1" dirty="0">
                <a:cs typeface="B Nazanin" panose="00000400000000000000" pitchFamily="2" charset="-78"/>
              </a:rPr>
              <a:t>3. </a:t>
            </a:r>
            <a:r>
              <a:rPr lang="en-US" i="1" dirty="0">
                <a:cs typeface="B Nazanin" panose="00000400000000000000" pitchFamily="2" charset="-78"/>
              </a:rPr>
              <a:t>Exposed Schema and Resource Attacks :</a:t>
            </a:r>
            <a:endParaRPr lang="en-US" dirty="0">
              <a:cs typeface="B Nazanin" panose="00000400000000000000" pitchFamily="2" charset="-78"/>
            </a:endParaRPr>
          </a:p>
          <a:p>
            <a:pPr algn="r" rtl="1"/>
            <a:r>
              <a:rPr lang="fa-IR" dirty="0">
                <a:cs typeface="B Nazanin" panose="00000400000000000000" pitchFamily="2" charset="-78"/>
              </a:rPr>
              <a:t>برخلاف </a:t>
            </a:r>
            <a:r>
              <a:rPr lang="en-US" dirty="0">
                <a:cs typeface="B Nazanin" panose="00000400000000000000" pitchFamily="2" charset="-78"/>
              </a:rPr>
              <a:t>REST </a:t>
            </a:r>
            <a:r>
              <a:rPr lang="fa-IR" dirty="0">
                <a:cs typeface="B Nazanin" panose="00000400000000000000" pitchFamily="2" charset="-78"/>
              </a:rPr>
              <a:t>در </a:t>
            </a:r>
            <a:r>
              <a:rPr lang="en-US" dirty="0" err="1">
                <a:cs typeface="B Nazanin" panose="00000400000000000000" pitchFamily="2" charset="-78"/>
              </a:rPr>
              <a:t>GraphQL</a:t>
            </a:r>
            <a:r>
              <a:rPr lang="en-US" dirty="0">
                <a:cs typeface="B Nazanin" panose="00000400000000000000" pitchFamily="2" charset="-78"/>
              </a:rPr>
              <a:t> </a:t>
            </a:r>
            <a:r>
              <a:rPr lang="fa-IR" dirty="0">
                <a:cs typeface="B Nazanin" panose="00000400000000000000" pitchFamily="2" charset="-78"/>
              </a:rPr>
              <a:t>برای درخواست از </a:t>
            </a:r>
            <a:r>
              <a:rPr lang="en-US" dirty="0">
                <a:cs typeface="B Nazanin" panose="00000400000000000000" pitchFamily="2" charset="-78"/>
              </a:rPr>
              <a:t>Query</a:t>
            </a:r>
            <a:r>
              <a:rPr lang="fa-IR" dirty="0">
                <a:cs typeface="B Nazanin" panose="00000400000000000000" pitchFamily="2" charset="-78"/>
              </a:rPr>
              <a:t>ها استفاده می کنید در نتیجه باید به درستی با </a:t>
            </a:r>
            <a:r>
              <a:rPr lang="en-US" dirty="0">
                <a:cs typeface="B Nazanin" panose="00000400000000000000" pitchFamily="2" charset="-78"/>
              </a:rPr>
              <a:t>Schema </a:t>
            </a:r>
            <a:r>
              <a:rPr lang="fa-IR" dirty="0">
                <a:cs typeface="B Nazanin" panose="00000400000000000000" pitchFamily="2" charset="-78"/>
              </a:rPr>
              <a:t>دادها آشنایی داشته باشید بنابراین وقتی </a:t>
            </a:r>
            <a:r>
              <a:rPr lang="en-US" dirty="0">
                <a:cs typeface="B Nazanin" panose="00000400000000000000" pitchFamily="2" charset="-78"/>
              </a:rPr>
              <a:t>API </a:t>
            </a:r>
            <a:r>
              <a:rPr lang="fa-IR" dirty="0">
                <a:cs typeface="B Nazanin" panose="00000400000000000000" pitchFamily="2" charset="-78"/>
              </a:rPr>
              <a:t>خود را در اختیار دیگران قرار می دهید این </a:t>
            </a:r>
            <a:r>
              <a:rPr lang="en-US" dirty="0">
                <a:cs typeface="B Nazanin" panose="00000400000000000000" pitchFamily="2" charset="-78"/>
              </a:rPr>
              <a:t>API </a:t>
            </a:r>
            <a:r>
              <a:rPr lang="fa-IR" dirty="0">
                <a:cs typeface="B Nazanin" panose="00000400000000000000" pitchFamily="2" charset="-78"/>
              </a:rPr>
              <a:t>را باید آنقدر قوی و ایمن توسعه داده باشید تا کاربر در حالی که با </a:t>
            </a:r>
            <a:r>
              <a:rPr lang="en-US" dirty="0">
                <a:cs typeface="B Nazanin" panose="00000400000000000000" pitchFamily="2" charset="-78"/>
              </a:rPr>
              <a:t>Query</a:t>
            </a:r>
            <a:r>
              <a:rPr lang="fa-IR" dirty="0">
                <a:cs typeface="B Nazanin" panose="00000400000000000000" pitchFamily="2" charset="-78"/>
              </a:rPr>
              <a:t>ها کار می کند نتواند به راحتی به دیتا استراکچر (</a:t>
            </a:r>
            <a:r>
              <a:rPr lang="en-US" dirty="0">
                <a:cs typeface="B Nazanin" panose="00000400000000000000" pitchFamily="2" charset="-78"/>
              </a:rPr>
              <a:t>Schema) </a:t>
            </a:r>
            <a:r>
              <a:rPr lang="fa-IR" dirty="0">
                <a:cs typeface="B Nazanin" panose="00000400000000000000" pitchFamily="2" charset="-78"/>
              </a:rPr>
              <a:t>دسترسی داشته باشد و حملات </a:t>
            </a:r>
            <a:r>
              <a:rPr lang="en-US" dirty="0">
                <a:cs typeface="B Nazanin" panose="00000400000000000000" pitchFamily="2" charset="-78"/>
              </a:rPr>
              <a:t>Dos </a:t>
            </a:r>
            <a:r>
              <a:rPr lang="fa-IR" dirty="0">
                <a:cs typeface="B Nazanin" panose="00000400000000000000" pitchFamily="2" charset="-78"/>
              </a:rPr>
              <a:t>را انجام دهد</a:t>
            </a:r>
            <a:r>
              <a:rPr lang="fa-IR" dirty="0" smtClean="0">
                <a:cs typeface="B Nazanin" panose="00000400000000000000" pitchFamily="2" charset="-78"/>
              </a:rPr>
              <a:t>.</a:t>
            </a:r>
          </a:p>
          <a:p>
            <a:pPr marL="0" indent="0" algn="r" rtl="1">
              <a:buNone/>
            </a:pPr>
            <a:endParaRPr lang="fa-IR" dirty="0">
              <a:cs typeface="B Nazanin" panose="00000400000000000000" pitchFamily="2" charset="-78"/>
            </a:endParaRPr>
          </a:p>
          <a:p>
            <a:pPr algn="l"/>
            <a:r>
              <a:rPr lang="fa-IR" i="1" dirty="0">
                <a:cs typeface="B Nazanin" panose="00000400000000000000" pitchFamily="2" charset="-78"/>
              </a:rPr>
              <a:t>4. </a:t>
            </a:r>
            <a:r>
              <a:rPr lang="en-US" i="1" dirty="0">
                <a:cs typeface="B Nazanin" panose="00000400000000000000" pitchFamily="2" charset="-78"/>
              </a:rPr>
              <a:t>Security – Authentication and Authorization :</a:t>
            </a:r>
            <a:endParaRPr lang="en-US" dirty="0">
              <a:cs typeface="B Nazanin" panose="00000400000000000000" pitchFamily="2" charset="-78"/>
            </a:endParaRPr>
          </a:p>
          <a:p>
            <a:pPr algn="r" rtl="1"/>
            <a:r>
              <a:rPr lang="fa-IR" dirty="0">
                <a:cs typeface="B Nazanin" panose="00000400000000000000" pitchFamily="2" charset="-78"/>
              </a:rPr>
              <a:t>مشکلی که در </a:t>
            </a:r>
            <a:r>
              <a:rPr lang="en-US" dirty="0">
                <a:cs typeface="B Nazanin" panose="00000400000000000000" pitchFamily="2" charset="-78"/>
              </a:rPr>
              <a:t>API</a:t>
            </a:r>
            <a:r>
              <a:rPr lang="fa-IR" dirty="0">
                <a:cs typeface="B Nazanin" panose="00000400000000000000" pitchFamily="2" charset="-78"/>
              </a:rPr>
              <a:t>هایی که با </a:t>
            </a:r>
            <a:r>
              <a:rPr lang="en-US" dirty="0" err="1">
                <a:cs typeface="B Nazanin" panose="00000400000000000000" pitchFamily="2" charset="-78"/>
              </a:rPr>
              <a:t>GraphQL</a:t>
            </a:r>
            <a:r>
              <a:rPr lang="en-US" dirty="0">
                <a:cs typeface="B Nazanin" panose="00000400000000000000" pitchFamily="2" charset="-78"/>
              </a:rPr>
              <a:t> </a:t>
            </a:r>
            <a:r>
              <a:rPr lang="fa-IR" dirty="0">
                <a:cs typeface="B Nazanin" panose="00000400000000000000" pitchFamily="2" charset="-78"/>
              </a:rPr>
              <a:t>توسعه داده می شود در حال حاضر در بین جامعه </a:t>
            </a:r>
            <a:r>
              <a:rPr lang="en-US" dirty="0" err="1">
                <a:cs typeface="B Nazanin" panose="00000400000000000000" pitchFamily="2" charset="-78"/>
              </a:rPr>
              <a:t>GraphQL</a:t>
            </a:r>
            <a:r>
              <a:rPr lang="en-US" dirty="0">
                <a:cs typeface="B Nazanin" panose="00000400000000000000" pitchFamily="2" charset="-78"/>
              </a:rPr>
              <a:t> </a:t>
            </a:r>
            <a:r>
              <a:rPr lang="fa-IR" dirty="0">
                <a:cs typeface="B Nazanin" panose="00000400000000000000" pitchFamily="2" charset="-78"/>
              </a:rPr>
              <a:t>وجود دارد این است که چگونه باید مقوله امنیت را پیاده سازی کرد. این درحالی است که هنوز استانداردی برای ادغام </a:t>
            </a:r>
            <a:r>
              <a:rPr lang="en-US" dirty="0">
                <a:cs typeface="B Nazanin" panose="00000400000000000000" pitchFamily="2" charset="-78"/>
              </a:rPr>
              <a:t>authentication and authorization </a:t>
            </a:r>
            <a:r>
              <a:rPr lang="fa-IR" dirty="0">
                <a:cs typeface="B Nazanin" panose="00000400000000000000" pitchFamily="2" charset="-78"/>
              </a:rPr>
              <a:t>وجود ندارد</a:t>
            </a:r>
            <a:r>
              <a:rPr lang="fa-IR" dirty="0" smtClean="0">
                <a:cs typeface="B Nazanin" panose="00000400000000000000" pitchFamily="2" charset="-78"/>
              </a:rPr>
              <a:t>.</a:t>
            </a:r>
          </a:p>
          <a:p>
            <a:pPr marL="0" indent="0" algn="r" rtl="1">
              <a:buNone/>
            </a:pPr>
            <a:endParaRPr lang="fa-IR" dirty="0">
              <a:cs typeface="B Nazanin" panose="00000400000000000000" pitchFamily="2" charset="-78"/>
            </a:endParaRPr>
          </a:p>
          <a:p>
            <a:pPr algn="l"/>
            <a:r>
              <a:rPr lang="fa-IR" i="1" dirty="0">
                <a:cs typeface="B Nazanin" panose="00000400000000000000" pitchFamily="2" charset="-78"/>
              </a:rPr>
              <a:t>5. </a:t>
            </a:r>
            <a:r>
              <a:rPr lang="en-US" i="1" dirty="0">
                <a:cs typeface="B Nazanin" panose="00000400000000000000" pitchFamily="2" charset="-78"/>
              </a:rPr>
              <a:t>Young Ecosystem :</a:t>
            </a:r>
            <a:endParaRPr lang="en-US" dirty="0">
              <a:cs typeface="B Nazanin" panose="00000400000000000000" pitchFamily="2" charset="-78"/>
            </a:endParaRPr>
          </a:p>
          <a:p>
            <a:pPr algn="r" rtl="1"/>
            <a:r>
              <a:rPr lang="fa-IR" dirty="0">
                <a:cs typeface="B Nazanin" panose="00000400000000000000" pitchFamily="2" charset="-78"/>
              </a:rPr>
              <a:t>گراف کیوال ابزاری نو ظهور در حوزه توسعه </a:t>
            </a:r>
            <a:r>
              <a:rPr lang="en-US" dirty="0">
                <a:cs typeface="B Nazanin" panose="00000400000000000000" pitchFamily="2" charset="-78"/>
              </a:rPr>
              <a:t>API</a:t>
            </a:r>
            <a:r>
              <a:rPr lang="fa-IR" dirty="0">
                <a:cs typeface="B Nazanin" panose="00000400000000000000" pitchFamily="2" charset="-78"/>
              </a:rPr>
              <a:t>ها محسوب می شود و شاید در اولین تجربه کاربری خود با این ساختار با مشکلات زیادی روبه رو شوید که شاید ساعت ها وقت شما را برای حل آن مشکل به خود بگیرد. ولی همواره در حال بروزرسانی و رفع باگ هایی است که ممکن است هر شخصی که از آن استفاده می کند با آن برخورد داشته باشد.</a:t>
            </a:r>
          </a:p>
          <a:p>
            <a:pPr algn="r" rtl="1"/>
            <a:endParaRPr lang="en-US" dirty="0">
              <a:cs typeface="B Nazanin" panose="00000400000000000000" pitchFamily="2" charset="-78"/>
            </a:endParaRPr>
          </a:p>
        </p:txBody>
      </p:sp>
    </p:spTree>
    <p:extLst>
      <p:ext uri="{BB962C8B-B14F-4D97-AF65-F5344CB8AC3E}">
        <p14:creationId xmlns:p14="http://schemas.microsoft.com/office/powerpoint/2010/main" val="1532270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b="1" dirty="0" smtClean="0">
                <a:solidFill>
                  <a:srgbClr val="FF0000"/>
                </a:solidFill>
                <a:cs typeface="B Nazanin" panose="00000400000000000000" pitchFamily="2" charset="-78"/>
              </a:rPr>
              <a:t>نتیجه گیری</a:t>
            </a:r>
            <a:endParaRPr lang="en-US" b="1" dirty="0">
              <a:solidFill>
                <a:srgbClr val="FF0000"/>
              </a:solidFill>
              <a:cs typeface="B Nazanin" panose="00000400000000000000" pitchFamily="2" charset="-78"/>
            </a:endParaRPr>
          </a:p>
        </p:txBody>
      </p:sp>
      <p:sp>
        <p:nvSpPr>
          <p:cNvPr id="3" name="Content Placeholder 2"/>
          <p:cNvSpPr>
            <a:spLocks noGrp="1"/>
          </p:cNvSpPr>
          <p:nvPr>
            <p:ph sz="quarter" idx="4294967295"/>
          </p:nvPr>
        </p:nvSpPr>
        <p:spPr>
          <a:xfrm>
            <a:off x="913774" y="2367093"/>
            <a:ext cx="10363826" cy="870094"/>
          </a:xfrm>
        </p:spPr>
        <p:txBody>
          <a:bodyPr/>
          <a:lstStyle/>
          <a:p>
            <a:pPr algn="r" rtl="1"/>
            <a:r>
              <a:rPr lang="fa-IR" i="1" dirty="0">
                <a:cs typeface="B Nazanin" panose="00000400000000000000" pitchFamily="2" charset="-78"/>
              </a:rPr>
              <a:t>در انتها باید </a:t>
            </a:r>
            <a:r>
              <a:rPr lang="fa-IR" i="1" dirty="0" smtClean="0">
                <a:cs typeface="B Nazanin" panose="00000400000000000000" pitchFamily="2" charset="-78"/>
              </a:rPr>
              <a:t>بگوییم که</a:t>
            </a:r>
            <a:r>
              <a:rPr lang="en-US" i="1" dirty="0" smtClean="0">
                <a:cs typeface="B Nazanin" panose="00000400000000000000" pitchFamily="2" charset="-78"/>
              </a:rPr>
              <a:t> </a:t>
            </a:r>
            <a:r>
              <a:rPr lang="en-US" i="1" dirty="0" err="1" smtClean="0">
                <a:cs typeface="B Nazanin" panose="00000400000000000000" pitchFamily="2" charset="-78"/>
              </a:rPr>
              <a:t>GraphQL</a:t>
            </a:r>
            <a:r>
              <a:rPr lang="en-US" i="1" dirty="0" smtClean="0">
                <a:cs typeface="B Nazanin" panose="00000400000000000000" pitchFamily="2" charset="-78"/>
              </a:rPr>
              <a:t> </a:t>
            </a:r>
            <a:r>
              <a:rPr lang="fa-IR" i="1" dirty="0">
                <a:cs typeface="B Nazanin" panose="00000400000000000000" pitchFamily="2" charset="-78"/>
              </a:rPr>
              <a:t>درسرعت و راحتی و پرفورمنس واقعا برتری </a:t>
            </a:r>
            <a:r>
              <a:rPr lang="fa-IR" i="1" dirty="0" smtClean="0">
                <a:cs typeface="B Nazanin" panose="00000400000000000000" pitchFamily="2" charset="-78"/>
              </a:rPr>
              <a:t>دارد </a:t>
            </a:r>
            <a:r>
              <a:rPr lang="fa-IR" i="1" dirty="0">
                <a:cs typeface="B Nazanin" panose="00000400000000000000" pitchFamily="2" charset="-78"/>
              </a:rPr>
              <a:t>و </a:t>
            </a:r>
            <a:r>
              <a:rPr lang="fa-IR" i="1" dirty="0" smtClean="0">
                <a:cs typeface="B Nazanin" panose="00000400000000000000" pitchFamily="2" charset="-78"/>
              </a:rPr>
              <a:t>کار را </a:t>
            </a:r>
            <a:r>
              <a:rPr lang="fa-IR" i="1" dirty="0">
                <a:cs typeface="B Nazanin" panose="00000400000000000000" pitchFamily="2" charset="-78"/>
              </a:rPr>
              <a:t>برای توسعه دهنده فرانت اند خیلی راحتتر </a:t>
            </a:r>
            <a:r>
              <a:rPr lang="fa-IR" i="1" dirty="0" smtClean="0">
                <a:cs typeface="B Nazanin" panose="00000400000000000000" pitchFamily="2" charset="-78"/>
              </a:rPr>
              <a:t>میکند </a:t>
            </a:r>
            <a:r>
              <a:rPr lang="fa-IR" i="1" dirty="0">
                <a:cs typeface="B Nazanin" panose="00000400000000000000" pitchFamily="2" charset="-78"/>
              </a:rPr>
              <a:t>، </a:t>
            </a:r>
            <a:r>
              <a:rPr lang="fa-IR" i="1" dirty="0" smtClean="0">
                <a:cs typeface="B Nazanin" panose="00000400000000000000" pitchFamily="2" charset="-78"/>
              </a:rPr>
              <a:t>اما</a:t>
            </a:r>
            <a:r>
              <a:rPr lang="en-US" i="1" dirty="0" smtClean="0">
                <a:cs typeface="B Nazanin" panose="00000400000000000000" pitchFamily="2" charset="-78"/>
              </a:rPr>
              <a:t> REST </a:t>
            </a:r>
            <a:r>
              <a:rPr lang="fa-IR" i="1" dirty="0">
                <a:cs typeface="B Nazanin" panose="00000400000000000000" pitchFamily="2" charset="-78"/>
              </a:rPr>
              <a:t>امنیت بیشتری </a:t>
            </a:r>
            <a:r>
              <a:rPr lang="fa-IR" i="1" dirty="0" smtClean="0">
                <a:cs typeface="B Nazanin" panose="00000400000000000000" pitchFamily="2" charset="-78"/>
              </a:rPr>
              <a:t>دارد.</a:t>
            </a:r>
            <a:endParaRPr lang="en-US" dirty="0">
              <a:cs typeface="B Nazanin" panose="00000400000000000000" pitchFamily="2" charset="-78"/>
            </a:endParaRPr>
          </a:p>
        </p:txBody>
      </p:sp>
    </p:spTree>
    <p:extLst>
      <p:ext uri="{BB962C8B-B14F-4D97-AF65-F5344CB8AC3E}">
        <p14:creationId xmlns:p14="http://schemas.microsoft.com/office/powerpoint/2010/main" val="859313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37160"/>
            <a:ext cx="10018713" cy="1090749"/>
          </a:xfrm>
        </p:spPr>
        <p:txBody>
          <a:bodyPr/>
          <a:lstStyle/>
          <a:p>
            <a:pPr rtl="1"/>
            <a:r>
              <a:rPr lang="fa-IR" dirty="0" smtClean="0">
                <a:solidFill>
                  <a:srgbClr val="FF0000"/>
                </a:solidFill>
                <a:cs typeface="B Nazanin" panose="00000400000000000000" pitchFamily="2" charset="-78"/>
              </a:rPr>
              <a:t>انواع </a:t>
            </a:r>
            <a:r>
              <a:rPr lang="en-US" dirty="0">
                <a:solidFill>
                  <a:srgbClr val="FF0000"/>
                </a:solidFill>
                <a:cs typeface="B Nazanin" panose="00000400000000000000" pitchFamily="2" charset="-78"/>
              </a:rPr>
              <a:t>Starters </a:t>
            </a:r>
            <a:r>
              <a:rPr lang="fa-IR" dirty="0" smtClean="0">
                <a:solidFill>
                  <a:srgbClr val="FF0000"/>
                </a:solidFill>
                <a:cs typeface="B Nazanin" panose="00000400000000000000" pitchFamily="2" charset="-78"/>
              </a:rPr>
              <a:t> گراف کیوال</a:t>
            </a:r>
            <a:endParaRPr lang="en-US" dirty="0">
              <a:solidFill>
                <a:srgbClr val="FF0000"/>
              </a:solidFill>
              <a:cs typeface="B Nazanin" panose="00000400000000000000" pitchFamily="2" charset="-78"/>
            </a:endParaRPr>
          </a:p>
        </p:txBody>
      </p:sp>
      <p:sp>
        <p:nvSpPr>
          <p:cNvPr id="3" name="Content Placeholder 2"/>
          <p:cNvSpPr>
            <a:spLocks noGrp="1"/>
          </p:cNvSpPr>
          <p:nvPr>
            <p:ph idx="1"/>
          </p:nvPr>
        </p:nvSpPr>
        <p:spPr>
          <a:xfrm>
            <a:off x="1484310" y="1227909"/>
            <a:ext cx="10018713" cy="4563291"/>
          </a:xfrm>
        </p:spPr>
        <p:txBody>
          <a:bodyPr>
            <a:normAutofit/>
          </a:bodyPr>
          <a:lstStyle/>
          <a:p>
            <a:r>
              <a:rPr lang="en-US" dirty="0">
                <a:cs typeface="B Nazanin" panose="00000400000000000000" pitchFamily="2" charset="-78"/>
              </a:rPr>
              <a:t>There is at least six Spring Boot starters:</a:t>
            </a:r>
          </a:p>
          <a:p>
            <a:r>
              <a:rPr lang="en-US" dirty="0">
                <a:cs typeface="B Nazanin" panose="00000400000000000000" pitchFamily="2" charset="-78"/>
                <a:hlinkClick r:id="rId2"/>
              </a:rPr>
              <a:t>https://github.com/merapar/graphql-spring-boot-starter</a:t>
            </a:r>
            <a:endParaRPr lang="en-US" dirty="0">
              <a:cs typeface="B Nazanin" panose="00000400000000000000" pitchFamily="2" charset="-78"/>
            </a:endParaRPr>
          </a:p>
          <a:p>
            <a:r>
              <a:rPr lang="en-US" dirty="0">
                <a:cs typeface="B Nazanin" panose="00000400000000000000" pitchFamily="2" charset="-78"/>
                <a:hlinkClick r:id="rId3"/>
              </a:rPr>
              <a:t>https://github.com/timtebeek/graphql-jpa-spring-boot-starter</a:t>
            </a:r>
            <a:endParaRPr lang="en-US" dirty="0">
              <a:cs typeface="B Nazanin" panose="00000400000000000000" pitchFamily="2" charset="-78"/>
            </a:endParaRPr>
          </a:p>
          <a:p>
            <a:r>
              <a:rPr lang="en-US" dirty="0">
                <a:cs typeface="B Nazanin" panose="00000400000000000000" pitchFamily="2" charset="-78"/>
                <a:hlinkClick r:id="rId4"/>
              </a:rPr>
              <a:t>https://github.com/creactiviti/spring-boot-starter-graphql</a:t>
            </a:r>
            <a:endParaRPr lang="en-US" dirty="0">
              <a:cs typeface="B Nazanin" panose="00000400000000000000" pitchFamily="2" charset="-78"/>
            </a:endParaRPr>
          </a:p>
          <a:p>
            <a:r>
              <a:rPr lang="en-US" dirty="0">
                <a:cs typeface="B Nazanin" panose="00000400000000000000" pitchFamily="2" charset="-78"/>
                <a:hlinkClick r:id="rId5"/>
              </a:rPr>
              <a:t>https://</a:t>
            </a:r>
            <a:r>
              <a:rPr lang="en-US" dirty="0" smtClean="0">
                <a:cs typeface="B Nazanin" panose="00000400000000000000" pitchFamily="2" charset="-78"/>
                <a:hlinkClick r:id="rId5"/>
              </a:rPr>
              <a:t>github.com/graphql-java-kickstart/graphql-spring-boot</a:t>
            </a:r>
            <a:endParaRPr lang="fa-IR" dirty="0" smtClean="0">
              <a:cs typeface="B Nazanin" panose="00000400000000000000" pitchFamily="2" charset="-78"/>
            </a:endParaRPr>
          </a:p>
          <a:p>
            <a:r>
              <a:rPr lang="en-US" dirty="0" smtClean="0">
                <a:cs typeface="B Nazanin" panose="00000400000000000000" pitchFamily="2" charset="-78"/>
                <a:hlinkClick r:id="rId6"/>
              </a:rPr>
              <a:t>https://github.com/graphql-java/graphql-java-spring</a:t>
            </a:r>
            <a:endParaRPr lang="en-US" dirty="0" smtClean="0">
              <a:cs typeface="B Nazanin" panose="00000400000000000000" pitchFamily="2" charset="-78"/>
            </a:endParaRPr>
          </a:p>
          <a:p>
            <a:r>
              <a:rPr lang="en-US" dirty="0" smtClean="0">
                <a:cs typeface="B Nazanin" panose="00000400000000000000" pitchFamily="2" charset="-78"/>
                <a:hlinkClick r:id="rId7"/>
              </a:rPr>
              <a:t>https</a:t>
            </a:r>
            <a:r>
              <a:rPr lang="en-US" dirty="0">
                <a:cs typeface="B Nazanin" panose="00000400000000000000" pitchFamily="2" charset="-78"/>
                <a:hlinkClick r:id="rId7"/>
              </a:rPr>
              <a:t>://github.com/leangen/graphql-spqr-spring-boot-starter</a:t>
            </a:r>
            <a:endParaRPr lang="en-US" dirty="0">
              <a:cs typeface="B Nazanin" panose="00000400000000000000" pitchFamily="2" charset="-78"/>
            </a:endParaRPr>
          </a:p>
          <a:p>
            <a:endParaRPr lang="en-US" dirty="0">
              <a:cs typeface="B Nazanin" panose="00000400000000000000" pitchFamily="2" charset="-78"/>
            </a:endParaRPr>
          </a:p>
        </p:txBody>
      </p:sp>
      <p:sp>
        <p:nvSpPr>
          <p:cNvPr id="9" name="Slide Number Placeholder 8"/>
          <p:cNvSpPr>
            <a:spLocks noGrp="1"/>
          </p:cNvSpPr>
          <p:nvPr>
            <p:ph type="sldNum" sz="quarter" idx="12"/>
          </p:nvPr>
        </p:nvSpPr>
        <p:spPr/>
        <p:txBody>
          <a:bodyPr/>
          <a:lstStyle/>
          <a:p>
            <a:fld id="{9AD6BF49-05CD-4564-BD42-F46347DCE5C4}" type="slidenum">
              <a:rPr lang="en-US" smtClean="0"/>
              <a:t>9</a:t>
            </a:fld>
            <a:endParaRPr lang="en-US"/>
          </a:p>
        </p:txBody>
      </p:sp>
    </p:spTree>
    <p:extLst>
      <p:ext uri="{BB962C8B-B14F-4D97-AF65-F5344CB8AC3E}">
        <p14:creationId xmlns:p14="http://schemas.microsoft.com/office/powerpoint/2010/main" val="27570401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3228</TotalTime>
  <Words>4273</Words>
  <Application>Microsoft Office PowerPoint</Application>
  <PresentationFormat>Widescreen</PresentationFormat>
  <Paragraphs>370</Paragraphs>
  <Slides>50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50</vt:i4>
      </vt:variant>
    </vt:vector>
  </HeadingPairs>
  <TitlesOfParts>
    <vt:vector size="60" baseType="lpstr">
      <vt:lpstr>-apple-system</vt:lpstr>
      <vt:lpstr>Arial</vt:lpstr>
      <vt:lpstr>B Nazanin</vt:lpstr>
      <vt:lpstr>Calibri</vt:lpstr>
      <vt:lpstr>Corbel</vt:lpstr>
      <vt:lpstr>Segoe UI</vt:lpstr>
      <vt:lpstr>SFMono-Regular</vt:lpstr>
      <vt:lpstr>Tahoma</vt:lpstr>
      <vt:lpstr>Times New Roman</vt:lpstr>
      <vt:lpstr>Parallax</vt:lpstr>
      <vt:lpstr> GraphQL</vt:lpstr>
      <vt:lpstr>What is graphql?</vt:lpstr>
      <vt:lpstr>What is graphql?</vt:lpstr>
      <vt:lpstr>PowerPoint Presentation</vt:lpstr>
      <vt:lpstr>معایب Rest</vt:lpstr>
      <vt:lpstr>مزایای GraphQL</vt:lpstr>
      <vt:lpstr>مزایای GraphQL</vt:lpstr>
      <vt:lpstr>نتیجه گیری</vt:lpstr>
      <vt:lpstr>انواع Starters  گراف کیوال</vt:lpstr>
      <vt:lpstr>توضیح مختصر از Starters </vt:lpstr>
      <vt:lpstr>GraphQL Schema </vt:lpstr>
      <vt:lpstr>مثال از یک نمونه از فایل اسکیما</vt:lpstr>
      <vt:lpstr>graphql-java های لازم برای استارترdependency </vt:lpstr>
      <vt:lpstr>Other dependency</vt:lpstr>
      <vt:lpstr>راه اندازی یک پروژه با graphql-spqr-spring-boot-starte</vt:lpstr>
      <vt:lpstr>آماده سازی پروژه با گراف کیوال با انوتیشن</vt:lpstr>
      <vt:lpstr>آماده سازی پروژه با گراف کیوال با انوتیشن</vt:lpstr>
      <vt:lpstr>مثال</vt:lpstr>
      <vt:lpstr>آماده سازی پروژه با گراف کیوال با انوتیشن</vt:lpstr>
      <vt:lpstr>مثال</vt:lpstr>
      <vt:lpstr>آماده سازی پروژه با گراف کیوال با انوتیشن</vt:lpstr>
      <vt:lpstr>مثال</vt:lpstr>
      <vt:lpstr>برگه Docs</vt:lpstr>
      <vt:lpstr>برگه schema</vt:lpstr>
      <vt:lpstr>انوتیشن های SpringBoot-Spqr</vt:lpstr>
      <vt:lpstr>@GraphQLQuery, @GraphQLMutation </vt:lpstr>
      <vt:lpstr>@GraphqlArgument  - @GraphQLNonNull </vt:lpstr>
      <vt:lpstr>@GraphQLContext</vt:lpstr>
      <vt:lpstr>@GraphqlEnumValue</vt:lpstr>
      <vt:lpstr>@GraphQLSubscription</vt:lpstr>
      <vt:lpstr>برای استفاده از @GraphQLSubscription در پروژه دوdependency زیر باید به pom  پروژه اضافه شوند.</vt:lpstr>
      <vt:lpstr>@GraphQLApi </vt:lpstr>
      <vt:lpstr>تنظیمات Properties </vt:lpstr>
      <vt:lpstr>سایر تنظیمات Properties </vt:lpstr>
      <vt:lpstr>AOP for Authorization </vt:lpstr>
      <vt:lpstr>مثال  Authorizationبا AOP</vt:lpstr>
      <vt:lpstr>مثال  Authorizationبا AOP</vt:lpstr>
      <vt:lpstr>The anatomy of a GraphQL Error</vt:lpstr>
      <vt:lpstr>PowerPoint Presentation</vt:lpstr>
      <vt:lpstr>PowerPoint Presentation</vt:lpstr>
      <vt:lpstr>PowerPoint Presentation</vt:lpstr>
      <vt:lpstr>File uploads In Rest</vt:lpstr>
      <vt:lpstr>File uploads In GraphQL</vt:lpstr>
      <vt:lpstr>File uploads In GraphQL</vt:lpstr>
      <vt:lpstr>File uploads In GraphQL</vt:lpstr>
      <vt:lpstr>File uploads In GraphQL</vt:lpstr>
      <vt:lpstr>آپلود فایل با apollo</vt:lpstr>
      <vt:lpstr>PowerPoint Presentation</vt:lpstr>
      <vt:lpstr>تست آپلود فایل با firecamp</vt:lpstr>
      <vt:lpstr>منابع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Maryam</dc:creator>
  <cp:lastModifiedBy>Maryam</cp:lastModifiedBy>
  <cp:revision>331</cp:revision>
  <dcterms:created xsi:type="dcterms:W3CDTF">2020-08-19T06:23:50Z</dcterms:created>
  <dcterms:modified xsi:type="dcterms:W3CDTF">2020-11-07T08:08:53Z</dcterms:modified>
</cp:coreProperties>
</file>