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1" r:id="rId3"/>
    <p:sldId id="282" r:id="rId4"/>
    <p:sldId id="271" r:id="rId5"/>
    <p:sldId id="272" r:id="rId6"/>
    <p:sldId id="273" r:id="rId7"/>
    <p:sldId id="274" r:id="rId8"/>
    <p:sldId id="275" r:id="rId9"/>
    <p:sldId id="276" r:id="rId10"/>
    <p:sldId id="277" r:id="rId11"/>
    <p:sldId id="278" r:id="rId12"/>
    <p:sldId id="279" r:id="rId13"/>
    <p:sldId id="258" r:id="rId14"/>
    <p:sldId id="257" r:id="rId15"/>
    <p:sldId id="260" r:id="rId16"/>
    <p:sldId id="266" r:id="rId17"/>
    <p:sldId id="283" r:id="rId18"/>
    <p:sldId id="284" r:id="rId19"/>
    <p:sldId id="285"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0B87F8-5D13-4271-B9CA-FF24039F69BE}" type="datetimeFigureOut">
              <a:rPr lang="en-US" smtClean="0"/>
              <a:t>7/20/2020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3C29F-BAA9-459B-9C24-681DD0AD9785}" type="slidenum">
              <a:rPr lang="en-US" smtClean="0"/>
              <a:t>‹#›</a:t>
            </a:fld>
            <a:endParaRPr lang="en-US"/>
          </a:p>
        </p:txBody>
      </p:sp>
    </p:spTree>
    <p:extLst>
      <p:ext uri="{BB962C8B-B14F-4D97-AF65-F5344CB8AC3E}">
        <p14:creationId xmlns:p14="http://schemas.microsoft.com/office/powerpoint/2010/main" val="226721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0B050"/>
              </a:solidFill>
            </a:endParaRPr>
          </a:p>
        </p:txBody>
      </p:sp>
      <p:sp>
        <p:nvSpPr>
          <p:cNvPr id="4" name="Slide Number Placeholder 3"/>
          <p:cNvSpPr>
            <a:spLocks noGrp="1"/>
          </p:cNvSpPr>
          <p:nvPr>
            <p:ph type="sldNum" sz="quarter" idx="10"/>
          </p:nvPr>
        </p:nvSpPr>
        <p:spPr/>
        <p:txBody>
          <a:bodyPr/>
          <a:lstStyle/>
          <a:p>
            <a:fld id="{0663C29F-BAA9-459B-9C24-681DD0AD9785}" type="slidenum">
              <a:rPr lang="en-US" smtClean="0"/>
              <a:t>9</a:t>
            </a:fld>
            <a:endParaRPr lang="en-US"/>
          </a:p>
        </p:txBody>
      </p:sp>
    </p:spTree>
    <p:extLst>
      <p:ext uri="{BB962C8B-B14F-4D97-AF65-F5344CB8AC3E}">
        <p14:creationId xmlns:p14="http://schemas.microsoft.com/office/powerpoint/2010/main" val="61604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0B050"/>
              </a:solidFill>
            </a:endParaRPr>
          </a:p>
        </p:txBody>
      </p:sp>
      <p:sp>
        <p:nvSpPr>
          <p:cNvPr id="4" name="Slide Number Placeholder 3"/>
          <p:cNvSpPr>
            <a:spLocks noGrp="1"/>
          </p:cNvSpPr>
          <p:nvPr>
            <p:ph type="sldNum" sz="quarter" idx="10"/>
          </p:nvPr>
        </p:nvSpPr>
        <p:spPr/>
        <p:txBody>
          <a:bodyPr/>
          <a:lstStyle/>
          <a:p>
            <a:fld id="{0663C29F-BAA9-459B-9C24-681DD0AD9785}" type="slidenum">
              <a:rPr lang="en-US" smtClean="0"/>
              <a:t>11</a:t>
            </a:fld>
            <a:endParaRPr lang="en-US"/>
          </a:p>
        </p:txBody>
      </p:sp>
    </p:spTree>
    <p:extLst>
      <p:ext uri="{BB962C8B-B14F-4D97-AF65-F5344CB8AC3E}">
        <p14:creationId xmlns:p14="http://schemas.microsoft.com/office/powerpoint/2010/main" val="61604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0B050"/>
              </a:solidFill>
            </a:endParaRPr>
          </a:p>
        </p:txBody>
      </p:sp>
      <p:sp>
        <p:nvSpPr>
          <p:cNvPr id="4" name="Slide Number Placeholder 3"/>
          <p:cNvSpPr>
            <a:spLocks noGrp="1"/>
          </p:cNvSpPr>
          <p:nvPr>
            <p:ph type="sldNum" sz="quarter" idx="10"/>
          </p:nvPr>
        </p:nvSpPr>
        <p:spPr/>
        <p:txBody>
          <a:bodyPr/>
          <a:lstStyle/>
          <a:p>
            <a:fld id="{0663C29F-BAA9-459B-9C24-681DD0AD9785}" type="slidenum">
              <a:rPr lang="en-US" smtClean="0"/>
              <a:t>14</a:t>
            </a:fld>
            <a:endParaRPr lang="en-US"/>
          </a:p>
        </p:txBody>
      </p:sp>
    </p:spTree>
    <p:extLst>
      <p:ext uri="{BB962C8B-B14F-4D97-AF65-F5344CB8AC3E}">
        <p14:creationId xmlns:p14="http://schemas.microsoft.com/office/powerpoint/2010/main" val="61604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22F49C-F58F-48BE-8404-38A07EB8131C}"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4092185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D85179-0EC3-4F34-B1FC-B82F536AC077}"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397173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74A0C9-D46C-4EA7-965A-F8C48EEDD2FE}"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19043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829DB-40B2-4991-A0DC-3D7887FCB3DF}"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208086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C1498-5D0F-4899-9650-4E5C6B0A5DAD}"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215647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72D60D-759B-4C0C-8562-F57E3005D8DB}"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291097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70BB04-F4D6-4D7E-9152-6A7C665B871D}" type="datetime1">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330673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E9F73-77A6-485E-BE92-E2C001893FD9}" type="datetime1">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209504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80256-88C5-4F0A-93D1-A9A633AA5DB4}" type="datetime1">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41699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BF138-E726-45AB-B60A-F9055EAB767A}"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176693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62B0C-83D0-4931-96FC-138726D7E352}"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32CCC-A6F9-431C-A109-B8E65B72A73E}" type="slidenum">
              <a:rPr lang="en-US" smtClean="0"/>
              <a:t>‹#›</a:t>
            </a:fld>
            <a:endParaRPr lang="en-US"/>
          </a:p>
        </p:txBody>
      </p:sp>
    </p:spTree>
    <p:extLst>
      <p:ext uri="{BB962C8B-B14F-4D97-AF65-F5344CB8AC3E}">
        <p14:creationId xmlns:p14="http://schemas.microsoft.com/office/powerpoint/2010/main" val="177697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BC80F-B584-47F5-99BE-9EA9700B8DD7}" type="datetime1">
              <a:rPr lang="en-US" smtClean="0"/>
              <a:t>7/20/2020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32CCC-A6F9-431C-A109-B8E65B72A73E}" type="slidenum">
              <a:rPr lang="en-US" smtClean="0"/>
              <a:t>‹#›</a:t>
            </a:fld>
            <a:endParaRPr lang="en-US"/>
          </a:p>
        </p:txBody>
      </p:sp>
    </p:spTree>
    <p:extLst>
      <p:ext uri="{BB962C8B-B14F-4D97-AF65-F5344CB8AC3E}">
        <p14:creationId xmlns:p14="http://schemas.microsoft.com/office/powerpoint/2010/main" val="1904616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nfoworld.com/article/2077963/distributed-transactions-in-spring--with-and-without-xa.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pPr rtl="1"/>
            <a:r>
              <a:rPr lang="fa-IR" sz="4000" dirty="0" smtClean="0">
                <a:cs typeface="B Nazanin" panose="00000400000000000000" pitchFamily="2" charset="-78"/>
              </a:rPr>
              <a:t>راه حل های پیشنهادی مدیریت تراکنشها در فراخوانی بین</a:t>
            </a:r>
            <a:r>
              <a:rPr lang="en-US" sz="4000" dirty="0" smtClean="0">
                <a:cs typeface="B Nazanin" panose="00000400000000000000" pitchFamily="2" charset="-78"/>
              </a:rPr>
              <a:t> </a:t>
            </a:r>
            <a:r>
              <a:rPr lang="fa-IR" sz="4000" dirty="0" smtClean="0">
                <a:cs typeface="B Nazanin" panose="00000400000000000000" pitchFamily="2" charset="-78"/>
              </a:rPr>
              <a:t>مایکروسرویس ها</a:t>
            </a:r>
            <a:endParaRPr lang="en-US" sz="4000" dirty="0">
              <a:cs typeface="B Nazanin" panose="00000400000000000000" pitchFamily="2" charset="-78"/>
            </a:endParaRPr>
          </a:p>
        </p:txBody>
      </p:sp>
      <p:sp>
        <p:nvSpPr>
          <p:cNvPr id="3" name="Title 1"/>
          <p:cNvSpPr txBox="1">
            <a:spLocks/>
          </p:cNvSpPr>
          <p:nvPr/>
        </p:nvSpPr>
        <p:spPr>
          <a:xfrm>
            <a:off x="762000" y="5791200"/>
            <a:ext cx="7772400" cy="708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fa-IR" sz="1800" dirty="0" smtClean="0">
                <a:cs typeface="B Nazanin" panose="00000400000000000000" pitchFamily="2" charset="-78"/>
              </a:rPr>
              <a:t>تیم </a:t>
            </a:r>
            <a:r>
              <a:rPr lang="en-US" sz="1800" dirty="0" smtClean="0">
                <a:cs typeface="B Nazanin" panose="00000400000000000000" pitchFamily="2" charset="-78"/>
              </a:rPr>
              <a:t>CTO</a:t>
            </a:r>
            <a:r>
              <a:rPr lang="fa-IR" sz="1800" dirty="0" smtClean="0">
                <a:cs typeface="B Nazanin" panose="00000400000000000000" pitchFamily="2" charset="-78"/>
              </a:rPr>
              <a:t> / مریم آزیش</a:t>
            </a:r>
          </a:p>
          <a:p>
            <a:pPr rtl="1"/>
            <a:r>
              <a:rPr lang="fa-IR" sz="1800" dirty="0" smtClean="0">
                <a:cs typeface="B Nazanin" panose="00000400000000000000" pitchFamily="2" charset="-78"/>
              </a:rPr>
              <a:t>1399/04/15 – 1399/04/29</a:t>
            </a:r>
            <a:endParaRPr lang="en-US" sz="1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4D832CCC-A6F9-431C-A109-B8E65B72A73E}" type="slidenum">
              <a:rPr lang="en-US" smtClean="0"/>
              <a:t>1</a:t>
            </a:fld>
            <a:endParaRPr lang="en-US"/>
          </a:p>
        </p:txBody>
      </p:sp>
    </p:spTree>
    <p:extLst>
      <p:ext uri="{BB962C8B-B14F-4D97-AF65-F5344CB8AC3E}">
        <p14:creationId xmlns:p14="http://schemas.microsoft.com/office/powerpoint/2010/main" val="2349583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2209800"/>
          </a:xfrm>
        </p:spPr>
        <p:txBody>
          <a:bodyPr>
            <a:normAutofit fontScale="77500" lnSpcReduction="20000"/>
          </a:bodyPr>
          <a:lstStyle/>
          <a:p>
            <a:pPr marL="0" indent="0" algn="just" rtl="1">
              <a:buNone/>
            </a:pPr>
            <a:r>
              <a:rPr lang="de-DE" dirty="0" smtClean="0">
                <a:cs typeface="B Nazanin" panose="00000400000000000000" pitchFamily="2" charset="-78"/>
              </a:rPr>
              <a:t>4</a:t>
            </a:r>
            <a:r>
              <a:rPr lang="fa-IR" dirty="0" smtClean="0">
                <a:cs typeface="B Nazanin" panose="00000400000000000000" pitchFamily="2" charset="-78"/>
              </a:rPr>
              <a:t>- ارسال مدل یا لیستی از مدل به </a:t>
            </a:r>
            <a:r>
              <a:rPr lang="de-DE" dirty="0" smtClean="0">
                <a:cs typeface="B Nazanin" panose="00000400000000000000" pitchFamily="2" charset="-78"/>
              </a:rPr>
              <a:t>stub</a:t>
            </a:r>
            <a:r>
              <a:rPr lang="fa-IR" dirty="0" smtClean="0">
                <a:cs typeface="B Nazanin" panose="00000400000000000000" pitchFamily="2" charset="-78"/>
              </a:rPr>
              <a:t> موردنظر جهت حذف</a:t>
            </a:r>
          </a:p>
          <a:p>
            <a:pPr marL="0" indent="0" algn="just" rtl="1">
              <a:buNone/>
            </a:pPr>
            <a:endParaRPr lang="fa-IR" dirty="0" smtClean="0">
              <a:cs typeface="B Nazanin" panose="00000400000000000000" pitchFamily="2" charset="-78"/>
            </a:endParaRPr>
          </a:p>
          <a:p>
            <a:pPr marL="0" indent="0" algn="just" rtl="1">
              <a:buNone/>
            </a:pPr>
            <a:endParaRPr lang="fa-IR" dirty="0">
              <a:cs typeface="B Nazanin" panose="00000400000000000000" pitchFamily="2" charset="-78"/>
            </a:endParaRPr>
          </a:p>
          <a:p>
            <a:pPr marL="0" indent="0" algn="just" rtl="1">
              <a:buNone/>
            </a:pPr>
            <a:r>
              <a:rPr lang="fa-IR" dirty="0">
                <a:cs typeface="B Nazanin" panose="00000400000000000000" pitchFamily="2" charset="-78"/>
              </a:rPr>
              <a:t>* برای حذف هم میتوانیم مانند ویرایش از کش استفاده کنیم و در صورت بروز خطا سطرهایی را که حذف شده اند را اطلاعاتش را از کش بخوانیم و مجدد ثبت کنیم.</a:t>
            </a:r>
          </a:p>
          <a:p>
            <a:pPr marL="0" indent="0" algn="just" rtl="1">
              <a:buNone/>
            </a:pPr>
            <a:endParaRPr lang="fa-IR" dirty="0" smtClean="0">
              <a:cs typeface="B Nazanin" panose="00000400000000000000" pitchFamily="2" charset="-78"/>
            </a:endParaRPr>
          </a:p>
          <a:p>
            <a:pPr marL="0" indent="0" algn="just" rtl="1">
              <a:buNone/>
            </a:pPr>
            <a:endParaRPr lang="fa-IR" dirty="0" smtClean="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4D832CCC-A6F9-431C-A109-B8E65B72A73E}" type="slidenum">
              <a:rPr lang="en-US" smtClean="0"/>
              <a:t>10</a:t>
            </a:fld>
            <a:endParaRPr lang="en-US"/>
          </a:p>
        </p:txBody>
      </p:sp>
    </p:spTree>
    <p:extLst>
      <p:ext uri="{BB962C8B-B14F-4D97-AF65-F5344CB8AC3E}">
        <p14:creationId xmlns:p14="http://schemas.microsoft.com/office/powerpoint/2010/main" val="1631170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fa-IR" sz="3200" b="1" dirty="0" smtClean="0">
                <a:cs typeface="B Nazanin" panose="00000400000000000000" pitchFamily="2" charset="-78"/>
              </a:rPr>
              <a:t>ضمیمه 3 : </a:t>
            </a:r>
            <a:br>
              <a:rPr lang="fa-IR" sz="3200" b="1" dirty="0" smtClean="0">
                <a:cs typeface="B Nazanin" panose="00000400000000000000" pitchFamily="2" charset="-78"/>
              </a:rPr>
            </a:br>
            <a:r>
              <a:rPr lang="fa-IR" sz="3200" b="1" dirty="0" smtClean="0">
                <a:cs typeface="B Nazanin" panose="00000400000000000000" pitchFamily="2" charset="-78"/>
              </a:rPr>
              <a:t> </a:t>
            </a:r>
            <a:r>
              <a:rPr lang="fa-IR" sz="3200" b="1" dirty="0">
                <a:cs typeface="B Nazanin" panose="00000400000000000000" pitchFamily="2" charset="-78"/>
              </a:rPr>
              <a:t>استفاده از روش </a:t>
            </a:r>
            <a:r>
              <a:rPr lang="en-US" sz="3200" dirty="0" err="1">
                <a:cs typeface="B Nazanin" panose="00000400000000000000" pitchFamily="2" charset="-78"/>
              </a:rPr>
              <a:t>StateMachine</a:t>
            </a:r>
            <a:r>
              <a:rPr lang="en-US" sz="3200" b="1" dirty="0" smtClean="0">
                <a:cs typeface="B Nazanin" panose="00000400000000000000" pitchFamily="2" charset="-78"/>
              </a:rPr>
              <a:t> </a:t>
            </a:r>
            <a:r>
              <a:rPr lang="fa-IR" sz="3200" b="1" dirty="0" smtClean="0">
                <a:cs typeface="B Nazanin" panose="00000400000000000000" pitchFamily="2" charset="-78"/>
              </a:rPr>
              <a:t> </a:t>
            </a:r>
            <a:r>
              <a:rPr lang="fa-IR" sz="3200" b="1" dirty="0">
                <a:cs typeface="B Nazanin" panose="00000400000000000000" pitchFamily="2" charset="-78"/>
              </a:rPr>
              <a:t>برای </a:t>
            </a:r>
            <a:r>
              <a:rPr lang="fa-IR" sz="3200" b="1" dirty="0" smtClean="0">
                <a:cs typeface="B Nazanin" panose="00000400000000000000" pitchFamily="2" charset="-78"/>
              </a:rPr>
              <a:t>رفع مشکل ویرایش</a:t>
            </a:r>
            <a:endParaRPr lang="en-US" sz="3200" b="1" dirty="0">
              <a:cs typeface="B Nazanin" panose="00000400000000000000" pitchFamily="2" charset="-78"/>
            </a:endParaRPr>
          </a:p>
        </p:txBody>
      </p:sp>
      <p:sp>
        <p:nvSpPr>
          <p:cNvPr id="3" name="Content Placeholder 2"/>
          <p:cNvSpPr>
            <a:spLocks noGrp="1"/>
          </p:cNvSpPr>
          <p:nvPr>
            <p:ph idx="1"/>
          </p:nvPr>
        </p:nvSpPr>
        <p:spPr>
          <a:xfrm>
            <a:off x="457200" y="1600200"/>
            <a:ext cx="8229600" cy="5029200"/>
          </a:xfrm>
        </p:spPr>
        <p:txBody>
          <a:bodyPr>
            <a:normAutofit fontScale="32500" lnSpcReduction="20000"/>
          </a:bodyPr>
          <a:lstStyle/>
          <a:p>
            <a:pPr marL="0" indent="0" algn="just" rtl="1">
              <a:buNone/>
            </a:pPr>
            <a:endParaRPr lang="fa-IR" dirty="0" smtClean="0">
              <a:cs typeface="B Nazanin" panose="00000400000000000000" pitchFamily="2" charset="-78"/>
            </a:endParaRPr>
          </a:p>
          <a:p>
            <a:pPr marL="0" indent="0" algn="just" rtl="1">
              <a:buNone/>
            </a:pPr>
            <a:endParaRPr lang="fa-IR" dirty="0" smtClean="0">
              <a:cs typeface="B Nazanin" panose="00000400000000000000" pitchFamily="2" charset="-78"/>
            </a:endParaRPr>
          </a:p>
          <a:p>
            <a:pPr marL="0" indent="0" algn="just" rtl="1">
              <a:buNone/>
            </a:pPr>
            <a:r>
              <a:rPr lang="fa-IR" sz="7700" dirty="0">
                <a:cs typeface="B Nazanin" panose="00000400000000000000" pitchFamily="2" charset="-78"/>
              </a:rPr>
              <a:t>1- کنترلر فراخوانی کننده سرویس اصلی شامل </a:t>
            </a:r>
            <a:r>
              <a:rPr lang="de-DE" sz="7700" dirty="0">
                <a:cs typeface="B Nazanin" panose="00000400000000000000" pitchFamily="2" charset="-78"/>
              </a:rPr>
              <a:t>tr</a:t>
            </a:r>
            <a:r>
              <a:rPr lang="en-US" sz="7700" dirty="0">
                <a:cs typeface="B Nazanin" panose="00000400000000000000" pitchFamily="2" charset="-78"/>
              </a:rPr>
              <a:t>y</a:t>
            </a:r>
            <a:r>
              <a:rPr lang="fa-IR" sz="7700" dirty="0">
                <a:cs typeface="B Nazanin" panose="00000400000000000000" pitchFamily="2" charset="-78"/>
              </a:rPr>
              <a:t> و </a:t>
            </a:r>
            <a:r>
              <a:rPr lang="en-US" sz="7700" dirty="0">
                <a:cs typeface="B Nazanin" panose="00000400000000000000" pitchFamily="2" charset="-78"/>
              </a:rPr>
              <a:t>catch</a:t>
            </a:r>
            <a:r>
              <a:rPr lang="fa-IR" sz="7700" dirty="0">
                <a:cs typeface="B Nazanin" panose="00000400000000000000" pitchFamily="2" charset="-78"/>
              </a:rPr>
              <a:t> باشد.</a:t>
            </a:r>
          </a:p>
          <a:p>
            <a:pPr marL="0" indent="0" algn="just" rtl="1">
              <a:buNone/>
            </a:pPr>
            <a:endParaRPr lang="fa-IR" sz="7700" dirty="0">
              <a:cs typeface="B Nazanin" panose="00000400000000000000" pitchFamily="2" charset="-78"/>
            </a:endParaRPr>
          </a:p>
          <a:p>
            <a:pPr marL="0" indent="0" algn="just" rtl="1">
              <a:buNone/>
            </a:pPr>
            <a:r>
              <a:rPr lang="fa-IR" sz="7700" dirty="0">
                <a:cs typeface="B Nazanin" panose="00000400000000000000" pitchFamily="2" charset="-78"/>
              </a:rPr>
              <a:t>2 – تولید </a:t>
            </a:r>
            <a:r>
              <a:rPr lang="de-DE" sz="7700" dirty="0">
                <a:cs typeface="B Nazanin" panose="00000400000000000000" pitchFamily="2" charset="-78"/>
              </a:rPr>
              <a:t>referenceCode</a:t>
            </a:r>
            <a:r>
              <a:rPr lang="fa-IR" sz="7700" dirty="0">
                <a:cs typeface="B Nazanin" panose="00000400000000000000" pitchFamily="2" charset="-78"/>
              </a:rPr>
              <a:t>  در کنترلر و ارسال به سرویس.</a:t>
            </a:r>
          </a:p>
          <a:p>
            <a:pPr marL="0" indent="0" algn="just" rtl="1">
              <a:buNone/>
            </a:pPr>
            <a:endParaRPr lang="fa-IR" sz="7700" dirty="0">
              <a:cs typeface="B Nazanin" panose="00000400000000000000" pitchFamily="2" charset="-78"/>
            </a:endParaRPr>
          </a:p>
          <a:p>
            <a:pPr marL="0" indent="0" algn="just" rtl="1">
              <a:buNone/>
            </a:pPr>
            <a:r>
              <a:rPr lang="fa-IR" sz="7700" dirty="0">
                <a:cs typeface="B Nazanin" panose="00000400000000000000" pitchFamily="2" charset="-78"/>
              </a:rPr>
              <a:t>3- در ابتدای متد ویرایش در سرویس موردنظر(</a:t>
            </a:r>
            <a:r>
              <a:rPr lang="de-DE" sz="7700" dirty="0">
                <a:cs typeface="B Nazanin" panose="00000400000000000000" pitchFamily="2" charset="-78"/>
              </a:rPr>
              <a:t>adminUserUpdate</a:t>
            </a:r>
            <a:r>
              <a:rPr lang="fa-IR" sz="7700" dirty="0">
                <a:cs typeface="B Nazanin" panose="00000400000000000000" pitchFamily="2" charset="-78"/>
              </a:rPr>
              <a:t>) ابتدا نام </a:t>
            </a:r>
            <a:r>
              <a:rPr lang="en-US" sz="7700" dirty="0">
                <a:cs typeface="B Nazanin" panose="00000400000000000000" pitchFamily="2" charset="-78"/>
              </a:rPr>
              <a:t>stub</a:t>
            </a:r>
            <a:r>
              <a:rPr lang="fa-IR" sz="7700" dirty="0">
                <a:cs typeface="B Nazanin" panose="00000400000000000000" pitchFamily="2" charset="-78"/>
              </a:rPr>
              <a:t>هایی که باید جهت ویرایش فراخوانی شوند و همچنین نام متد ویرایش خود سرویس را به ترتیب در انتیتی وضعیت ثبت می نماییم. هرکدام از مایکروسرویس ها که با موفقیت ویرایش شوند باید فیلد </a:t>
            </a:r>
            <a:r>
              <a:rPr lang="de-DE" sz="7700" dirty="0">
                <a:cs typeface="B Nazanin" panose="00000400000000000000" pitchFamily="2" charset="-78"/>
              </a:rPr>
              <a:t>done</a:t>
            </a:r>
            <a:r>
              <a:rPr lang="fa-IR" sz="7700" dirty="0">
                <a:cs typeface="B Nazanin" panose="00000400000000000000" pitchFamily="2" charset="-78"/>
              </a:rPr>
              <a:t> را </a:t>
            </a:r>
            <a:r>
              <a:rPr lang="en-US" sz="7700" dirty="0">
                <a:cs typeface="B Nazanin" panose="00000400000000000000" pitchFamily="2" charset="-78"/>
              </a:rPr>
              <a:t>true</a:t>
            </a:r>
            <a:r>
              <a:rPr lang="fa-IR" sz="7700" dirty="0">
                <a:cs typeface="B Nazanin" panose="00000400000000000000" pitchFamily="2" charset="-78"/>
              </a:rPr>
              <a:t> کنیم.</a:t>
            </a:r>
          </a:p>
          <a:p>
            <a:pPr marL="0" indent="0" algn="just" rtl="1">
              <a:buNone/>
            </a:pPr>
            <a:endParaRPr lang="fa-IR" sz="7700" dirty="0">
              <a:cs typeface="B Nazanin" panose="00000400000000000000" pitchFamily="2" charset="-78"/>
            </a:endParaRPr>
          </a:p>
          <a:p>
            <a:pPr marL="0" indent="0" algn="just" rtl="1">
              <a:buNone/>
            </a:pPr>
            <a:r>
              <a:rPr lang="fa-IR" sz="7700" dirty="0">
                <a:cs typeface="B Nazanin" panose="00000400000000000000" pitchFamily="2" charset="-78"/>
              </a:rPr>
              <a:t>مزیت فیلد </a:t>
            </a:r>
            <a:r>
              <a:rPr lang="de-DE" sz="7700" dirty="0">
                <a:cs typeface="B Nazanin" panose="00000400000000000000" pitchFamily="2" charset="-78"/>
              </a:rPr>
              <a:t>done</a:t>
            </a:r>
            <a:r>
              <a:rPr lang="fa-IR" sz="7700" dirty="0">
                <a:cs typeface="B Nazanin" panose="00000400000000000000" pitchFamily="2" charset="-78"/>
              </a:rPr>
              <a:t> این است که بدانیم حذف کدام </a:t>
            </a:r>
            <a:r>
              <a:rPr lang="en-US" sz="7700" dirty="0">
                <a:cs typeface="B Nazanin" panose="00000400000000000000" pitchFamily="2" charset="-78"/>
              </a:rPr>
              <a:t>stub</a:t>
            </a:r>
            <a:r>
              <a:rPr lang="fa-IR" sz="7700" dirty="0">
                <a:cs typeface="B Nazanin" panose="00000400000000000000" pitchFamily="2" charset="-78"/>
              </a:rPr>
              <a:t> ها موفقیت آمیز بوده و اگر مقدار </a:t>
            </a:r>
            <a:r>
              <a:rPr lang="de-DE" sz="7700" dirty="0">
                <a:cs typeface="B Nazanin" panose="00000400000000000000" pitchFamily="2" charset="-78"/>
              </a:rPr>
              <a:t>done </a:t>
            </a:r>
            <a:r>
              <a:rPr lang="fa-IR" sz="7700" dirty="0">
                <a:cs typeface="B Nazanin" panose="00000400000000000000" pitchFamily="2" charset="-78"/>
              </a:rPr>
              <a:t> خالی باشد یعنی حذف آنها انجام نشده است و باید در </a:t>
            </a:r>
            <a:r>
              <a:rPr lang="en-US" sz="7700" dirty="0">
                <a:cs typeface="B Nazanin" panose="00000400000000000000" pitchFamily="2" charset="-78"/>
              </a:rPr>
              <a:t>catch</a:t>
            </a:r>
            <a:r>
              <a:rPr lang="fa-IR" sz="7700" dirty="0">
                <a:cs typeface="B Nazanin" panose="00000400000000000000" pitchFamily="2" charset="-78"/>
              </a:rPr>
              <a:t> کنترلر موردنظر حذف را تکمیل نماییم.</a:t>
            </a:r>
          </a:p>
          <a:p>
            <a:pPr marL="0" indent="0" algn="just" rtl="1">
              <a:buNone/>
            </a:pPr>
            <a:endParaRPr lang="fa-IR" dirty="0">
              <a:cs typeface="B Nazanin" panose="00000400000000000000" pitchFamily="2" charset="-78"/>
            </a:endParaRPr>
          </a:p>
          <a:p>
            <a:pPr marL="0" indent="0" algn="just" rtl="1">
              <a:buNone/>
            </a:pPr>
            <a:endParaRPr lang="fa-IR" dirty="0" smtClean="0">
              <a:cs typeface="B Nazanin" panose="00000400000000000000" pitchFamily="2" charset="-78"/>
            </a:endParaRPr>
          </a:p>
          <a:p>
            <a:pPr marL="0" indent="0" algn="just" rtl="1">
              <a:buNone/>
            </a:pPr>
            <a:r>
              <a:rPr lang="fa-IR" dirty="0" smtClean="0">
                <a:cs typeface="B Nazanin" panose="00000400000000000000" pitchFamily="2" charset="-78"/>
              </a:rPr>
              <a:t> </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4D832CCC-A6F9-431C-A109-B8E65B72A73E}" type="slidenum">
              <a:rPr lang="en-US" smtClean="0"/>
              <a:t>11</a:t>
            </a:fld>
            <a:endParaRPr lang="en-US"/>
          </a:p>
        </p:txBody>
      </p:sp>
    </p:spTree>
    <p:extLst>
      <p:ext uri="{BB962C8B-B14F-4D97-AF65-F5344CB8AC3E}">
        <p14:creationId xmlns:p14="http://schemas.microsoft.com/office/powerpoint/2010/main" val="2796997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5562600"/>
          </a:xfrm>
        </p:spPr>
        <p:txBody>
          <a:bodyPr>
            <a:normAutofit/>
          </a:bodyPr>
          <a:lstStyle/>
          <a:p>
            <a:pPr marL="0" indent="0" algn="just" rtl="1">
              <a:buNone/>
            </a:pPr>
            <a:r>
              <a:rPr lang="fa-IR" sz="2100" dirty="0" smtClean="0">
                <a:cs typeface="B Nazanin" panose="00000400000000000000" pitchFamily="2" charset="-78"/>
              </a:rPr>
              <a:t>4- یک کش منیجر مشترک برای تمامی مایکروسرویس ها فقط جهت عملیات </a:t>
            </a:r>
            <a:r>
              <a:rPr lang="en-US" sz="2100" dirty="0" smtClean="0">
                <a:cs typeface="B Nazanin" panose="00000400000000000000" pitchFamily="2" charset="-78"/>
              </a:rPr>
              <a:t>rollback</a:t>
            </a:r>
            <a:r>
              <a:rPr lang="fa-IR" sz="2100" dirty="0" smtClean="0">
                <a:cs typeface="B Nazanin" panose="00000400000000000000" pitchFamily="2" charset="-78"/>
              </a:rPr>
              <a:t> ایجاد میکنیم.</a:t>
            </a:r>
          </a:p>
          <a:p>
            <a:pPr marL="0" indent="0" algn="just" rtl="1">
              <a:buNone/>
            </a:pPr>
            <a:r>
              <a:rPr lang="fa-IR" sz="2100" dirty="0" smtClean="0">
                <a:cs typeface="B Nazanin" panose="00000400000000000000" pitchFamily="2" charset="-78"/>
              </a:rPr>
              <a:t>5- ارسال مدل یا لیستی از مدل به </a:t>
            </a:r>
            <a:r>
              <a:rPr lang="de-DE" sz="2100" dirty="0" smtClean="0">
                <a:cs typeface="B Nazanin" panose="00000400000000000000" pitchFamily="2" charset="-78"/>
              </a:rPr>
              <a:t>stub</a:t>
            </a:r>
            <a:r>
              <a:rPr lang="fa-IR" sz="2100" dirty="0" smtClean="0">
                <a:cs typeface="B Nazanin" panose="00000400000000000000" pitchFamily="2" charset="-78"/>
              </a:rPr>
              <a:t> موردنظر جهت ویرایش</a:t>
            </a:r>
          </a:p>
          <a:p>
            <a:pPr marL="0" indent="0" algn="just" rtl="1">
              <a:buNone/>
            </a:pPr>
            <a:r>
              <a:rPr lang="fa-IR" sz="2100" dirty="0" smtClean="0">
                <a:cs typeface="B Nazanin" panose="00000400000000000000" pitchFamily="2" charset="-78"/>
              </a:rPr>
              <a:t>6- قبل از ویرایش هر آیدی</a:t>
            </a:r>
            <a:r>
              <a:rPr lang="de-DE" sz="2100" dirty="0" smtClean="0">
                <a:cs typeface="B Nazanin" panose="00000400000000000000" pitchFamily="2" charset="-78"/>
              </a:rPr>
              <a:t> </a:t>
            </a:r>
            <a:r>
              <a:rPr lang="fa-IR" sz="2100" dirty="0" smtClean="0">
                <a:cs typeface="B Nazanin" panose="00000400000000000000" pitchFamily="2" charset="-78"/>
              </a:rPr>
              <a:t>در هر </a:t>
            </a:r>
            <a:r>
              <a:rPr lang="en-US" sz="2100" dirty="0" smtClean="0">
                <a:cs typeface="B Nazanin" panose="00000400000000000000" pitchFamily="2" charset="-78"/>
              </a:rPr>
              <a:t>STUB</a:t>
            </a:r>
            <a:r>
              <a:rPr lang="fa-IR" sz="2100" dirty="0">
                <a:cs typeface="B Nazanin" panose="00000400000000000000" pitchFamily="2" charset="-78"/>
              </a:rPr>
              <a:t> </a:t>
            </a:r>
            <a:r>
              <a:rPr lang="fa-IR" sz="2100" dirty="0" smtClean="0">
                <a:cs typeface="B Nazanin" panose="00000400000000000000" pitchFamily="2" charset="-78"/>
              </a:rPr>
              <a:t>باید اطلاعاتش را درکش ذخیره کنیم. کلید کش میتواند ترکیبی از </a:t>
            </a:r>
          </a:p>
          <a:p>
            <a:pPr marL="0" indent="0" algn="just" rtl="1">
              <a:buNone/>
            </a:pPr>
            <a:r>
              <a:rPr lang="en-US" sz="2400" dirty="0" err="1" smtClean="0">
                <a:cs typeface="B Nazanin" panose="00000400000000000000" pitchFamily="2" charset="-78"/>
              </a:rPr>
              <a:t>referenceCode</a:t>
            </a:r>
            <a:r>
              <a:rPr lang="fa-IR" sz="2400" dirty="0" smtClean="0">
                <a:cs typeface="B Nazanin" panose="00000400000000000000" pitchFamily="2" charset="-78"/>
              </a:rPr>
              <a:t>و </a:t>
            </a:r>
            <a:r>
              <a:rPr lang="en-US" sz="2400" dirty="0" err="1" smtClean="0">
                <a:cs typeface="B Nazanin" panose="00000400000000000000" pitchFamily="2" charset="-78"/>
              </a:rPr>
              <a:t>serviceName</a:t>
            </a:r>
            <a:r>
              <a:rPr lang="fa-IR" sz="2400" dirty="0" smtClean="0">
                <a:cs typeface="B Nazanin" panose="00000400000000000000" pitchFamily="2" charset="-78"/>
              </a:rPr>
              <a:t>  و </a:t>
            </a:r>
            <a:r>
              <a:rPr lang="en-US" sz="2400" dirty="0" err="1" smtClean="0">
                <a:cs typeface="B Nazanin" panose="00000400000000000000" pitchFamily="2" charset="-78"/>
              </a:rPr>
              <a:t>methodTypeEnum</a:t>
            </a:r>
            <a:r>
              <a:rPr lang="fa-IR" sz="2400" dirty="0" smtClean="0">
                <a:cs typeface="B Nazanin" panose="00000400000000000000" pitchFamily="2" charset="-78"/>
              </a:rPr>
              <a:t> و </a:t>
            </a:r>
            <a:r>
              <a:rPr lang="en-US" sz="2400" dirty="0" err="1" smtClean="0">
                <a:cs typeface="B Nazanin" panose="00000400000000000000" pitchFamily="2" charset="-78"/>
              </a:rPr>
              <a:t>grpcNameEnu</a:t>
            </a:r>
            <a:r>
              <a:rPr lang="en-US" sz="2400" dirty="0" err="1">
                <a:cs typeface="B Nazanin" panose="00000400000000000000" pitchFamily="2" charset="-78"/>
              </a:rPr>
              <a:t>m</a:t>
            </a:r>
            <a:r>
              <a:rPr lang="fa-IR" sz="2400" dirty="0" smtClean="0">
                <a:cs typeface="B Nazanin" panose="00000400000000000000" pitchFamily="2" charset="-78"/>
              </a:rPr>
              <a:t> و </a:t>
            </a:r>
            <a:r>
              <a:rPr lang="en-US" sz="2400" dirty="0" err="1" smtClean="0">
                <a:cs typeface="B Nazanin" panose="00000400000000000000" pitchFamily="2" charset="-78"/>
              </a:rPr>
              <a:t>entityNameEnum</a:t>
            </a:r>
            <a:r>
              <a:rPr lang="fa-IR" sz="2400" dirty="0" smtClean="0">
                <a:cs typeface="B Nazanin" panose="00000400000000000000" pitchFamily="2" charset="-78"/>
              </a:rPr>
              <a:t> و </a:t>
            </a:r>
            <a:r>
              <a:rPr lang="en-US" sz="2400" dirty="0" err="1" smtClean="0">
                <a:cs typeface="B Nazanin" panose="00000400000000000000" pitchFamily="2" charset="-78"/>
              </a:rPr>
              <a:t>entityId</a:t>
            </a:r>
            <a:r>
              <a:rPr lang="fa-IR" sz="2400" dirty="0" smtClean="0">
                <a:cs typeface="B Nazanin" panose="00000400000000000000" pitchFamily="2" charset="-78"/>
              </a:rPr>
              <a:t> </a:t>
            </a:r>
          </a:p>
          <a:p>
            <a:pPr marL="0" indent="0" algn="just" rtl="1">
              <a:buNone/>
            </a:pPr>
            <a:r>
              <a:rPr lang="fa-IR" sz="2100" dirty="0" smtClean="0">
                <a:cs typeface="B Nazanin" panose="00000400000000000000" pitchFamily="2" charset="-78"/>
              </a:rPr>
              <a:t>باشد تا بتوانیم در صورت بروز خطا اطلاعات را از کش بخوانیم و سطرهایی که فیلد </a:t>
            </a:r>
            <a:r>
              <a:rPr lang="de-DE" sz="2100" dirty="0" smtClean="0">
                <a:cs typeface="B Nazanin" panose="00000400000000000000" pitchFamily="2" charset="-78"/>
              </a:rPr>
              <a:t>done</a:t>
            </a:r>
            <a:r>
              <a:rPr lang="fa-IR" sz="2100" dirty="0" smtClean="0">
                <a:cs typeface="B Nazanin" panose="00000400000000000000" pitchFamily="2" charset="-78"/>
              </a:rPr>
              <a:t> آنها </a:t>
            </a:r>
            <a:r>
              <a:rPr lang="en-US" sz="2100" dirty="0" smtClean="0">
                <a:cs typeface="B Nazanin" panose="00000400000000000000" pitchFamily="2" charset="-78"/>
              </a:rPr>
              <a:t>true</a:t>
            </a:r>
            <a:r>
              <a:rPr lang="fa-IR" sz="2100" dirty="0" smtClean="0">
                <a:cs typeface="B Nazanin" panose="00000400000000000000" pitchFamily="2" charset="-78"/>
              </a:rPr>
              <a:t> شده است را به حالت قبل برگردانیم.</a:t>
            </a:r>
          </a:p>
          <a:p>
            <a:pPr marL="0" indent="0" algn="just" rtl="1">
              <a:buNone/>
            </a:pPr>
            <a:r>
              <a:rPr lang="fa-IR" sz="2100" dirty="0" smtClean="0">
                <a:cs typeface="B Nazanin" panose="00000400000000000000" pitchFamily="2" charset="-78"/>
              </a:rPr>
              <a:t>7- در صورتی هیچ یک از </a:t>
            </a:r>
            <a:r>
              <a:rPr lang="en-US" sz="2100" dirty="0" smtClean="0">
                <a:cs typeface="B Nazanin" panose="00000400000000000000" pitchFamily="2" charset="-78"/>
              </a:rPr>
              <a:t>stub</a:t>
            </a:r>
            <a:r>
              <a:rPr lang="fa-IR" sz="2100" dirty="0" smtClean="0">
                <a:cs typeface="B Nazanin" panose="00000400000000000000" pitchFamily="2" charset="-78"/>
              </a:rPr>
              <a:t> ها خطایی نداد، میتوانیم اطلاعات را از کش پاک نماییم.</a:t>
            </a:r>
            <a:endParaRPr lang="en-US" sz="2100" dirty="0" smtClean="0">
              <a:cs typeface="B Nazanin" panose="00000400000000000000" pitchFamily="2" charset="-78"/>
            </a:endParaRPr>
          </a:p>
          <a:p>
            <a:pPr marL="0" indent="0" algn="just" rtl="1">
              <a:buNone/>
            </a:pPr>
            <a:endParaRPr lang="fa-IR" dirty="0" smtClean="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4D832CCC-A6F9-431C-A109-B8E65B72A73E}" type="slidenum">
              <a:rPr lang="en-US" smtClean="0"/>
              <a:t>12</a:t>
            </a:fld>
            <a:endParaRPr lang="en-US"/>
          </a:p>
        </p:txBody>
      </p:sp>
    </p:spTree>
    <p:extLst>
      <p:ext uri="{BB962C8B-B14F-4D97-AF65-F5344CB8AC3E}">
        <p14:creationId xmlns:p14="http://schemas.microsoft.com/office/powerpoint/2010/main" val="1706941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Nazanin" panose="00000400000000000000" pitchFamily="2" charset="-78"/>
              </a:rPr>
              <a:t>نکات ضروری برای مایکروسرویس</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fontScale="77500" lnSpcReduction="20000"/>
          </a:bodyPr>
          <a:lstStyle/>
          <a:p>
            <a:pPr marL="0" indent="0" algn="just" rtl="1">
              <a:buNone/>
            </a:pPr>
            <a:r>
              <a:rPr lang="fa-IR" dirty="0" smtClean="0">
                <a:cs typeface="B Nazanin" panose="00000400000000000000" pitchFamily="2" charset="-78"/>
              </a:rPr>
              <a:t>1 –تمامی عملیات </a:t>
            </a:r>
            <a:r>
              <a:rPr lang="en-US" dirty="0" smtClean="0">
                <a:cs typeface="B Nazanin" panose="00000400000000000000" pitchFamily="2" charset="-78"/>
              </a:rPr>
              <a:t>select</a:t>
            </a:r>
            <a:r>
              <a:rPr lang="fa-IR" dirty="0" smtClean="0">
                <a:cs typeface="B Nazanin" panose="00000400000000000000" pitchFamily="2" charset="-78"/>
              </a:rPr>
              <a:t> و بررسی بیزینس وخطاها ابتدای متد و قبل از فراخونی </a:t>
            </a:r>
            <a:r>
              <a:rPr lang="en-US" dirty="0" smtClean="0">
                <a:cs typeface="B Nazanin" panose="00000400000000000000" pitchFamily="2" charset="-78"/>
              </a:rPr>
              <a:t>stub</a:t>
            </a:r>
            <a:r>
              <a:rPr lang="fa-IR" dirty="0" smtClean="0">
                <a:cs typeface="B Nazanin" panose="00000400000000000000" pitchFamily="2" charset="-78"/>
              </a:rPr>
              <a:t>های ثبت و ویرایش و حذف انجام شوند.</a:t>
            </a:r>
          </a:p>
          <a:p>
            <a:pPr marL="0" indent="0" algn="just" rtl="1">
              <a:buNone/>
            </a:pPr>
            <a:endParaRPr lang="fa-IR" dirty="0">
              <a:cs typeface="B Nazanin" panose="00000400000000000000" pitchFamily="2" charset="-78"/>
            </a:endParaRPr>
          </a:p>
          <a:p>
            <a:pPr marL="0" indent="0" algn="just" rtl="1">
              <a:buNone/>
            </a:pPr>
            <a:r>
              <a:rPr lang="fa-IR" dirty="0" smtClean="0">
                <a:cs typeface="B Nazanin" panose="00000400000000000000" pitchFamily="2" charset="-78"/>
              </a:rPr>
              <a:t>2- فراخوانی </a:t>
            </a:r>
            <a:r>
              <a:rPr lang="en-US" dirty="0" smtClean="0">
                <a:cs typeface="B Nazanin" panose="00000400000000000000" pitchFamily="2" charset="-78"/>
              </a:rPr>
              <a:t>stub</a:t>
            </a:r>
            <a:r>
              <a:rPr lang="fa-IR" dirty="0" smtClean="0">
                <a:cs typeface="B Nazanin" panose="00000400000000000000" pitchFamily="2" charset="-78"/>
              </a:rPr>
              <a:t>های ثبت و ویرایش و حذف  درانتهای متد انجام شود.</a:t>
            </a:r>
          </a:p>
          <a:p>
            <a:pPr marL="0" indent="0" algn="just" rtl="1">
              <a:buNone/>
            </a:pPr>
            <a:endParaRPr lang="fa-IR" dirty="0" smtClean="0">
              <a:cs typeface="B Nazanin" panose="00000400000000000000" pitchFamily="2" charset="-78"/>
            </a:endParaRPr>
          </a:p>
          <a:p>
            <a:pPr marL="0" indent="0" algn="just" rtl="1">
              <a:buNone/>
            </a:pPr>
            <a:r>
              <a:rPr lang="fa-IR" dirty="0" smtClean="0">
                <a:cs typeface="B Nazanin" panose="00000400000000000000" pitchFamily="2" charset="-78"/>
              </a:rPr>
              <a:t>3- در صورتی که خطایی در </a:t>
            </a:r>
            <a:r>
              <a:rPr lang="en-US" dirty="0" smtClean="0">
                <a:cs typeface="B Nazanin" panose="00000400000000000000" pitchFamily="2" charset="-78"/>
              </a:rPr>
              <a:t>stub </a:t>
            </a:r>
            <a:r>
              <a:rPr lang="fa-IR" dirty="0" smtClean="0">
                <a:cs typeface="B Nazanin" panose="00000400000000000000" pitchFamily="2" charset="-78"/>
              </a:rPr>
              <a:t>های درون سرویس اصلی رخ دهد باعث میشود که خود متد فراخوانی کننده </a:t>
            </a:r>
            <a:r>
              <a:rPr lang="en-US" dirty="0" smtClean="0">
                <a:cs typeface="B Nazanin" panose="00000400000000000000" pitchFamily="2" charset="-78"/>
              </a:rPr>
              <a:t>stub</a:t>
            </a:r>
            <a:r>
              <a:rPr lang="fa-IR" dirty="0" smtClean="0">
                <a:cs typeface="B Nazanin" panose="00000400000000000000" pitchFamily="2" charset="-78"/>
              </a:rPr>
              <a:t> رول بک شود.</a:t>
            </a:r>
          </a:p>
          <a:p>
            <a:pPr marL="0" indent="0" algn="just" rtl="1">
              <a:buNone/>
            </a:pPr>
            <a:endParaRPr lang="en-US" dirty="0" smtClean="0">
              <a:cs typeface="B Nazanin" panose="00000400000000000000" pitchFamily="2" charset="-78"/>
            </a:endParaRPr>
          </a:p>
          <a:p>
            <a:pPr marL="0" indent="0" algn="just" rtl="1">
              <a:buNone/>
            </a:pPr>
            <a:r>
              <a:rPr lang="fa-IR" dirty="0" smtClean="0">
                <a:cs typeface="B Nazanin" panose="00000400000000000000" pitchFamily="2" charset="-78"/>
              </a:rPr>
              <a:t>4- عملیات ثبت و ویرایش و حذف انتیتی  وضعیت (</a:t>
            </a:r>
            <a:r>
              <a:rPr lang="en-US" dirty="0" smtClean="0">
                <a:cs typeface="B Nazanin" panose="00000400000000000000" pitchFamily="2" charset="-78"/>
              </a:rPr>
              <a:t>State</a:t>
            </a:r>
            <a:r>
              <a:rPr lang="fa-IR" dirty="0" smtClean="0">
                <a:cs typeface="B Nazanin" panose="00000400000000000000" pitchFamily="2" charset="-78"/>
              </a:rPr>
              <a:t>) و جزییات وضعیت</a:t>
            </a:r>
            <a:r>
              <a:rPr lang="en-US" dirty="0" smtClean="0">
                <a:cs typeface="B Nazanin" panose="00000400000000000000" pitchFamily="2" charset="-78"/>
              </a:rPr>
              <a:t> </a:t>
            </a:r>
            <a:r>
              <a:rPr lang="fa-IR" dirty="0" smtClean="0">
                <a:cs typeface="B Nazanin" panose="00000400000000000000" pitchFamily="2" charset="-78"/>
              </a:rPr>
              <a:t>(</a:t>
            </a:r>
            <a:r>
              <a:rPr lang="en-US" dirty="0" err="1" smtClean="0">
                <a:cs typeface="B Nazanin" panose="00000400000000000000" pitchFamily="2" charset="-78"/>
              </a:rPr>
              <a:t>StateDetail</a:t>
            </a:r>
            <a:r>
              <a:rPr lang="fa-IR" dirty="0" smtClean="0">
                <a:cs typeface="B Nazanin" panose="00000400000000000000" pitchFamily="2" charset="-78"/>
              </a:rPr>
              <a:t>) </a:t>
            </a:r>
            <a:r>
              <a:rPr lang="en-US" dirty="0" smtClean="0">
                <a:cs typeface="B Nazanin" panose="00000400000000000000" pitchFamily="2" charset="-78"/>
              </a:rPr>
              <a:t> </a:t>
            </a:r>
            <a:r>
              <a:rPr lang="fa-IR" dirty="0" smtClean="0">
                <a:cs typeface="B Nazanin" panose="00000400000000000000" pitchFamily="2" charset="-78"/>
              </a:rPr>
              <a:t>باید در ترنزکشن جدید انجام شود.</a:t>
            </a:r>
            <a:r>
              <a:rPr lang="en-US" dirty="0" smtClean="0">
                <a:cs typeface="B Nazanin" panose="00000400000000000000" pitchFamily="2" charset="-78"/>
              </a:rPr>
              <a:t> </a:t>
            </a:r>
            <a:r>
              <a:rPr lang="fa-IR" dirty="0" smtClean="0">
                <a:cs typeface="B Nazanin" panose="00000400000000000000" pitchFamily="2" charset="-78"/>
              </a:rPr>
              <a:t>مزیت این کار این است که اگر خطایی در سرویس اصلی یا </a:t>
            </a:r>
            <a:r>
              <a:rPr lang="en-US" dirty="0" smtClean="0">
                <a:cs typeface="B Nazanin" panose="00000400000000000000" pitchFamily="2" charset="-78"/>
              </a:rPr>
              <a:t>stub</a:t>
            </a:r>
            <a:r>
              <a:rPr lang="fa-IR" dirty="0" smtClean="0">
                <a:cs typeface="B Nazanin" panose="00000400000000000000" pitchFamily="2" charset="-78"/>
              </a:rPr>
              <a:t>های درون سرویس اصلی رخ دهد بدانیم تا کجای کار را انجام داده ایم.</a:t>
            </a:r>
          </a:p>
          <a:p>
            <a:pPr marL="0" indent="0" algn="just"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4D832CCC-A6F9-431C-A109-B8E65B72A73E}" type="slidenum">
              <a:rPr lang="en-US" smtClean="0"/>
              <a:t>13</a:t>
            </a:fld>
            <a:endParaRPr lang="en-US"/>
          </a:p>
        </p:txBody>
      </p:sp>
    </p:spTree>
    <p:extLst>
      <p:ext uri="{BB962C8B-B14F-4D97-AF65-F5344CB8AC3E}">
        <p14:creationId xmlns:p14="http://schemas.microsoft.com/office/powerpoint/2010/main" val="3305442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70000" lnSpcReduction="20000"/>
          </a:bodyPr>
          <a:lstStyle/>
          <a:p>
            <a:pPr marL="0" indent="0" algn="r" rtl="1">
              <a:buNone/>
            </a:pPr>
            <a:r>
              <a:rPr lang="fa-IR" dirty="0" smtClean="0">
                <a:cs typeface="B Nazanin" panose="00000400000000000000" pitchFamily="2" charset="-78"/>
              </a:rPr>
              <a:t>5-کنترلر فراخوانی کننده سرویس اصلی شامل </a:t>
            </a:r>
            <a:r>
              <a:rPr lang="de-DE" dirty="0" smtClean="0">
                <a:cs typeface="B Nazanin" panose="00000400000000000000" pitchFamily="2" charset="-78"/>
              </a:rPr>
              <a:t>tr</a:t>
            </a:r>
            <a:r>
              <a:rPr lang="en-US" dirty="0" smtClean="0">
                <a:cs typeface="B Nazanin" panose="00000400000000000000" pitchFamily="2" charset="-78"/>
              </a:rPr>
              <a:t>y</a:t>
            </a:r>
            <a:r>
              <a:rPr lang="fa-IR" dirty="0" smtClean="0">
                <a:cs typeface="B Nazanin" panose="00000400000000000000" pitchFamily="2" charset="-78"/>
              </a:rPr>
              <a:t> و </a:t>
            </a:r>
            <a:r>
              <a:rPr lang="en-US" dirty="0" smtClean="0">
                <a:cs typeface="B Nazanin" panose="00000400000000000000" pitchFamily="2" charset="-78"/>
              </a:rPr>
              <a:t>catch</a:t>
            </a:r>
            <a:r>
              <a:rPr lang="fa-IR" dirty="0" smtClean="0">
                <a:cs typeface="B Nazanin" panose="00000400000000000000" pitchFamily="2" charset="-78"/>
              </a:rPr>
              <a:t> باشد.در </a:t>
            </a:r>
            <a:r>
              <a:rPr lang="en-US" dirty="0" smtClean="0">
                <a:cs typeface="B Nazanin" panose="00000400000000000000" pitchFamily="2" charset="-78"/>
              </a:rPr>
              <a:t>catch</a:t>
            </a:r>
            <a:r>
              <a:rPr lang="fa-IR" dirty="0" smtClean="0">
                <a:cs typeface="B Nazanin" panose="00000400000000000000" pitchFamily="2" charset="-78"/>
              </a:rPr>
              <a:t> کنترلر باید عملیات مربوط به </a:t>
            </a:r>
            <a:r>
              <a:rPr lang="en-US" dirty="0">
                <a:cs typeface="B Nazanin" panose="00000400000000000000" pitchFamily="2" charset="-78"/>
              </a:rPr>
              <a:t>,</a:t>
            </a:r>
            <a:r>
              <a:rPr lang="en-US" dirty="0" smtClean="0">
                <a:cs typeface="B Nazanin" panose="00000400000000000000" pitchFamily="2" charset="-78"/>
              </a:rPr>
              <a:t>Create , Delete Update</a:t>
            </a:r>
            <a:r>
              <a:rPr lang="fa-IR" dirty="0" smtClean="0">
                <a:cs typeface="B Nazanin" panose="00000400000000000000" pitchFamily="2" charset="-78"/>
              </a:rPr>
              <a:t> موردنظر را تکمیل کنیم.</a:t>
            </a:r>
          </a:p>
          <a:p>
            <a:pPr marL="0" indent="0" algn="r" rtl="1">
              <a:buNone/>
            </a:pPr>
            <a:endParaRPr lang="fa-IR" dirty="0">
              <a:cs typeface="B Nazanin" panose="00000400000000000000" pitchFamily="2" charset="-78"/>
            </a:endParaRPr>
          </a:p>
          <a:p>
            <a:pPr marL="0" indent="0" algn="r" rtl="1">
              <a:buNone/>
            </a:pPr>
            <a:r>
              <a:rPr lang="fa-IR" dirty="0" smtClean="0">
                <a:cs typeface="B Nazanin" panose="00000400000000000000" pitchFamily="2" charset="-78"/>
              </a:rPr>
              <a:t>6- در </a:t>
            </a:r>
            <a:r>
              <a:rPr lang="en-US" dirty="0">
                <a:cs typeface="B Nazanin" panose="00000400000000000000" pitchFamily="2" charset="-78"/>
              </a:rPr>
              <a:t>catch</a:t>
            </a:r>
            <a:r>
              <a:rPr lang="fa-IR" dirty="0" smtClean="0">
                <a:cs typeface="B Nazanin" panose="00000400000000000000" pitchFamily="2" charset="-78"/>
              </a:rPr>
              <a:t> کنترلر خودش هم شامل </a:t>
            </a:r>
            <a:r>
              <a:rPr lang="de-DE" dirty="0" smtClean="0">
                <a:cs typeface="B Nazanin" panose="00000400000000000000" pitchFamily="2" charset="-78"/>
              </a:rPr>
              <a:t>tr</a:t>
            </a:r>
            <a:r>
              <a:rPr lang="en-US" dirty="0" smtClean="0">
                <a:cs typeface="B Nazanin" panose="00000400000000000000" pitchFamily="2" charset="-78"/>
              </a:rPr>
              <a:t>y</a:t>
            </a:r>
            <a:r>
              <a:rPr lang="fa-IR" dirty="0" smtClean="0">
                <a:cs typeface="B Nazanin" panose="00000400000000000000" pitchFamily="2" charset="-78"/>
              </a:rPr>
              <a:t> و </a:t>
            </a:r>
            <a:r>
              <a:rPr lang="en-US" dirty="0" smtClean="0">
                <a:cs typeface="B Nazanin" panose="00000400000000000000" pitchFamily="2" charset="-78"/>
              </a:rPr>
              <a:t>catch</a:t>
            </a:r>
            <a:r>
              <a:rPr lang="fa-IR" dirty="0" smtClean="0">
                <a:cs typeface="B Nazanin" panose="00000400000000000000" pitchFamily="2" charset="-78"/>
              </a:rPr>
              <a:t> باشد که در </a:t>
            </a:r>
            <a:r>
              <a:rPr lang="en-US" dirty="0">
                <a:cs typeface="B Nazanin" panose="00000400000000000000" pitchFamily="2" charset="-78"/>
              </a:rPr>
              <a:t>catch</a:t>
            </a:r>
            <a:r>
              <a:rPr lang="fa-IR" dirty="0" smtClean="0">
                <a:cs typeface="B Nazanin" panose="00000400000000000000" pitchFamily="2" charset="-78"/>
              </a:rPr>
              <a:t> دوم در صورتی که مجدد عملیات به خطا خورد یک پیام برای کارمند ارسال کنیم</a:t>
            </a:r>
            <a:r>
              <a:rPr lang="en-US" dirty="0" smtClean="0">
                <a:cs typeface="B Nazanin" panose="00000400000000000000" pitchFamily="2" charset="-78"/>
              </a:rPr>
              <a:t>.</a:t>
            </a:r>
          </a:p>
          <a:p>
            <a:pPr marL="0" indent="0" rtl="1">
              <a:buNone/>
            </a:pPr>
            <a:r>
              <a:rPr lang="en-US" b="1" dirty="0">
                <a:cs typeface="B Nazanin" panose="00000400000000000000" pitchFamily="2" charset="-78"/>
              </a:rPr>
              <a:t>try </a:t>
            </a:r>
            <a:r>
              <a:rPr lang="en-US" dirty="0" smtClean="0">
                <a:cs typeface="B Nazanin" panose="00000400000000000000" pitchFamily="2" charset="-78"/>
              </a:rPr>
              <a:t>{</a:t>
            </a:r>
            <a:br>
              <a:rPr lang="en-US" dirty="0" smtClean="0">
                <a:cs typeface="B Nazanin" panose="00000400000000000000" pitchFamily="2" charset="-78"/>
              </a:rPr>
            </a:br>
            <a:r>
              <a:rPr lang="en-US" dirty="0" smtClean="0">
                <a:cs typeface="B Nazanin" panose="00000400000000000000" pitchFamily="2" charset="-78"/>
              </a:rPr>
              <a:t>    </a:t>
            </a:r>
            <a:r>
              <a:rPr lang="en-US" i="1" dirty="0" smtClean="0">
                <a:cs typeface="B Nazanin" panose="00000400000000000000" pitchFamily="2" charset="-78"/>
              </a:rPr>
              <a:t>//</a:t>
            </a:r>
            <a:r>
              <a:rPr lang="en-US" i="1" dirty="0" err="1" smtClean="0">
                <a:cs typeface="B Nazanin" panose="00000400000000000000" pitchFamily="2" charset="-78"/>
              </a:rPr>
              <a:t>referenceCode</a:t>
            </a:r>
            <a:r>
              <a:rPr lang="en-US" i="1" dirty="0" smtClean="0">
                <a:cs typeface="B Nazanin" panose="00000400000000000000" pitchFamily="2" charset="-78"/>
              </a:rPr>
              <a:t> = </a:t>
            </a:r>
            <a:r>
              <a:rPr lang="en-US" i="1" dirty="0" err="1" smtClean="0">
                <a:cs typeface="B Nazanin" panose="00000400000000000000" pitchFamily="2" charset="-78"/>
              </a:rPr>
              <a:t>stateSevice.generate</a:t>
            </a:r>
            <a:r>
              <a:rPr lang="en-US" i="1" dirty="0" err="1">
                <a:cs typeface="B Nazanin" panose="00000400000000000000" pitchFamily="2" charset="-78"/>
              </a:rPr>
              <a:t>Uniq</a:t>
            </a:r>
            <a:r>
              <a:rPr lang="en-US" i="1" dirty="0" err="1" smtClean="0">
                <a:cs typeface="B Nazanin" panose="00000400000000000000" pitchFamily="2" charset="-78"/>
              </a:rPr>
              <a:t>ReferenceCode</a:t>
            </a:r>
            <a:r>
              <a:rPr lang="en-US" i="1" dirty="0" smtClean="0">
                <a:cs typeface="B Nazanin" panose="00000400000000000000" pitchFamily="2" charset="-78"/>
              </a:rPr>
              <a:t>();</a:t>
            </a:r>
            <a:r>
              <a:rPr lang="en-US" i="1" dirty="0">
                <a:cs typeface="B Nazanin" panose="00000400000000000000" pitchFamily="2" charset="-78"/>
              </a:rPr>
              <a:t/>
            </a:r>
            <a:br>
              <a:rPr lang="en-US" i="1" dirty="0">
                <a:cs typeface="B Nazanin" panose="00000400000000000000" pitchFamily="2" charset="-78"/>
              </a:rPr>
            </a:br>
            <a:r>
              <a:rPr lang="en-US" i="1" dirty="0">
                <a:cs typeface="B Nazanin" panose="00000400000000000000" pitchFamily="2" charset="-78"/>
              </a:rPr>
              <a:t>    //</a:t>
            </a:r>
            <a:r>
              <a:rPr lang="en-US" i="1" dirty="0" err="1" smtClean="0">
                <a:cs typeface="B Nazanin" panose="00000400000000000000" pitchFamily="2" charset="-78"/>
              </a:rPr>
              <a:t>model.setReferenceCode</a:t>
            </a:r>
            <a:r>
              <a:rPr lang="en-US" i="1" dirty="0" smtClean="0">
                <a:cs typeface="B Nazanin" panose="00000400000000000000" pitchFamily="2" charset="-78"/>
              </a:rPr>
              <a:t>(</a:t>
            </a:r>
            <a:r>
              <a:rPr lang="en-US" i="1" dirty="0" err="1" smtClean="0">
                <a:cs typeface="B Nazanin" panose="00000400000000000000" pitchFamily="2" charset="-78"/>
              </a:rPr>
              <a:t>referenceCode</a:t>
            </a:r>
            <a:r>
              <a:rPr lang="en-US" i="1" dirty="0">
                <a:cs typeface="B Nazanin" panose="00000400000000000000" pitchFamily="2" charset="-78"/>
              </a:rPr>
              <a:t>);</a:t>
            </a:r>
            <a:br>
              <a:rPr lang="en-US" i="1" dirty="0">
                <a:cs typeface="B Nazanin" panose="00000400000000000000" pitchFamily="2" charset="-78"/>
              </a:rPr>
            </a:br>
            <a:r>
              <a:rPr lang="en-US" i="1" dirty="0">
                <a:cs typeface="B Nazanin" panose="00000400000000000000" pitchFamily="2" charset="-78"/>
              </a:rPr>
              <a:t>    //call Service(model);</a:t>
            </a:r>
            <a:br>
              <a:rPr lang="en-US" i="1" dirty="0">
                <a:cs typeface="B Nazanin" panose="00000400000000000000" pitchFamily="2" charset="-78"/>
              </a:rPr>
            </a:br>
            <a:r>
              <a:rPr lang="en-US" dirty="0" smtClean="0">
                <a:cs typeface="B Nazanin" panose="00000400000000000000" pitchFamily="2" charset="-78"/>
              </a:rPr>
              <a:t>}</a:t>
            </a:r>
            <a:r>
              <a:rPr lang="en-US" b="1" dirty="0">
                <a:cs typeface="B Nazanin" panose="00000400000000000000" pitchFamily="2" charset="-78"/>
              </a:rPr>
              <a:t>catch </a:t>
            </a:r>
            <a:r>
              <a:rPr lang="en-US" dirty="0" smtClean="0">
                <a:cs typeface="B Nazanin" panose="00000400000000000000" pitchFamily="2" charset="-78"/>
              </a:rPr>
              <a:t>(Exception ex){</a:t>
            </a:r>
            <a:br>
              <a:rPr lang="en-US" dirty="0" smtClean="0">
                <a:cs typeface="B Nazanin" panose="00000400000000000000" pitchFamily="2" charset="-78"/>
              </a:rPr>
            </a:br>
            <a:r>
              <a:rPr lang="en-US" dirty="0" smtClean="0">
                <a:cs typeface="B Nazanin" panose="00000400000000000000" pitchFamily="2" charset="-78"/>
              </a:rPr>
              <a:t>    </a:t>
            </a:r>
            <a:r>
              <a:rPr lang="en-US" b="1" dirty="0">
                <a:cs typeface="B Nazanin" panose="00000400000000000000" pitchFamily="2" charset="-78"/>
              </a:rPr>
              <a:t>try </a:t>
            </a:r>
            <a:r>
              <a:rPr lang="en-US" dirty="0" smtClean="0">
                <a:cs typeface="B Nazanin" panose="00000400000000000000" pitchFamily="2" charset="-78"/>
              </a:rPr>
              <a:t>{</a:t>
            </a:r>
            <a:br>
              <a:rPr lang="en-US" dirty="0" smtClean="0">
                <a:cs typeface="B Nazanin" panose="00000400000000000000" pitchFamily="2" charset="-78"/>
              </a:rPr>
            </a:br>
            <a:r>
              <a:rPr lang="en-US" dirty="0" smtClean="0">
                <a:cs typeface="B Nazanin" panose="00000400000000000000" pitchFamily="2" charset="-78"/>
              </a:rPr>
              <a:t>        </a:t>
            </a:r>
            <a:r>
              <a:rPr lang="en-US" i="1" dirty="0" smtClean="0">
                <a:cs typeface="B Nazanin" panose="00000400000000000000" pitchFamily="2" charset="-78"/>
              </a:rPr>
              <a:t>//</a:t>
            </a:r>
            <a:r>
              <a:rPr lang="en-US" i="1" dirty="0" err="1" smtClean="0">
                <a:cs typeface="B Nazanin" panose="00000400000000000000" pitchFamily="2" charset="-78"/>
              </a:rPr>
              <a:t>stateSevice.rollback</a:t>
            </a:r>
            <a:r>
              <a:rPr lang="en-US" i="1" smtClean="0">
                <a:cs typeface="B Nazanin" panose="00000400000000000000" pitchFamily="2" charset="-78"/>
              </a:rPr>
              <a:t>();</a:t>
            </a:r>
            <a:r>
              <a:rPr lang="en-US" i="1" dirty="0">
                <a:cs typeface="B Nazanin" panose="00000400000000000000" pitchFamily="2" charset="-78"/>
              </a:rPr>
              <a:t/>
            </a:r>
            <a:br>
              <a:rPr lang="en-US" i="1" dirty="0">
                <a:cs typeface="B Nazanin" panose="00000400000000000000" pitchFamily="2" charset="-78"/>
              </a:rPr>
            </a:br>
            <a:r>
              <a:rPr lang="en-US" i="1" dirty="0">
                <a:cs typeface="B Nazanin" panose="00000400000000000000" pitchFamily="2" charset="-78"/>
              </a:rPr>
              <a:t>    </a:t>
            </a:r>
            <a:r>
              <a:rPr lang="en-US" dirty="0" smtClean="0">
                <a:cs typeface="B Nazanin" panose="00000400000000000000" pitchFamily="2" charset="-78"/>
              </a:rPr>
              <a:t>}</a:t>
            </a:r>
            <a:r>
              <a:rPr lang="en-US" b="1" dirty="0">
                <a:cs typeface="B Nazanin" panose="00000400000000000000" pitchFamily="2" charset="-78"/>
              </a:rPr>
              <a:t>catch </a:t>
            </a:r>
            <a:r>
              <a:rPr lang="en-US" dirty="0" smtClean="0">
                <a:cs typeface="B Nazanin" panose="00000400000000000000" pitchFamily="2" charset="-78"/>
              </a:rPr>
              <a:t>(Exception ex1){</a:t>
            </a:r>
            <a:br>
              <a:rPr lang="en-US" dirty="0" smtClean="0">
                <a:cs typeface="B Nazanin" panose="00000400000000000000" pitchFamily="2" charset="-78"/>
              </a:rPr>
            </a:br>
            <a:r>
              <a:rPr lang="en-US" dirty="0" smtClean="0">
                <a:cs typeface="B Nazanin" panose="00000400000000000000" pitchFamily="2" charset="-78"/>
              </a:rPr>
              <a:t>        </a:t>
            </a:r>
            <a:r>
              <a:rPr lang="en-US" i="1" dirty="0">
                <a:cs typeface="B Nazanin" panose="00000400000000000000" pitchFamily="2" charset="-78"/>
              </a:rPr>
              <a:t>//notification </a:t>
            </a:r>
            <a:r>
              <a:rPr lang="en-US" i="1" dirty="0" err="1">
                <a:cs typeface="B Nazanin" panose="00000400000000000000" pitchFamily="2" charset="-78"/>
              </a:rPr>
              <a:t>referenceCode</a:t>
            </a:r>
            <a:r>
              <a:rPr lang="en-US" i="1" dirty="0">
                <a:cs typeface="B Nazanin" panose="00000400000000000000" pitchFamily="2" charset="-78"/>
              </a:rPr>
              <a:t> to </a:t>
            </a:r>
            <a:r>
              <a:rPr lang="en-US" i="1" dirty="0" smtClean="0">
                <a:cs typeface="B Nazanin" panose="00000400000000000000" pitchFamily="2" charset="-78"/>
              </a:rPr>
              <a:t>employee</a:t>
            </a:r>
            <a:br>
              <a:rPr lang="en-US" i="1" dirty="0" smtClean="0">
                <a:cs typeface="B Nazanin" panose="00000400000000000000" pitchFamily="2" charset="-78"/>
              </a:rPr>
            </a:br>
            <a:r>
              <a:rPr lang="en-US" i="1" dirty="0" smtClean="0">
                <a:cs typeface="B Nazanin" panose="00000400000000000000" pitchFamily="2" charset="-78"/>
              </a:rPr>
              <a:t>    </a:t>
            </a:r>
            <a:r>
              <a:rPr lang="en-US" dirty="0" smtClean="0">
                <a:cs typeface="B Nazanin" panose="00000400000000000000" pitchFamily="2" charset="-78"/>
              </a:rPr>
              <a:t>}</a:t>
            </a:r>
          </a:p>
          <a:p>
            <a:pPr marL="0" indent="0" rtl="1">
              <a:buNone/>
            </a:pPr>
            <a:r>
              <a:rPr lang="en-US" dirty="0">
                <a:cs typeface="B Nazanin" panose="00000400000000000000" pitchFamily="2" charset="-78"/>
              </a:rPr>
              <a:t> </a:t>
            </a:r>
            <a:r>
              <a:rPr lang="en-US" dirty="0" smtClean="0">
                <a:cs typeface="B Nazanin" panose="00000400000000000000" pitchFamily="2" charset="-78"/>
              </a:rPr>
              <a:t>   throw ex;</a:t>
            </a:r>
            <a:br>
              <a:rPr lang="en-US" dirty="0" smtClean="0">
                <a:cs typeface="B Nazanin" panose="00000400000000000000" pitchFamily="2" charset="-78"/>
              </a:rPr>
            </a:br>
            <a:r>
              <a:rPr lang="en-US" dirty="0" smtClean="0">
                <a:cs typeface="B Nazanin" panose="00000400000000000000" pitchFamily="2" charset="-78"/>
              </a:rPr>
              <a:t>}</a:t>
            </a:r>
            <a:endParaRPr lang="fa-IR" dirty="0" smtClean="0">
              <a:cs typeface="B Nazanin" panose="00000400000000000000" pitchFamily="2" charset="-78"/>
            </a:endParaRPr>
          </a:p>
          <a:p>
            <a:pPr marL="0" indent="0" rtl="1">
              <a:buNone/>
            </a:pPr>
            <a:endParaRPr lang="fa-IR" dirty="0" smtClean="0">
              <a:cs typeface="B Nazanin" panose="00000400000000000000" pitchFamily="2" charset="-78"/>
            </a:endParaRPr>
          </a:p>
          <a:p>
            <a:pPr marL="0" indent="0" algn="r" rtl="1">
              <a:buNone/>
            </a:pPr>
            <a:endParaRPr lang="en-US"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4D832CCC-A6F9-431C-A109-B8E65B72A73E}" type="slidenum">
              <a:rPr lang="en-US" smtClean="0"/>
              <a:t>14</a:t>
            </a:fld>
            <a:endParaRPr lang="en-US"/>
          </a:p>
        </p:txBody>
      </p:sp>
    </p:spTree>
    <p:extLst>
      <p:ext uri="{BB962C8B-B14F-4D97-AF65-F5344CB8AC3E}">
        <p14:creationId xmlns:p14="http://schemas.microsoft.com/office/powerpoint/2010/main" val="3163148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304801"/>
            <a:ext cx="8229600" cy="5943599"/>
          </a:xfrm>
        </p:spPr>
        <p:txBody>
          <a:bodyPr>
            <a:normAutofit fontScale="85000" lnSpcReduction="20000"/>
          </a:bodyPr>
          <a:lstStyle/>
          <a:p>
            <a:pPr marL="0" indent="0" algn="just" rtl="1">
              <a:buNone/>
            </a:pPr>
            <a:r>
              <a:rPr lang="fa-IR" dirty="0" smtClean="0">
                <a:cs typeface="B Nazanin" panose="00000400000000000000" pitchFamily="2" charset="-78"/>
              </a:rPr>
              <a:t>7 – درمتد کنترلر، قبل ازفراخوانی متد سرویس (</a:t>
            </a:r>
            <a:r>
              <a:rPr lang="en-US" dirty="0" smtClean="0">
                <a:cs typeface="B Nazanin" panose="00000400000000000000" pitchFamily="2" charset="-78"/>
              </a:rPr>
              <a:t>Create</a:t>
            </a:r>
            <a:r>
              <a:rPr lang="fa-IR" dirty="0" smtClean="0">
                <a:cs typeface="B Nazanin" panose="00000400000000000000" pitchFamily="2" charset="-78"/>
              </a:rPr>
              <a:t> و </a:t>
            </a:r>
            <a:r>
              <a:rPr lang="en-US" dirty="0" smtClean="0">
                <a:cs typeface="B Nazanin" panose="00000400000000000000" pitchFamily="2" charset="-78"/>
              </a:rPr>
              <a:t>Update</a:t>
            </a:r>
            <a:r>
              <a:rPr lang="fa-IR" dirty="0" smtClean="0">
                <a:cs typeface="B Nazanin" panose="00000400000000000000" pitchFamily="2" charset="-78"/>
              </a:rPr>
              <a:t> و </a:t>
            </a:r>
            <a:r>
              <a:rPr lang="en-US" dirty="0" smtClean="0">
                <a:cs typeface="B Nazanin" panose="00000400000000000000" pitchFamily="2" charset="-78"/>
              </a:rPr>
              <a:t>Delete</a:t>
            </a:r>
            <a:r>
              <a:rPr lang="fa-IR" dirty="0" smtClean="0">
                <a:cs typeface="B Nazanin" panose="00000400000000000000" pitchFamily="2" charset="-78"/>
              </a:rPr>
              <a:t>) باید یک </a:t>
            </a:r>
            <a:r>
              <a:rPr lang="de-DE" dirty="0" smtClean="0">
                <a:cs typeface="B Nazanin" panose="00000400000000000000" pitchFamily="2" charset="-78"/>
              </a:rPr>
              <a:t>referenceCode</a:t>
            </a:r>
            <a:r>
              <a:rPr lang="fa-IR" dirty="0" smtClean="0">
                <a:cs typeface="B Nazanin" panose="00000400000000000000" pitchFamily="2" charset="-78"/>
              </a:rPr>
              <a:t> یونیک در کنترلر تولید نماییم و در مدل ارسالی به سرویس ارسال کنیم.</a:t>
            </a:r>
          </a:p>
          <a:p>
            <a:pPr marL="0" indent="0" algn="just" rtl="1">
              <a:buNone/>
            </a:pPr>
            <a:endParaRPr lang="fa-IR" dirty="0" smtClean="0">
              <a:cs typeface="B Nazanin" panose="00000400000000000000" pitchFamily="2" charset="-78"/>
            </a:endParaRPr>
          </a:p>
          <a:p>
            <a:pPr marL="0" indent="0" algn="just" rtl="1">
              <a:buNone/>
            </a:pPr>
            <a:r>
              <a:rPr lang="fa-IR" dirty="0" smtClean="0">
                <a:cs typeface="B Nazanin" panose="00000400000000000000" pitchFamily="2" charset="-78"/>
              </a:rPr>
              <a:t>کد </a:t>
            </a:r>
            <a:r>
              <a:rPr lang="de-DE" dirty="0" smtClean="0">
                <a:cs typeface="B Nazanin" panose="00000400000000000000" pitchFamily="2" charset="-78"/>
              </a:rPr>
              <a:t>referenceCode</a:t>
            </a:r>
            <a:r>
              <a:rPr lang="fa-IR" dirty="0" smtClean="0">
                <a:cs typeface="B Nazanin" panose="00000400000000000000" pitchFamily="2" charset="-78"/>
              </a:rPr>
              <a:t> جهت این تولید میشود که بتوانیم با </a:t>
            </a:r>
            <a:r>
              <a:rPr lang="de-DE" dirty="0" smtClean="0">
                <a:cs typeface="B Nazanin" panose="00000400000000000000" pitchFamily="2" charset="-78"/>
              </a:rPr>
              <a:t>referenceCode </a:t>
            </a:r>
            <a:r>
              <a:rPr lang="fa-IR" dirty="0" smtClean="0">
                <a:cs typeface="B Nazanin" panose="00000400000000000000" pitchFamily="2" charset="-78"/>
              </a:rPr>
              <a:t> سرچ کنیم برای اینکه بدانیم چه آیدی هایی از چه </a:t>
            </a:r>
            <a:r>
              <a:rPr lang="en-US" dirty="0" smtClean="0">
                <a:cs typeface="B Nazanin" panose="00000400000000000000" pitchFamily="2" charset="-78"/>
              </a:rPr>
              <a:t>stub</a:t>
            </a:r>
            <a:r>
              <a:rPr lang="fa-IR" dirty="0" smtClean="0">
                <a:cs typeface="B Nazanin" panose="00000400000000000000" pitchFamily="2" charset="-78"/>
              </a:rPr>
              <a:t> هایی را ایجاد کرده ایم تا در صورتی که ثبت </a:t>
            </a:r>
            <a:r>
              <a:rPr lang="en-US" dirty="0" smtClean="0">
                <a:cs typeface="B Nazanin" panose="00000400000000000000" pitchFamily="2" charset="-78"/>
              </a:rPr>
              <a:t>stub</a:t>
            </a:r>
            <a:r>
              <a:rPr lang="fa-IR" dirty="0" smtClean="0">
                <a:cs typeface="B Nazanin" panose="00000400000000000000" pitchFamily="2" charset="-78"/>
              </a:rPr>
              <a:t> با خطا مواجه میشود در </a:t>
            </a:r>
            <a:r>
              <a:rPr lang="en-US" dirty="0" smtClean="0">
                <a:cs typeface="B Nazanin" panose="00000400000000000000" pitchFamily="2" charset="-78"/>
              </a:rPr>
              <a:t>catch</a:t>
            </a:r>
            <a:r>
              <a:rPr lang="fa-IR" dirty="0" smtClean="0">
                <a:cs typeface="B Nazanin" panose="00000400000000000000" pitchFamily="2" charset="-78"/>
              </a:rPr>
              <a:t> کنترلر بتوانیم سطرهایی که ثبت کرده ایم را حذف نماییم.</a:t>
            </a:r>
          </a:p>
          <a:p>
            <a:pPr marL="0" indent="0" algn="just" rtl="1">
              <a:buNone/>
            </a:pPr>
            <a:r>
              <a:rPr lang="de-DE" dirty="0" smtClean="0">
                <a:cs typeface="B Nazanin" panose="00000400000000000000" pitchFamily="2" charset="-78"/>
              </a:rPr>
              <a:t>referenceCode *</a:t>
            </a:r>
            <a:r>
              <a:rPr lang="fa-IR" dirty="0" smtClean="0">
                <a:cs typeface="B Nazanin" panose="00000400000000000000" pitchFamily="2" charset="-78"/>
              </a:rPr>
              <a:t> باید در کل مایکروسرویس کاملا یونیک باشد.</a:t>
            </a:r>
            <a:endParaRPr lang="en-US" dirty="0" smtClean="0">
              <a:cs typeface="B Nazanin" panose="00000400000000000000" pitchFamily="2" charset="-78"/>
            </a:endParaRPr>
          </a:p>
          <a:p>
            <a:pPr marL="0" indent="0" algn="just" rtl="1">
              <a:buNone/>
            </a:pPr>
            <a:endParaRPr lang="en-US" dirty="0" smtClean="0">
              <a:cs typeface="B Nazanin" panose="00000400000000000000" pitchFamily="2" charset="-78"/>
            </a:endParaRPr>
          </a:p>
          <a:p>
            <a:pPr marL="0" indent="0" algn="just" rtl="1">
              <a:buNone/>
            </a:pPr>
            <a:r>
              <a:rPr lang="fa-IR" dirty="0" smtClean="0">
                <a:cs typeface="B Nazanin" panose="00000400000000000000" pitchFamily="2" charset="-78"/>
              </a:rPr>
              <a:t>8- در صورتی که ثبت یا حذف یا ویرایش برای </a:t>
            </a:r>
            <a:r>
              <a:rPr lang="en-US" dirty="0" smtClean="0">
                <a:cs typeface="B Nazanin" panose="00000400000000000000" pitchFamily="2" charset="-78"/>
              </a:rPr>
              <a:t>stub</a:t>
            </a:r>
            <a:r>
              <a:rPr lang="fa-IR" dirty="0" smtClean="0">
                <a:cs typeface="B Nazanin" panose="00000400000000000000" pitchFamily="2" charset="-78"/>
              </a:rPr>
              <a:t>ای به صورت لیست باشد (چندتایی) باید لیست را در قالب لیستی از مدل به </a:t>
            </a:r>
            <a:r>
              <a:rPr lang="en-US" dirty="0" smtClean="0">
                <a:cs typeface="B Nazanin" panose="00000400000000000000" pitchFamily="2" charset="-78"/>
              </a:rPr>
              <a:t>stub</a:t>
            </a:r>
            <a:r>
              <a:rPr lang="fa-IR" dirty="0" smtClean="0">
                <a:cs typeface="B Nazanin" panose="00000400000000000000" pitchFamily="2" charset="-78"/>
              </a:rPr>
              <a:t> موردنظر ارسال کنیم. این کار دو مزیت دارد :</a:t>
            </a:r>
          </a:p>
          <a:p>
            <a:pPr marL="0" indent="0" algn="just" rtl="1">
              <a:buNone/>
            </a:pPr>
            <a:r>
              <a:rPr lang="fa-IR" dirty="0" smtClean="0">
                <a:cs typeface="B Nazanin" panose="00000400000000000000" pitchFamily="2" charset="-78"/>
              </a:rPr>
              <a:t>- یکبار هر مایکروسرویس را فراخوانی میکنیم.</a:t>
            </a:r>
          </a:p>
          <a:p>
            <a:pPr marL="0" indent="0" algn="just" rtl="1">
              <a:buNone/>
            </a:pPr>
            <a:r>
              <a:rPr lang="fa-IR" dirty="0" smtClean="0">
                <a:cs typeface="B Nazanin" panose="00000400000000000000" pitchFamily="2" charset="-78"/>
              </a:rPr>
              <a:t>- اگر خطایی در مایکروسرویس رخ دهد کل عملیات آن مایکروسرویس رول بک میشود.</a:t>
            </a:r>
            <a:endParaRPr lang="en-US" dirty="0" smtClean="0">
              <a:cs typeface="B Nazanin" panose="00000400000000000000" pitchFamily="2" charset="-78"/>
            </a:endParaRPr>
          </a:p>
          <a:p>
            <a:pPr marL="0" indent="0" algn="just" rtl="1">
              <a:buNone/>
            </a:pPr>
            <a:endParaRPr lang="en-US"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4D832CCC-A6F9-431C-A109-B8E65B72A73E}" type="slidenum">
              <a:rPr lang="en-US" smtClean="0"/>
              <a:t>15</a:t>
            </a:fld>
            <a:endParaRPr lang="en-US"/>
          </a:p>
        </p:txBody>
      </p:sp>
    </p:spTree>
    <p:extLst>
      <p:ext uri="{BB962C8B-B14F-4D97-AF65-F5344CB8AC3E}">
        <p14:creationId xmlns:p14="http://schemas.microsoft.com/office/powerpoint/2010/main" val="99100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1"/>
            <a:ext cx="8229600" cy="838199"/>
          </a:xfrm>
        </p:spPr>
        <p:txBody>
          <a:bodyPr>
            <a:normAutofit fontScale="92500" lnSpcReduction="20000"/>
          </a:bodyPr>
          <a:lstStyle/>
          <a:p>
            <a:pPr marL="0" indent="0" algn="r" rtl="1">
              <a:buNone/>
            </a:pPr>
            <a:r>
              <a:rPr lang="fa-IR" dirty="0" smtClean="0">
                <a:cs typeface="B Nazanin" panose="00000400000000000000" pitchFamily="2" charset="-78"/>
              </a:rPr>
              <a:t>9- مدل برگشتی </a:t>
            </a:r>
            <a:r>
              <a:rPr lang="de-DE" dirty="0" smtClean="0">
                <a:cs typeface="B Nazanin" panose="00000400000000000000" pitchFamily="2" charset="-78"/>
              </a:rPr>
              <a:t>stub</a:t>
            </a:r>
            <a:r>
              <a:rPr lang="fa-IR" dirty="0">
                <a:cs typeface="B Nazanin" panose="00000400000000000000" pitchFamily="2" charset="-78"/>
              </a:rPr>
              <a:t> </a:t>
            </a:r>
            <a:r>
              <a:rPr lang="fa-IR" dirty="0" smtClean="0">
                <a:cs typeface="B Nazanin" panose="00000400000000000000" pitchFamily="2" charset="-78"/>
              </a:rPr>
              <a:t>شامل آیدی هایی باشد که عملیات روی آن صورت گرفته است</a:t>
            </a:r>
          </a:p>
        </p:txBody>
      </p:sp>
      <p:sp>
        <p:nvSpPr>
          <p:cNvPr id="2" name="Slide Number Placeholder 1"/>
          <p:cNvSpPr>
            <a:spLocks noGrp="1"/>
          </p:cNvSpPr>
          <p:nvPr>
            <p:ph type="sldNum" sz="quarter" idx="12"/>
          </p:nvPr>
        </p:nvSpPr>
        <p:spPr/>
        <p:txBody>
          <a:bodyPr/>
          <a:lstStyle/>
          <a:p>
            <a:fld id="{4D832CCC-A6F9-431C-A109-B8E65B72A73E}" type="slidenum">
              <a:rPr lang="en-US" smtClean="0"/>
              <a:t>16</a:t>
            </a:fld>
            <a:endParaRPr lang="en-US"/>
          </a:p>
        </p:txBody>
      </p:sp>
    </p:spTree>
    <p:extLst>
      <p:ext uri="{BB962C8B-B14F-4D97-AF65-F5344CB8AC3E}">
        <p14:creationId xmlns:p14="http://schemas.microsoft.com/office/powerpoint/2010/main" val="1633495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324600"/>
          </a:xfrm>
        </p:spPr>
        <p:txBody>
          <a:bodyPr>
            <a:noAutofit/>
          </a:bodyPr>
          <a:lstStyle/>
          <a:p>
            <a:pPr marL="0" indent="0">
              <a:buNone/>
            </a:pPr>
            <a:r>
              <a:rPr lang="en-US" sz="1000" b="1" dirty="0"/>
              <a:t>public </a:t>
            </a:r>
            <a:r>
              <a:rPr lang="en-US" sz="1000" dirty="0" err="1"/>
              <a:t>AdminUserModel</a:t>
            </a:r>
            <a:r>
              <a:rPr lang="en-US" sz="1000" dirty="0"/>
              <a:t> create(@</a:t>
            </a:r>
            <a:r>
              <a:rPr lang="en-US" sz="1000" dirty="0" err="1"/>
              <a:t>NotNull</a:t>
            </a:r>
            <a:r>
              <a:rPr lang="en-US" sz="1000" dirty="0"/>
              <a:t> </a:t>
            </a:r>
            <a:r>
              <a:rPr lang="en-US" sz="1000" dirty="0" err="1"/>
              <a:t>AdminUserModel</a:t>
            </a:r>
            <a:r>
              <a:rPr lang="en-US" sz="1000" dirty="0"/>
              <a:t> </a:t>
            </a:r>
            <a:r>
              <a:rPr lang="en-US" sz="1000" dirty="0" err="1"/>
              <a:t>adminUserModel</a:t>
            </a:r>
            <a:r>
              <a:rPr lang="en-US" sz="1000" dirty="0"/>
              <a:t>) </a:t>
            </a:r>
            <a:r>
              <a:rPr lang="en-US" sz="1000" b="1" dirty="0"/>
              <a:t>throws </a:t>
            </a:r>
            <a:r>
              <a:rPr lang="en-US" sz="1000" dirty="0" smtClean="0"/>
              <a:t>Exception {</a:t>
            </a:r>
            <a:r>
              <a:rPr lang="en-US" sz="1000" dirty="0"/>
              <a:t/>
            </a:r>
            <a:br>
              <a:rPr lang="en-US" sz="1000" dirty="0"/>
            </a:br>
            <a:endParaRPr lang="en-US" sz="1000" dirty="0" smtClean="0"/>
          </a:p>
          <a:p>
            <a:pPr marL="0" indent="0">
              <a:buNone/>
            </a:pPr>
            <a:r>
              <a:rPr lang="en-US" sz="1000" dirty="0" smtClean="0"/>
              <a:t>    </a:t>
            </a:r>
            <a:r>
              <a:rPr lang="en-US" sz="1000" i="1" dirty="0"/>
              <a:t>//</a:t>
            </a:r>
            <a:r>
              <a:rPr lang="fa-IR" sz="1000" i="1" dirty="0"/>
              <a:t>بررسی شناسه شهر</a:t>
            </a:r>
            <a:br>
              <a:rPr lang="fa-IR" sz="1000" i="1" dirty="0"/>
            </a:br>
            <a:r>
              <a:rPr lang="fa-IR" sz="1000" i="1" dirty="0"/>
              <a:t>    </a:t>
            </a:r>
            <a:r>
              <a:rPr lang="en-US" sz="1000" dirty="0" err="1"/>
              <a:t>ReadByIdRequestModel</a:t>
            </a:r>
            <a:r>
              <a:rPr lang="en-US" sz="1000" dirty="0"/>
              <a:t> </a:t>
            </a:r>
            <a:r>
              <a:rPr lang="en-US" sz="1000" dirty="0" err="1"/>
              <a:t>readByIdRequestModel</a:t>
            </a:r>
            <a:r>
              <a:rPr lang="en-US" sz="1000" dirty="0"/>
              <a:t> =  </a:t>
            </a:r>
            <a:r>
              <a:rPr lang="en-US" sz="1000" dirty="0" err="1"/>
              <a:t>ReadByIdRequestModel.</a:t>
            </a:r>
            <a:r>
              <a:rPr lang="en-US" sz="1000" i="1" dirty="0" err="1"/>
              <a:t>newBuilder</a:t>
            </a:r>
            <a:r>
              <a:rPr lang="en-US" sz="1000" dirty="0"/>
              <a:t>().</a:t>
            </a:r>
            <a:r>
              <a:rPr lang="en-US" sz="1000" dirty="0" err="1"/>
              <a:t>setId</a:t>
            </a:r>
            <a:r>
              <a:rPr lang="en-US" sz="1000" dirty="0"/>
              <a:t>(</a:t>
            </a:r>
            <a:r>
              <a:rPr lang="en-US" sz="1000" dirty="0" err="1"/>
              <a:t>adminUserModel.getDefaultAdminUserContact_city_id</a:t>
            </a:r>
            <a:r>
              <a:rPr lang="en-US" sz="1000" dirty="0"/>
              <a:t>()).build();</a:t>
            </a:r>
            <a:br>
              <a:rPr lang="en-US" sz="1000" dirty="0"/>
            </a:br>
            <a:r>
              <a:rPr lang="en-US" sz="1000" dirty="0"/>
              <a:t>    </a:t>
            </a:r>
            <a:r>
              <a:rPr lang="en-US" sz="1000" b="1" dirty="0"/>
              <a:t>final </a:t>
            </a:r>
            <a:r>
              <a:rPr lang="en-US" sz="1000" dirty="0" err="1"/>
              <a:t>ReadByIdResponseModel</a:t>
            </a:r>
            <a:r>
              <a:rPr lang="en-US" sz="1000" dirty="0"/>
              <a:t> </a:t>
            </a:r>
            <a:r>
              <a:rPr lang="en-US" sz="1000" dirty="0" err="1" smtClean="0"/>
              <a:t>cityResponse</a:t>
            </a:r>
            <a:r>
              <a:rPr lang="en-US" sz="1000" dirty="0"/>
              <a:t>= </a:t>
            </a:r>
            <a:r>
              <a:rPr lang="en-US" sz="1000" b="1" dirty="0" err="1"/>
              <a:t>this</a:t>
            </a:r>
            <a:r>
              <a:rPr lang="en-US" sz="1000" dirty="0" err="1"/>
              <a:t>.</a:t>
            </a:r>
            <a:r>
              <a:rPr lang="en-US" sz="1000" b="1" dirty="0" err="1"/>
              <a:t>cityStub</a:t>
            </a:r>
            <a:r>
              <a:rPr lang="en-US" sz="1000" dirty="0" err="1"/>
              <a:t>.grpcReadById</a:t>
            </a:r>
            <a:r>
              <a:rPr lang="en-US" sz="1000" dirty="0"/>
              <a:t>(</a:t>
            </a:r>
            <a:r>
              <a:rPr lang="en-US" sz="1000" dirty="0" err="1"/>
              <a:t>readByIdRequestModel</a:t>
            </a:r>
            <a:r>
              <a:rPr lang="en-US" sz="1000" dirty="0"/>
              <a:t>);</a:t>
            </a:r>
            <a:br>
              <a:rPr lang="en-US" sz="1000" dirty="0"/>
            </a:br>
            <a:r>
              <a:rPr lang="en-US" sz="1000" dirty="0"/>
              <a:t/>
            </a:r>
            <a:br>
              <a:rPr lang="en-US" sz="1000" dirty="0"/>
            </a:br>
            <a:r>
              <a:rPr lang="en-US" sz="1000" dirty="0"/>
              <a:t>    </a:t>
            </a:r>
            <a:r>
              <a:rPr lang="en-US" sz="1000" i="1" dirty="0"/>
              <a:t>//</a:t>
            </a:r>
            <a:r>
              <a:rPr lang="fa-IR" sz="1000" i="1" dirty="0"/>
              <a:t>ثبت اطلاعات تماس ادمین</a:t>
            </a:r>
            <a:br>
              <a:rPr lang="fa-IR" sz="1000" i="1" dirty="0"/>
            </a:br>
            <a:r>
              <a:rPr lang="fa-IR" sz="1000" i="1" dirty="0"/>
              <a:t>    </a:t>
            </a:r>
            <a:r>
              <a:rPr lang="en-US" sz="1000" dirty="0" err="1"/>
              <a:t>AdminUserContact</a:t>
            </a:r>
            <a:r>
              <a:rPr lang="en-US" sz="1000" dirty="0"/>
              <a:t> </a:t>
            </a:r>
            <a:r>
              <a:rPr lang="en-US" sz="1000" dirty="0" err="1"/>
              <a:t>adminUserContact</a:t>
            </a:r>
            <a:r>
              <a:rPr lang="en-US" sz="1000" dirty="0"/>
              <a:t> = </a:t>
            </a:r>
            <a:r>
              <a:rPr lang="en-US" sz="1000" b="1" dirty="0"/>
              <a:t>new </a:t>
            </a:r>
            <a:r>
              <a:rPr lang="en-US" sz="1000" dirty="0" err="1"/>
              <a:t>AdminUserContact</a:t>
            </a:r>
            <a:r>
              <a:rPr lang="en-US" sz="1000" dirty="0"/>
              <a:t>();</a:t>
            </a:r>
            <a:br>
              <a:rPr lang="en-US" sz="1000" dirty="0"/>
            </a:br>
            <a:r>
              <a:rPr lang="en-US" sz="1000" dirty="0"/>
              <a:t> </a:t>
            </a:r>
            <a:r>
              <a:rPr lang="en-US" sz="1000" dirty="0"/>
              <a:t>   </a:t>
            </a:r>
            <a:r>
              <a:rPr lang="en-US" sz="1000" dirty="0" err="1"/>
              <a:t>adminUserContact.setCityId</a:t>
            </a:r>
            <a:r>
              <a:rPr lang="en-US" sz="1000" dirty="0"/>
              <a:t>(</a:t>
            </a:r>
            <a:r>
              <a:rPr lang="en-US" sz="1000" dirty="0" err="1"/>
              <a:t>cityResponse.getId</a:t>
            </a:r>
            <a:r>
              <a:rPr lang="en-US" sz="1000" dirty="0" smtClean="0"/>
              <a:t>());</a:t>
            </a:r>
            <a:r>
              <a:rPr lang="en-US" sz="1000" dirty="0"/>
              <a:t/>
            </a:r>
            <a:br>
              <a:rPr lang="en-US" sz="1000" dirty="0"/>
            </a:br>
            <a:r>
              <a:rPr lang="en-US" sz="1000" dirty="0"/>
              <a:t>    </a:t>
            </a:r>
            <a:r>
              <a:rPr lang="en-US" sz="1000" dirty="0" err="1"/>
              <a:t>adminUserContact.setAddress</a:t>
            </a:r>
            <a:r>
              <a:rPr lang="en-US" sz="1000" dirty="0"/>
              <a:t>(</a:t>
            </a:r>
            <a:r>
              <a:rPr lang="en-US" sz="1000" dirty="0" err="1"/>
              <a:t>adminUserModel.getDefaultAdminUserContact_address</a:t>
            </a:r>
            <a:r>
              <a:rPr lang="en-US" sz="1000" dirty="0"/>
              <a:t>());</a:t>
            </a:r>
            <a:br>
              <a:rPr lang="en-US" sz="1000" dirty="0"/>
            </a:br>
            <a:r>
              <a:rPr lang="en-US" sz="1000" dirty="0"/>
              <a:t>    </a:t>
            </a:r>
            <a:r>
              <a:rPr lang="en-US" sz="1000" dirty="0" err="1"/>
              <a:t>adminUserContact</a:t>
            </a:r>
            <a:r>
              <a:rPr lang="en-US" sz="1000" dirty="0"/>
              <a:t> = </a:t>
            </a:r>
            <a:r>
              <a:rPr lang="en-US" sz="1000" b="1" dirty="0" err="1"/>
              <a:t>adminUserContactRepository</a:t>
            </a:r>
            <a:r>
              <a:rPr lang="en-US" sz="1000" dirty="0" err="1"/>
              <a:t>.save</a:t>
            </a:r>
            <a:r>
              <a:rPr lang="en-US" sz="1000" dirty="0"/>
              <a:t>(</a:t>
            </a:r>
            <a:r>
              <a:rPr lang="en-US" sz="1000" dirty="0" err="1"/>
              <a:t>adminUserContact</a:t>
            </a:r>
            <a:r>
              <a:rPr lang="en-US" sz="1000" dirty="0"/>
              <a:t>);</a:t>
            </a:r>
            <a:br>
              <a:rPr lang="en-US" sz="1000" dirty="0"/>
            </a:br>
            <a:r>
              <a:rPr lang="en-US" sz="1000" dirty="0"/>
              <a:t/>
            </a:r>
            <a:br>
              <a:rPr lang="en-US" sz="1000" dirty="0"/>
            </a:br>
            <a:r>
              <a:rPr lang="en-US" sz="1000" dirty="0"/>
              <a:t>    </a:t>
            </a:r>
            <a:r>
              <a:rPr lang="en-US" sz="1000" i="1" dirty="0"/>
              <a:t>//</a:t>
            </a:r>
            <a:r>
              <a:rPr lang="fa-IR" sz="1000" i="1" dirty="0"/>
              <a:t>ثبت ادمین</a:t>
            </a:r>
            <a:br>
              <a:rPr lang="fa-IR" sz="1000" i="1" dirty="0"/>
            </a:br>
            <a:r>
              <a:rPr lang="fa-IR" sz="1000" i="1" dirty="0"/>
              <a:t>    </a:t>
            </a:r>
            <a:r>
              <a:rPr lang="en-US" sz="1000" dirty="0" err="1"/>
              <a:t>AdminUser</a:t>
            </a:r>
            <a:r>
              <a:rPr lang="en-US" sz="1000" dirty="0"/>
              <a:t> </a:t>
            </a:r>
            <a:r>
              <a:rPr lang="en-US" sz="1000" dirty="0" err="1"/>
              <a:t>adminUser</a:t>
            </a:r>
            <a:r>
              <a:rPr lang="en-US" sz="1000" dirty="0"/>
              <a:t> = </a:t>
            </a:r>
            <a:r>
              <a:rPr lang="en-US" sz="1000" b="1" dirty="0"/>
              <a:t>new </a:t>
            </a:r>
            <a:r>
              <a:rPr lang="en-US" sz="1000" dirty="0" err="1"/>
              <a:t>AdminUser</a:t>
            </a:r>
            <a:r>
              <a:rPr lang="en-US" sz="1000" dirty="0"/>
              <a:t>();</a:t>
            </a:r>
            <a:br>
              <a:rPr lang="en-US" sz="1000" dirty="0"/>
            </a:br>
            <a:r>
              <a:rPr lang="en-US" sz="1000" dirty="0"/>
              <a:t>    </a:t>
            </a:r>
            <a:r>
              <a:rPr lang="en-US" sz="1000" dirty="0" err="1"/>
              <a:t>adminUser.setFirstName</a:t>
            </a:r>
            <a:r>
              <a:rPr lang="en-US" sz="1000" dirty="0"/>
              <a:t>(</a:t>
            </a:r>
            <a:r>
              <a:rPr lang="en-US" sz="1000" dirty="0" err="1"/>
              <a:t>adminUserModel.getFirstName</a:t>
            </a:r>
            <a:r>
              <a:rPr lang="en-US" sz="1000" dirty="0"/>
              <a:t>());</a:t>
            </a:r>
            <a:br>
              <a:rPr lang="en-US" sz="1000" dirty="0"/>
            </a:br>
            <a:r>
              <a:rPr lang="en-US" sz="1000" dirty="0"/>
              <a:t>    </a:t>
            </a:r>
            <a:r>
              <a:rPr lang="en-US" sz="1000" dirty="0" err="1"/>
              <a:t>adminUser.setLastName</a:t>
            </a:r>
            <a:r>
              <a:rPr lang="en-US" sz="1000" dirty="0"/>
              <a:t>(</a:t>
            </a:r>
            <a:r>
              <a:rPr lang="en-US" sz="1000" dirty="0" err="1"/>
              <a:t>adminUserModel.getLastName</a:t>
            </a:r>
            <a:r>
              <a:rPr lang="en-US" sz="1000" dirty="0"/>
              <a:t>());</a:t>
            </a:r>
            <a:br>
              <a:rPr lang="en-US" sz="1000" dirty="0"/>
            </a:br>
            <a:r>
              <a:rPr lang="en-US" sz="1000" dirty="0"/>
              <a:t>    </a:t>
            </a:r>
            <a:r>
              <a:rPr lang="en-US" sz="1000" dirty="0" err="1"/>
              <a:t>adminUser.setPassword</a:t>
            </a:r>
            <a:r>
              <a:rPr lang="en-US" sz="1000" dirty="0"/>
              <a:t>(</a:t>
            </a:r>
            <a:r>
              <a:rPr lang="en-US" sz="1000" dirty="0" err="1"/>
              <a:t>PasswordEncoderGenerator.</a:t>
            </a:r>
            <a:r>
              <a:rPr lang="en-US" sz="1000" i="1" dirty="0" err="1"/>
              <a:t>generate</a:t>
            </a:r>
            <a:r>
              <a:rPr lang="en-US" sz="1000" dirty="0"/>
              <a:t>(</a:t>
            </a:r>
            <a:r>
              <a:rPr lang="en-US" sz="1000" dirty="0" err="1"/>
              <a:t>adminUserModel.getPassword</a:t>
            </a:r>
            <a:r>
              <a:rPr lang="en-US" sz="1000" dirty="0"/>
              <a:t>()));</a:t>
            </a:r>
            <a:br>
              <a:rPr lang="en-US" sz="1000" dirty="0"/>
            </a:br>
            <a:r>
              <a:rPr lang="en-US" sz="1000" dirty="0"/>
              <a:t>    </a:t>
            </a:r>
            <a:r>
              <a:rPr lang="en-US" sz="1000" dirty="0" err="1"/>
              <a:t>adminUser.setUsername</a:t>
            </a:r>
            <a:r>
              <a:rPr lang="en-US" sz="1000" dirty="0"/>
              <a:t>(</a:t>
            </a:r>
            <a:r>
              <a:rPr lang="en-US" sz="1000" dirty="0" err="1"/>
              <a:t>adminUserModel.getUsername</a:t>
            </a:r>
            <a:r>
              <a:rPr lang="en-US" sz="1000" dirty="0"/>
              <a:t>());</a:t>
            </a:r>
            <a:br>
              <a:rPr lang="en-US" sz="1000" dirty="0"/>
            </a:br>
            <a:r>
              <a:rPr lang="en-US" sz="1000" dirty="0"/>
              <a:t/>
            </a:r>
            <a:br>
              <a:rPr lang="en-US" sz="1000" dirty="0"/>
            </a:br>
            <a:r>
              <a:rPr lang="en-US" sz="1000" dirty="0" smtClean="0"/>
              <a:t>    </a:t>
            </a:r>
            <a:r>
              <a:rPr lang="en-US" sz="1000" dirty="0" err="1"/>
              <a:t>adminUser</a:t>
            </a:r>
            <a:r>
              <a:rPr lang="en-US" sz="1000" dirty="0"/>
              <a:t> = </a:t>
            </a:r>
            <a:r>
              <a:rPr lang="en-US" sz="1000" b="1" dirty="0" err="1"/>
              <a:t>adminUserRepository</a:t>
            </a:r>
            <a:r>
              <a:rPr lang="en-US" sz="1000" dirty="0" err="1"/>
              <a:t>.save</a:t>
            </a:r>
            <a:r>
              <a:rPr lang="en-US" sz="1000" dirty="0"/>
              <a:t>(</a:t>
            </a:r>
            <a:r>
              <a:rPr lang="en-US" sz="1000" dirty="0" err="1"/>
              <a:t>adminUser</a:t>
            </a:r>
            <a:r>
              <a:rPr lang="en-US" sz="1000" dirty="0"/>
              <a:t>);</a:t>
            </a:r>
            <a:br>
              <a:rPr lang="en-US" sz="1000" dirty="0"/>
            </a:br>
            <a:r>
              <a:rPr lang="en-US" sz="1000" dirty="0"/>
              <a:t>    </a:t>
            </a:r>
            <a:r>
              <a:rPr lang="en-US" sz="1000" dirty="0" err="1"/>
              <a:t>adminUser.setDefaultAdminUserContact</a:t>
            </a:r>
            <a:r>
              <a:rPr lang="en-US" sz="1000" dirty="0"/>
              <a:t>(</a:t>
            </a:r>
            <a:r>
              <a:rPr lang="en-US" sz="1000" dirty="0" err="1"/>
              <a:t>adminUserContact</a:t>
            </a:r>
            <a:r>
              <a:rPr lang="en-US" sz="1000" dirty="0"/>
              <a:t>);</a:t>
            </a:r>
            <a:br>
              <a:rPr lang="en-US" sz="1000" dirty="0"/>
            </a:br>
            <a:r>
              <a:rPr lang="en-US" sz="1000" dirty="0"/>
              <a:t/>
            </a:r>
            <a:br>
              <a:rPr lang="en-US" sz="1000" dirty="0"/>
            </a:br>
            <a:r>
              <a:rPr lang="en-US" sz="1000" dirty="0"/>
              <a:t>    </a:t>
            </a:r>
            <a:r>
              <a:rPr lang="en-US" sz="1000" i="1" dirty="0"/>
              <a:t>//</a:t>
            </a:r>
            <a:r>
              <a:rPr lang="fa-IR" sz="1000" i="1" dirty="0"/>
              <a:t>اضافه کردن لوکیشن شهری </a:t>
            </a:r>
            <a:r>
              <a:rPr lang="fa-IR" sz="1000" i="1" dirty="0" smtClean="0"/>
              <a:t>برای ادمین</a:t>
            </a:r>
            <a:r>
              <a:rPr lang="fa-IR" sz="1000" i="1" dirty="0"/>
              <a:t/>
            </a:r>
            <a:br>
              <a:rPr lang="fa-IR" sz="1000" i="1" dirty="0"/>
            </a:br>
            <a:r>
              <a:rPr lang="fa-IR" sz="1000" i="1" dirty="0"/>
              <a:t>    </a:t>
            </a:r>
            <a:r>
              <a:rPr lang="en-US" sz="1000" dirty="0" err="1"/>
              <a:t>CreateRequestModel</a:t>
            </a:r>
            <a:r>
              <a:rPr lang="en-US" sz="1000" dirty="0"/>
              <a:t> </a:t>
            </a:r>
            <a:r>
              <a:rPr lang="en-US" sz="1000" dirty="0" smtClean="0"/>
              <a:t>model = </a:t>
            </a:r>
            <a:r>
              <a:rPr lang="en-US" sz="1000" dirty="0" err="1" smtClean="0"/>
              <a:t>CreateRequestModel.</a:t>
            </a:r>
            <a:r>
              <a:rPr lang="en-US" sz="1000" i="1" dirty="0" err="1" smtClean="0"/>
              <a:t>newBuilder</a:t>
            </a:r>
            <a:r>
              <a:rPr lang="en-US" sz="1000" dirty="0" smtClean="0"/>
              <a:t>()</a:t>
            </a:r>
          </a:p>
          <a:p>
            <a:pPr marL="0" indent="0">
              <a:buNone/>
            </a:pPr>
            <a:r>
              <a:rPr lang="en-US" sz="1000" dirty="0"/>
              <a:t> </a:t>
            </a:r>
            <a:r>
              <a:rPr lang="en-US" sz="1000" dirty="0" smtClean="0"/>
              <a:t>    </a:t>
            </a:r>
            <a:r>
              <a:rPr lang="en-US" sz="1000" dirty="0" smtClean="0"/>
              <a:t>.</a:t>
            </a:r>
            <a:r>
              <a:rPr lang="en-US" sz="1000" dirty="0" err="1"/>
              <a:t>setAdminUserId</a:t>
            </a:r>
            <a:r>
              <a:rPr lang="en-US" sz="1000" dirty="0"/>
              <a:t>(</a:t>
            </a:r>
            <a:r>
              <a:rPr lang="en-US" sz="1000" dirty="0" err="1"/>
              <a:t>adminUser.getId</a:t>
            </a:r>
            <a:r>
              <a:rPr lang="en-US" sz="1000" dirty="0"/>
              <a:t>()).</a:t>
            </a:r>
            <a:r>
              <a:rPr lang="en-US" sz="1000" dirty="0" err="1"/>
              <a:t>setCityId</a:t>
            </a:r>
            <a:r>
              <a:rPr lang="en-US" sz="1000" dirty="0"/>
              <a:t>(</a:t>
            </a:r>
            <a:r>
              <a:rPr lang="en-US" sz="1000" dirty="0" err="1"/>
              <a:t>cityResponse.getId</a:t>
            </a:r>
            <a:r>
              <a:rPr lang="en-US" sz="1000" dirty="0" smtClean="0"/>
              <a:t>()).</a:t>
            </a:r>
            <a:r>
              <a:rPr lang="en-US" sz="1000" dirty="0" err="1"/>
              <a:t>setLatitude</a:t>
            </a:r>
            <a:r>
              <a:rPr lang="en-US" sz="1000" dirty="0"/>
              <a:t>(</a:t>
            </a:r>
            <a:r>
              <a:rPr lang="en-US" sz="1000" b="1" dirty="0"/>
              <a:t>"35.791354</a:t>
            </a:r>
            <a:r>
              <a:rPr lang="en-US" sz="1000" b="1" dirty="0" smtClean="0"/>
              <a:t>"</a:t>
            </a:r>
            <a:r>
              <a:rPr lang="en-US" sz="1000" dirty="0" smtClean="0"/>
              <a:t>).</a:t>
            </a:r>
            <a:r>
              <a:rPr lang="en-US" sz="1000" dirty="0" err="1"/>
              <a:t>setLongitude</a:t>
            </a:r>
            <a:r>
              <a:rPr lang="en-US" sz="1000" dirty="0"/>
              <a:t>("51.356406").</a:t>
            </a:r>
            <a:r>
              <a:rPr lang="en-US" sz="1000" dirty="0" err="1"/>
              <a:t>setTitle</a:t>
            </a:r>
            <a:r>
              <a:rPr lang="en-US" sz="1000" dirty="0" smtClean="0"/>
              <a:t>(</a:t>
            </a:r>
            <a:r>
              <a:rPr lang="en-US" sz="1000" b="1" dirty="0" smtClean="0"/>
              <a:t>"</a:t>
            </a:r>
            <a:r>
              <a:rPr lang="en-US" sz="1000" b="1" dirty="0" err="1" smtClean="0"/>
              <a:t>OfficePlace</a:t>
            </a:r>
            <a:r>
              <a:rPr lang="en-US" sz="1000" b="1" dirty="0" smtClean="0"/>
              <a:t>"</a:t>
            </a:r>
            <a:r>
              <a:rPr lang="en-US" sz="1000" dirty="0" smtClean="0"/>
              <a:t>).</a:t>
            </a:r>
            <a:r>
              <a:rPr lang="en-US" sz="1000" dirty="0"/>
              <a:t>build();</a:t>
            </a:r>
            <a:br>
              <a:rPr lang="en-US" sz="1000" dirty="0"/>
            </a:br>
            <a:r>
              <a:rPr lang="en-US" sz="1000" dirty="0"/>
              <a:t>    </a:t>
            </a:r>
            <a:r>
              <a:rPr lang="en-US" sz="1000" b="1" dirty="0"/>
              <a:t>final </a:t>
            </a:r>
            <a:r>
              <a:rPr lang="en-US" sz="1000" dirty="0" err="1"/>
              <a:t>CreateResponseModel</a:t>
            </a:r>
            <a:r>
              <a:rPr lang="en-US" sz="1000" dirty="0"/>
              <a:t> </a:t>
            </a:r>
            <a:r>
              <a:rPr lang="en-US" sz="1000" dirty="0" err="1"/>
              <a:t>createResponseModel</a:t>
            </a:r>
            <a:r>
              <a:rPr lang="en-US" sz="1000" dirty="0"/>
              <a:t>= </a:t>
            </a:r>
            <a:r>
              <a:rPr lang="en-US" sz="1000" b="1" dirty="0" err="1"/>
              <a:t>this</a:t>
            </a:r>
            <a:r>
              <a:rPr lang="en-US" sz="1000" dirty="0" err="1"/>
              <a:t>.</a:t>
            </a:r>
            <a:r>
              <a:rPr lang="en-US" sz="1000" b="1" dirty="0" err="1"/>
              <a:t>cityPlaceStub</a:t>
            </a:r>
            <a:r>
              <a:rPr lang="en-US" sz="1000" dirty="0" err="1"/>
              <a:t>.grpcCreate</a:t>
            </a:r>
            <a:r>
              <a:rPr lang="en-US" sz="1000" dirty="0"/>
              <a:t>(</a:t>
            </a:r>
            <a:r>
              <a:rPr lang="en-US" sz="1000" dirty="0" err="1"/>
              <a:t>createRequestModel</a:t>
            </a:r>
            <a:r>
              <a:rPr lang="en-US" sz="1000" dirty="0" smtClean="0"/>
              <a:t>);</a:t>
            </a:r>
            <a:r>
              <a:rPr lang="en-US" sz="1000" dirty="0" smtClean="0"/>
              <a:t/>
            </a:r>
            <a:br>
              <a:rPr lang="en-US" sz="1000" dirty="0" smtClean="0"/>
            </a:br>
            <a:r>
              <a:rPr lang="en-US" sz="1000" dirty="0" smtClean="0">
                <a:solidFill>
                  <a:srgbClr val="00B050"/>
                </a:solidFill>
              </a:rPr>
              <a:t>    </a:t>
            </a:r>
            <a:r>
              <a:rPr lang="en-US" sz="1000" i="1" dirty="0" smtClean="0">
                <a:solidFill>
                  <a:srgbClr val="00B050"/>
                </a:solidFill>
              </a:rPr>
              <a:t>//</a:t>
            </a:r>
            <a:r>
              <a:rPr lang="fa-IR" sz="1000" i="1" dirty="0" smtClean="0">
                <a:solidFill>
                  <a:srgbClr val="00B050"/>
                </a:solidFill>
              </a:rPr>
              <a:t>ثبت یک استیت با کد رفرنس در اولین بار</a:t>
            </a:r>
            <a:endParaRPr lang="en-US" sz="1000" i="1" dirty="0" smtClean="0">
              <a:solidFill>
                <a:srgbClr val="00B050"/>
              </a:solidFill>
            </a:endParaRPr>
          </a:p>
          <a:p>
            <a:pPr marL="0" indent="0">
              <a:buNone/>
            </a:pPr>
            <a:r>
              <a:rPr lang="en-US" sz="1000" dirty="0" smtClean="0">
                <a:solidFill>
                  <a:srgbClr val="00B050"/>
                </a:solidFill>
              </a:rPr>
              <a:t>    </a:t>
            </a:r>
            <a:r>
              <a:rPr lang="en-US" sz="1000" dirty="0" err="1" smtClean="0">
                <a:solidFill>
                  <a:srgbClr val="00B050"/>
                </a:solidFill>
              </a:rPr>
              <a:t>stateService.create</a:t>
            </a:r>
            <a:r>
              <a:rPr lang="en-US" sz="1000" dirty="0" smtClean="0">
                <a:solidFill>
                  <a:srgbClr val="00B050"/>
                </a:solidFill>
              </a:rPr>
              <a:t>(</a:t>
            </a:r>
            <a:r>
              <a:rPr lang="en-US" sz="1000" dirty="0" err="1" smtClean="0">
                <a:solidFill>
                  <a:srgbClr val="00B050"/>
                </a:solidFill>
              </a:rPr>
              <a:t>adminUserModel.referenceCode</a:t>
            </a:r>
            <a:r>
              <a:rPr lang="en-US" sz="1000" dirty="0">
                <a:solidFill>
                  <a:srgbClr val="00B050"/>
                </a:solidFill>
              </a:rPr>
              <a:t>, “</a:t>
            </a:r>
            <a:r>
              <a:rPr lang="en-US" sz="1000" dirty="0" err="1">
                <a:solidFill>
                  <a:srgbClr val="00B050"/>
                </a:solidFill>
              </a:rPr>
              <a:t>adminUserServiceImpl</a:t>
            </a:r>
            <a:r>
              <a:rPr lang="en-US" sz="1000" dirty="0" smtClean="0">
                <a:solidFill>
                  <a:srgbClr val="00B050"/>
                </a:solidFill>
              </a:rPr>
              <a:t>”,”create”);</a:t>
            </a:r>
            <a:endParaRPr lang="fa-IR" sz="1000" dirty="0" smtClean="0">
              <a:solidFill>
                <a:srgbClr val="00B050"/>
              </a:solidFill>
            </a:endParaRPr>
          </a:p>
          <a:p>
            <a:pPr marL="0" indent="0">
              <a:buNone/>
            </a:pPr>
            <a:r>
              <a:rPr lang="fa-IR" sz="1000" dirty="0" smtClean="0">
                <a:solidFill>
                  <a:srgbClr val="00B050"/>
                </a:solidFill>
              </a:rPr>
              <a:t>  </a:t>
            </a:r>
            <a:r>
              <a:rPr lang="en-US" sz="1000" dirty="0" smtClean="0">
                <a:solidFill>
                  <a:srgbClr val="00B050"/>
                </a:solidFill>
              </a:rPr>
              <a:t> </a:t>
            </a:r>
            <a:r>
              <a:rPr lang="en-US" sz="1000" dirty="0">
                <a:solidFill>
                  <a:srgbClr val="00B050"/>
                </a:solidFill>
              </a:rPr>
              <a:t>//</a:t>
            </a:r>
            <a:r>
              <a:rPr lang="fa-IR" sz="1000" dirty="0">
                <a:solidFill>
                  <a:srgbClr val="00B050"/>
                </a:solidFill>
              </a:rPr>
              <a:t>در صورت </a:t>
            </a:r>
            <a:r>
              <a:rPr lang="fa-IR" sz="1000" dirty="0" smtClean="0">
                <a:solidFill>
                  <a:srgbClr val="00B050"/>
                </a:solidFill>
              </a:rPr>
              <a:t>ثبت </a:t>
            </a:r>
            <a:r>
              <a:rPr lang="fa-IR" sz="1000" dirty="0">
                <a:solidFill>
                  <a:srgbClr val="00B050"/>
                </a:solidFill>
              </a:rPr>
              <a:t>موفقیت آمیز هر مرحله ، </a:t>
            </a:r>
            <a:r>
              <a:rPr lang="fa-IR" sz="1000" dirty="0" smtClean="0">
                <a:solidFill>
                  <a:srgbClr val="00B050"/>
                </a:solidFill>
              </a:rPr>
              <a:t>یک شرح استیت جدید ایجاد میکنیم که در صورت بروز خطا بعدا آن را حذف نماییم</a:t>
            </a:r>
            <a:endParaRPr lang="en-US" sz="1000" dirty="0">
              <a:solidFill>
                <a:srgbClr val="00B050"/>
              </a:solidFill>
            </a:endParaRPr>
          </a:p>
          <a:p>
            <a:pPr marL="0" indent="0">
              <a:buNone/>
            </a:pPr>
            <a:r>
              <a:rPr lang="en-US" sz="1000" dirty="0">
                <a:solidFill>
                  <a:srgbClr val="00B050"/>
                </a:solidFill>
              </a:rPr>
              <a:t>    </a:t>
            </a:r>
            <a:r>
              <a:rPr lang="en-US" sz="1000" dirty="0" err="1" smtClean="0">
                <a:solidFill>
                  <a:srgbClr val="00B050"/>
                </a:solidFill>
              </a:rPr>
              <a:t>stateDetailService.create</a:t>
            </a:r>
            <a:r>
              <a:rPr lang="en-US" sz="1000" dirty="0" smtClean="0">
                <a:solidFill>
                  <a:srgbClr val="00B050"/>
                </a:solidFill>
              </a:rPr>
              <a:t>(</a:t>
            </a:r>
            <a:r>
              <a:rPr lang="en-US" sz="1000" dirty="0" err="1" smtClean="0">
                <a:solidFill>
                  <a:srgbClr val="00B050"/>
                </a:solidFill>
              </a:rPr>
              <a:t>adminUserModel.getReferenceCode</a:t>
            </a:r>
            <a:r>
              <a:rPr lang="en-US" sz="1000" dirty="0" smtClean="0">
                <a:solidFill>
                  <a:srgbClr val="00B050"/>
                </a:solidFill>
              </a:rPr>
              <a:t>(),”</a:t>
            </a:r>
            <a:r>
              <a:rPr lang="en-US" sz="1000" dirty="0" err="1" smtClean="0">
                <a:solidFill>
                  <a:srgbClr val="00B050"/>
                </a:solidFill>
              </a:rPr>
              <a:t>msgeo</a:t>
            </a:r>
            <a:r>
              <a:rPr lang="en-US" sz="1000" dirty="0" smtClean="0">
                <a:solidFill>
                  <a:srgbClr val="00B050"/>
                </a:solidFill>
              </a:rPr>
              <a:t>”,”</a:t>
            </a:r>
            <a:r>
              <a:rPr lang="en-US" sz="1000" dirty="0" err="1" smtClean="0">
                <a:solidFill>
                  <a:srgbClr val="00B050"/>
                </a:solidFill>
              </a:rPr>
              <a:t>cityPlace</a:t>
            </a:r>
            <a:r>
              <a:rPr lang="en-US" sz="1000" dirty="0">
                <a:solidFill>
                  <a:srgbClr val="00B050"/>
                </a:solidFill>
              </a:rPr>
              <a:t>”, </a:t>
            </a:r>
            <a:r>
              <a:rPr lang="en-US" sz="1000" dirty="0" err="1" smtClean="0">
                <a:solidFill>
                  <a:srgbClr val="00B050"/>
                </a:solidFill>
              </a:rPr>
              <a:t>createResponseModel.getId</a:t>
            </a:r>
            <a:r>
              <a:rPr lang="en-US" sz="1000" dirty="0" smtClean="0">
                <a:solidFill>
                  <a:srgbClr val="00B050"/>
                </a:solidFill>
              </a:rPr>
              <a:t>()</a:t>
            </a:r>
            <a:r>
              <a:rPr lang="en-US" sz="1000" dirty="0" smtClean="0">
                <a:solidFill>
                  <a:srgbClr val="00B050"/>
                </a:solidFill>
              </a:rPr>
              <a:t>);</a:t>
            </a:r>
            <a:r>
              <a:rPr lang="en-US" sz="1000" i="1" dirty="0"/>
              <a:t/>
            </a:r>
            <a:br>
              <a:rPr lang="en-US" sz="1000" i="1" dirty="0"/>
            </a:br>
            <a:endParaRPr lang="en-US" sz="1000" i="1" dirty="0" smtClean="0"/>
          </a:p>
          <a:p>
            <a:pPr marL="0" indent="0">
              <a:buNone/>
            </a:pPr>
            <a:r>
              <a:rPr lang="en-US" sz="1000" dirty="0" smtClean="0"/>
              <a:t>    </a:t>
            </a:r>
            <a:r>
              <a:rPr lang="en-US" sz="1000" i="1" dirty="0"/>
              <a:t>//</a:t>
            </a:r>
            <a:r>
              <a:rPr lang="fa-IR" sz="1000" i="1" dirty="0"/>
              <a:t>اضافه کردن </a:t>
            </a:r>
            <a:r>
              <a:rPr lang="fa-IR" sz="1000" i="1" dirty="0" smtClean="0"/>
              <a:t>.... برای ادمین</a:t>
            </a:r>
            <a:endParaRPr lang="en-US" sz="1000" i="1" dirty="0" smtClean="0"/>
          </a:p>
          <a:p>
            <a:pPr marL="0" indent="0">
              <a:buNone/>
            </a:pPr>
            <a:r>
              <a:rPr lang="en-US" sz="1000" b="1" dirty="0" smtClean="0"/>
              <a:t>    final </a:t>
            </a:r>
            <a:r>
              <a:rPr lang="en-US" sz="1000" dirty="0" err="1"/>
              <a:t>CreateResponseModel</a:t>
            </a:r>
            <a:r>
              <a:rPr lang="en-US" sz="1000" dirty="0"/>
              <a:t> </a:t>
            </a:r>
            <a:r>
              <a:rPr lang="en-US" sz="1000" dirty="0" smtClean="0"/>
              <a:t>createResponseModel1= </a:t>
            </a:r>
            <a:r>
              <a:rPr lang="en-US" sz="1000" b="1" dirty="0" err="1" smtClean="0"/>
              <a:t>this.</a:t>
            </a:r>
            <a:r>
              <a:rPr lang="en-US" sz="1000" dirty="0" err="1" smtClean="0"/>
              <a:t>xxxx</a:t>
            </a:r>
            <a:r>
              <a:rPr lang="en-US" sz="1000" b="1" dirty="0" err="1" smtClean="0"/>
              <a:t>eStub</a:t>
            </a:r>
            <a:r>
              <a:rPr lang="en-US" sz="1000" dirty="0" err="1" smtClean="0"/>
              <a:t>.grpcCreate</a:t>
            </a:r>
            <a:r>
              <a:rPr lang="en-US" sz="1000" dirty="0" smtClean="0"/>
              <a:t>(</a:t>
            </a:r>
            <a:r>
              <a:rPr lang="en-US" sz="1000" dirty="0" err="1" smtClean="0"/>
              <a:t>createRequestModel</a:t>
            </a:r>
            <a:r>
              <a:rPr lang="en-US" sz="1000" dirty="0" smtClean="0"/>
              <a:t>);</a:t>
            </a:r>
            <a:endParaRPr lang="fa-IR" sz="1000" dirty="0" smtClean="0"/>
          </a:p>
          <a:p>
            <a:pPr marL="0" indent="0">
              <a:buNone/>
            </a:pPr>
            <a:r>
              <a:rPr lang="fa-IR" sz="1000" dirty="0" smtClean="0">
                <a:solidFill>
                  <a:srgbClr val="00B050"/>
                </a:solidFill>
              </a:rPr>
              <a:t>   </a:t>
            </a:r>
            <a:r>
              <a:rPr lang="en-US" sz="1000" dirty="0" smtClean="0">
                <a:solidFill>
                  <a:srgbClr val="00B050"/>
                </a:solidFill>
              </a:rPr>
              <a:t> </a:t>
            </a:r>
            <a:r>
              <a:rPr lang="en-US" sz="1000" dirty="0">
                <a:solidFill>
                  <a:srgbClr val="00B050"/>
                </a:solidFill>
              </a:rPr>
              <a:t>//</a:t>
            </a:r>
            <a:r>
              <a:rPr lang="fa-IR" sz="1000" dirty="0">
                <a:solidFill>
                  <a:srgbClr val="00B050"/>
                </a:solidFill>
              </a:rPr>
              <a:t>در صورت ثبت موفقیت آمیز هر مرحله ، یک شرح استیت جدید ایجاد میکنیم که در صورت بروز خطا بعدا آن را حذف </a:t>
            </a:r>
            <a:r>
              <a:rPr lang="fa-IR" sz="1000" dirty="0" smtClean="0">
                <a:solidFill>
                  <a:srgbClr val="00B050"/>
                </a:solidFill>
              </a:rPr>
              <a:t>نماییم</a:t>
            </a:r>
          </a:p>
          <a:p>
            <a:pPr marL="0" indent="0">
              <a:buNone/>
            </a:pPr>
            <a:r>
              <a:rPr lang="en-US" sz="1000" i="1" dirty="0" smtClean="0">
                <a:solidFill>
                  <a:srgbClr val="00B050"/>
                </a:solidFill>
              </a:rPr>
              <a:t>    </a:t>
            </a:r>
            <a:r>
              <a:rPr lang="en-US" sz="1000" dirty="0" smtClean="0">
                <a:solidFill>
                  <a:srgbClr val="00B050"/>
                </a:solidFill>
              </a:rPr>
              <a:t> </a:t>
            </a:r>
            <a:r>
              <a:rPr lang="en-US" sz="1000" dirty="0" err="1" smtClean="0">
                <a:solidFill>
                  <a:srgbClr val="00B050"/>
                </a:solidFill>
              </a:rPr>
              <a:t>stateDetailService.create</a:t>
            </a:r>
            <a:r>
              <a:rPr lang="en-US" sz="1000" dirty="0" smtClean="0">
                <a:solidFill>
                  <a:srgbClr val="00B050"/>
                </a:solidFill>
              </a:rPr>
              <a:t>(</a:t>
            </a:r>
            <a:r>
              <a:rPr lang="en-US" sz="1000" dirty="0" err="1" smtClean="0">
                <a:solidFill>
                  <a:srgbClr val="00B050"/>
                </a:solidFill>
              </a:rPr>
              <a:t>adminUserModel</a:t>
            </a:r>
            <a:r>
              <a:rPr lang="en-US" sz="1000" dirty="0" err="1" smtClean="0">
                <a:solidFill>
                  <a:srgbClr val="00B050"/>
                </a:solidFill>
              </a:rPr>
              <a:t>.getReferenceCode</a:t>
            </a:r>
            <a:r>
              <a:rPr lang="en-US" sz="1000" dirty="0" smtClean="0">
                <a:solidFill>
                  <a:srgbClr val="00B050"/>
                </a:solidFill>
              </a:rPr>
              <a:t>()</a:t>
            </a:r>
            <a:r>
              <a:rPr lang="en-US" sz="1000" dirty="0" smtClean="0">
                <a:solidFill>
                  <a:srgbClr val="00B050"/>
                </a:solidFill>
              </a:rPr>
              <a:t>,” </a:t>
            </a:r>
            <a:r>
              <a:rPr lang="en-US" sz="1000" dirty="0" err="1">
                <a:solidFill>
                  <a:srgbClr val="00B050"/>
                </a:solidFill>
              </a:rPr>
              <a:t>msgeo</a:t>
            </a:r>
            <a:r>
              <a:rPr lang="en-US" sz="1000" dirty="0" smtClean="0">
                <a:solidFill>
                  <a:srgbClr val="00B050"/>
                </a:solidFill>
              </a:rPr>
              <a:t>”,”</a:t>
            </a:r>
            <a:r>
              <a:rPr lang="en-US" sz="1000" dirty="0" err="1" smtClean="0">
                <a:solidFill>
                  <a:srgbClr val="00B050"/>
                </a:solidFill>
              </a:rPr>
              <a:t>xxxx</a:t>
            </a:r>
            <a:r>
              <a:rPr lang="en-US" sz="1000" dirty="0" smtClean="0">
                <a:solidFill>
                  <a:srgbClr val="00B050"/>
                </a:solidFill>
              </a:rPr>
              <a:t>”, </a:t>
            </a:r>
            <a:r>
              <a:rPr lang="en-US" sz="1000" dirty="0" smtClean="0">
                <a:solidFill>
                  <a:srgbClr val="00B050"/>
                </a:solidFill>
              </a:rPr>
              <a:t>createResponseModel1.getId()</a:t>
            </a:r>
            <a:r>
              <a:rPr lang="en-US" sz="1000" dirty="0" smtClean="0">
                <a:solidFill>
                  <a:srgbClr val="00B050"/>
                </a:solidFill>
              </a:rPr>
              <a:t>);</a:t>
            </a:r>
            <a:endParaRPr lang="en-US" sz="1000" i="1" dirty="0">
              <a:solidFill>
                <a:srgbClr val="00B050"/>
              </a:solidFill>
            </a:endParaRPr>
          </a:p>
          <a:p>
            <a:pPr marL="0" indent="0">
              <a:buNone/>
            </a:pPr>
            <a:r>
              <a:rPr lang="en-US" sz="1000" dirty="0"/>
              <a:t/>
            </a:r>
            <a:br>
              <a:rPr lang="en-US" sz="1000" dirty="0"/>
            </a:br>
            <a:r>
              <a:rPr lang="en-US" sz="1000" dirty="0"/>
              <a:t>    </a:t>
            </a:r>
            <a:r>
              <a:rPr lang="en-US" sz="1000" dirty="0" err="1"/>
              <a:t>adminUserModel.setId</a:t>
            </a:r>
            <a:r>
              <a:rPr lang="en-US" sz="1000" dirty="0"/>
              <a:t>(</a:t>
            </a:r>
            <a:r>
              <a:rPr lang="en-US" sz="1000" dirty="0" err="1"/>
              <a:t>adminUser.getId</a:t>
            </a:r>
            <a:r>
              <a:rPr lang="en-US" sz="1000" dirty="0"/>
              <a:t>());</a:t>
            </a:r>
            <a:br>
              <a:rPr lang="en-US" sz="1000" dirty="0"/>
            </a:br>
            <a:r>
              <a:rPr lang="en-US" sz="1000" dirty="0"/>
              <a:t>    </a:t>
            </a:r>
            <a:r>
              <a:rPr lang="en-US" sz="1000" b="1" dirty="0"/>
              <a:t>return </a:t>
            </a:r>
            <a:r>
              <a:rPr lang="en-US" sz="1000" dirty="0" err="1"/>
              <a:t>adminUserModel</a:t>
            </a:r>
            <a:r>
              <a:rPr lang="en-US" sz="1000" dirty="0"/>
              <a:t>;</a:t>
            </a:r>
            <a:br>
              <a:rPr lang="en-US" sz="1000" dirty="0"/>
            </a:br>
            <a:r>
              <a:rPr lang="en-US" sz="1000" dirty="0"/>
              <a:t>}</a:t>
            </a:r>
          </a:p>
        </p:txBody>
      </p:sp>
      <p:sp>
        <p:nvSpPr>
          <p:cNvPr id="4" name="Slide Number Placeholder 3"/>
          <p:cNvSpPr>
            <a:spLocks noGrp="1"/>
          </p:cNvSpPr>
          <p:nvPr>
            <p:ph type="sldNum" sz="quarter" idx="12"/>
          </p:nvPr>
        </p:nvSpPr>
        <p:spPr/>
        <p:txBody>
          <a:bodyPr/>
          <a:lstStyle/>
          <a:p>
            <a:fld id="{4D832CCC-A6F9-431C-A109-B8E65B72A73E}" type="slidenum">
              <a:rPr lang="en-US" smtClean="0"/>
              <a:t>17</a:t>
            </a:fld>
            <a:endParaRPr lang="en-US"/>
          </a:p>
        </p:txBody>
      </p:sp>
      <p:sp>
        <p:nvSpPr>
          <p:cNvPr id="7" name="Title 1"/>
          <p:cNvSpPr>
            <a:spLocks noGrp="1"/>
          </p:cNvSpPr>
          <p:nvPr>
            <p:ph type="title"/>
          </p:nvPr>
        </p:nvSpPr>
        <p:spPr>
          <a:xfrm>
            <a:off x="457200" y="76200"/>
            <a:ext cx="8229600" cy="639762"/>
          </a:xfrm>
        </p:spPr>
        <p:txBody>
          <a:bodyPr>
            <a:normAutofit/>
          </a:bodyPr>
          <a:lstStyle/>
          <a:p>
            <a:pPr rtl="1"/>
            <a:r>
              <a:rPr lang="fa-IR" sz="2800" b="1" dirty="0" smtClean="0">
                <a:cs typeface="B Nazanin" panose="00000400000000000000" pitchFamily="2" charset="-78"/>
              </a:rPr>
              <a:t>مثال متد ثبت</a:t>
            </a:r>
            <a:r>
              <a:rPr lang="en-US" sz="2800" b="1" dirty="0" smtClean="0">
                <a:cs typeface="B Nazanin" panose="00000400000000000000" pitchFamily="2" charset="-78"/>
              </a:rPr>
              <a:t> </a:t>
            </a:r>
            <a:r>
              <a:rPr lang="en-US" sz="2800" b="1" dirty="0" err="1" smtClean="0">
                <a:cs typeface="B Nazanin" panose="00000400000000000000" pitchFamily="2" charset="-78"/>
              </a:rPr>
              <a:t>AdminUserService.create</a:t>
            </a:r>
            <a:r>
              <a:rPr lang="en-US" sz="2800" b="1" dirty="0" smtClean="0">
                <a:cs typeface="B Nazanin" panose="00000400000000000000" pitchFamily="2" charset="-78"/>
              </a:rPr>
              <a:t> </a:t>
            </a:r>
            <a:r>
              <a:rPr lang="fa-IR" sz="2800" b="1" dirty="0" smtClean="0">
                <a:cs typeface="B Nazanin" panose="00000400000000000000" pitchFamily="2" charset="-78"/>
              </a:rPr>
              <a:t> </a:t>
            </a:r>
            <a:endParaRPr lang="en-US" sz="2800" b="1" dirty="0">
              <a:cs typeface="B Nazanin" panose="00000400000000000000" pitchFamily="2" charset="-78"/>
            </a:endParaRPr>
          </a:p>
        </p:txBody>
      </p:sp>
    </p:spTree>
    <p:extLst>
      <p:ext uri="{BB962C8B-B14F-4D97-AF65-F5344CB8AC3E}">
        <p14:creationId xmlns:p14="http://schemas.microsoft.com/office/powerpoint/2010/main" val="3355254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0556"/>
            <a:ext cx="9105900" cy="5867400"/>
          </a:xfrm>
        </p:spPr>
        <p:txBody>
          <a:bodyPr>
            <a:noAutofit/>
          </a:bodyPr>
          <a:lstStyle/>
          <a:p>
            <a:pPr marL="0" indent="0">
              <a:buNone/>
            </a:pPr>
            <a:r>
              <a:rPr lang="en-US" sz="1000" b="1" dirty="0"/>
              <a:t>public </a:t>
            </a:r>
            <a:r>
              <a:rPr lang="en-US" sz="1000" dirty="0" err="1"/>
              <a:t>AdminUserModel</a:t>
            </a:r>
            <a:r>
              <a:rPr lang="en-US" sz="1000" dirty="0"/>
              <a:t> delete(@</a:t>
            </a:r>
            <a:r>
              <a:rPr lang="en-US" sz="1000" dirty="0" err="1"/>
              <a:t>NotNull</a:t>
            </a:r>
            <a:r>
              <a:rPr lang="en-US" sz="1000" dirty="0"/>
              <a:t> Integer id) </a:t>
            </a:r>
            <a:r>
              <a:rPr lang="en-US" sz="1000" b="1" dirty="0"/>
              <a:t>throws </a:t>
            </a:r>
            <a:r>
              <a:rPr lang="en-US" sz="1000" dirty="0" smtClean="0"/>
              <a:t>Exception {</a:t>
            </a:r>
          </a:p>
          <a:p>
            <a:pPr marL="0" indent="0">
              <a:buNone/>
            </a:pPr>
            <a:endParaRPr lang="de-DE" sz="1000" dirty="0"/>
          </a:p>
          <a:p>
            <a:pPr marL="0" indent="0">
              <a:buNone/>
            </a:pPr>
            <a:r>
              <a:rPr lang="fa-IR" sz="1000" i="1" dirty="0">
                <a:solidFill>
                  <a:srgbClr val="00B050"/>
                </a:solidFill>
              </a:rPr>
              <a:t>    </a:t>
            </a:r>
            <a:r>
              <a:rPr lang="en-US" sz="1000" i="1" dirty="0">
                <a:solidFill>
                  <a:srgbClr val="00B050"/>
                </a:solidFill>
              </a:rPr>
              <a:t>//</a:t>
            </a:r>
            <a:r>
              <a:rPr lang="fa-IR" sz="1000" i="1" dirty="0">
                <a:solidFill>
                  <a:srgbClr val="00B050"/>
                </a:solidFill>
              </a:rPr>
              <a:t>ثبت تمام فعالیتهایی که باید انجام شود شامل یک استیت و چند شرح استیت که همگی با کد رفرنس قابل دسترسی و آپدیت هستند. شرحهای استیت باید به ترتیب درست ثبت شوند</a:t>
            </a:r>
          </a:p>
          <a:p>
            <a:pPr marL="0" indent="0">
              <a:buNone/>
            </a:pPr>
            <a:r>
              <a:rPr lang="fa-IR" sz="1000" i="1" dirty="0">
                <a:solidFill>
                  <a:srgbClr val="00B050"/>
                </a:solidFill>
              </a:rPr>
              <a:t>بعد از انجام هرکار وضعیت شرح استیت آن کار را  ترو می کنیم و بعد از تکمیل کل متد بدون خطا کل سطرهای استیت و شرحهای آن حذف میشوند//    </a:t>
            </a:r>
            <a:endParaRPr lang="en-US" sz="1000" i="1" dirty="0">
              <a:solidFill>
                <a:srgbClr val="00B050"/>
              </a:solidFill>
            </a:endParaRPr>
          </a:p>
          <a:p>
            <a:pPr marL="0" indent="0">
              <a:buNone/>
            </a:pPr>
            <a:r>
              <a:rPr lang="en-US" sz="1000" i="1" dirty="0">
                <a:solidFill>
                  <a:srgbClr val="00B050"/>
                </a:solidFill>
              </a:rPr>
              <a:t>    </a:t>
            </a:r>
            <a:r>
              <a:rPr lang="en-US" sz="1000" dirty="0" err="1">
                <a:solidFill>
                  <a:srgbClr val="00B050"/>
                </a:solidFill>
              </a:rPr>
              <a:t>stateService.create</a:t>
            </a:r>
            <a:r>
              <a:rPr lang="en-US" sz="1000" dirty="0">
                <a:solidFill>
                  <a:srgbClr val="00B050"/>
                </a:solidFill>
              </a:rPr>
              <a:t>(</a:t>
            </a:r>
            <a:r>
              <a:rPr lang="en-US" sz="1000" dirty="0" err="1">
                <a:solidFill>
                  <a:srgbClr val="00B050"/>
                </a:solidFill>
              </a:rPr>
              <a:t>adminUserModel.referenceCode</a:t>
            </a:r>
            <a:r>
              <a:rPr lang="en-US" sz="1000" dirty="0">
                <a:solidFill>
                  <a:srgbClr val="00B050"/>
                </a:solidFill>
              </a:rPr>
              <a:t>, “</a:t>
            </a:r>
            <a:r>
              <a:rPr lang="en-US" sz="1000" dirty="0" err="1">
                <a:solidFill>
                  <a:srgbClr val="00B050"/>
                </a:solidFill>
              </a:rPr>
              <a:t>adminUserServiceImpl</a:t>
            </a:r>
            <a:r>
              <a:rPr lang="en-US" sz="1000" dirty="0">
                <a:solidFill>
                  <a:srgbClr val="00B050"/>
                </a:solidFill>
              </a:rPr>
              <a:t>”,” </a:t>
            </a:r>
            <a:r>
              <a:rPr lang="en-US" sz="1000" dirty="0" smtClean="0">
                <a:solidFill>
                  <a:srgbClr val="00B050"/>
                </a:solidFill>
              </a:rPr>
              <a:t>delete”);</a:t>
            </a:r>
            <a:endParaRPr lang="en-US" sz="1000" dirty="0">
              <a:solidFill>
                <a:srgbClr val="00B050"/>
              </a:solidFill>
            </a:endParaRPr>
          </a:p>
          <a:p>
            <a:pPr marL="0" indent="0">
              <a:buNone/>
            </a:pPr>
            <a:r>
              <a:rPr lang="en-US" sz="1000" dirty="0">
                <a:solidFill>
                  <a:srgbClr val="00B050"/>
                </a:solidFill>
              </a:rPr>
              <a:t>    </a:t>
            </a:r>
            <a:r>
              <a:rPr lang="en-US" sz="1000" dirty="0" err="1">
                <a:solidFill>
                  <a:srgbClr val="00B050"/>
                </a:solidFill>
              </a:rPr>
              <a:t>stateDetailService.create</a:t>
            </a:r>
            <a:r>
              <a:rPr lang="en-US" sz="1000" dirty="0">
                <a:solidFill>
                  <a:srgbClr val="00B050"/>
                </a:solidFill>
              </a:rPr>
              <a:t>(</a:t>
            </a:r>
            <a:r>
              <a:rPr lang="en-US" sz="1000" dirty="0" err="1">
                <a:solidFill>
                  <a:srgbClr val="00B050"/>
                </a:solidFill>
              </a:rPr>
              <a:t>adminUserModel.referenceCode</a:t>
            </a:r>
            <a:r>
              <a:rPr lang="en-US" sz="1000" dirty="0">
                <a:solidFill>
                  <a:srgbClr val="00B050"/>
                </a:solidFill>
              </a:rPr>
              <a:t>,” </a:t>
            </a:r>
            <a:r>
              <a:rPr lang="en-US" sz="1000" dirty="0" err="1">
                <a:solidFill>
                  <a:srgbClr val="00B050"/>
                </a:solidFill>
              </a:rPr>
              <a:t>msgeo</a:t>
            </a:r>
            <a:r>
              <a:rPr lang="en-US" sz="1000" dirty="0">
                <a:solidFill>
                  <a:srgbClr val="00B050"/>
                </a:solidFill>
              </a:rPr>
              <a:t>”,” </a:t>
            </a:r>
            <a:r>
              <a:rPr lang="en-US" sz="1000" dirty="0" err="1">
                <a:solidFill>
                  <a:srgbClr val="00B050"/>
                </a:solidFill>
              </a:rPr>
              <a:t>cityPlace</a:t>
            </a:r>
            <a:r>
              <a:rPr lang="en-US" sz="1000" dirty="0">
                <a:solidFill>
                  <a:srgbClr val="00B050"/>
                </a:solidFill>
              </a:rPr>
              <a:t>”);</a:t>
            </a:r>
          </a:p>
          <a:p>
            <a:pPr marL="0" indent="0">
              <a:buNone/>
            </a:pPr>
            <a:r>
              <a:rPr lang="en-US" sz="1000" dirty="0">
                <a:solidFill>
                  <a:srgbClr val="00B050"/>
                </a:solidFill>
              </a:rPr>
              <a:t>    </a:t>
            </a:r>
            <a:r>
              <a:rPr lang="en-US" sz="1000" dirty="0" err="1">
                <a:solidFill>
                  <a:srgbClr val="00B050"/>
                </a:solidFill>
              </a:rPr>
              <a:t>stateDetailService.create</a:t>
            </a:r>
            <a:r>
              <a:rPr lang="en-US" sz="1000" dirty="0">
                <a:solidFill>
                  <a:srgbClr val="00B050"/>
                </a:solidFill>
              </a:rPr>
              <a:t>(</a:t>
            </a:r>
            <a:r>
              <a:rPr lang="en-US" sz="1000" dirty="0" err="1">
                <a:solidFill>
                  <a:srgbClr val="00B050"/>
                </a:solidFill>
              </a:rPr>
              <a:t>adminUserModel.referenceCode</a:t>
            </a:r>
            <a:r>
              <a:rPr lang="en-US" sz="1000" dirty="0">
                <a:solidFill>
                  <a:srgbClr val="00B050"/>
                </a:solidFill>
              </a:rPr>
              <a:t>,” </a:t>
            </a:r>
            <a:r>
              <a:rPr lang="en-US" sz="1000" dirty="0" err="1">
                <a:solidFill>
                  <a:srgbClr val="00B050"/>
                </a:solidFill>
              </a:rPr>
              <a:t>msgeo</a:t>
            </a:r>
            <a:r>
              <a:rPr lang="en-US" sz="1000" dirty="0">
                <a:solidFill>
                  <a:srgbClr val="00B050"/>
                </a:solidFill>
              </a:rPr>
              <a:t>”,” </a:t>
            </a:r>
            <a:r>
              <a:rPr lang="en-US" sz="1000" dirty="0" err="1">
                <a:solidFill>
                  <a:srgbClr val="00B050"/>
                </a:solidFill>
              </a:rPr>
              <a:t>xxxx</a:t>
            </a:r>
            <a:r>
              <a:rPr lang="en-US" sz="1000" dirty="0">
                <a:solidFill>
                  <a:srgbClr val="00B050"/>
                </a:solidFill>
              </a:rPr>
              <a:t>”);</a:t>
            </a:r>
          </a:p>
          <a:p>
            <a:pPr marL="0" indent="0">
              <a:buNone/>
            </a:pPr>
            <a:r>
              <a:rPr lang="en-US" sz="1000" dirty="0">
                <a:solidFill>
                  <a:srgbClr val="00B050"/>
                </a:solidFill>
              </a:rPr>
              <a:t>    </a:t>
            </a:r>
            <a:r>
              <a:rPr lang="en-US" sz="1000" dirty="0" err="1">
                <a:solidFill>
                  <a:srgbClr val="00B050"/>
                </a:solidFill>
              </a:rPr>
              <a:t>stateDetailService.create</a:t>
            </a:r>
            <a:r>
              <a:rPr lang="en-US" sz="1000" dirty="0">
                <a:solidFill>
                  <a:srgbClr val="00B050"/>
                </a:solidFill>
              </a:rPr>
              <a:t>(</a:t>
            </a:r>
            <a:r>
              <a:rPr lang="en-US" sz="1000" dirty="0" err="1">
                <a:solidFill>
                  <a:srgbClr val="00B050"/>
                </a:solidFill>
              </a:rPr>
              <a:t>adminUserModel.referenceCode</a:t>
            </a:r>
            <a:r>
              <a:rPr lang="en-US" sz="1000" dirty="0">
                <a:solidFill>
                  <a:srgbClr val="00B050"/>
                </a:solidFill>
              </a:rPr>
              <a:t>,” </a:t>
            </a:r>
            <a:r>
              <a:rPr lang="en-US" sz="1000" dirty="0" err="1">
                <a:solidFill>
                  <a:srgbClr val="00B050"/>
                </a:solidFill>
              </a:rPr>
              <a:t>msgeo</a:t>
            </a:r>
            <a:r>
              <a:rPr lang="en-US" sz="1000" dirty="0">
                <a:solidFill>
                  <a:srgbClr val="00B050"/>
                </a:solidFill>
              </a:rPr>
              <a:t>”,” </a:t>
            </a:r>
            <a:r>
              <a:rPr lang="en-US" sz="1000" dirty="0" err="1">
                <a:solidFill>
                  <a:srgbClr val="00B050"/>
                </a:solidFill>
              </a:rPr>
              <a:t>adminUser</a:t>
            </a:r>
            <a:r>
              <a:rPr lang="en-US" sz="1000" dirty="0">
                <a:solidFill>
                  <a:srgbClr val="00B050"/>
                </a:solidFill>
              </a:rPr>
              <a:t>”);</a:t>
            </a:r>
          </a:p>
          <a:p>
            <a:pPr marL="0" indent="0">
              <a:buNone/>
            </a:pPr>
            <a:r>
              <a:rPr lang="en-US" sz="1000" dirty="0"/>
              <a:t/>
            </a:r>
            <a:br>
              <a:rPr lang="en-US" sz="1000" dirty="0"/>
            </a:br>
            <a:r>
              <a:rPr lang="en-US" sz="1000" dirty="0"/>
              <a:t>    </a:t>
            </a:r>
            <a:r>
              <a:rPr lang="en-US" sz="1000" dirty="0" err="1"/>
              <a:t>AdminUserModel</a:t>
            </a:r>
            <a:r>
              <a:rPr lang="en-US" sz="1000" dirty="0"/>
              <a:t> </a:t>
            </a:r>
            <a:r>
              <a:rPr lang="en-US" sz="1000" dirty="0" err="1"/>
              <a:t>adminUserModel</a:t>
            </a:r>
            <a:r>
              <a:rPr lang="en-US" sz="1000" dirty="0"/>
              <a:t> = </a:t>
            </a:r>
            <a:r>
              <a:rPr lang="en-US" sz="1000" b="1" dirty="0" err="1"/>
              <a:t>this</a:t>
            </a:r>
            <a:r>
              <a:rPr lang="en-US" sz="1000" dirty="0" err="1"/>
              <a:t>.readById</a:t>
            </a:r>
            <a:r>
              <a:rPr lang="en-US" sz="1000" dirty="0"/>
              <a:t>(id);</a:t>
            </a:r>
            <a:br>
              <a:rPr lang="en-US" sz="1000" dirty="0"/>
            </a:br>
            <a:r>
              <a:rPr lang="en-US" sz="1000" dirty="0"/>
              <a:t>    </a:t>
            </a:r>
            <a:r>
              <a:rPr lang="en-US" sz="1000" dirty="0" err="1"/>
              <a:t>AdminUser</a:t>
            </a:r>
            <a:r>
              <a:rPr lang="en-US" sz="1000" dirty="0"/>
              <a:t> </a:t>
            </a:r>
            <a:r>
              <a:rPr lang="en-US" sz="1000" dirty="0" err="1"/>
              <a:t>adminUser</a:t>
            </a:r>
            <a:r>
              <a:rPr lang="en-US" sz="1000" dirty="0"/>
              <a:t> = </a:t>
            </a:r>
            <a:r>
              <a:rPr lang="en-US" sz="1000" b="1" dirty="0" err="1"/>
              <a:t>adminUserRepository</a:t>
            </a:r>
            <a:r>
              <a:rPr lang="en-US" sz="1000" dirty="0" err="1"/>
              <a:t>.findById</a:t>
            </a:r>
            <a:r>
              <a:rPr lang="en-US" sz="1000" dirty="0"/>
              <a:t>(</a:t>
            </a:r>
            <a:r>
              <a:rPr lang="en-US" sz="1000" dirty="0" err="1"/>
              <a:t>adminUserModel.getId</a:t>
            </a:r>
            <a:r>
              <a:rPr lang="en-US" sz="1000" dirty="0"/>
              <a:t>()).get</a:t>
            </a:r>
            <a:r>
              <a:rPr lang="en-US" sz="1000" dirty="0" smtClean="0"/>
              <a:t>();</a:t>
            </a:r>
          </a:p>
          <a:p>
            <a:pPr marL="0" indent="0">
              <a:buNone/>
            </a:pPr>
            <a:endParaRPr lang="en-US" sz="1000" dirty="0" smtClean="0"/>
          </a:p>
          <a:p>
            <a:pPr marL="0" indent="0">
              <a:buNone/>
            </a:pPr>
            <a:r>
              <a:rPr lang="fa-IR" sz="1000" dirty="0"/>
              <a:t> </a:t>
            </a:r>
            <a:r>
              <a:rPr lang="fa-IR" sz="1000" dirty="0" smtClean="0"/>
              <a:t>  </a:t>
            </a:r>
            <a:r>
              <a:rPr lang="en-US" sz="1000" i="1" dirty="0" smtClean="0"/>
              <a:t>//</a:t>
            </a:r>
            <a:r>
              <a:rPr lang="fa-IR" sz="1000" i="1" dirty="0"/>
              <a:t>حذف </a:t>
            </a:r>
            <a:r>
              <a:rPr lang="fa-IR" sz="1000" i="1" dirty="0" smtClean="0"/>
              <a:t>لوکیشن شهری </a:t>
            </a:r>
            <a:r>
              <a:rPr lang="fa-IR" sz="1000" i="1" dirty="0"/>
              <a:t>ادمین</a:t>
            </a:r>
            <a:endParaRPr lang="en-US" sz="1000" dirty="0"/>
          </a:p>
          <a:p>
            <a:pPr marL="0" indent="0">
              <a:buNone/>
            </a:pPr>
            <a:r>
              <a:rPr lang="en-US" sz="1000" b="1" dirty="0" smtClean="0"/>
              <a:t>    final </a:t>
            </a:r>
            <a:r>
              <a:rPr lang="en-US" sz="1000" dirty="0" err="1" smtClean="0"/>
              <a:t>DeleteResponseModel</a:t>
            </a:r>
            <a:r>
              <a:rPr lang="en-US" sz="1000" dirty="0" smtClean="0"/>
              <a:t> </a:t>
            </a:r>
            <a:r>
              <a:rPr lang="en-US" sz="1000" dirty="0" err="1" smtClean="0"/>
              <a:t>deleteResponseModel</a:t>
            </a:r>
            <a:r>
              <a:rPr lang="en-US" sz="1000" dirty="0" smtClean="0"/>
              <a:t>= </a:t>
            </a:r>
            <a:r>
              <a:rPr lang="en-US" sz="1000" b="1" dirty="0" err="1" smtClean="0"/>
              <a:t>this</a:t>
            </a:r>
            <a:r>
              <a:rPr lang="en-US" sz="1000" dirty="0" err="1" smtClean="0"/>
              <a:t>.</a:t>
            </a:r>
            <a:r>
              <a:rPr lang="en-US" sz="1000" b="1" dirty="0" err="1" smtClean="0"/>
              <a:t>cityPlaceStub</a:t>
            </a:r>
            <a:r>
              <a:rPr lang="en-US" sz="1000" dirty="0" err="1" smtClean="0"/>
              <a:t>.grpcDelete</a:t>
            </a:r>
            <a:r>
              <a:rPr lang="en-US" sz="1000" dirty="0" smtClean="0"/>
              <a:t>(</a:t>
            </a:r>
            <a:r>
              <a:rPr lang="en-US" sz="1000" dirty="0" err="1" smtClean="0"/>
              <a:t>deleteRequestModel</a:t>
            </a:r>
            <a:r>
              <a:rPr lang="en-US" sz="1000" dirty="0" smtClean="0"/>
              <a:t>);</a:t>
            </a:r>
          </a:p>
          <a:p>
            <a:pPr marL="0" indent="0">
              <a:buNone/>
            </a:pPr>
            <a:r>
              <a:rPr lang="en-US" sz="1000" dirty="0" smtClean="0">
                <a:solidFill>
                  <a:srgbClr val="00B050"/>
                </a:solidFill>
              </a:rPr>
              <a:t>    </a:t>
            </a:r>
            <a:r>
              <a:rPr lang="en-US" sz="1000" dirty="0">
                <a:solidFill>
                  <a:srgbClr val="00B050"/>
                </a:solidFill>
              </a:rPr>
              <a:t>//</a:t>
            </a:r>
            <a:r>
              <a:rPr lang="fa-IR" sz="1000" dirty="0">
                <a:solidFill>
                  <a:srgbClr val="00B050"/>
                </a:solidFill>
              </a:rPr>
              <a:t>در صورت حذف</a:t>
            </a:r>
            <a:r>
              <a:rPr lang="fa-IR" sz="1000" dirty="0" smtClean="0">
                <a:solidFill>
                  <a:srgbClr val="00B050"/>
                </a:solidFill>
              </a:rPr>
              <a:t> </a:t>
            </a:r>
            <a:r>
              <a:rPr lang="fa-IR" sz="1000" dirty="0">
                <a:solidFill>
                  <a:srgbClr val="00B050"/>
                </a:solidFill>
              </a:rPr>
              <a:t>موفقیت آمیز </a:t>
            </a:r>
            <a:r>
              <a:rPr lang="fa-IR" sz="1000" dirty="0" smtClean="0">
                <a:solidFill>
                  <a:srgbClr val="00B050"/>
                </a:solidFill>
              </a:rPr>
              <a:t>هر مرحله، </a:t>
            </a:r>
            <a:r>
              <a:rPr lang="fa-IR" sz="1000" dirty="0">
                <a:solidFill>
                  <a:srgbClr val="00B050"/>
                </a:solidFill>
              </a:rPr>
              <a:t>وضعیت شرح </a:t>
            </a:r>
            <a:r>
              <a:rPr lang="fa-IR" sz="1000" dirty="0" smtClean="0">
                <a:solidFill>
                  <a:srgbClr val="00B050"/>
                </a:solidFill>
              </a:rPr>
              <a:t>استیت آن </a:t>
            </a:r>
            <a:r>
              <a:rPr lang="fa-IR" sz="1000" dirty="0">
                <a:solidFill>
                  <a:srgbClr val="00B050"/>
                </a:solidFill>
              </a:rPr>
              <a:t>را ترو میکنیم</a:t>
            </a:r>
            <a:endParaRPr lang="en-US" sz="1000" dirty="0">
              <a:solidFill>
                <a:srgbClr val="00B050"/>
              </a:solidFill>
            </a:endParaRPr>
          </a:p>
          <a:p>
            <a:pPr marL="0" indent="0">
              <a:buNone/>
            </a:pPr>
            <a:r>
              <a:rPr lang="en-US" sz="1000" dirty="0"/>
              <a:t>    </a:t>
            </a:r>
            <a:r>
              <a:rPr lang="en-US" sz="1000" dirty="0" err="1" smtClean="0">
                <a:solidFill>
                  <a:srgbClr val="00B050"/>
                </a:solidFill>
              </a:rPr>
              <a:t>stateDetailService.update</a:t>
            </a:r>
            <a:r>
              <a:rPr lang="en-US" sz="1000" dirty="0" smtClean="0">
                <a:solidFill>
                  <a:srgbClr val="00B050"/>
                </a:solidFill>
              </a:rPr>
              <a:t>(</a:t>
            </a:r>
            <a:r>
              <a:rPr lang="en-US" sz="1000" dirty="0" err="1" smtClean="0">
                <a:solidFill>
                  <a:srgbClr val="00B050"/>
                </a:solidFill>
              </a:rPr>
              <a:t>adminUserModel.getReferenceCode</a:t>
            </a:r>
            <a:r>
              <a:rPr lang="en-US" sz="1000" dirty="0" smtClean="0">
                <a:solidFill>
                  <a:srgbClr val="00B050"/>
                </a:solidFill>
              </a:rPr>
              <a:t>(), </a:t>
            </a:r>
            <a:r>
              <a:rPr lang="en-US" sz="1000" dirty="0">
                <a:solidFill>
                  <a:srgbClr val="00B050"/>
                </a:solidFill>
              </a:rPr>
              <a:t>“</a:t>
            </a:r>
            <a:r>
              <a:rPr lang="en-US" sz="1000" dirty="0" err="1">
                <a:solidFill>
                  <a:srgbClr val="00B050"/>
                </a:solidFill>
              </a:rPr>
              <a:t>cityPlace</a:t>
            </a:r>
            <a:r>
              <a:rPr lang="en-US" sz="1000" dirty="0">
                <a:solidFill>
                  <a:srgbClr val="00B050"/>
                </a:solidFill>
              </a:rPr>
              <a:t>” , </a:t>
            </a:r>
            <a:r>
              <a:rPr lang="en-US" sz="1000" dirty="0" err="1">
                <a:solidFill>
                  <a:srgbClr val="00B050"/>
                </a:solidFill>
              </a:rPr>
              <a:t>deleteResponseModel</a:t>
            </a:r>
            <a:r>
              <a:rPr lang="en-US" sz="1000" dirty="0" err="1" smtClean="0">
                <a:solidFill>
                  <a:srgbClr val="00B050"/>
                </a:solidFill>
              </a:rPr>
              <a:t>.getId</a:t>
            </a:r>
            <a:r>
              <a:rPr lang="en-US" sz="1000" dirty="0">
                <a:solidFill>
                  <a:srgbClr val="00B050"/>
                </a:solidFill>
              </a:rPr>
              <a:t>() , true</a:t>
            </a:r>
            <a:r>
              <a:rPr lang="en-US" sz="1000" dirty="0" smtClean="0">
                <a:solidFill>
                  <a:srgbClr val="00B050"/>
                </a:solidFill>
              </a:rPr>
              <a:t>);</a:t>
            </a:r>
          </a:p>
          <a:p>
            <a:pPr marL="0" indent="0">
              <a:buNone/>
            </a:pPr>
            <a:endParaRPr lang="fa-IR" sz="1000" dirty="0" smtClean="0"/>
          </a:p>
          <a:p>
            <a:pPr marL="0" indent="0">
              <a:buNone/>
            </a:pPr>
            <a:r>
              <a:rPr lang="fa-IR" sz="1000" i="1" dirty="0" smtClean="0"/>
              <a:t>   </a:t>
            </a:r>
            <a:r>
              <a:rPr lang="en-US" sz="1000" i="1" dirty="0" smtClean="0"/>
              <a:t>//</a:t>
            </a:r>
            <a:r>
              <a:rPr lang="fa-IR" sz="1000" i="1" dirty="0"/>
              <a:t>حذف </a:t>
            </a:r>
            <a:r>
              <a:rPr lang="fa-IR" sz="1000" i="1" dirty="0" smtClean="0"/>
              <a:t>..... ادمین</a:t>
            </a:r>
            <a:endParaRPr lang="en-US" sz="1000" dirty="0"/>
          </a:p>
          <a:p>
            <a:pPr marL="0" indent="0">
              <a:buNone/>
            </a:pPr>
            <a:r>
              <a:rPr lang="en-US" sz="1000" b="1" dirty="0" smtClean="0"/>
              <a:t>    </a:t>
            </a:r>
            <a:r>
              <a:rPr lang="en-US" sz="1000" b="1" dirty="0"/>
              <a:t>final </a:t>
            </a:r>
            <a:r>
              <a:rPr lang="en-US" sz="1000" dirty="0" err="1"/>
              <a:t>DeleteResponseModel</a:t>
            </a:r>
            <a:r>
              <a:rPr lang="en-US" sz="1000" dirty="0"/>
              <a:t> </a:t>
            </a:r>
            <a:r>
              <a:rPr lang="en-US" sz="1000" dirty="0" smtClean="0"/>
              <a:t>deleteResponseModel1= </a:t>
            </a:r>
            <a:r>
              <a:rPr lang="en-US" sz="1000" b="1" dirty="0" err="1" smtClean="0"/>
              <a:t>this</a:t>
            </a:r>
            <a:r>
              <a:rPr lang="en-US" sz="1000" dirty="0" err="1" smtClean="0"/>
              <a:t>.</a:t>
            </a:r>
            <a:r>
              <a:rPr lang="en-US" sz="1000" b="1" dirty="0" err="1" smtClean="0"/>
              <a:t>xxxxStub</a:t>
            </a:r>
            <a:r>
              <a:rPr lang="en-US" sz="1000" dirty="0" err="1" smtClean="0"/>
              <a:t>.grpcDelete</a:t>
            </a:r>
            <a:r>
              <a:rPr lang="en-US" sz="1000" dirty="0" smtClean="0"/>
              <a:t>(</a:t>
            </a:r>
            <a:r>
              <a:rPr lang="en-US" sz="1000" dirty="0" err="1" smtClean="0"/>
              <a:t>deleteRequestModel</a:t>
            </a:r>
            <a:r>
              <a:rPr lang="en-US" sz="1000" dirty="0"/>
              <a:t>);</a:t>
            </a:r>
          </a:p>
          <a:p>
            <a:pPr marL="0" indent="0">
              <a:buNone/>
            </a:pPr>
            <a:r>
              <a:rPr lang="en-US" sz="1000" dirty="0" smtClean="0">
                <a:solidFill>
                  <a:srgbClr val="00B050"/>
                </a:solidFill>
              </a:rPr>
              <a:t>    </a:t>
            </a:r>
            <a:r>
              <a:rPr lang="en-US" sz="1000" dirty="0">
                <a:solidFill>
                  <a:srgbClr val="00B050"/>
                </a:solidFill>
              </a:rPr>
              <a:t>//</a:t>
            </a:r>
            <a:r>
              <a:rPr lang="fa-IR" sz="1000" dirty="0">
                <a:solidFill>
                  <a:srgbClr val="00B050"/>
                </a:solidFill>
              </a:rPr>
              <a:t>در صورت </a:t>
            </a:r>
            <a:r>
              <a:rPr lang="fa-IR" sz="1000" dirty="0" smtClean="0">
                <a:solidFill>
                  <a:srgbClr val="00B050"/>
                </a:solidFill>
              </a:rPr>
              <a:t>حذف </a:t>
            </a:r>
            <a:r>
              <a:rPr lang="fa-IR" sz="1000" dirty="0">
                <a:solidFill>
                  <a:srgbClr val="00B050"/>
                </a:solidFill>
              </a:rPr>
              <a:t>موفقیت آمیز </a:t>
            </a:r>
            <a:r>
              <a:rPr lang="fa-IR" sz="1000" dirty="0" smtClean="0">
                <a:solidFill>
                  <a:srgbClr val="00B050"/>
                </a:solidFill>
              </a:rPr>
              <a:t>هر مرحله، </a:t>
            </a:r>
            <a:r>
              <a:rPr lang="fa-IR" sz="1000" dirty="0">
                <a:solidFill>
                  <a:srgbClr val="00B050"/>
                </a:solidFill>
              </a:rPr>
              <a:t>وضعیت شرح </a:t>
            </a:r>
            <a:r>
              <a:rPr lang="fa-IR" sz="1000" dirty="0" smtClean="0">
                <a:solidFill>
                  <a:srgbClr val="00B050"/>
                </a:solidFill>
              </a:rPr>
              <a:t>استیت آن را </a:t>
            </a:r>
            <a:r>
              <a:rPr lang="fa-IR" sz="1000" dirty="0">
                <a:solidFill>
                  <a:srgbClr val="00B050"/>
                </a:solidFill>
              </a:rPr>
              <a:t>ترو میکنیم</a:t>
            </a:r>
            <a:endParaRPr lang="en-US" sz="1000" dirty="0">
              <a:solidFill>
                <a:srgbClr val="00B050"/>
              </a:solidFill>
            </a:endParaRPr>
          </a:p>
          <a:p>
            <a:pPr marL="0" indent="0">
              <a:buNone/>
            </a:pPr>
            <a:r>
              <a:rPr lang="en-US" sz="1000" dirty="0"/>
              <a:t>    </a:t>
            </a:r>
            <a:r>
              <a:rPr lang="en-US" sz="1000" dirty="0" err="1" smtClean="0">
                <a:solidFill>
                  <a:srgbClr val="00B050"/>
                </a:solidFill>
              </a:rPr>
              <a:t>stateDetailService.update</a:t>
            </a:r>
            <a:r>
              <a:rPr lang="en-US" sz="1000" dirty="0" smtClean="0">
                <a:solidFill>
                  <a:srgbClr val="00B050"/>
                </a:solidFill>
              </a:rPr>
              <a:t>(</a:t>
            </a:r>
            <a:r>
              <a:rPr lang="en-US" sz="1000" dirty="0" err="1" smtClean="0">
                <a:solidFill>
                  <a:srgbClr val="00B050"/>
                </a:solidFill>
              </a:rPr>
              <a:t>adminUserModel.getReferenceCode</a:t>
            </a:r>
            <a:r>
              <a:rPr lang="en-US" sz="1000" dirty="0" smtClean="0">
                <a:solidFill>
                  <a:srgbClr val="00B050"/>
                </a:solidFill>
              </a:rPr>
              <a:t>(), “</a:t>
            </a:r>
            <a:r>
              <a:rPr lang="en-US" sz="1000" dirty="0" err="1" smtClean="0">
                <a:solidFill>
                  <a:srgbClr val="00B050"/>
                </a:solidFill>
              </a:rPr>
              <a:t>xxxx</a:t>
            </a:r>
            <a:r>
              <a:rPr lang="en-US" sz="1000" dirty="0" smtClean="0">
                <a:solidFill>
                  <a:srgbClr val="00B050"/>
                </a:solidFill>
              </a:rPr>
              <a:t>” </a:t>
            </a:r>
            <a:r>
              <a:rPr lang="en-US" sz="1000" dirty="0">
                <a:solidFill>
                  <a:srgbClr val="00B050"/>
                </a:solidFill>
              </a:rPr>
              <a:t>, </a:t>
            </a:r>
            <a:r>
              <a:rPr lang="en-US" sz="1000" dirty="0" smtClean="0">
                <a:solidFill>
                  <a:srgbClr val="00B050"/>
                </a:solidFill>
              </a:rPr>
              <a:t>deleteResponseModel1.getId</a:t>
            </a:r>
            <a:r>
              <a:rPr lang="en-US" sz="1000" dirty="0">
                <a:solidFill>
                  <a:srgbClr val="00B050"/>
                </a:solidFill>
              </a:rPr>
              <a:t>() , true);</a:t>
            </a:r>
            <a:r>
              <a:rPr lang="en-US" sz="1000" dirty="0"/>
              <a:t/>
            </a:r>
            <a:br>
              <a:rPr lang="en-US" sz="1000" dirty="0"/>
            </a:br>
            <a:r>
              <a:rPr lang="en-US" sz="1000" dirty="0"/>
              <a:t>    </a:t>
            </a:r>
            <a:endParaRPr lang="fa-IR" sz="1000" dirty="0" smtClean="0"/>
          </a:p>
          <a:p>
            <a:pPr marL="0" indent="0">
              <a:buNone/>
            </a:pPr>
            <a:r>
              <a:rPr lang="en-US" sz="1000" dirty="0"/>
              <a:t> </a:t>
            </a:r>
            <a:r>
              <a:rPr lang="fa-IR" sz="1000" dirty="0" smtClean="0"/>
              <a:t>  </a:t>
            </a:r>
            <a:r>
              <a:rPr lang="en-US" sz="1000" i="1" dirty="0" smtClean="0"/>
              <a:t>//</a:t>
            </a:r>
            <a:r>
              <a:rPr lang="fa-IR" sz="1000" i="1" dirty="0"/>
              <a:t>حذف </a:t>
            </a:r>
            <a:r>
              <a:rPr lang="fa-IR" sz="1000" i="1" dirty="0" smtClean="0"/>
              <a:t>ادمین</a:t>
            </a:r>
            <a:r>
              <a:rPr lang="fa-IR" sz="1000" i="1" dirty="0"/>
              <a:t/>
            </a:r>
            <a:br>
              <a:rPr lang="fa-IR" sz="1000" i="1" dirty="0"/>
            </a:br>
            <a:r>
              <a:rPr lang="fa-IR" sz="1000" i="1" dirty="0"/>
              <a:t>  </a:t>
            </a:r>
            <a:r>
              <a:rPr lang="en-US" sz="1000" i="1" dirty="0"/>
              <a:t> </a:t>
            </a:r>
            <a:r>
              <a:rPr lang="en-US" sz="1000" b="1" dirty="0" err="1" smtClean="0"/>
              <a:t>adminUserContactRepository</a:t>
            </a:r>
            <a:r>
              <a:rPr lang="en-US" sz="1000" dirty="0" err="1" smtClean="0"/>
              <a:t>.deleteById</a:t>
            </a:r>
            <a:r>
              <a:rPr lang="en-US" sz="1000" dirty="0" smtClean="0"/>
              <a:t>(</a:t>
            </a:r>
            <a:r>
              <a:rPr lang="en-US" sz="1000" dirty="0" err="1" smtClean="0"/>
              <a:t>adminUser.getDefaultAdminUserContact</a:t>
            </a:r>
            <a:r>
              <a:rPr lang="en-US" sz="1000" dirty="0"/>
              <a:t>().</a:t>
            </a:r>
            <a:r>
              <a:rPr lang="en-US" sz="1000" dirty="0" err="1"/>
              <a:t>getId</a:t>
            </a:r>
            <a:r>
              <a:rPr lang="en-US" sz="1000" dirty="0"/>
              <a:t>());</a:t>
            </a:r>
            <a:r>
              <a:rPr lang="en-US" sz="1000" dirty="0"/>
              <a:t/>
            </a:r>
            <a:br>
              <a:rPr lang="en-US" sz="1000" dirty="0"/>
            </a:br>
            <a:r>
              <a:rPr lang="en-US" sz="1000" dirty="0"/>
              <a:t>    </a:t>
            </a:r>
            <a:r>
              <a:rPr lang="en-US" sz="1000" b="1" dirty="0" err="1"/>
              <a:t>adminUserRepository</a:t>
            </a:r>
            <a:r>
              <a:rPr lang="en-US" sz="1000" dirty="0" err="1"/>
              <a:t>.delete</a:t>
            </a:r>
            <a:r>
              <a:rPr lang="en-US" sz="1000" dirty="0"/>
              <a:t>(</a:t>
            </a:r>
            <a:r>
              <a:rPr lang="en-US" sz="1000" dirty="0" err="1"/>
              <a:t>adminUser</a:t>
            </a:r>
            <a:r>
              <a:rPr lang="en-US" sz="1000" dirty="0" smtClean="0"/>
              <a:t>);</a:t>
            </a:r>
          </a:p>
          <a:p>
            <a:pPr marL="0" indent="0">
              <a:buNone/>
            </a:pPr>
            <a:r>
              <a:rPr lang="en-US" sz="1000" dirty="0">
                <a:solidFill>
                  <a:srgbClr val="00B050"/>
                </a:solidFill>
              </a:rPr>
              <a:t> </a:t>
            </a:r>
            <a:r>
              <a:rPr lang="fa-IR" sz="1000" dirty="0" smtClean="0">
                <a:solidFill>
                  <a:srgbClr val="00B050"/>
                </a:solidFill>
              </a:rPr>
              <a:t>  </a:t>
            </a:r>
            <a:r>
              <a:rPr lang="en-US" sz="1000" dirty="0" smtClean="0">
                <a:solidFill>
                  <a:srgbClr val="00B050"/>
                </a:solidFill>
              </a:rPr>
              <a:t>//</a:t>
            </a:r>
            <a:r>
              <a:rPr lang="fa-IR" sz="1000" dirty="0">
                <a:solidFill>
                  <a:srgbClr val="00B050"/>
                </a:solidFill>
              </a:rPr>
              <a:t>در صورت </a:t>
            </a:r>
            <a:r>
              <a:rPr lang="fa-IR" sz="1000" dirty="0" smtClean="0">
                <a:solidFill>
                  <a:srgbClr val="00B050"/>
                </a:solidFill>
              </a:rPr>
              <a:t>حذف </a:t>
            </a:r>
            <a:r>
              <a:rPr lang="fa-IR" sz="1000" dirty="0">
                <a:solidFill>
                  <a:srgbClr val="00B050"/>
                </a:solidFill>
              </a:rPr>
              <a:t>موفقیت آمیز </a:t>
            </a:r>
            <a:r>
              <a:rPr lang="fa-IR" sz="1000" dirty="0" smtClean="0">
                <a:solidFill>
                  <a:srgbClr val="00B050"/>
                </a:solidFill>
              </a:rPr>
              <a:t>هر </a:t>
            </a:r>
            <a:r>
              <a:rPr lang="fa-IR" sz="1000" dirty="0">
                <a:solidFill>
                  <a:srgbClr val="00B050"/>
                </a:solidFill>
              </a:rPr>
              <a:t>مرحله ، وضعیت شرح استیت آن را ترو میکنیم</a:t>
            </a:r>
            <a:endParaRPr lang="en-US" sz="1000" dirty="0">
              <a:solidFill>
                <a:srgbClr val="00B050"/>
              </a:solidFill>
            </a:endParaRPr>
          </a:p>
          <a:p>
            <a:pPr marL="0" indent="0">
              <a:buNone/>
            </a:pPr>
            <a:r>
              <a:rPr lang="en-US" sz="1000" dirty="0">
                <a:solidFill>
                  <a:srgbClr val="00B050"/>
                </a:solidFill>
              </a:rPr>
              <a:t>    </a:t>
            </a:r>
            <a:r>
              <a:rPr lang="en-US" sz="1000" dirty="0" err="1" smtClean="0">
                <a:solidFill>
                  <a:srgbClr val="00B050"/>
                </a:solidFill>
              </a:rPr>
              <a:t>stateDetailService.update</a:t>
            </a:r>
            <a:r>
              <a:rPr lang="en-US" sz="1000" dirty="0" smtClean="0">
                <a:solidFill>
                  <a:srgbClr val="00B050"/>
                </a:solidFill>
              </a:rPr>
              <a:t>(</a:t>
            </a:r>
            <a:r>
              <a:rPr lang="en-US" sz="1000" dirty="0" err="1" smtClean="0">
                <a:solidFill>
                  <a:srgbClr val="00B050"/>
                </a:solidFill>
              </a:rPr>
              <a:t>adminUserModel.getReferenceCode</a:t>
            </a:r>
            <a:r>
              <a:rPr lang="en-US" sz="1000" dirty="0" smtClean="0">
                <a:solidFill>
                  <a:srgbClr val="00B050"/>
                </a:solidFill>
              </a:rPr>
              <a:t>(), </a:t>
            </a:r>
            <a:r>
              <a:rPr lang="en-US" sz="1000" dirty="0">
                <a:solidFill>
                  <a:srgbClr val="00B050"/>
                </a:solidFill>
              </a:rPr>
              <a:t>“</a:t>
            </a:r>
            <a:r>
              <a:rPr lang="en-US" sz="1000" dirty="0" err="1">
                <a:solidFill>
                  <a:srgbClr val="00B050"/>
                </a:solidFill>
              </a:rPr>
              <a:t>adminUser</a:t>
            </a:r>
            <a:r>
              <a:rPr lang="en-US" sz="1000" dirty="0">
                <a:solidFill>
                  <a:srgbClr val="00B050"/>
                </a:solidFill>
              </a:rPr>
              <a:t>” , </a:t>
            </a:r>
            <a:r>
              <a:rPr lang="en-US" sz="1000" dirty="0" err="1">
                <a:solidFill>
                  <a:srgbClr val="00B050"/>
                </a:solidFill>
              </a:rPr>
              <a:t>adminUser.getId</a:t>
            </a:r>
            <a:r>
              <a:rPr lang="en-US" sz="1000" dirty="0">
                <a:solidFill>
                  <a:srgbClr val="00B050"/>
                </a:solidFill>
              </a:rPr>
              <a:t>() , true</a:t>
            </a:r>
            <a:r>
              <a:rPr lang="en-US" sz="1000" dirty="0" smtClean="0">
                <a:solidFill>
                  <a:srgbClr val="00B050"/>
                </a:solidFill>
              </a:rPr>
              <a:t>);</a:t>
            </a:r>
            <a:endParaRPr lang="fa-IR" sz="1000" dirty="0" smtClean="0">
              <a:solidFill>
                <a:srgbClr val="00B050"/>
              </a:solidFill>
            </a:endParaRPr>
          </a:p>
          <a:p>
            <a:pPr marL="0" indent="0">
              <a:buNone/>
            </a:pPr>
            <a:r>
              <a:rPr lang="en-US" sz="1000" dirty="0"/>
              <a:t/>
            </a:r>
            <a:br>
              <a:rPr lang="en-US" sz="1000" dirty="0"/>
            </a:br>
            <a:r>
              <a:rPr lang="en-US" sz="1000" dirty="0"/>
              <a:t>    </a:t>
            </a:r>
            <a:r>
              <a:rPr lang="en-US" sz="1000" b="1" dirty="0"/>
              <a:t>return </a:t>
            </a:r>
            <a:r>
              <a:rPr lang="en-US" sz="1000" dirty="0" err="1"/>
              <a:t>adminUserModel</a:t>
            </a:r>
            <a:r>
              <a:rPr lang="en-US" sz="1000" dirty="0"/>
              <a:t>;</a:t>
            </a:r>
            <a:br>
              <a:rPr lang="en-US" sz="1000" dirty="0"/>
            </a:br>
            <a:r>
              <a:rPr lang="en-US" sz="1000" dirty="0"/>
              <a:t>}</a:t>
            </a:r>
          </a:p>
        </p:txBody>
      </p:sp>
      <p:sp>
        <p:nvSpPr>
          <p:cNvPr id="4" name="Slide Number Placeholder 3"/>
          <p:cNvSpPr>
            <a:spLocks noGrp="1"/>
          </p:cNvSpPr>
          <p:nvPr>
            <p:ph type="sldNum" sz="quarter" idx="12"/>
          </p:nvPr>
        </p:nvSpPr>
        <p:spPr/>
        <p:txBody>
          <a:bodyPr/>
          <a:lstStyle/>
          <a:p>
            <a:fld id="{4D832CCC-A6F9-431C-A109-B8E65B72A73E}" type="slidenum">
              <a:rPr lang="en-US" smtClean="0"/>
              <a:t>18</a:t>
            </a:fld>
            <a:endParaRPr lang="en-US"/>
          </a:p>
        </p:txBody>
      </p:sp>
      <p:sp>
        <p:nvSpPr>
          <p:cNvPr id="7" name="Title 1"/>
          <p:cNvSpPr>
            <a:spLocks noGrp="1"/>
          </p:cNvSpPr>
          <p:nvPr>
            <p:ph type="title"/>
          </p:nvPr>
        </p:nvSpPr>
        <p:spPr>
          <a:xfrm>
            <a:off x="457200" y="76200"/>
            <a:ext cx="8229600" cy="639762"/>
          </a:xfrm>
        </p:spPr>
        <p:txBody>
          <a:bodyPr>
            <a:normAutofit/>
          </a:bodyPr>
          <a:lstStyle/>
          <a:p>
            <a:pPr rtl="1"/>
            <a:r>
              <a:rPr lang="fa-IR" sz="2800" b="1" dirty="0" smtClean="0">
                <a:cs typeface="B Nazanin" panose="00000400000000000000" pitchFamily="2" charset="-78"/>
              </a:rPr>
              <a:t>مثال متد حذف</a:t>
            </a:r>
            <a:r>
              <a:rPr lang="en-US" sz="2800" b="1" dirty="0" smtClean="0">
                <a:cs typeface="B Nazanin" panose="00000400000000000000" pitchFamily="2" charset="-78"/>
              </a:rPr>
              <a:t> </a:t>
            </a:r>
            <a:r>
              <a:rPr lang="en-US" sz="2800" b="1" dirty="0" err="1" smtClean="0">
                <a:cs typeface="B Nazanin" panose="00000400000000000000" pitchFamily="2" charset="-78"/>
              </a:rPr>
              <a:t>AdminUserService.delete</a:t>
            </a:r>
            <a:r>
              <a:rPr lang="en-US" sz="2800" b="1" dirty="0" smtClean="0">
                <a:cs typeface="B Nazanin" panose="00000400000000000000" pitchFamily="2" charset="-78"/>
              </a:rPr>
              <a:t> </a:t>
            </a:r>
            <a:r>
              <a:rPr lang="fa-IR" sz="2800" b="1" dirty="0" smtClean="0">
                <a:cs typeface="B Nazanin" panose="00000400000000000000" pitchFamily="2" charset="-78"/>
              </a:rPr>
              <a:t> </a:t>
            </a:r>
            <a:endParaRPr lang="en-US" sz="2800" b="1" dirty="0">
              <a:cs typeface="B Nazanin" panose="00000400000000000000" pitchFamily="2" charset="-78"/>
            </a:endParaRPr>
          </a:p>
        </p:txBody>
      </p:sp>
    </p:spTree>
    <p:extLst>
      <p:ext uri="{BB962C8B-B14F-4D97-AF65-F5344CB8AC3E}">
        <p14:creationId xmlns:p14="http://schemas.microsoft.com/office/powerpoint/2010/main" val="1630057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973763"/>
          </a:xfrm>
        </p:spPr>
        <p:txBody>
          <a:bodyPr>
            <a:normAutofit fontScale="32500" lnSpcReduction="20000"/>
          </a:bodyPr>
          <a:lstStyle/>
          <a:p>
            <a:pPr marL="0" indent="0">
              <a:buNone/>
            </a:pPr>
            <a:r>
              <a:rPr lang="en-US" b="1" dirty="0"/>
              <a:t>public </a:t>
            </a:r>
            <a:r>
              <a:rPr lang="en-US" dirty="0" err="1"/>
              <a:t>AdminUserModel</a:t>
            </a:r>
            <a:r>
              <a:rPr lang="en-US" dirty="0"/>
              <a:t> delete(@</a:t>
            </a:r>
            <a:r>
              <a:rPr lang="en-US" dirty="0" err="1"/>
              <a:t>NotNull</a:t>
            </a:r>
            <a:r>
              <a:rPr lang="en-US" dirty="0"/>
              <a:t> Integer id) </a:t>
            </a:r>
            <a:r>
              <a:rPr lang="en-US" b="1" dirty="0"/>
              <a:t>throws </a:t>
            </a:r>
            <a:r>
              <a:rPr lang="en-US" dirty="0" smtClean="0"/>
              <a:t>Exception {</a:t>
            </a:r>
          </a:p>
          <a:p>
            <a:pPr marL="0" indent="0">
              <a:buNone/>
            </a:pPr>
            <a:endParaRPr lang="de-DE" dirty="0" smtClean="0"/>
          </a:p>
          <a:p>
            <a:pPr marL="0" indent="0">
              <a:buNone/>
            </a:pPr>
            <a:r>
              <a:rPr lang="fa-IR" i="1" dirty="0" smtClean="0">
                <a:solidFill>
                  <a:srgbClr val="00B050"/>
                </a:solidFill>
              </a:rPr>
              <a:t>    </a:t>
            </a:r>
            <a:r>
              <a:rPr lang="en-US" i="1" dirty="0" smtClean="0">
                <a:solidFill>
                  <a:srgbClr val="00B050"/>
                </a:solidFill>
              </a:rPr>
              <a:t>//</a:t>
            </a:r>
            <a:r>
              <a:rPr lang="fa-IR" i="1" dirty="0" smtClean="0">
                <a:solidFill>
                  <a:srgbClr val="00B050"/>
                </a:solidFill>
              </a:rPr>
              <a:t>ثبت تمام فعالیتهایی که باید انجام شود شامل یک استیت و چند شرح استیت که همگی با کد رفرنس قابل دسترسی و آپدیت هستند. شرحهای استیت باید به ترتیب درست ثبت شوند</a:t>
            </a:r>
          </a:p>
          <a:p>
            <a:pPr marL="0" indent="0">
              <a:buNone/>
            </a:pPr>
            <a:r>
              <a:rPr lang="fa-IR" i="1" dirty="0" smtClean="0">
                <a:solidFill>
                  <a:srgbClr val="00B050"/>
                </a:solidFill>
              </a:rPr>
              <a:t>بعد از انجام هرکار وضعیت شرح استیت آن کار را  ترو می کنیم و بعد از تکمیل کل متد بدون خطا کل سطرهای استیت و شرحهای </a:t>
            </a:r>
            <a:r>
              <a:rPr lang="fa-IR" i="1" dirty="0">
                <a:solidFill>
                  <a:srgbClr val="00B050"/>
                </a:solidFill>
              </a:rPr>
              <a:t>آن</a:t>
            </a:r>
            <a:r>
              <a:rPr lang="fa-IR" i="1" dirty="0" smtClean="0">
                <a:solidFill>
                  <a:srgbClr val="00B050"/>
                </a:solidFill>
              </a:rPr>
              <a:t> حذف میشوند//    </a:t>
            </a:r>
            <a:endParaRPr lang="en-US" i="1" dirty="0" smtClean="0">
              <a:solidFill>
                <a:srgbClr val="00B050"/>
              </a:solidFill>
            </a:endParaRPr>
          </a:p>
          <a:p>
            <a:pPr marL="0" indent="0">
              <a:buNone/>
            </a:pPr>
            <a:r>
              <a:rPr lang="en-US" i="1" dirty="0">
                <a:solidFill>
                  <a:srgbClr val="00B050"/>
                </a:solidFill>
              </a:rPr>
              <a:t> </a:t>
            </a:r>
            <a:r>
              <a:rPr lang="en-US" i="1" dirty="0" smtClean="0">
                <a:solidFill>
                  <a:srgbClr val="00B050"/>
                </a:solidFill>
              </a:rPr>
              <a:t>   </a:t>
            </a:r>
            <a:r>
              <a:rPr lang="en-US" dirty="0" err="1" smtClean="0">
                <a:solidFill>
                  <a:srgbClr val="00B050"/>
                </a:solidFill>
              </a:rPr>
              <a:t>stateService.create</a:t>
            </a:r>
            <a:r>
              <a:rPr lang="en-US" dirty="0" smtClean="0">
                <a:solidFill>
                  <a:srgbClr val="00B050"/>
                </a:solidFill>
              </a:rPr>
              <a:t>(</a:t>
            </a:r>
            <a:r>
              <a:rPr lang="en-US" dirty="0" err="1" smtClean="0">
                <a:solidFill>
                  <a:srgbClr val="00B050"/>
                </a:solidFill>
              </a:rPr>
              <a:t>adminUserModel.referenceCode</a:t>
            </a:r>
            <a:r>
              <a:rPr lang="en-US" dirty="0" smtClean="0">
                <a:solidFill>
                  <a:srgbClr val="00B050"/>
                </a:solidFill>
              </a:rPr>
              <a:t>, “</a:t>
            </a:r>
            <a:r>
              <a:rPr lang="en-US" dirty="0" err="1" smtClean="0">
                <a:solidFill>
                  <a:srgbClr val="00B050"/>
                </a:solidFill>
              </a:rPr>
              <a:t>adminUserServiceImpl</a:t>
            </a:r>
            <a:r>
              <a:rPr lang="en-US" dirty="0" smtClean="0">
                <a:solidFill>
                  <a:srgbClr val="00B050"/>
                </a:solidFill>
              </a:rPr>
              <a:t>”,” </a:t>
            </a:r>
            <a:r>
              <a:rPr lang="en-US" dirty="0" smtClean="0">
                <a:solidFill>
                  <a:srgbClr val="00B050"/>
                </a:solidFill>
              </a:rPr>
              <a:t>update”);</a:t>
            </a:r>
            <a:endParaRPr lang="en-US" dirty="0" smtClean="0">
              <a:solidFill>
                <a:srgbClr val="00B050"/>
              </a:solidFill>
            </a:endParaRPr>
          </a:p>
          <a:p>
            <a:pPr marL="0" indent="0">
              <a:buNone/>
            </a:pPr>
            <a:r>
              <a:rPr lang="en-US" dirty="0" smtClean="0">
                <a:solidFill>
                  <a:srgbClr val="00B050"/>
                </a:solidFill>
              </a:rPr>
              <a:t>    </a:t>
            </a:r>
            <a:r>
              <a:rPr lang="en-US" dirty="0" err="1" smtClean="0">
                <a:solidFill>
                  <a:srgbClr val="00B050"/>
                </a:solidFill>
              </a:rPr>
              <a:t>stateDetailService.create</a:t>
            </a:r>
            <a:r>
              <a:rPr lang="en-US" dirty="0" smtClean="0">
                <a:solidFill>
                  <a:srgbClr val="00B050"/>
                </a:solidFill>
              </a:rPr>
              <a:t>(</a:t>
            </a:r>
            <a:r>
              <a:rPr lang="en-US" dirty="0" err="1" smtClean="0">
                <a:solidFill>
                  <a:srgbClr val="00B050"/>
                </a:solidFill>
              </a:rPr>
              <a:t>adminUserModel.referenceCode</a:t>
            </a:r>
            <a:r>
              <a:rPr lang="en-US" dirty="0" smtClean="0">
                <a:solidFill>
                  <a:srgbClr val="00B050"/>
                </a:solidFill>
              </a:rPr>
              <a:t>,” </a:t>
            </a:r>
            <a:r>
              <a:rPr lang="en-US" dirty="0" err="1" smtClean="0">
                <a:solidFill>
                  <a:srgbClr val="00B050"/>
                </a:solidFill>
              </a:rPr>
              <a:t>msgeo</a:t>
            </a:r>
            <a:r>
              <a:rPr lang="en-US" dirty="0" smtClean="0">
                <a:solidFill>
                  <a:srgbClr val="00B050"/>
                </a:solidFill>
              </a:rPr>
              <a:t>”,” </a:t>
            </a:r>
            <a:r>
              <a:rPr lang="en-US" dirty="0" err="1" smtClean="0">
                <a:solidFill>
                  <a:srgbClr val="00B050"/>
                </a:solidFill>
              </a:rPr>
              <a:t>cityPlace</a:t>
            </a:r>
            <a:r>
              <a:rPr lang="en-US" dirty="0" smtClean="0">
                <a:solidFill>
                  <a:srgbClr val="00B050"/>
                </a:solidFill>
              </a:rPr>
              <a:t>”);</a:t>
            </a:r>
          </a:p>
          <a:p>
            <a:pPr marL="0" indent="0">
              <a:buNone/>
            </a:pPr>
            <a:r>
              <a:rPr lang="en-US" dirty="0" smtClean="0">
                <a:solidFill>
                  <a:srgbClr val="00B050"/>
                </a:solidFill>
              </a:rPr>
              <a:t>    </a:t>
            </a:r>
            <a:r>
              <a:rPr lang="en-US" dirty="0" err="1" smtClean="0">
                <a:solidFill>
                  <a:srgbClr val="00B050"/>
                </a:solidFill>
              </a:rPr>
              <a:t>stateDetailService.create</a:t>
            </a:r>
            <a:r>
              <a:rPr lang="en-US" dirty="0" smtClean="0">
                <a:solidFill>
                  <a:srgbClr val="00B050"/>
                </a:solidFill>
              </a:rPr>
              <a:t>(</a:t>
            </a:r>
            <a:r>
              <a:rPr lang="en-US" dirty="0" err="1" smtClean="0">
                <a:solidFill>
                  <a:srgbClr val="00B050"/>
                </a:solidFill>
              </a:rPr>
              <a:t>adminUserModel.referenceCode</a:t>
            </a:r>
            <a:r>
              <a:rPr lang="en-US" dirty="0" smtClean="0">
                <a:solidFill>
                  <a:srgbClr val="00B050"/>
                </a:solidFill>
              </a:rPr>
              <a:t>,” </a:t>
            </a:r>
            <a:r>
              <a:rPr lang="en-US" dirty="0" err="1" smtClean="0">
                <a:solidFill>
                  <a:srgbClr val="00B050"/>
                </a:solidFill>
              </a:rPr>
              <a:t>msgeo</a:t>
            </a:r>
            <a:r>
              <a:rPr lang="en-US" dirty="0" smtClean="0">
                <a:solidFill>
                  <a:srgbClr val="00B050"/>
                </a:solidFill>
              </a:rPr>
              <a:t>”,” </a:t>
            </a:r>
            <a:r>
              <a:rPr lang="en-US" dirty="0" err="1" smtClean="0">
                <a:solidFill>
                  <a:srgbClr val="00B050"/>
                </a:solidFill>
              </a:rPr>
              <a:t>xxxx</a:t>
            </a:r>
            <a:r>
              <a:rPr lang="en-US" dirty="0" smtClean="0">
                <a:solidFill>
                  <a:srgbClr val="00B050"/>
                </a:solidFill>
              </a:rPr>
              <a:t>”);</a:t>
            </a:r>
            <a:endParaRPr lang="en-US" dirty="0" smtClean="0">
              <a:solidFill>
                <a:srgbClr val="00B050"/>
              </a:solidFill>
            </a:endParaRPr>
          </a:p>
          <a:p>
            <a:pPr marL="0" indent="0">
              <a:buNone/>
            </a:pPr>
            <a:r>
              <a:rPr lang="en-US" dirty="0" smtClean="0">
                <a:solidFill>
                  <a:srgbClr val="00B050"/>
                </a:solidFill>
              </a:rPr>
              <a:t>    </a:t>
            </a:r>
            <a:r>
              <a:rPr lang="en-US" dirty="0" err="1" smtClean="0">
                <a:solidFill>
                  <a:srgbClr val="00B050"/>
                </a:solidFill>
              </a:rPr>
              <a:t>stateDetailService.create</a:t>
            </a:r>
            <a:r>
              <a:rPr lang="en-US" dirty="0" smtClean="0">
                <a:solidFill>
                  <a:srgbClr val="00B050"/>
                </a:solidFill>
              </a:rPr>
              <a:t>(</a:t>
            </a:r>
            <a:r>
              <a:rPr lang="en-US" dirty="0" err="1" smtClean="0">
                <a:solidFill>
                  <a:srgbClr val="00B050"/>
                </a:solidFill>
              </a:rPr>
              <a:t>adminUserModel.referenceCode</a:t>
            </a:r>
            <a:r>
              <a:rPr lang="en-US" dirty="0" smtClean="0">
                <a:solidFill>
                  <a:srgbClr val="00B050"/>
                </a:solidFill>
              </a:rPr>
              <a:t>,” </a:t>
            </a:r>
            <a:r>
              <a:rPr lang="en-US" dirty="0" err="1" smtClean="0">
                <a:solidFill>
                  <a:srgbClr val="00B050"/>
                </a:solidFill>
              </a:rPr>
              <a:t>msgeo</a:t>
            </a:r>
            <a:r>
              <a:rPr lang="en-US" dirty="0" smtClean="0">
                <a:solidFill>
                  <a:srgbClr val="00B050"/>
                </a:solidFill>
              </a:rPr>
              <a:t>”,” </a:t>
            </a:r>
            <a:r>
              <a:rPr lang="en-US" dirty="0" err="1" smtClean="0">
                <a:solidFill>
                  <a:srgbClr val="00B050"/>
                </a:solidFill>
              </a:rPr>
              <a:t>adminUser</a:t>
            </a:r>
            <a:r>
              <a:rPr lang="en-US" dirty="0" smtClean="0">
                <a:solidFill>
                  <a:srgbClr val="00B050"/>
                </a:solidFill>
              </a:rPr>
              <a:t>”);</a:t>
            </a:r>
          </a:p>
          <a:p>
            <a:pPr marL="0" indent="0">
              <a:buNone/>
            </a:pPr>
            <a:endParaRPr lang="fa-IR" dirty="0" smtClean="0"/>
          </a:p>
          <a:p>
            <a:pPr marL="0" indent="0">
              <a:buNone/>
            </a:pPr>
            <a:endParaRPr lang="fa-IR" dirty="0"/>
          </a:p>
          <a:p>
            <a:pPr marL="0" indent="0">
              <a:buNone/>
            </a:pPr>
            <a:r>
              <a:rPr lang="en-US" dirty="0"/>
              <a:t/>
            </a:r>
            <a:br>
              <a:rPr lang="en-US" dirty="0"/>
            </a:br>
            <a:r>
              <a:rPr lang="en-US" dirty="0"/>
              <a:t>    </a:t>
            </a:r>
            <a:r>
              <a:rPr lang="en-US" dirty="0" err="1"/>
              <a:t>AdminUserModel</a:t>
            </a:r>
            <a:r>
              <a:rPr lang="en-US" dirty="0"/>
              <a:t> </a:t>
            </a:r>
            <a:r>
              <a:rPr lang="en-US" dirty="0" err="1"/>
              <a:t>adminUserModel</a:t>
            </a:r>
            <a:r>
              <a:rPr lang="en-US" dirty="0"/>
              <a:t> = </a:t>
            </a:r>
            <a:r>
              <a:rPr lang="en-US" b="1" dirty="0" err="1"/>
              <a:t>this</a:t>
            </a:r>
            <a:r>
              <a:rPr lang="en-US" dirty="0" err="1"/>
              <a:t>.readById</a:t>
            </a:r>
            <a:r>
              <a:rPr lang="en-US" dirty="0"/>
              <a:t>(id);</a:t>
            </a:r>
            <a:br>
              <a:rPr lang="en-US" dirty="0"/>
            </a:br>
            <a:r>
              <a:rPr lang="en-US" dirty="0"/>
              <a:t>    </a:t>
            </a:r>
            <a:r>
              <a:rPr lang="en-US" dirty="0" err="1"/>
              <a:t>AdminUser</a:t>
            </a:r>
            <a:r>
              <a:rPr lang="en-US" dirty="0"/>
              <a:t> </a:t>
            </a:r>
            <a:r>
              <a:rPr lang="en-US" dirty="0" err="1"/>
              <a:t>adminUser</a:t>
            </a:r>
            <a:r>
              <a:rPr lang="en-US" dirty="0"/>
              <a:t> = </a:t>
            </a:r>
            <a:r>
              <a:rPr lang="en-US" b="1" dirty="0" err="1"/>
              <a:t>adminUserRepository</a:t>
            </a:r>
            <a:r>
              <a:rPr lang="en-US" dirty="0" err="1"/>
              <a:t>.findById</a:t>
            </a:r>
            <a:r>
              <a:rPr lang="en-US" dirty="0"/>
              <a:t>(</a:t>
            </a:r>
            <a:r>
              <a:rPr lang="en-US" dirty="0" err="1"/>
              <a:t>adminUserModel.getId</a:t>
            </a:r>
            <a:r>
              <a:rPr lang="en-US" dirty="0"/>
              <a:t>()).get</a:t>
            </a:r>
            <a:r>
              <a:rPr lang="en-US" dirty="0" smtClean="0"/>
              <a:t>();</a:t>
            </a:r>
          </a:p>
          <a:p>
            <a:pPr marL="0" indent="0">
              <a:buNone/>
            </a:pPr>
            <a:endParaRPr lang="fa-IR" dirty="0" smtClean="0"/>
          </a:p>
          <a:p>
            <a:pPr marL="0" indent="0">
              <a:buNone/>
            </a:pPr>
            <a:r>
              <a:rPr lang="fa-IR" dirty="0" smtClean="0">
                <a:solidFill>
                  <a:srgbClr val="00B050"/>
                </a:solidFill>
              </a:rPr>
              <a:t>  </a:t>
            </a:r>
            <a:r>
              <a:rPr lang="en-US" dirty="0" smtClean="0">
                <a:solidFill>
                  <a:srgbClr val="00B050"/>
                </a:solidFill>
              </a:rPr>
              <a:t> </a:t>
            </a:r>
            <a:r>
              <a:rPr lang="en-US" dirty="0" smtClean="0">
                <a:solidFill>
                  <a:srgbClr val="00B050"/>
                </a:solidFill>
              </a:rPr>
              <a:t> //</a:t>
            </a:r>
            <a:r>
              <a:rPr lang="fa-IR" dirty="0" smtClean="0">
                <a:solidFill>
                  <a:srgbClr val="00B050"/>
                </a:solidFill>
              </a:rPr>
              <a:t> قبل </a:t>
            </a:r>
            <a:r>
              <a:rPr lang="fa-IR" dirty="0">
                <a:solidFill>
                  <a:srgbClr val="00B050"/>
                </a:solidFill>
              </a:rPr>
              <a:t>از </a:t>
            </a:r>
            <a:r>
              <a:rPr lang="fa-IR" dirty="0" smtClean="0">
                <a:solidFill>
                  <a:srgbClr val="00B050"/>
                </a:solidFill>
              </a:rPr>
              <a:t>شروع به ویرایش باید تمام </a:t>
            </a:r>
            <a:r>
              <a:rPr lang="fa-IR" dirty="0">
                <a:solidFill>
                  <a:srgbClr val="00B050"/>
                </a:solidFill>
              </a:rPr>
              <a:t>اطلاعات را کش </a:t>
            </a:r>
            <a:r>
              <a:rPr lang="fa-IR" dirty="0" smtClean="0">
                <a:solidFill>
                  <a:srgbClr val="00B050"/>
                </a:solidFill>
              </a:rPr>
              <a:t>میکنیم و در صورت بروز خطا با آن مدل کش شده شرح استیت هایی را که ترو بوده است را با فراخوانی متد ویرایش آن به حالت اول برمیگردانیم</a:t>
            </a:r>
          </a:p>
          <a:p>
            <a:pPr marL="0" indent="0">
              <a:buNone/>
            </a:pPr>
            <a:r>
              <a:rPr lang="en-US" dirty="0" smtClean="0">
                <a:solidFill>
                  <a:srgbClr val="00B050"/>
                </a:solidFill>
              </a:rPr>
              <a:t>    </a:t>
            </a:r>
            <a:r>
              <a:rPr lang="en-US" dirty="0" err="1" smtClean="0">
                <a:solidFill>
                  <a:srgbClr val="00B050"/>
                </a:solidFill>
              </a:rPr>
              <a:t>this.cache</a:t>
            </a:r>
            <a:r>
              <a:rPr lang="en-US" dirty="0" smtClean="0">
                <a:solidFill>
                  <a:srgbClr val="00B050"/>
                </a:solidFill>
              </a:rPr>
              <a:t>(</a:t>
            </a:r>
            <a:r>
              <a:rPr lang="en-US" dirty="0" err="1" smtClean="0">
                <a:solidFill>
                  <a:srgbClr val="00B050"/>
                </a:solidFill>
              </a:rPr>
              <a:t>adminUser</a:t>
            </a:r>
            <a:r>
              <a:rPr lang="en-US" dirty="0" smtClean="0">
                <a:solidFill>
                  <a:srgbClr val="00B050"/>
                </a:solidFill>
              </a:rPr>
              <a:t>)</a:t>
            </a:r>
            <a:endParaRPr lang="fa-IR" dirty="0">
              <a:solidFill>
                <a:srgbClr val="00B050"/>
              </a:solidFill>
            </a:endParaRPr>
          </a:p>
          <a:p>
            <a:pPr marL="0" indent="0">
              <a:buNone/>
            </a:pPr>
            <a:endParaRPr lang="fa-IR" dirty="0" smtClean="0"/>
          </a:p>
          <a:p>
            <a:pPr marL="0" indent="0">
              <a:buNone/>
            </a:pPr>
            <a:r>
              <a:rPr lang="fa-IR" i="1" dirty="0" smtClean="0"/>
              <a:t>   </a:t>
            </a:r>
            <a:r>
              <a:rPr lang="en-US" i="1" dirty="0" smtClean="0"/>
              <a:t>//</a:t>
            </a:r>
            <a:r>
              <a:rPr lang="fa-IR" i="1" dirty="0" smtClean="0"/>
              <a:t>ویرایش </a:t>
            </a:r>
            <a:r>
              <a:rPr lang="fa-IR" i="1" dirty="0"/>
              <a:t>لوکیشن شهری </a:t>
            </a:r>
            <a:r>
              <a:rPr lang="fa-IR" i="1" dirty="0" smtClean="0"/>
              <a:t>ادمین</a:t>
            </a:r>
            <a:endParaRPr lang="en-US" dirty="0" smtClean="0"/>
          </a:p>
          <a:p>
            <a:pPr marL="0" indent="0">
              <a:buNone/>
            </a:pPr>
            <a:r>
              <a:rPr lang="en-US" b="1" dirty="0" smtClean="0"/>
              <a:t>    final </a:t>
            </a:r>
            <a:r>
              <a:rPr lang="en-US" dirty="0" err="1" smtClean="0"/>
              <a:t>UpdateResponseModel</a:t>
            </a:r>
            <a:r>
              <a:rPr lang="en-US" dirty="0" smtClean="0"/>
              <a:t> </a:t>
            </a:r>
            <a:r>
              <a:rPr lang="en-US" dirty="0" err="1" smtClean="0"/>
              <a:t>updateResponseModel</a:t>
            </a:r>
            <a:r>
              <a:rPr lang="en-US" dirty="0" smtClean="0"/>
              <a:t>= </a:t>
            </a:r>
            <a:r>
              <a:rPr lang="en-US" b="1" dirty="0" err="1" smtClean="0"/>
              <a:t>this</a:t>
            </a:r>
            <a:r>
              <a:rPr lang="en-US" dirty="0" err="1" smtClean="0"/>
              <a:t>.</a:t>
            </a:r>
            <a:r>
              <a:rPr lang="en-US" b="1" dirty="0" err="1" smtClean="0"/>
              <a:t>cityPlaceStub</a:t>
            </a:r>
            <a:r>
              <a:rPr lang="en-US" dirty="0" err="1" smtClean="0"/>
              <a:t>.grpcUpdate</a:t>
            </a:r>
            <a:r>
              <a:rPr lang="en-US" dirty="0" smtClean="0"/>
              <a:t>(</a:t>
            </a:r>
            <a:r>
              <a:rPr lang="en-US" dirty="0" err="1" smtClean="0"/>
              <a:t>updateRequestModel</a:t>
            </a:r>
            <a:r>
              <a:rPr lang="en-US" dirty="0" smtClean="0"/>
              <a:t>);</a:t>
            </a:r>
          </a:p>
          <a:p>
            <a:pPr marL="0" indent="0">
              <a:buNone/>
            </a:pPr>
            <a:r>
              <a:rPr lang="en-US" dirty="0" smtClean="0">
                <a:solidFill>
                  <a:srgbClr val="00B050"/>
                </a:solidFill>
              </a:rPr>
              <a:t>   </a:t>
            </a:r>
            <a:r>
              <a:rPr lang="en-US" dirty="0" smtClean="0">
                <a:solidFill>
                  <a:srgbClr val="00B050"/>
                </a:solidFill>
              </a:rPr>
              <a:t> //</a:t>
            </a:r>
            <a:r>
              <a:rPr lang="fa-IR" dirty="0" smtClean="0">
                <a:solidFill>
                  <a:srgbClr val="00B050"/>
                </a:solidFill>
              </a:rPr>
              <a:t>در صورت ویرایش موفقیت آمیز هر مرحله ، وضعیت شرح استیت ان را ترو میکنیم</a:t>
            </a:r>
            <a:endParaRPr lang="en-US" dirty="0" smtClean="0">
              <a:solidFill>
                <a:srgbClr val="00B050"/>
              </a:solidFill>
            </a:endParaRPr>
          </a:p>
          <a:p>
            <a:pPr marL="0" indent="0">
              <a:buNone/>
            </a:pPr>
            <a:r>
              <a:rPr lang="en-US" dirty="0" smtClean="0"/>
              <a:t>   </a:t>
            </a:r>
            <a:r>
              <a:rPr lang="en-US" dirty="0" smtClean="0"/>
              <a:t> </a:t>
            </a:r>
            <a:r>
              <a:rPr lang="en-US" dirty="0" err="1" smtClean="0">
                <a:solidFill>
                  <a:srgbClr val="00B050"/>
                </a:solidFill>
              </a:rPr>
              <a:t>stateDetailService.update</a:t>
            </a:r>
            <a:r>
              <a:rPr lang="en-US" dirty="0" smtClean="0">
                <a:solidFill>
                  <a:srgbClr val="00B050"/>
                </a:solidFill>
              </a:rPr>
              <a:t>(</a:t>
            </a:r>
            <a:r>
              <a:rPr lang="en-US" dirty="0" err="1" smtClean="0">
                <a:solidFill>
                  <a:srgbClr val="00B050"/>
                </a:solidFill>
              </a:rPr>
              <a:t>adminUserModel.getReferenceCode</a:t>
            </a:r>
            <a:r>
              <a:rPr lang="en-US" dirty="0" smtClean="0">
                <a:solidFill>
                  <a:srgbClr val="00B050"/>
                </a:solidFill>
              </a:rPr>
              <a:t>(), “</a:t>
            </a:r>
            <a:r>
              <a:rPr lang="en-US" dirty="0" err="1" smtClean="0">
                <a:solidFill>
                  <a:srgbClr val="00B050"/>
                </a:solidFill>
              </a:rPr>
              <a:t>cityPlace</a:t>
            </a:r>
            <a:r>
              <a:rPr lang="en-US" dirty="0" smtClean="0">
                <a:solidFill>
                  <a:srgbClr val="00B050"/>
                </a:solidFill>
              </a:rPr>
              <a:t>” , </a:t>
            </a:r>
            <a:r>
              <a:rPr lang="en-US" dirty="0" err="1" smtClean="0">
                <a:solidFill>
                  <a:srgbClr val="00B050"/>
                </a:solidFill>
              </a:rPr>
              <a:t>updateResponseModel.getId</a:t>
            </a:r>
            <a:r>
              <a:rPr lang="en-US" dirty="0" smtClean="0">
                <a:solidFill>
                  <a:srgbClr val="00B050"/>
                </a:solidFill>
              </a:rPr>
              <a:t>() , true</a:t>
            </a:r>
            <a:r>
              <a:rPr lang="en-US" dirty="0" smtClean="0">
                <a:solidFill>
                  <a:srgbClr val="00B050"/>
                </a:solidFill>
              </a:rPr>
              <a:t>);</a:t>
            </a:r>
          </a:p>
          <a:p>
            <a:pPr marL="0" indent="0">
              <a:buNone/>
            </a:pPr>
            <a:endParaRPr lang="fa-IR" dirty="0" smtClean="0"/>
          </a:p>
          <a:p>
            <a:pPr marL="0" indent="0">
              <a:buNone/>
            </a:pPr>
            <a:r>
              <a:rPr lang="fa-IR" i="1" dirty="0" smtClean="0"/>
              <a:t>   </a:t>
            </a:r>
            <a:r>
              <a:rPr lang="en-US" i="1" dirty="0" smtClean="0"/>
              <a:t>//</a:t>
            </a:r>
            <a:r>
              <a:rPr lang="fa-IR" i="1" dirty="0" smtClean="0"/>
              <a:t>ویرایش </a:t>
            </a:r>
            <a:r>
              <a:rPr lang="fa-IR" i="1" dirty="0"/>
              <a:t>..... </a:t>
            </a:r>
            <a:r>
              <a:rPr lang="fa-IR" i="1" dirty="0" smtClean="0"/>
              <a:t>ادمین</a:t>
            </a:r>
            <a:endParaRPr lang="fa-IR" dirty="0" smtClean="0"/>
          </a:p>
          <a:p>
            <a:pPr marL="0" indent="0">
              <a:buNone/>
            </a:pPr>
            <a:r>
              <a:rPr lang="en-US" b="1" dirty="0" smtClean="0"/>
              <a:t>    final </a:t>
            </a:r>
            <a:r>
              <a:rPr lang="en-US" dirty="0" err="1"/>
              <a:t>UpdateResponseModel</a:t>
            </a:r>
            <a:r>
              <a:rPr lang="en-US" dirty="0"/>
              <a:t> </a:t>
            </a:r>
            <a:r>
              <a:rPr lang="en-US" dirty="0" smtClean="0"/>
              <a:t>updateResponseModel1= </a:t>
            </a:r>
            <a:r>
              <a:rPr lang="en-US" b="1" dirty="0" err="1" smtClean="0"/>
              <a:t>this</a:t>
            </a:r>
            <a:r>
              <a:rPr lang="en-US" dirty="0" err="1" smtClean="0"/>
              <a:t>.</a:t>
            </a:r>
            <a:r>
              <a:rPr lang="en-US" b="1" dirty="0" err="1" smtClean="0"/>
              <a:t>xxxxStub</a:t>
            </a:r>
            <a:r>
              <a:rPr lang="en-US" dirty="0" err="1" smtClean="0"/>
              <a:t>.grpcUpdate</a:t>
            </a:r>
            <a:r>
              <a:rPr lang="en-US" dirty="0" smtClean="0"/>
              <a:t>(</a:t>
            </a:r>
            <a:r>
              <a:rPr lang="en-US" dirty="0" err="1" smtClean="0"/>
              <a:t>updateRequestModel</a:t>
            </a:r>
            <a:r>
              <a:rPr lang="en-US" dirty="0"/>
              <a:t>);</a:t>
            </a:r>
          </a:p>
          <a:p>
            <a:pPr marL="0" indent="0">
              <a:buNone/>
            </a:pPr>
            <a:r>
              <a:rPr lang="en-US" dirty="0">
                <a:solidFill>
                  <a:srgbClr val="00B050"/>
                </a:solidFill>
              </a:rPr>
              <a:t> </a:t>
            </a:r>
            <a:r>
              <a:rPr lang="en-US" dirty="0" smtClean="0">
                <a:solidFill>
                  <a:srgbClr val="00B050"/>
                </a:solidFill>
              </a:rPr>
              <a:t>   //</a:t>
            </a:r>
            <a:r>
              <a:rPr lang="fa-IR" dirty="0">
                <a:solidFill>
                  <a:srgbClr val="00B050"/>
                </a:solidFill>
              </a:rPr>
              <a:t>در صورت ویرایش موفقیت آمیز </a:t>
            </a:r>
            <a:r>
              <a:rPr lang="fa-IR" dirty="0" smtClean="0">
                <a:solidFill>
                  <a:srgbClr val="00B050"/>
                </a:solidFill>
              </a:rPr>
              <a:t>هر مرحله ، </a:t>
            </a:r>
            <a:r>
              <a:rPr lang="fa-IR" dirty="0">
                <a:solidFill>
                  <a:srgbClr val="00B050"/>
                </a:solidFill>
              </a:rPr>
              <a:t>وضعیت شرح </a:t>
            </a:r>
            <a:r>
              <a:rPr lang="fa-IR" dirty="0" smtClean="0">
                <a:solidFill>
                  <a:srgbClr val="00B050"/>
                </a:solidFill>
              </a:rPr>
              <a:t>استیت آن </a:t>
            </a:r>
            <a:r>
              <a:rPr lang="fa-IR" dirty="0">
                <a:solidFill>
                  <a:srgbClr val="00B050"/>
                </a:solidFill>
              </a:rPr>
              <a:t>را ترو میکنیم</a:t>
            </a:r>
            <a:endParaRPr lang="en-US" dirty="0">
              <a:solidFill>
                <a:srgbClr val="00B050"/>
              </a:solidFill>
            </a:endParaRPr>
          </a:p>
          <a:p>
            <a:pPr marL="0" indent="0">
              <a:buNone/>
            </a:pPr>
            <a:r>
              <a:rPr lang="en-US" dirty="0"/>
              <a:t>  </a:t>
            </a:r>
            <a:r>
              <a:rPr lang="en-US" dirty="0" smtClean="0"/>
              <a:t>  </a:t>
            </a:r>
            <a:r>
              <a:rPr lang="en-US" dirty="0" err="1" smtClean="0">
                <a:solidFill>
                  <a:srgbClr val="00B050"/>
                </a:solidFill>
              </a:rPr>
              <a:t>stateDetailService.update</a:t>
            </a:r>
            <a:r>
              <a:rPr lang="en-US" dirty="0" smtClean="0">
                <a:solidFill>
                  <a:srgbClr val="00B050"/>
                </a:solidFill>
              </a:rPr>
              <a:t>(</a:t>
            </a:r>
            <a:r>
              <a:rPr lang="en-US" dirty="0" err="1" smtClean="0">
                <a:solidFill>
                  <a:srgbClr val="00B050"/>
                </a:solidFill>
              </a:rPr>
              <a:t>adminUserModel.getReferenceCode</a:t>
            </a:r>
            <a:r>
              <a:rPr lang="en-US" dirty="0" smtClean="0">
                <a:solidFill>
                  <a:srgbClr val="00B050"/>
                </a:solidFill>
              </a:rPr>
              <a:t>(), “</a:t>
            </a:r>
            <a:r>
              <a:rPr lang="en-US" dirty="0" err="1" smtClean="0">
                <a:solidFill>
                  <a:srgbClr val="00B050"/>
                </a:solidFill>
              </a:rPr>
              <a:t>xxxx</a:t>
            </a:r>
            <a:r>
              <a:rPr lang="en-US" dirty="0" smtClean="0">
                <a:solidFill>
                  <a:srgbClr val="00B050"/>
                </a:solidFill>
              </a:rPr>
              <a:t>” </a:t>
            </a:r>
            <a:r>
              <a:rPr lang="en-US" dirty="0">
                <a:solidFill>
                  <a:srgbClr val="00B050"/>
                </a:solidFill>
              </a:rPr>
              <a:t>, </a:t>
            </a:r>
            <a:r>
              <a:rPr lang="en-US" dirty="0" smtClean="0">
                <a:solidFill>
                  <a:srgbClr val="00B050"/>
                </a:solidFill>
              </a:rPr>
              <a:t>updateResponseModel1.getId</a:t>
            </a:r>
            <a:r>
              <a:rPr lang="en-US" dirty="0">
                <a:solidFill>
                  <a:srgbClr val="00B050"/>
                </a:solidFill>
              </a:rPr>
              <a:t>() , true</a:t>
            </a:r>
            <a:r>
              <a:rPr lang="en-US" dirty="0" smtClean="0">
                <a:solidFill>
                  <a:srgbClr val="00B050"/>
                </a:solidFill>
              </a:rPr>
              <a:t>);</a:t>
            </a:r>
            <a:endParaRPr lang="fa-IR" dirty="0" smtClean="0">
              <a:solidFill>
                <a:srgbClr val="00B050"/>
              </a:solidFill>
            </a:endParaRPr>
          </a:p>
          <a:p>
            <a:pPr marL="0" indent="0">
              <a:buNone/>
            </a:pPr>
            <a:endParaRPr lang="fa-IR" dirty="0" smtClean="0">
              <a:solidFill>
                <a:srgbClr val="00B050"/>
              </a:solidFill>
            </a:endParaRPr>
          </a:p>
          <a:p>
            <a:pPr marL="0" indent="0">
              <a:buNone/>
            </a:pPr>
            <a:r>
              <a:rPr lang="en-US" dirty="0" smtClean="0"/>
              <a:t> </a:t>
            </a:r>
            <a:r>
              <a:rPr lang="fa-IR" dirty="0" smtClean="0"/>
              <a:t>  </a:t>
            </a:r>
            <a:r>
              <a:rPr lang="en-US" i="1" dirty="0" smtClean="0"/>
              <a:t>//</a:t>
            </a:r>
            <a:r>
              <a:rPr lang="fa-IR" i="1" dirty="0" smtClean="0"/>
              <a:t>ویرایش ادمین</a:t>
            </a:r>
            <a:br>
              <a:rPr lang="fa-IR" i="1" dirty="0" smtClean="0"/>
            </a:br>
            <a:r>
              <a:rPr lang="fa-IR" i="1" dirty="0" smtClean="0"/>
              <a:t>  </a:t>
            </a:r>
            <a:r>
              <a:rPr lang="en-US" i="1" dirty="0" smtClean="0"/>
              <a:t> </a:t>
            </a:r>
            <a:r>
              <a:rPr lang="en-US" b="1" dirty="0" err="1" smtClean="0"/>
              <a:t>adminUserContactRepository</a:t>
            </a:r>
            <a:r>
              <a:rPr lang="en-US" dirty="0" err="1" smtClean="0"/>
              <a:t>.updateById</a:t>
            </a:r>
            <a:r>
              <a:rPr lang="en-US" dirty="0" smtClean="0"/>
              <a:t>(</a:t>
            </a:r>
            <a:r>
              <a:rPr lang="en-US" dirty="0" err="1" smtClean="0"/>
              <a:t>adminUser.getDefaultAdminUserContact</a:t>
            </a:r>
            <a:r>
              <a:rPr lang="en-US" dirty="0" smtClean="0"/>
              <a:t>().</a:t>
            </a:r>
            <a:r>
              <a:rPr lang="en-US" dirty="0" err="1" smtClean="0"/>
              <a:t>getId</a:t>
            </a:r>
            <a:r>
              <a:rPr lang="en-US" dirty="0" smtClean="0"/>
              <a:t>());</a:t>
            </a:r>
            <a:r>
              <a:rPr lang="en-US" dirty="0" smtClean="0"/>
              <a:t/>
            </a:r>
            <a:br>
              <a:rPr lang="en-US" dirty="0" smtClean="0"/>
            </a:br>
            <a:r>
              <a:rPr lang="en-US" dirty="0" smtClean="0"/>
              <a:t>    </a:t>
            </a:r>
            <a:r>
              <a:rPr lang="en-US" b="1" dirty="0" err="1" smtClean="0"/>
              <a:t>adminUserRepository</a:t>
            </a:r>
            <a:r>
              <a:rPr lang="en-US" dirty="0" err="1" smtClean="0"/>
              <a:t>.save</a:t>
            </a:r>
            <a:r>
              <a:rPr lang="en-US" dirty="0" smtClean="0"/>
              <a:t>(</a:t>
            </a:r>
            <a:r>
              <a:rPr lang="en-US" dirty="0" err="1" smtClean="0"/>
              <a:t>adminUser</a:t>
            </a:r>
            <a:r>
              <a:rPr lang="en-US" dirty="0" smtClean="0"/>
              <a:t>);</a:t>
            </a:r>
          </a:p>
          <a:p>
            <a:pPr marL="0" indent="0">
              <a:buNone/>
            </a:pPr>
            <a:r>
              <a:rPr lang="en-US" dirty="0" smtClean="0">
                <a:solidFill>
                  <a:srgbClr val="00B050"/>
                </a:solidFill>
              </a:rPr>
              <a:t>    //</a:t>
            </a:r>
            <a:r>
              <a:rPr lang="fa-IR" dirty="0" smtClean="0">
                <a:solidFill>
                  <a:srgbClr val="00B050"/>
                </a:solidFill>
              </a:rPr>
              <a:t>در صورت ویرایش موفقیت آمیز هر مرحله ، وضعیت شرح استیت آن را ترو میکنیم</a:t>
            </a:r>
            <a:endParaRPr lang="en-US" dirty="0" smtClean="0">
              <a:solidFill>
                <a:srgbClr val="00B050"/>
              </a:solidFill>
            </a:endParaRPr>
          </a:p>
          <a:p>
            <a:pPr marL="0" indent="0">
              <a:buNone/>
            </a:pPr>
            <a:r>
              <a:rPr lang="en-US" dirty="0" smtClean="0">
                <a:solidFill>
                  <a:srgbClr val="00B050"/>
                </a:solidFill>
              </a:rPr>
              <a:t>    </a:t>
            </a:r>
            <a:r>
              <a:rPr lang="en-US" dirty="0" err="1" smtClean="0">
                <a:solidFill>
                  <a:srgbClr val="00B050"/>
                </a:solidFill>
              </a:rPr>
              <a:t>stateDetailService.update</a:t>
            </a:r>
            <a:r>
              <a:rPr lang="en-US" dirty="0" smtClean="0">
                <a:solidFill>
                  <a:srgbClr val="00B050"/>
                </a:solidFill>
              </a:rPr>
              <a:t>(</a:t>
            </a:r>
            <a:r>
              <a:rPr lang="en-US" dirty="0" err="1" smtClean="0">
                <a:solidFill>
                  <a:srgbClr val="00B050"/>
                </a:solidFill>
              </a:rPr>
              <a:t>adminUserModel.getReferenceCode</a:t>
            </a:r>
            <a:r>
              <a:rPr lang="en-US" dirty="0" smtClean="0">
                <a:solidFill>
                  <a:srgbClr val="00B050"/>
                </a:solidFill>
              </a:rPr>
              <a:t>(), “</a:t>
            </a:r>
            <a:r>
              <a:rPr lang="en-US" dirty="0" err="1" smtClean="0">
                <a:solidFill>
                  <a:srgbClr val="00B050"/>
                </a:solidFill>
              </a:rPr>
              <a:t>adminUser</a:t>
            </a:r>
            <a:r>
              <a:rPr lang="en-US" dirty="0" smtClean="0">
                <a:solidFill>
                  <a:srgbClr val="00B050"/>
                </a:solidFill>
              </a:rPr>
              <a:t>” , </a:t>
            </a:r>
            <a:r>
              <a:rPr lang="en-US" dirty="0" err="1" smtClean="0">
                <a:solidFill>
                  <a:srgbClr val="00B050"/>
                </a:solidFill>
              </a:rPr>
              <a:t>adminUser.getId</a:t>
            </a:r>
            <a:r>
              <a:rPr lang="en-US" dirty="0" smtClean="0">
                <a:solidFill>
                  <a:srgbClr val="00B050"/>
                </a:solidFill>
              </a:rPr>
              <a:t>() , true);</a:t>
            </a:r>
            <a:endParaRPr lang="en-US" dirty="0" smtClean="0">
              <a:solidFill>
                <a:srgbClr val="00B050"/>
              </a:solidFill>
            </a:endParaRPr>
          </a:p>
          <a:p>
            <a:pPr marL="0" indent="0">
              <a:buNone/>
            </a:pPr>
            <a:r>
              <a:rPr lang="en-US" dirty="0"/>
              <a:t/>
            </a:r>
            <a:br>
              <a:rPr lang="en-US" dirty="0"/>
            </a:br>
            <a:r>
              <a:rPr lang="en-US" dirty="0"/>
              <a:t>    </a:t>
            </a:r>
            <a:r>
              <a:rPr lang="en-US" b="1" dirty="0"/>
              <a:t>return </a:t>
            </a:r>
            <a:r>
              <a:rPr lang="en-US" dirty="0" err="1"/>
              <a:t>adminUserModel</a:t>
            </a:r>
            <a:r>
              <a:rPr lang="en-US" dirty="0"/>
              <a:t>;</a:t>
            </a:r>
            <a:br>
              <a:rPr lang="en-US" dirty="0"/>
            </a:br>
            <a:r>
              <a:rPr lang="en-US" dirty="0"/>
              <a:t>}</a:t>
            </a:r>
          </a:p>
        </p:txBody>
      </p:sp>
      <p:sp>
        <p:nvSpPr>
          <p:cNvPr id="4" name="Slide Number Placeholder 3"/>
          <p:cNvSpPr>
            <a:spLocks noGrp="1"/>
          </p:cNvSpPr>
          <p:nvPr>
            <p:ph type="sldNum" sz="quarter" idx="12"/>
          </p:nvPr>
        </p:nvSpPr>
        <p:spPr/>
        <p:txBody>
          <a:bodyPr/>
          <a:lstStyle/>
          <a:p>
            <a:fld id="{4D832CCC-A6F9-431C-A109-B8E65B72A73E}" type="slidenum">
              <a:rPr lang="en-US" smtClean="0"/>
              <a:t>19</a:t>
            </a:fld>
            <a:endParaRPr lang="en-US"/>
          </a:p>
        </p:txBody>
      </p:sp>
      <p:sp>
        <p:nvSpPr>
          <p:cNvPr id="7" name="Title 1"/>
          <p:cNvSpPr>
            <a:spLocks noGrp="1"/>
          </p:cNvSpPr>
          <p:nvPr>
            <p:ph type="title"/>
          </p:nvPr>
        </p:nvSpPr>
        <p:spPr>
          <a:xfrm>
            <a:off x="457200" y="76200"/>
            <a:ext cx="8229600" cy="639762"/>
          </a:xfrm>
        </p:spPr>
        <p:txBody>
          <a:bodyPr>
            <a:normAutofit/>
          </a:bodyPr>
          <a:lstStyle/>
          <a:p>
            <a:pPr rtl="1"/>
            <a:r>
              <a:rPr lang="fa-IR" sz="2800" b="1" dirty="0" smtClean="0">
                <a:cs typeface="B Nazanin" panose="00000400000000000000" pitchFamily="2" charset="-78"/>
              </a:rPr>
              <a:t>مثال متد ویرایش</a:t>
            </a:r>
            <a:r>
              <a:rPr lang="en-US" sz="2800" b="1" dirty="0" smtClean="0">
                <a:cs typeface="B Nazanin" panose="00000400000000000000" pitchFamily="2" charset="-78"/>
              </a:rPr>
              <a:t> </a:t>
            </a:r>
            <a:r>
              <a:rPr lang="en-US" sz="2800" b="1" dirty="0" err="1" smtClean="0">
                <a:cs typeface="B Nazanin" panose="00000400000000000000" pitchFamily="2" charset="-78"/>
              </a:rPr>
              <a:t>AdminUserService.update</a:t>
            </a:r>
            <a:r>
              <a:rPr lang="en-US" sz="2800" b="1" dirty="0" smtClean="0">
                <a:cs typeface="B Nazanin" panose="00000400000000000000" pitchFamily="2" charset="-78"/>
              </a:rPr>
              <a:t> </a:t>
            </a:r>
            <a:r>
              <a:rPr lang="fa-IR" sz="2800" b="1" dirty="0" smtClean="0">
                <a:cs typeface="B Nazanin" panose="00000400000000000000" pitchFamily="2" charset="-78"/>
              </a:rPr>
              <a:t> </a:t>
            </a:r>
            <a:endParaRPr lang="en-US" sz="2800" b="1" dirty="0">
              <a:cs typeface="B Nazanin" panose="00000400000000000000" pitchFamily="2" charset="-78"/>
            </a:endParaRPr>
          </a:p>
        </p:txBody>
      </p:sp>
    </p:spTree>
    <p:extLst>
      <p:ext uri="{BB962C8B-B14F-4D97-AF65-F5344CB8AC3E}">
        <p14:creationId xmlns:p14="http://schemas.microsoft.com/office/powerpoint/2010/main" val="3190195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31967" y="2819399"/>
            <a:ext cx="4233257" cy="166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350" dirty="0"/>
              <a:t>Application with several data store use </a:t>
            </a:r>
          </a:p>
          <a:p>
            <a:pPr algn="ctr" rtl="1"/>
            <a:r>
              <a:rPr lang="en-US" sz="1350" dirty="0"/>
              <a:t>Distributed Transaction</a:t>
            </a:r>
            <a:r>
              <a:rPr lang="fa-IR" sz="1350" dirty="0"/>
              <a:t>:</a:t>
            </a:r>
          </a:p>
          <a:p>
            <a:pPr algn="ctr" rtl="1"/>
            <a:r>
              <a:rPr lang="en-US" sz="1350" dirty="0"/>
              <a:t>[Presentation]</a:t>
            </a:r>
          </a:p>
          <a:p>
            <a:pPr algn="ctr" rtl="1"/>
            <a:r>
              <a:rPr lang="en-US" sz="1350" dirty="0"/>
              <a:t>[Business]</a:t>
            </a:r>
          </a:p>
          <a:p>
            <a:pPr algn="ctr" rtl="1"/>
            <a:r>
              <a:rPr lang="en-US" sz="1350" dirty="0"/>
              <a:t>[Persistence]</a:t>
            </a:r>
          </a:p>
        </p:txBody>
      </p:sp>
      <p:sp>
        <p:nvSpPr>
          <p:cNvPr id="7" name="Can 6"/>
          <p:cNvSpPr/>
          <p:nvPr/>
        </p:nvSpPr>
        <p:spPr>
          <a:xfrm>
            <a:off x="2289217" y="4778779"/>
            <a:ext cx="773363" cy="8666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350" dirty="0" smtClean="0"/>
              <a:t>DB1</a:t>
            </a:r>
          </a:p>
          <a:p>
            <a:pPr algn="ctr" rtl="1"/>
            <a:r>
              <a:rPr lang="en-US" sz="1350" dirty="0" smtClean="0"/>
              <a:t>(oracle)</a:t>
            </a:r>
            <a:endParaRPr lang="en-US" sz="1350" dirty="0"/>
          </a:p>
        </p:txBody>
      </p:sp>
      <p:sp>
        <p:nvSpPr>
          <p:cNvPr id="8" name="Can 7"/>
          <p:cNvSpPr/>
          <p:nvPr/>
        </p:nvSpPr>
        <p:spPr>
          <a:xfrm>
            <a:off x="3962400" y="4778779"/>
            <a:ext cx="761999" cy="8666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350" dirty="0" smtClean="0"/>
              <a:t>DB2</a:t>
            </a:r>
          </a:p>
          <a:p>
            <a:pPr algn="ctr" rtl="1"/>
            <a:r>
              <a:rPr lang="en-US" sz="1350" dirty="0" smtClean="0"/>
              <a:t>(oracle)</a:t>
            </a:r>
            <a:endParaRPr lang="en-US" sz="1350" dirty="0"/>
          </a:p>
        </p:txBody>
      </p:sp>
      <p:sp>
        <p:nvSpPr>
          <p:cNvPr id="12" name="TextBox 11"/>
          <p:cNvSpPr txBox="1"/>
          <p:nvPr/>
        </p:nvSpPr>
        <p:spPr>
          <a:xfrm>
            <a:off x="228600" y="254487"/>
            <a:ext cx="8664332" cy="2377574"/>
          </a:xfrm>
          <a:prstGeom prst="rect">
            <a:avLst/>
          </a:prstGeom>
          <a:noFill/>
        </p:spPr>
        <p:txBody>
          <a:bodyPr wrap="square" rtlCol="0">
            <a:spAutoFit/>
          </a:bodyPr>
          <a:lstStyle/>
          <a:p>
            <a:pPr algn="just" rtl="1"/>
            <a:r>
              <a:rPr lang="fa-IR" sz="1350" dirty="0" smtClean="0">
                <a:cs typeface="B Nazanin" panose="00000400000000000000" pitchFamily="2" charset="-78"/>
              </a:rPr>
              <a:t>تراکنشهای توزیع شده (</a:t>
            </a:r>
            <a:r>
              <a:rPr lang="en-US" sz="1350" dirty="0" smtClean="0">
                <a:cs typeface="B Nazanin" panose="00000400000000000000" pitchFamily="2" charset="-78"/>
              </a:rPr>
              <a:t>Distributed Transaction</a:t>
            </a:r>
            <a:r>
              <a:rPr lang="fa-IR" sz="1350" dirty="0" smtClean="0">
                <a:cs typeface="B Nazanin" panose="00000400000000000000" pitchFamily="2" charset="-78"/>
              </a:rPr>
              <a:t>) :</a:t>
            </a:r>
          </a:p>
          <a:p>
            <a:pPr algn="just" rtl="1"/>
            <a:endParaRPr lang="fa-IR" sz="1350" dirty="0" smtClean="0">
              <a:cs typeface="B Nazanin" panose="00000400000000000000" pitchFamily="2" charset="-78"/>
            </a:endParaRPr>
          </a:p>
          <a:p>
            <a:pPr algn="just" rtl="1"/>
            <a:r>
              <a:rPr lang="fa-IR" sz="1350" dirty="0" smtClean="0">
                <a:cs typeface="B Nazanin" panose="00000400000000000000" pitchFamily="2" charset="-78"/>
              </a:rPr>
              <a:t>قبل از بررسی مدیریت تراکنشها در بین مایکروسرویسها موضوع تراکنشهای توزیع شده را بررسی میکنیم. این راه حل زمانی استفاده میشود که یک اپلیکیشن (یک پروژه نرم افزاری) دارای چند </a:t>
            </a:r>
            <a:r>
              <a:rPr lang="en-US" sz="1350" dirty="0" smtClean="0">
                <a:cs typeface="B Nazanin" panose="00000400000000000000" pitchFamily="2" charset="-78"/>
              </a:rPr>
              <a:t>Data Store</a:t>
            </a:r>
            <a:r>
              <a:rPr lang="fa-IR" sz="1350" dirty="0" smtClean="0">
                <a:cs typeface="B Nazanin" panose="00000400000000000000" pitchFamily="2" charset="-78"/>
              </a:rPr>
              <a:t> (دیتابیس یا ...) باشد و بخواهد با یک تراکنش توزیع شده یک بیزینس را انجام دهد. به عنوان مثال یک متد ثبت کاربر داریم که در این متد میخواهیم در یک تراکنش اطلاعات هویتی کاربر در یک دیتابیس و اطلاعات مالی او در دیتابیس دیگری با رعایت</a:t>
            </a:r>
            <a:r>
              <a:rPr lang="en-US" sz="1350" dirty="0" smtClean="0">
                <a:cs typeface="B Nazanin" panose="00000400000000000000" pitchFamily="2" charset="-78"/>
              </a:rPr>
              <a:t>ACID </a:t>
            </a:r>
            <a:r>
              <a:rPr lang="fa-IR" sz="1350" dirty="0" smtClean="0">
                <a:cs typeface="B Nazanin" panose="00000400000000000000" pitchFamily="2" charset="-78"/>
              </a:rPr>
              <a:t> ثبت شود:</a:t>
            </a:r>
          </a:p>
          <a:p>
            <a:pPr marL="285750" indent="-285750" algn="just" rtl="1">
              <a:buFontTx/>
              <a:buChar char="-"/>
            </a:pPr>
            <a:r>
              <a:rPr lang="en-US" sz="1350" dirty="0" smtClean="0">
                <a:cs typeface="B Nazanin" panose="00000400000000000000" pitchFamily="2" charset="-78"/>
              </a:rPr>
              <a:t>Atomicity</a:t>
            </a:r>
            <a:r>
              <a:rPr lang="fa-IR" sz="1350" dirty="0" smtClean="0">
                <a:cs typeface="B Nazanin" panose="00000400000000000000" pitchFamily="2" charset="-78"/>
              </a:rPr>
              <a:t> : یا تمام اطلاعات به درستی ثبت گردد و یا تمام آن </a:t>
            </a:r>
            <a:r>
              <a:rPr lang="en-US" sz="1350" dirty="0" smtClean="0">
                <a:cs typeface="B Nazanin" panose="00000400000000000000" pitchFamily="2" charset="-78"/>
              </a:rPr>
              <a:t>rollback</a:t>
            </a:r>
            <a:r>
              <a:rPr lang="fa-IR" sz="1350" dirty="0" smtClean="0">
                <a:cs typeface="B Nazanin" panose="00000400000000000000" pitchFamily="2" charset="-78"/>
              </a:rPr>
              <a:t> شود</a:t>
            </a:r>
          </a:p>
          <a:p>
            <a:pPr marL="285750" indent="-285750" algn="just" rtl="1">
              <a:buFontTx/>
              <a:buChar char="-"/>
            </a:pPr>
            <a:r>
              <a:rPr lang="en-US" sz="1350" dirty="0" smtClean="0">
                <a:cs typeface="B Nazanin" panose="00000400000000000000" pitchFamily="2" charset="-78"/>
              </a:rPr>
              <a:t>Consistency</a:t>
            </a:r>
            <a:r>
              <a:rPr lang="fa-IR" sz="1350" dirty="0" smtClean="0">
                <a:cs typeface="B Nazanin" panose="00000400000000000000" pitchFamily="2" charset="-78"/>
              </a:rPr>
              <a:t> : داده‌ها مطابق با قوانین تعریف شده پایگاه‌داده باشند.</a:t>
            </a:r>
          </a:p>
          <a:p>
            <a:pPr marL="285750" indent="-285750" algn="just" rtl="1">
              <a:buFontTx/>
              <a:buChar char="-"/>
            </a:pPr>
            <a:r>
              <a:rPr lang="en-US" sz="1350" dirty="0" smtClean="0">
                <a:cs typeface="B Nazanin" panose="00000400000000000000" pitchFamily="2" charset="-78"/>
              </a:rPr>
              <a:t>Isolation</a:t>
            </a:r>
            <a:r>
              <a:rPr lang="fa-IR" sz="1350" dirty="0" smtClean="0">
                <a:cs typeface="B Nazanin" panose="00000400000000000000" pitchFamily="2" charset="-78"/>
              </a:rPr>
              <a:t> : هر تراکنش به صورتی اجرا شود که گویی مستقل از دیگری است.</a:t>
            </a:r>
          </a:p>
          <a:p>
            <a:pPr marL="285750" indent="-285750" algn="just" rtl="1">
              <a:buFontTx/>
              <a:buChar char="-"/>
            </a:pPr>
            <a:r>
              <a:rPr lang="en-US" sz="1350" dirty="0" smtClean="0">
                <a:cs typeface="B Nazanin" panose="00000400000000000000" pitchFamily="2" charset="-78"/>
              </a:rPr>
              <a:t>Durability</a:t>
            </a:r>
            <a:r>
              <a:rPr lang="fa-IR" sz="1350" dirty="0" smtClean="0">
                <a:cs typeface="B Nazanin" panose="00000400000000000000" pitchFamily="2" charset="-78"/>
              </a:rPr>
              <a:t> : براساس این خاصیت تراکنش‌هایی که به مرحله انجام (</a:t>
            </a:r>
            <a:r>
              <a:rPr lang="en-US" sz="1350" dirty="0" smtClean="0">
                <a:cs typeface="B Nazanin" panose="00000400000000000000" pitchFamily="2" charset="-78"/>
              </a:rPr>
              <a:t>Commit</a:t>
            </a:r>
            <a:r>
              <a:rPr lang="fa-IR" sz="1350" dirty="0" smtClean="0">
                <a:cs typeface="B Nazanin" panose="00000400000000000000" pitchFamily="2" charset="-78"/>
              </a:rPr>
              <a:t>) برسند اثرشان ماندنی است و هرگز به طور تصادفی از بین نمی‌رود.</a:t>
            </a:r>
          </a:p>
          <a:p>
            <a:pPr algn="just" rtl="1"/>
            <a:endParaRPr lang="en-US" sz="1350" dirty="0" smtClean="0">
              <a:cs typeface="B Nazanin" panose="00000400000000000000" pitchFamily="2" charset="-78"/>
            </a:endParaRPr>
          </a:p>
          <a:p>
            <a:pPr algn="just" rtl="1"/>
            <a:r>
              <a:rPr lang="fa-IR" sz="1350" dirty="0" smtClean="0">
                <a:cs typeface="B Nazanin" panose="00000400000000000000" pitchFamily="2" charset="-78"/>
              </a:rPr>
              <a:t>روشهای معروف پیاده سازی این تکنیک </a:t>
            </a:r>
            <a:r>
              <a:rPr lang="en-US" sz="1350" dirty="0" smtClean="0">
                <a:cs typeface="B Nazanin" panose="00000400000000000000" pitchFamily="2" charset="-78"/>
              </a:rPr>
              <a:t>XA , 2PC , SAGA</a:t>
            </a:r>
            <a:r>
              <a:rPr lang="fa-IR" sz="1350" dirty="0" smtClean="0">
                <a:cs typeface="B Nazanin" panose="00000400000000000000" pitchFamily="2" charset="-78"/>
              </a:rPr>
              <a:t> میباشد.</a:t>
            </a:r>
          </a:p>
        </p:txBody>
      </p:sp>
      <p:sp>
        <p:nvSpPr>
          <p:cNvPr id="13" name="TextBox 12"/>
          <p:cNvSpPr txBox="1"/>
          <p:nvPr/>
        </p:nvSpPr>
        <p:spPr>
          <a:xfrm>
            <a:off x="0" y="6575342"/>
            <a:ext cx="7687041" cy="507831"/>
          </a:xfrm>
          <a:prstGeom prst="rect">
            <a:avLst/>
          </a:prstGeom>
          <a:noFill/>
        </p:spPr>
        <p:txBody>
          <a:bodyPr wrap="none" rtlCol="0">
            <a:spAutoFit/>
          </a:bodyPr>
          <a:lstStyle/>
          <a:p>
            <a:pPr algn="ctr"/>
            <a:r>
              <a:rPr lang="en-US" sz="1350" dirty="0">
                <a:hlinkClick r:id="rId2"/>
              </a:rPr>
              <a:t>https://www.infoworld.com/article/2077963/distributed-transactions-in-spring--with-and-without-xa.html</a:t>
            </a:r>
            <a:endParaRPr lang="en-US" sz="1350" dirty="0"/>
          </a:p>
          <a:p>
            <a:pPr algn="ctr"/>
            <a:endParaRPr lang="en-US" sz="1350" dirty="0"/>
          </a:p>
        </p:txBody>
      </p:sp>
      <p:sp>
        <p:nvSpPr>
          <p:cNvPr id="9" name="Can 8"/>
          <p:cNvSpPr/>
          <p:nvPr/>
        </p:nvSpPr>
        <p:spPr>
          <a:xfrm>
            <a:off x="5715000" y="4778779"/>
            <a:ext cx="750224" cy="8666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350" dirty="0" smtClean="0"/>
              <a:t>DB3</a:t>
            </a:r>
          </a:p>
          <a:p>
            <a:pPr algn="ctr" rtl="1"/>
            <a:r>
              <a:rPr lang="en-US" sz="1350" dirty="0" smtClean="0"/>
              <a:t>(SQL</a:t>
            </a:r>
          </a:p>
          <a:p>
            <a:pPr algn="ctr" rtl="1"/>
            <a:r>
              <a:rPr lang="en-US" sz="1350" dirty="0" smtClean="0"/>
              <a:t>Server)</a:t>
            </a:r>
            <a:endParaRPr lang="en-US" sz="1350" dirty="0"/>
          </a:p>
        </p:txBody>
      </p:sp>
      <p:cxnSp>
        <p:nvCxnSpPr>
          <p:cNvPr id="3" name="Straight Arrow Connector 2"/>
          <p:cNvCxnSpPr>
            <a:endCxn id="7" idx="0"/>
          </p:cNvCxnSpPr>
          <p:nvPr/>
        </p:nvCxnSpPr>
        <p:spPr>
          <a:xfrm>
            <a:off x="2667000" y="4495075"/>
            <a:ext cx="8899" cy="4770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5" idx="2"/>
            <a:endCxn id="8" idx="0"/>
          </p:cNvCxnSpPr>
          <p:nvPr/>
        </p:nvCxnSpPr>
        <p:spPr>
          <a:xfrm flipH="1">
            <a:off x="4343400" y="4479524"/>
            <a:ext cx="5196" cy="4897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6147261" y="4440119"/>
            <a:ext cx="1" cy="4582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263769" y="5950975"/>
            <a:ext cx="8664332" cy="507831"/>
          </a:xfrm>
          <a:prstGeom prst="rect">
            <a:avLst/>
          </a:prstGeom>
          <a:noFill/>
        </p:spPr>
        <p:txBody>
          <a:bodyPr wrap="square" rtlCol="0">
            <a:spAutoFit/>
          </a:bodyPr>
          <a:lstStyle/>
          <a:p>
            <a:pPr algn="r" rtl="1"/>
            <a:r>
              <a:rPr lang="fa-IR" sz="1350" dirty="0" smtClean="0">
                <a:cs typeface="B Nazanin" panose="00000400000000000000" pitchFamily="2" charset="-78"/>
              </a:rPr>
              <a:t>تراکنشها در یک پروژه نرم افزاری به دنیا می آیند و به سمت دیتابیس </a:t>
            </a:r>
            <a:r>
              <a:rPr lang="en-US" sz="1350" dirty="0" smtClean="0">
                <a:cs typeface="B Nazanin" panose="00000400000000000000" pitchFamily="2" charset="-78"/>
              </a:rPr>
              <a:t>commit</a:t>
            </a:r>
            <a:r>
              <a:rPr lang="fa-IR" sz="1350" dirty="0" smtClean="0">
                <a:cs typeface="B Nazanin" panose="00000400000000000000" pitchFamily="2" charset="-78"/>
              </a:rPr>
              <a:t> یا </a:t>
            </a:r>
            <a:r>
              <a:rPr lang="en-US" sz="1350" dirty="0" smtClean="0">
                <a:cs typeface="B Nazanin" panose="00000400000000000000" pitchFamily="2" charset="-78"/>
              </a:rPr>
              <a:t>rollback</a:t>
            </a:r>
            <a:r>
              <a:rPr lang="fa-IR" sz="1350" dirty="0" smtClean="0">
                <a:cs typeface="B Nazanin" panose="00000400000000000000" pitchFamily="2" charset="-78"/>
              </a:rPr>
              <a:t> میشوند. این تکنیک </a:t>
            </a:r>
            <a:r>
              <a:rPr lang="fa-IR" sz="1350" dirty="0">
                <a:cs typeface="B Nazanin" panose="00000400000000000000" pitchFamily="2" charset="-78"/>
              </a:rPr>
              <a:t>تراکنشهای توزیع شده (</a:t>
            </a:r>
            <a:r>
              <a:rPr lang="en-US" sz="1350" dirty="0">
                <a:cs typeface="B Nazanin" panose="00000400000000000000" pitchFamily="2" charset="-78"/>
              </a:rPr>
              <a:t>Distributed Transaction</a:t>
            </a:r>
            <a:r>
              <a:rPr lang="fa-IR" sz="1350" dirty="0" smtClean="0">
                <a:cs typeface="B Nazanin" panose="00000400000000000000" pitchFamily="2" charset="-78"/>
              </a:rPr>
              <a:t>) به مایکروسرویسهایی که چند پروژه هستند کمکی نمیتواند بکند. زیرا موضوع آن مدیریت تراکنش در یک پروژه و چند دیتابیس است. </a:t>
            </a:r>
          </a:p>
        </p:txBody>
      </p:sp>
      <p:sp>
        <p:nvSpPr>
          <p:cNvPr id="2" name="Slide Number Placeholder 1"/>
          <p:cNvSpPr>
            <a:spLocks noGrp="1"/>
          </p:cNvSpPr>
          <p:nvPr>
            <p:ph type="sldNum" sz="quarter" idx="12"/>
          </p:nvPr>
        </p:nvSpPr>
        <p:spPr/>
        <p:txBody>
          <a:bodyPr/>
          <a:lstStyle/>
          <a:p>
            <a:fld id="{4D832CCC-A6F9-431C-A109-B8E65B72A73E}" type="slidenum">
              <a:rPr lang="en-US" smtClean="0"/>
              <a:t>2</a:t>
            </a:fld>
            <a:endParaRPr lang="en-US"/>
          </a:p>
        </p:txBody>
      </p:sp>
    </p:spTree>
    <p:extLst>
      <p:ext uri="{BB962C8B-B14F-4D97-AF65-F5344CB8AC3E}">
        <p14:creationId xmlns:p14="http://schemas.microsoft.com/office/powerpoint/2010/main" val="2159717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fa-IR" sz="2800" b="1" dirty="0" smtClean="0">
                <a:cs typeface="B Nazanin" panose="00000400000000000000" pitchFamily="2" charset="-78"/>
              </a:rPr>
              <a:t>مثالی از انتیتی </a:t>
            </a:r>
            <a:r>
              <a:rPr lang="en-US" sz="2800" b="1" dirty="0">
                <a:cs typeface="B Nazanin" panose="00000400000000000000" pitchFamily="2" charset="-78"/>
              </a:rPr>
              <a:t>S</a:t>
            </a:r>
            <a:r>
              <a:rPr lang="en-US" sz="2800" b="1" dirty="0" smtClean="0">
                <a:cs typeface="B Nazanin" panose="00000400000000000000" pitchFamily="2" charset="-78"/>
              </a:rPr>
              <a:t>tate </a:t>
            </a:r>
            <a:r>
              <a:rPr lang="fa-IR" sz="2800" b="1" dirty="0" smtClean="0">
                <a:cs typeface="B Nazanin" panose="00000400000000000000" pitchFamily="2" charset="-78"/>
              </a:rPr>
              <a:t> و </a:t>
            </a:r>
            <a:r>
              <a:rPr lang="de-DE" sz="2800" b="1" dirty="0" smtClean="0">
                <a:cs typeface="B Nazanin" panose="00000400000000000000" pitchFamily="2" charset="-78"/>
              </a:rPr>
              <a:t>StateDetail</a:t>
            </a:r>
            <a:endParaRPr lang="en-US" sz="2800" b="1" dirty="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4D832CCC-A6F9-431C-A109-B8E65B72A73E}" type="slidenum">
              <a:rPr lang="en-US" smtClean="0"/>
              <a:t>20</a:t>
            </a:fld>
            <a:endParaRPr lang="en-US"/>
          </a:p>
        </p:txBody>
      </p:sp>
      <p:sp>
        <p:nvSpPr>
          <p:cNvPr id="4" name="Rectangle 3"/>
          <p:cNvSpPr/>
          <p:nvPr/>
        </p:nvSpPr>
        <p:spPr>
          <a:xfrm>
            <a:off x="685800" y="5029200"/>
            <a:ext cx="8001000" cy="923330"/>
          </a:xfrm>
          <a:prstGeom prst="rect">
            <a:avLst/>
          </a:prstGeom>
        </p:spPr>
        <p:txBody>
          <a:bodyPr wrap="square">
            <a:spAutoFit/>
          </a:bodyPr>
          <a:lstStyle/>
          <a:p>
            <a:pPr algn="just" rtl="1"/>
            <a:r>
              <a:rPr lang="fa-IR" dirty="0"/>
              <a:t>منظور از </a:t>
            </a:r>
            <a:r>
              <a:rPr lang="en-US" dirty="0" err="1"/>
              <a:t>referenceId</a:t>
            </a:r>
            <a:r>
              <a:rPr lang="en-US" dirty="0"/>
              <a:t> </a:t>
            </a:r>
            <a:r>
              <a:rPr lang="fa-IR" dirty="0"/>
              <a:t>آیدی انتیتی است که شروع کننده کار است. علت ایجاد این فیلد این است که اگر به هرعلتی عملیات ناقص انجام شد و برای کارمند ناتیفیکیشن ارسال کردیم از طریق </a:t>
            </a:r>
            <a:r>
              <a:rPr lang="en-US" dirty="0" err="1"/>
              <a:t>referenceId</a:t>
            </a:r>
            <a:r>
              <a:rPr lang="en-US" dirty="0"/>
              <a:t> </a:t>
            </a:r>
            <a:r>
              <a:rPr lang="fa-IR" dirty="0"/>
              <a:t>بتوانیم انتیتی هایی که به </a:t>
            </a:r>
            <a:r>
              <a:rPr lang="en-US" dirty="0" err="1"/>
              <a:t>referenceId</a:t>
            </a:r>
            <a:r>
              <a:rPr lang="en-US" dirty="0"/>
              <a:t> </a:t>
            </a:r>
            <a:r>
              <a:rPr lang="fa-IR" dirty="0"/>
              <a:t>موردنظر وصل هستند را پیدا کنیم.</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05000"/>
            <a:ext cx="914400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737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8210" y="2389908"/>
            <a:ext cx="3640974" cy="284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t>MsLogin</a:t>
            </a:r>
            <a:r>
              <a:rPr lang="fa-IR" sz="1200" dirty="0" smtClean="0"/>
              <a:t>:</a:t>
            </a:r>
            <a:endParaRPr lang="en-US" sz="1200" dirty="0"/>
          </a:p>
          <a:p>
            <a:endParaRPr lang="fa-IR" sz="1200" dirty="0"/>
          </a:p>
          <a:p>
            <a:r>
              <a:rPr lang="en-US" sz="1200" dirty="0"/>
              <a:t>[Presentation]</a:t>
            </a:r>
          </a:p>
          <a:p>
            <a:r>
              <a:rPr lang="en-US" sz="1200" dirty="0"/>
              <a:t>[Business]</a:t>
            </a:r>
          </a:p>
          <a:p>
            <a:r>
              <a:rPr lang="en-US" sz="1200" dirty="0" err="1" smtClean="0"/>
              <a:t>AdminUserService.create</a:t>
            </a:r>
            <a:r>
              <a:rPr lang="en-US" sz="1200" dirty="0"/>
              <a:t>(){</a:t>
            </a:r>
          </a:p>
          <a:p>
            <a:r>
              <a:rPr lang="en-US" sz="1200" dirty="0"/>
              <a:t> Integer id;</a:t>
            </a:r>
          </a:p>
          <a:p>
            <a:r>
              <a:rPr lang="en-US" sz="1200" dirty="0"/>
              <a:t>   Try{</a:t>
            </a:r>
          </a:p>
          <a:p>
            <a:r>
              <a:rPr lang="en-US" sz="1200" dirty="0"/>
              <a:t>      </a:t>
            </a:r>
            <a:r>
              <a:rPr lang="en-US" sz="1200" dirty="0" smtClean="0"/>
              <a:t>model=</a:t>
            </a:r>
            <a:r>
              <a:rPr lang="en-US" sz="1200" dirty="0" err="1" smtClean="0"/>
              <a:t>CityPlaceServiceBlockingStub.create</a:t>
            </a:r>
            <a:r>
              <a:rPr lang="en-US" sz="1200" dirty="0" smtClean="0"/>
              <a:t>(model</a:t>
            </a:r>
            <a:r>
              <a:rPr lang="en-US" sz="1200" dirty="0"/>
              <a:t>);</a:t>
            </a:r>
          </a:p>
          <a:p>
            <a:r>
              <a:rPr lang="en-US" sz="1200" dirty="0"/>
              <a:t>      throw new </a:t>
            </a:r>
            <a:r>
              <a:rPr lang="en-US" sz="1200" dirty="0" err="1"/>
              <a:t>RuntimeException</a:t>
            </a:r>
            <a:r>
              <a:rPr lang="en-US" sz="1200" dirty="0"/>
              <a:t>()</a:t>
            </a:r>
          </a:p>
          <a:p>
            <a:r>
              <a:rPr lang="fa-IR" sz="1200" dirty="0"/>
              <a:t>   </a:t>
            </a:r>
            <a:r>
              <a:rPr lang="en-US" sz="1200" dirty="0"/>
              <a:t>Catch(){</a:t>
            </a:r>
          </a:p>
          <a:p>
            <a:r>
              <a:rPr lang="en-US" sz="1200" dirty="0" smtClean="0"/>
              <a:t>      </a:t>
            </a:r>
          </a:p>
          <a:p>
            <a:r>
              <a:rPr lang="fa-IR" sz="1200" dirty="0" smtClean="0"/>
              <a:t>   </a:t>
            </a:r>
            <a:r>
              <a:rPr lang="en-US" sz="1200" dirty="0" smtClean="0"/>
              <a:t>}</a:t>
            </a:r>
          </a:p>
          <a:p>
            <a:r>
              <a:rPr lang="en-US" sz="1200" dirty="0" smtClean="0"/>
              <a:t>}</a:t>
            </a:r>
          </a:p>
          <a:p>
            <a:endParaRPr lang="en-US" sz="1200" dirty="0"/>
          </a:p>
          <a:p>
            <a:r>
              <a:rPr lang="en-US" sz="1200" dirty="0"/>
              <a:t>[Persistence]</a:t>
            </a:r>
          </a:p>
        </p:txBody>
      </p:sp>
      <p:sp>
        <p:nvSpPr>
          <p:cNvPr id="12" name="TextBox 11"/>
          <p:cNvSpPr txBox="1"/>
          <p:nvPr/>
        </p:nvSpPr>
        <p:spPr>
          <a:xfrm>
            <a:off x="218210" y="228600"/>
            <a:ext cx="8813409" cy="2169825"/>
          </a:xfrm>
          <a:prstGeom prst="rect">
            <a:avLst/>
          </a:prstGeom>
          <a:noFill/>
        </p:spPr>
        <p:txBody>
          <a:bodyPr wrap="square" rtlCol="0">
            <a:spAutoFit/>
          </a:bodyPr>
          <a:lstStyle>
            <a:defPPr>
              <a:defRPr lang="en-US"/>
            </a:defPPr>
            <a:lvl1pPr algn="just" rtl="1">
              <a:defRPr sz="1350">
                <a:cs typeface="B Nazanin" panose="00000400000000000000" pitchFamily="2" charset="-78"/>
              </a:defRPr>
            </a:lvl1pPr>
          </a:lstStyle>
          <a:p>
            <a:r>
              <a:rPr lang="fa-IR" b="1" dirty="0" smtClean="0"/>
              <a:t>مایکروسرویسها:</a:t>
            </a:r>
          </a:p>
          <a:p>
            <a:r>
              <a:rPr lang="fa-IR" dirty="0" smtClean="0"/>
              <a:t>وضعیتی </a:t>
            </a:r>
            <a:r>
              <a:rPr lang="fa-IR" dirty="0"/>
              <a:t>که ما میخواهیم بررسی کنیم چند مایکروسرویس (پروژه نرم افزاری) است که هرکدام دیتابیس خود را دارند. بنابراین تراکنشها در خود آنها ایجاد و </a:t>
            </a:r>
            <a:r>
              <a:rPr lang="en-US" dirty="0"/>
              <a:t>commit</a:t>
            </a:r>
            <a:r>
              <a:rPr lang="fa-IR" dirty="0"/>
              <a:t> و </a:t>
            </a:r>
            <a:r>
              <a:rPr lang="en-US" dirty="0"/>
              <a:t>rollback</a:t>
            </a:r>
            <a:r>
              <a:rPr lang="fa-IR" dirty="0"/>
              <a:t> </a:t>
            </a:r>
            <a:r>
              <a:rPr lang="fa-IR" dirty="0" smtClean="0"/>
              <a:t>میشوند. به لطف استفاده از تکنیک </a:t>
            </a:r>
            <a:r>
              <a:rPr lang="en-US" dirty="0" err="1" smtClean="0"/>
              <a:t>gRPC</a:t>
            </a:r>
            <a:r>
              <a:rPr lang="fa-IR" dirty="0" smtClean="0"/>
              <a:t> به همراه </a:t>
            </a:r>
            <a:r>
              <a:rPr lang="en-US" dirty="0" smtClean="0"/>
              <a:t>proto3</a:t>
            </a:r>
            <a:r>
              <a:rPr lang="fa-IR" dirty="0" smtClean="0"/>
              <a:t> میتوانیم ارتباط </a:t>
            </a:r>
            <a:r>
              <a:rPr lang="en-US" dirty="0" smtClean="0"/>
              <a:t>sync</a:t>
            </a:r>
            <a:r>
              <a:rPr lang="fa-IR" dirty="0" smtClean="0"/>
              <a:t> و متقارن داشته باشیم. </a:t>
            </a:r>
          </a:p>
          <a:p>
            <a:pPr marL="285750" indent="-285750">
              <a:buFontTx/>
              <a:buChar char="-"/>
            </a:pPr>
            <a:r>
              <a:rPr lang="fa-IR" dirty="0" smtClean="0"/>
              <a:t>ارتباط </a:t>
            </a:r>
            <a:r>
              <a:rPr lang="en-US" dirty="0" smtClean="0"/>
              <a:t>sync</a:t>
            </a:r>
            <a:r>
              <a:rPr lang="fa-IR" dirty="0" smtClean="0"/>
              <a:t> : مایکروسرویس ها میتوانند همدیگر را فراخوانی کنند و منتظر جواب فراخونی خود بمانند و حتی به کمک </a:t>
            </a:r>
            <a:r>
              <a:rPr lang="en-US" dirty="0" smtClean="0"/>
              <a:t>proto3</a:t>
            </a:r>
            <a:r>
              <a:rPr lang="fa-IR" dirty="0" smtClean="0"/>
              <a:t> میتوانند </a:t>
            </a:r>
            <a:r>
              <a:rPr lang="en-US" dirty="0" smtClean="0"/>
              <a:t>Exception</a:t>
            </a:r>
            <a:r>
              <a:rPr lang="fa-IR" dirty="0" smtClean="0"/>
              <a:t> را نیز از مایکروسرویس مقصد دریافت نمایند</a:t>
            </a:r>
          </a:p>
          <a:p>
            <a:pPr marL="285750" indent="-285750">
              <a:buFontTx/>
              <a:buChar char="-"/>
            </a:pPr>
            <a:r>
              <a:rPr lang="fa-IR" dirty="0" smtClean="0"/>
              <a:t>ارتباط متقارن : مایکروسرویس ها فراخوانی دوطرفه میتوانند داشته باشند به این معنی که یک مایکروسرویس فقط نقش فراخوانی کننده ندارد و میتواند هم مایکروسرویس رافراخوانی کند و هم مایکروسرویس دیگر آن را فراخوانی کند</a:t>
            </a:r>
            <a:endParaRPr lang="en-US" dirty="0" smtClean="0"/>
          </a:p>
          <a:p>
            <a:pPr marL="285750" indent="-285750">
              <a:buFontTx/>
              <a:buChar char="-"/>
            </a:pPr>
            <a:endParaRPr lang="en-US" dirty="0"/>
          </a:p>
          <a:p>
            <a:r>
              <a:rPr lang="fa-IR" dirty="0" smtClean="0"/>
              <a:t>ما میخواهیم در این پرزنت مستقل بودن مایکروسرویسها را حفظ کنیم و تراکنش یا پروژه واسطی بین آنها در نظر نگیریم و راه حل های پیشنهادی را ارائه کنیم</a:t>
            </a:r>
            <a:endParaRPr lang="en-US" dirty="0"/>
          </a:p>
          <a:p>
            <a:endParaRPr lang="en-US" dirty="0"/>
          </a:p>
        </p:txBody>
      </p:sp>
      <p:sp>
        <p:nvSpPr>
          <p:cNvPr id="10" name="Rectangle 9"/>
          <p:cNvSpPr/>
          <p:nvPr/>
        </p:nvSpPr>
        <p:spPr>
          <a:xfrm>
            <a:off x="5286896" y="2389908"/>
            <a:ext cx="3709554" cy="284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t>MsGeo</a:t>
            </a:r>
            <a:r>
              <a:rPr lang="fa-IR" sz="1200" dirty="0" smtClean="0"/>
              <a:t>:</a:t>
            </a:r>
            <a:endParaRPr lang="en-US" sz="1200" dirty="0"/>
          </a:p>
          <a:p>
            <a:endParaRPr lang="en-US" sz="1200" dirty="0"/>
          </a:p>
          <a:p>
            <a:r>
              <a:rPr lang="en-US" sz="1200" dirty="0"/>
              <a:t>[Presentation]</a:t>
            </a:r>
          </a:p>
          <a:p>
            <a:r>
              <a:rPr lang="en-US" sz="1200" dirty="0"/>
              <a:t>[Business]</a:t>
            </a:r>
          </a:p>
          <a:p>
            <a:r>
              <a:rPr lang="en-US" sz="1200" dirty="0" err="1" smtClean="0"/>
              <a:t>CityPlaceService.create</a:t>
            </a:r>
            <a:r>
              <a:rPr lang="en-US" sz="1200" dirty="0" smtClean="0"/>
              <a:t>(Model </a:t>
            </a:r>
            <a:r>
              <a:rPr lang="en-US" sz="1200" dirty="0"/>
              <a:t>model</a:t>
            </a:r>
            <a:r>
              <a:rPr lang="en-US" sz="1200" dirty="0" smtClean="0"/>
              <a:t>):model{</a:t>
            </a:r>
            <a:endParaRPr lang="en-US" sz="1200" dirty="0"/>
          </a:p>
          <a:p>
            <a:endParaRPr lang="en-US" sz="1200" dirty="0"/>
          </a:p>
          <a:p>
            <a:r>
              <a:rPr lang="en-US" sz="1200" dirty="0"/>
              <a:t>}</a:t>
            </a:r>
          </a:p>
          <a:p>
            <a:r>
              <a:rPr lang="en-US" sz="1200" dirty="0" err="1"/>
              <a:t>CityPlaceService.delete</a:t>
            </a:r>
            <a:r>
              <a:rPr lang="en-US" sz="1200" dirty="0"/>
              <a:t>(Integer id):void{</a:t>
            </a:r>
          </a:p>
          <a:p>
            <a:endParaRPr lang="en-US" sz="1200" dirty="0"/>
          </a:p>
          <a:p>
            <a:r>
              <a:rPr lang="en-US" sz="1200" dirty="0"/>
              <a:t>}</a:t>
            </a:r>
          </a:p>
          <a:p>
            <a:endParaRPr lang="en-US" sz="1200" dirty="0"/>
          </a:p>
          <a:p>
            <a:endParaRPr lang="en-US" sz="1200" dirty="0"/>
          </a:p>
          <a:p>
            <a:endParaRPr lang="en-US" sz="1200" dirty="0" smtClean="0"/>
          </a:p>
          <a:p>
            <a:endParaRPr lang="en-US" sz="1200" dirty="0"/>
          </a:p>
          <a:p>
            <a:r>
              <a:rPr lang="en-US" sz="1200" dirty="0"/>
              <a:t>[Persistence]</a:t>
            </a:r>
          </a:p>
        </p:txBody>
      </p:sp>
      <p:cxnSp>
        <p:nvCxnSpPr>
          <p:cNvPr id="11" name="Straight Arrow Connector 10"/>
          <p:cNvCxnSpPr/>
          <p:nvPr/>
        </p:nvCxnSpPr>
        <p:spPr>
          <a:xfrm flipV="1">
            <a:off x="3657600" y="3337560"/>
            <a:ext cx="1685406" cy="481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762000" y="3948547"/>
            <a:ext cx="4581006" cy="444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rot="20773942">
            <a:off x="3888816" y="3162465"/>
            <a:ext cx="1316386" cy="400110"/>
          </a:xfrm>
          <a:prstGeom prst="rect">
            <a:avLst/>
          </a:prstGeom>
          <a:noFill/>
        </p:spPr>
        <p:txBody>
          <a:bodyPr wrap="none" rtlCol="0">
            <a:spAutoFit/>
          </a:bodyPr>
          <a:lstStyle/>
          <a:p>
            <a:pPr algn="ctr"/>
            <a:r>
              <a:rPr lang="en-US" sz="1000" dirty="0"/>
              <a:t>Make </a:t>
            </a:r>
            <a:r>
              <a:rPr lang="en-US" sz="1000" dirty="0" err="1"/>
              <a:t>gRPC</a:t>
            </a:r>
            <a:r>
              <a:rPr lang="en-US" sz="1000" dirty="0"/>
              <a:t> call </a:t>
            </a:r>
          </a:p>
          <a:p>
            <a:r>
              <a:rPr lang="en-US" sz="1000" dirty="0"/>
              <a:t>and wait for response</a:t>
            </a:r>
          </a:p>
        </p:txBody>
      </p:sp>
      <p:sp>
        <p:nvSpPr>
          <p:cNvPr id="19" name="TextBox 18"/>
          <p:cNvSpPr txBox="1"/>
          <p:nvPr/>
        </p:nvSpPr>
        <p:spPr>
          <a:xfrm rot="21318922">
            <a:off x="4076614" y="3995925"/>
            <a:ext cx="1000595" cy="246221"/>
          </a:xfrm>
          <a:prstGeom prst="rect">
            <a:avLst/>
          </a:prstGeom>
          <a:noFill/>
        </p:spPr>
        <p:txBody>
          <a:bodyPr wrap="none" rtlCol="0">
            <a:spAutoFit/>
          </a:bodyPr>
          <a:lstStyle/>
          <a:p>
            <a:pPr algn="ctr"/>
            <a:r>
              <a:rPr lang="en-US" sz="1000" dirty="0"/>
              <a:t>Make </a:t>
            </a:r>
            <a:r>
              <a:rPr lang="en-US" sz="1000" dirty="0" err="1"/>
              <a:t>gRPC</a:t>
            </a:r>
            <a:r>
              <a:rPr lang="en-US" sz="1000" dirty="0"/>
              <a:t> call </a:t>
            </a:r>
          </a:p>
        </p:txBody>
      </p:sp>
      <p:sp>
        <p:nvSpPr>
          <p:cNvPr id="14" name="Can 13"/>
          <p:cNvSpPr/>
          <p:nvPr/>
        </p:nvSpPr>
        <p:spPr>
          <a:xfrm>
            <a:off x="1299903" y="5719155"/>
            <a:ext cx="1477588" cy="98644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350" dirty="0" err="1" smtClean="0"/>
              <a:t>MsLogin</a:t>
            </a:r>
            <a:r>
              <a:rPr lang="en-US" sz="1350" dirty="0" smtClean="0"/>
              <a:t> DB</a:t>
            </a:r>
          </a:p>
          <a:p>
            <a:pPr algn="ctr" rtl="1"/>
            <a:r>
              <a:rPr lang="en-US" sz="1350" dirty="0" smtClean="0"/>
              <a:t>(oracle)</a:t>
            </a:r>
            <a:endParaRPr lang="en-US" sz="1350" dirty="0"/>
          </a:p>
        </p:txBody>
      </p:sp>
      <p:sp>
        <p:nvSpPr>
          <p:cNvPr id="16" name="Can 15"/>
          <p:cNvSpPr/>
          <p:nvPr/>
        </p:nvSpPr>
        <p:spPr>
          <a:xfrm>
            <a:off x="6417773" y="5719154"/>
            <a:ext cx="1447799" cy="9864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350" dirty="0" err="1" smtClean="0"/>
              <a:t>MsGeo</a:t>
            </a:r>
            <a:r>
              <a:rPr lang="en-US" sz="1350" dirty="0" smtClean="0"/>
              <a:t> DB</a:t>
            </a:r>
          </a:p>
          <a:p>
            <a:pPr algn="ctr" rtl="1"/>
            <a:r>
              <a:rPr lang="en-US" sz="1350" dirty="0" smtClean="0"/>
              <a:t>(SQL</a:t>
            </a:r>
          </a:p>
          <a:p>
            <a:pPr algn="ctr" rtl="1"/>
            <a:r>
              <a:rPr lang="en-US" sz="1350" dirty="0" smtClean="0"/>
              <a:t>Server)</a:t>
            </a:r>
            <a:endParaRPr lang="en-US" sz="1350" dirty="0"/>
          </a:p>
        </p:txBody>
      </p:sp>
      <p:cxnSp>
        <p:nvCxnSpPr>
          <p:cNvPr id="20" name="Straight Arrow Connector 19"/>
          <p:cNvCxnSpPr>
            <a:stCxn id="5" idx="2"/>
            <a:endCxn id="14" idx="1"/>
          </p:cNvCxnSpPr>
          <p:nvPr/>
        </p:nvCxnSpPr>
        <p:spPr>
          <a:xfrm>
            <a:off x="2038697" y="5232864"/>
            <a:ext cx="0" cy="4862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0" idx="2"/>
            <a:endCxn id="16" idx="1"/>
          </p:cNvCxnSpPr>
          <p:nvPr/>
        </p:nvCxnSpPr>
        <p:spPr>
          <a:xfrm>
            <a:off x="7141673" y="5232864"/>
            <a:ext cx="0" cy="4862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Slide Number Placeholder 26"/>
          <p:cNvSpPr>
            <a:spLocks noGrp="1"/>
          </p:cNvSpPr>
          <p:nvPr>
            <p:ph type="sldNum" sz="quarter" idx="12"/>
          </p:nvPr>
        </p:nvSpPr>
        <p:spPr/>
        <p:txBody>
          <a:bodyPr/>
          <a:lstStyle/>
          <a:p>
            <a:fld id="{4D832CCC-A6F9-431C-A109-B8E65B72A73E}" type="slidenum">
              <a:rPr lang="en-US" smtClean="0"/>
              <a:t>3</a:t>
            </a:fld>
            <a:endParaRPr lang="en-US"/>
          </a:p>
        </p:txBody>
      </p:sp>
    </p:spTree>
    <p:extLst>
      <p:ext uri="{BB962C8B-B14F-4D97-AF65-F5344CB8AC3E}">
        <p14:creationId xmlns:p14="http://schemas.microsoft.com/office/powerpoint/2010/main" val="1823208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cs typeface="B Nazanin" panose="00000400000000000000" pitchFamily="2" charset="-78"/>
              </a:rPr>
              <a:t>مشکلات و راه حل های پیشنهادی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fontScale="77500" lnSpcReduction="20000"/>
          </a:bodyPr>
          <a:lstStyle/>
          <a:p>
            <a:pPr algn="just" rtl="1"/>
            <a:r>
              <a:rPr lang="fa-IR" dirty="0" smtClean="0">
                <a:solidFill>
                  <a:srgbClr val="FF0000"/>
                </a:solidFill>
                <a:cs typeface="B Nazanin" panose="00000400000000000000" pitchFamily="2" charset="-78"/>
              </a:rPr>
              <a:t>1-</a:t>
            </a:r>
            <a:r>
              <a:rPr lang="fa-IR" dirty="0" smtClean="0">
                <a:cs typeface="B Nazanin" panose="00000400000000000000" pitchFamily="2" charset="-78"/>
              </a:rPr>
              <a:t> </a:t>
            </a:r>
            <a:r>
              <a:rPr lang="fa-IR" sz="3000" b="1" dirty="0" smtClean="0">
                <a:solidFill>
                  <a:srgbClr val="FF0000"/>
                </a:solidFill>
                <a:cs typeface="B Nazanin" panose="00000400000000000000" pitchFamily="2" charset="-78"/>
              </a:rPr>
              <a:t>تغییرات در طول انجام یک متد در مایکروسرویس های دیگر</a:t>
            </a:r>
          </a:p>
          <a:p>
            <a:pPr lvl="1" algn="just" rtl="1"/>
            <a:r>
              <a:rPr lang="fa-IR" dirty="0" smtClean="0">
                <a:cs typeface="B Nazanin" panose="00000400000000000000" pitchFamily="2" charset="-78"/>
              </a:rPr>
              <a:t>1-1 </a:t>
            </a:r>
            <a:r>
              <a:rPr lang="fa-IR" dirty="0" smtClean="0">
                <a:cs typeface="B Nazanin" panose="00000400000000000000" pitchFamily="2" charset="-78"/>
              </a:rPr>
              <a:t>هنگام </a:t>
            </a:r>
            <a:r>
              <a:rPr lang="fa-IR" dirty="0">
                <a:cs typeface="B Nazanin" panose="00000400000000000000" pitchFamily="2" charset="-78"/>
              </a:rPr>
              <a:t>ثبت یا ویرایش روی آیدی </a:t>
            </a:r>
            <a:r>
              <a:rPr lang="fa-IR" dirty="0" smtClean="0">
                <a:cs typeface="B Nazanin" panose="00000400000000000000" pitchFamily="2" charset="-78"/>
              </a:rPr>
              <a:t>با فراخوانی مجدد </a:t>
            </a:r>
            <a:r>
              <a:rPr lang="en-US" dirty="0" smtClean="0">
                <a:cs typeface="B Nazanin" panose="00000400000000000000" pitchFamily="2" charset="-78"/>
              </a:rPr>
              <a:t>stub</a:t>
            </a:r>
            <a:r>
              <a:rPr lang="fa-IR" dirty="0" smtClean="0">
                <a:cs typeface="B Nazanin" panose="00000400000000000000" pitchFamily="2" charset="-78"/>
              </a:rPr>
              <a:t> چک </a:t>
            </a:r>
            <a:r>
              <a:rPr lang="fa-IR" dirty="0">
                <a:cs typeface="B Nazanin" panose="00000400000000000000" pitchFamily="2" charset="-78"/>
              </a:rPr>
              <a:t>انجام شود</a:t>
            </a:r>
            <a:endParaRPr lang="fa-IR" dirty="0" smtClean="0">
              <a:cs typeface="B Nazanin" panose="00000400000000000000" pitchFamily="2" charset="-78"/>
            </a:endParaRPr>
          </a:p>
          <a:p>
            <a:pPr lvl="1" algn="just" rtl="1"/>
            <a:r>
              <a:rPr lang="fa-IR" dirty="0" smtClean="0">
                <a:cs typeface="B Nazanin" panose="00000400000000000000" pitchFamily="2" charset="-78"/>
              </a:rPr>
              <a:t>2-1 </a:t>
            </a:r>
            <a:r>
              <a:rPr lang="fa-IR" dirty="0" smtClean="0">
                <a:cs typeface="B Nazanin" panose="00000400000000000000" pitchFamily="2" charset="-78"/>
              </a:rPr>
              <a:t>اضافه </a:t>
            </a:r>
            <a:r>
              <a:rPr lang="fa-IR" dirty="0" smtClean="0">
                <a:cs typeface="B Nazanin" panose="00000400000000000000" pitchFamily="2" charset="-78"/>
              </a:rPr>
              <a:t>کردن کش با کلید نام و آی دی انتیتی و مقداری از </a:t>
            </a:r>
            <a:r>
              <a:rPr lang="fa-IR" dirty="0" smtClean="0">
                <a:cs typeface="B Nazanin" panose="00000400000000000000" pitchFamily="2" charset="-78"/>
              </a:rPr>
              <a:t>جنس کانتر(</a:t>
            </a:r>
            <a:r>
              <a:rPr lang="en-US" dirty="0" err="1" smtClean="0">
                <a:cs typeface="B Nazanin" panose="00000400000000000000" pitchFamily="2" charset="-78"/>
              </a:rPr>
              <a:t>int</a:t>
            </a:r>
            <a:r>
              <a:rPr lang="fa-IR" dirty="0" smtClean="0">
                <a:cs typeface="B Nazanin" panose="00000400000000000000" pitchFamily="2" charset="-78"/>
              </a:rPr>
              <a:t>) جهت لاک شدن حذف و غیرفعال سطری که از مایکروسرویس دیگر </a:t>
            </a:r>
            <a:r>
              <a:rPr lang="en-US" dirty="0" smtClean="0">
                <a:cs typeface="B Nazanin" panose="00000400000000000000" pitchFamily="2" charset="-78"/>
              </a:rPr>
              <a:t>select</a:t>
            </a:r>
            <a:r>
              <a:rPr lang="fa-IR" dirty="0" smtClean="0">
                <a:cs typeface="B Nazanin" panose="00000400000000000000" pitchFamily="2" charset="-78"/>
              </a:rPr>
              <a:t> </a:t>
            </a:r>
            <a:r>
              <a:rPr lang="fa-IR" dirty="0" smtClean="0">
                <a:cs typeface="B Nazanin" panose="00000400000000000000" pitchFamily="2" charset="-78"/>
              </a:rPr>
              <a:t>میشود</a:t>
            </a:r>
            <a:r>
              <a:rPr lang="fa-IR" dirty="0" smtClean="0">
                <a:cs typeface="B Nazanin" panose="00000400000000000000" pitchFamily="2" charset="-78"/>
              </a:rPr>
              <a:t>.</a:t>
            </a:r>
            <a:r>
              <a:rPr lang="en-US" dirty="0" smtClean="0">
                <a:cs typeface="B Nazanin" panose="00000400000000000000" pitchFamily="2" charset="-78"/>
              </a:rPr>
              <a:t> </a:t>
            </a:r>
            <a:r>
              <a:rPr lang="fa-IR" dirty="0" smtClean="0">
                <a:cs typeface="B Nazanin" panose="00000400000000000000" pitchFamily="2" charset="-78"/>
              </a:rPr>
              <a:t>در </a:t>
            </a:r>
            <a:r>
              <a:rPr lang="fa-IR" dirty="0" smtClean="0">
                <a:cs typeface="B Nazanin" panose="00000400000000000000" pitchFamily="2" charset="-78"/>
              </a:rPr>
              <a:t>صورت </a:t>
            </a:r>
            <a:r>
              <a:rPr lang="en-US" dirty="0" smtClean="0">
                <a:cs typeface="B Nazanin" panose="00000400000000000000" pitchFamily="2" charset="-78"/>
              </a:rPr>
              <a:t>select</a:t>
            </a:r>
            <a:r>
              <a:rPr lang="fa-IR" dirty="0" smtClean="0">
                <a:cs typeface="B Nazanin" panose="00000400000000000000" pitchFamily="2" charset="-78"/>
              </a:rPr>
              <a:t> </a:t>
            </a:r>
            <a:r>
              <a:rPr lang="fa-IR" dirty="0" smtClean="0">
                <a:cs typeface="B Nazanin" panose="00000400000000000000" pitchFamily="2" charset="-78"/>
              </a:rPr>
              <a:t>شدن یک عدد به کانتر </a:t>
            </a:r>
            <a:r>
              <a:rPr lang="fa-IR" dirty="0" smtClean="0">
                <a:cs typeface="B Nazanin" panose="00000400000000000000" pitchFamily="2" charset="-78"/>
              </a:rPr>
              <a:t>کش آن انتیتی </a:t>
            </a:r>
            <a:r>
              <a:rPr lang="fa-IR" dirty="0" smtClean="0">
                <a:cs typeface="B Nazanin" panose="00000400000000000000" pitchFamily="2" charset="-78"/>
              </a:rPr>
              <a:t>اضافه </a:t>
            </a:r>
            <a:r>
              <a:rPr lang="fa-IR" dirty="0" smtClean="0">
                <a:cs typeface="B Nazanin" panose="00000400000000000000" pitchFamily="2" charset="-78"/>
              </a:rPr>
              <a:t>میشود و با اتمام کار یک عدد از </a:t>
            </a:r>
            <a:r>
              <a:rPr lang="fa-IR" dirty="0" smtClean="0">
                <a:cs typeface="B Nazanin" panose="00000400000000000000" pitchFamily="2" charset="-78"/>
              </a:rPr>
              <a:t>کانتر کش آن انتیتی </a:t>
            </a:r>
            <a:r>
              <a:rPr lang="fa-IR" dirty="0" smtClean="0">
                <a:cs typeface="B Nazanin" panose="00000400000000000000" pitchFamily="2" charset="-78"/>
              </a:rPr>
              <a:t>کم میشود. و حذف و غیرفعال در صورت 0 بودن مقدار </a:t>
            </a:r>
            <a:r>
              <a:rPr lang="fa-IR" dirty="0" smtClean="0">
                <a:cs typeface="B Nazanin" panose="00000400000000000000" pitchFamily="2" charset="-78"/>
              </a:rPr>
              <a:t>کانتر در کش </a:t>
            </a:r>
            <a:r>
              <a:rPr lang="fa-IR" dirty="0" smtClean="0">
                <a:cs typeface="B Nazanin" panose="00000400000000000000" pitchFamily="2" charset="-78"/>
              </a:rPr>
              <a:t>انجام </a:t>
            </a:r>
            <a:r>
              <a:rPr lang="fa-IR" dirty="0" smtClean="0">
                <a:cs typeface="B Nazanin" panose="00000400000000000000" pitchFamily="2" charset="-78"/>
              </a:rPr>
              <a:t>میشود.</a:t>
            </a:r>
            <a:endParaRPr lang="en-US" dirty="0" smtClean="0">
              <a:cs typeface="B Nazanin" panose="00000400000000000000" pitchFamily="2" charset="-78"/>
            </a:endParaRPr>
          </a:p>
          <a:p>
            <a:pPr algn="just" rtl="1"/>
            <a:r>
              <a:rPr lang="fa-IR" dirty="0" smtClean="0">
                <a:solidFill>
                  <a:srgbClr val="FF0000"/>
                </a:solidFill>
                <a:cs typeface="B Nazanin" panose="00000400000000000000" pitchFamily="2" charset="-78"/>
              </a:rPr>
              <a:t>2- </a:t>
            </a:r>
            <a:r>
              <a:rPr lang="fa-IR" sz="3000" b="1" dirty="0" smtClean="0">
                <a:solidFill>
                  <a:srgbClr val="FF0000"/>
                </a:solidFill>
                <a:cs typeface="B Nazanin" panose="00000400000000000000" pitchFamily="2" charset="-78"/>
              </a:rPr>
              <a:t>بررسی وابستگی یک انتیتی در مایکروسرویسهای دیگر:</a:t>
            </a:r>
          </a:p>
          <a:p>
            <a:pPr lvl="1" algn="just" rtl="1"/>
            <a:r>
              <a:rPr lang="fa-IR" dirty="0" smtClean="0">
                <a:cs typeface="B Nazanin" panose="00000400000000000000" pitchFamily="2" charset="-78"/>
              </a:rPr>
              <a:t>1-2 بررسی </a:t>
            </a:r>
            <a:r>
              <a:rPr lang="fa-IR" dirty="0">
                <a:cs typeface="B Nazanin" panose="00000400000000000000" pitchFamily="2" charset="-78"/>
              </a:rPr>
              <a:t>وابستگی از طریق لیست های تشکیلی در هنگام فراخوانی متد</a:t>
            </a:r>
            <a:endParaRPr lang="en-US" dirty="0">
              <a:cs typeface="B Nazanin" panose="00000400000000000000" pitchFamily="2" charset="-78"/>
            </a:endParaRPr>
          </a:p>
          <a:p>
            <a:pPr lvl="1" algn="just" rtl="1"/>
            <a:r>
              <a:rPr lang="fa-IR" dirty="0">
                <a:cs typeface="B Nazanin" panose="00000400000000000000" pitchFamily="2" charset="-78"/>
              </a:rPr>
              <a:t>2-2 فراخوانی متد های بررسی وابستگی در مایکروسرویس های </a:t>
            </a:r>
            <a:r>
              <a:rPr lang="fa-IR" dirty="0" smtClean="0">
                <a:cs typeface="B Nazanin" panose="00000400000000000000" pitchFamily="2" charset="-78"/>
              </a:rPr>
              <a:t>دیگر</a:t>
            </a:r>
            <a:endParaRPr lang="fa-IR" dirty="0" smtClean="0">
              <a:cs typeface="B Nazanin" panose="00000400000000000000" pitchFamily="2" charset="-78"/>
            </a:endParaRPr>
          </a:p>
          <a:p>
            <a:pPr lvl="1" algn="just" rtl="1"/>
            <a:r>
              <a:rPr lang="fa-IR" dirty="0" smtClean="0">
                <a:cs typeface="B Nazanin" panose="00000400000000000000" pitchFamily="2" charset="-78"/>
              </a:rPr>
              <a:t>3-2 </a:t>
            </a:r>
            <a:r>
              <a:rPr lang="fa-IR" dirty="0" smtClean="0">
                <a:cs typeface="B Nazanin" panose="00000400000000000000" pitchFamily="2" charset="-78"/>
              </a:rPr>
              <a:t>یک انتیتی ارتباطات بیرونی به همه مایکروسرویس ها اضافه شود که تمام ارتباطات بیرونی انیتیهای بیرونی در آن ثبت شود.</a:t>
            </a:r>
          </a:p>
          <a:p>
            <a:pPr lvl="1" algn="just" rtl="1"/>
            <a:r>
              <a:rPr lang="fa-IR" dirty="0">
                <a:cs typeface="B Nazanin" panose="00000400000000000000" pitchFamily="2" charset="-78"/>
              </a:rPr>
              <a:t>4-2 نگه داشتن شناسه انتیتی های وابسته مایکروسرویسهای دیگر در انتیتی </a:t>
            </a:r>
            <a:r>
              <a:rPr lang="fa-IR" dirty="0" smtClean="0">
                <a:cs typeface="B Nazanin" panose="00000400000000000000" pitchFamily="2" charset="-78"/>
              </a:rPr>
              <a:t>فعلی</a:t>
            </a:r>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4D832CCC-A6F9-431C-A109-B8E65B72A73E}" type="slidenum">
              <a:rPr lang="en-US" smtClean="0"/>
              <a:t>4</a:t>
            </a:fld>
            <a:endParaRPr lang="en-US"/>
          </a:p>
        </p:txBody>
      </p:sp>
    </p:spTree>
    <p:extLst>
      <p:ext uri="{BB962C8B-B14F-4D97-AF65-F5344CB8AC3E}">
        <p14:creationId xmlns:p14="http://schemas.microsoft.com/office/powerpoint/2010/main" val="1915886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rtl="1"/>
            <a:r>
              <a:rPr lang="fa-IR" sz="3000" b="1" dirty="0">
                <a:solidFill>
                  <a:srgbClr val="FF0000"/>
                </a:solidFill>
                <a:cs typeface="B Nazanin" panose="00000400000000000000" pitchFamily="2" charset="-78"/>
              </a:rPr>
              <a:t>3- حذف زباله انتیتی هایی که در مایکروسرویس های دیگر ثبت شده </a:t>
            </a:r>
            <a:r>
              <a:rPr lang="fa-IR" sz="3000" b="1" dirty="0" smtClean="0">
                <a:solidFill>
                  <a:srgbClr val="FF0000"/>
                </a:solidFill>
                <a:cs typeface="B Nazanin" panose="00000400000000000000" pitchFamily="2" charset="-78"/>
              </a:rPr>
              <a:t>اند(</a:t>
            </a:r>
            <a:r>
              <a:rPr lang="en-US" sz="3000" b="1" dirty="0" err="1" smtClean="0">
                <a:solidFill>
                  <a:srgbClr val="FF0000"/>
                </a:solidFill>
                <a:cs typeface="B Nazanin" panose="00000400000000000000" pitchFamily="2" charset="-78"/>
              </a:rPr>
              <a:t>CityPlace</a:t>
            </a:r>
            <a:r>
              <a:rPr lang="fa-IR" sz="3000" b="1" dirty="0" smtClean="0">
                <a:solidFill>
                  <a:srgbClr val="FF0000"/>
                </a:solidFill>
                <a:cs typeface="B Nazanin" panose="00000400000000000000" pitchFamily="2" charset="-78"/>
              </a:rPr>
              <a:t>):</a:t>
            </a:r>
            <a:endParaRPr lang="fa-IR" sz="3000" b="1" dirty="0">
              <a:solidFill>
                <a:srgbClr val="FF0000"/>
              </a:solidFill>
              <a:cs typeface="B Nazanin" panose="00000400000000000000" pitchFamily="2" charset="-78"/>
            </a:endParaRPr>
          </a:p>
          <a:p>
            <a:pPr marL="457200" lvl="1" indent="0" algn="just" rtl="1">
              <a:buNone/>
            </a:pPr>
            <a:r>
              <a:rPr lang="fa-IR" dirty="0" smtClean="0">
                <a:cs typeface="B Nazanin" panose="00000400000000000000" pitchFamily="2" charset="-78"/>
              </a:rPr>
              <a:t>3.1 </a:t>
            </a:r>
            <a:r>
              <a:rPr lang="fa-IR" dirty="0">
                <a:cs typeface="B Nazanin" panose="00000400000000000000" pitchFamily="2" charset="-78"/>
              </a:rPr>
              <a:t>تمامی عملیات </a:t>
            </a:r>
            <a:r>
              <a:rPr lang="en-US" dirty="0" smtClean="0">
                <a:cs typeface="B Nazanin" panose="00000400000000000000" pitchFamily="2" charset="-78"/>
              </a:rPr>
              <a:t>select</a:t>
            </a:r>
            <a:r>
              <a:rPr lang="fa-IR" dirty="0" smtClean="0">
                <a:cs typeface="B Nazanin" panose="00000400000000000000" pitchFamily="2" charset="-78"/>
              </a:rPr>
              <a:t> </a:t>
            </a:r>
            <a:r>
              <a:rPr lang="fa-IR" dirty="0">
                <a:cs typeface="B Nazanin" panose="00000400000000000000" pitchFamily="2" charset="-78"/>
              </a:rPr>
              <a:t>و بررسی بیزینس </a:t>
            </a:r>
            <a:r>
              <a:rPr lang="fa-IR" dirty="0" smtClean="0">
                <a:cs typeface="B Nazanin" panose="00000400000000000000" pitchFamily="2" charset="-78"/>
              </a:rPr>
              <a:t>و</a:t>
            </a:r>
            <a:r>
              <a:rPr lang="en-US" dirty="0" smtClean="0">
                <a:cs typeface="B Nazanin" panose="00000400000000000000" pitchFamily="2" charset="-78"/>
              </a:rPr>
              <a:t> </a:t>
            </a:r>
            <a:r>
              <a:rPr lang="fa-IR" dirty="0" smtClean="0">
                <a:cs typeface="B Nazanin" panose="00000400000000000000" pitchFamily="2" charset="-78"/>
              </a:rPr>
              <a:t>خطاهای بیزینسی در </a:t>
            </a:r>
            <a:r>
              <a:rPr lang="fa-IR" dirty="0">
                <a:cs typeface="B Nazanin" panose="00000400000000000000" pitchFamily="2" charset="-78"/>
              </a:rPr>
              <a:t>ابتدای متد و قبل از فراخونی </a:t>
            </a:r>
            <a:r>
              <a:rPr lang="en-US" dirty="0">
                <a:cs typeface="B Nazanin" panose="00000400000000000000" pitchFamily="2" charset="-78"/>
              </a:rPr>
              <a:t>stub</a:t>
            </a:r>
            <a:r>
              <a:rPr lang="fa-IR" dirty="0">
                <a:cs typeface="B Nazanin" panose="00000400000000000000" pitchFamily="2" charset="-78"/>
              </a:rPr>
              <a:t>های ثبت و ویرایش و </a:t>
            </a:r>
            <a:r>
              <a:rPr lang="fa-IR" dirty="0" smtClean="0">
                <a:cs typeface="B Nazanin" panose="00000400000000000000" pitchFamily="2" charset="-78"/>
              </a:rPr>
              <a:t>حذف مایکروسرویسهای دیگر </a:t>
            </a:r>
            <a:r>
              <a:rPr lang="fa-IR" dirty="0">
                <a:cs typeface="B Nazanin" panose="00000400000000000000" pitchFamily="2" charset="-78"/>
              </a:rPr>
              <a:t>انجام شوند</a:t>
            </a:r>
            <a:r>
              <a:rPr lang="fa-IR" dirty="0" smtClean="0">
                <a:cs typeface="B Nazanin" panose="00000400000000000000" pitchFamily="2" charset="-78"/>
              </a:rPr>
              <a:t>.</a:t>
            </a:r>
          </a:p>
          <a:p>
            <a:pPr marL="457200" lvl="1" indent="0" algn="just" rtl="1">
              <a:buNone/>
            </a:pPr>
            <a:endParaRPr lang="fa-IR" dirty="0" smtClean="0">
              <a:cs typeface="B Nazanin" panose="00000400000000000000" pitchFamily="2" charset="-78"/>
            </a:endParaRPr>
          </a:p>
          <a:p>
            <a:pPr marL="400050" lvl="1" indent="0" algn="just" rtl="1">
              <a:buNone/>
            </a:pPr>
            <a:r>
              <a:rPr lang="fa-IR" dirty="0" smtClean="0">
                <a:cs typeface="B Nazanin" panose="00000400000000000000" pitchFamily="2" charset="-78"/>
              </a:rPr>
              <a:t>3.2 در صورتی </a:t>
            </a:r>
            <a:r>
              <a:rPr lang="fa-IR" dirty="0">
                <a:cs typeface="B Nazanin" panose="00000400000000000000" pitchFamily="2" charset="-78"/>
              </a:rPr>
              <a:t>که ثبت یا حذف یا ویرایش برای </a:t>
            </a:r>
            <a:r>
              <a:rPr lang="en-US" dirty="0">
                <a:cs typeface="B Nazanin" panose="00000400000000000000" pitchFamily="2" charset="-78"/>
              </a:rPr>
              <a:t>stub</a:t>
            </a:r>
            <a:r>
              <a:rPr lang="fa-IR" dirty="0">
                <a:cs typeface="B Nazanin" panose="00000400000000000000" pitchFamily="2" charset="-78"/>
              </a:rPr>
              <a:t>ای به صورت لیست باشد (چندتایی) باید لیست را در قالب لیستی از مدل به </a:t>
            </a:r>
            <a:r>
              <a:rPr lang="en-US" dirty="0">
                <a:cs typeface="B Nazanin" panose="00000400000000000000" pitchFamily="2" charset="-78"/>
              </a:rPr>
              <a:t>stub</a:t>
            </a:r>
            <a:r>
              <a:rPr lang="fa-IR" dirty="0">
                <a:cs typeface="B Nazanin" panose="00000400000000000000" pitchFamily="2" charset="-78"/>
              </a:rPr>
              <a:t> موردنظر ارسال </a:t>
            </a:r>
            <a:r>
              <a:rPr lang="fa-IR" dirty="0" smtClean="0">
                <a:cs typeface="B Nazanin" panose="00000400000000000000" pitchFamily="2" charset="-78"/>
              </a:rPr>
              <a:t>کنیم.</a:t>
            </a:r>
            <a:r>
              <a:rPr lang="fa-IR" dirty="0">
                <a:cs typeface="B Nazanin" panose="00000400000000000000" pitchFamily="2" charset="-78"/>
              </a:rPr>
              <a:t> این کار دو مزیت دارد :</a:t>
            </a:r>
          </a:p>
          <a:p>
            <a:pPr marL="400050" lvl="1" indent="0" algn="just" rtl="1">
              <a:buNone/>
            </a:pPr>
            <a:r>
              <a:rPr lang="fa-IR" dirty="0" smtClean="0">
                <a:cs typeface="B Nazanin" panose="00000400000000000000" pitchFamily="2" charset="-78"/>
              </a:rPr>
              <a:t>- </a:t>
            </a:r>
            <a:r>
              <a:rPr lang="fa-IR" dirty="0">
                <a:cs typeface="B Nazanin" panose="00000400000000000000" pitchFamily="2" charset="-78"/>
              </a:rPr>
              <a:t>یکبار هر مایکروسرویس را فراخوانی میکنیم.</a:t>
            </a:r>
          </a:p>
          <a:p>
            <a:pPr marL="400050" lvl="1" indent="0" algn="just" rtl="1">
              <a:buNone/>
            </a:pPr>
            <a:r>
              <a:rPr lang="fa-IR" dirty="0" smtClean="0">
                <a:cs typeface="B Nazanin" panose="00000400000000000000" pitchFamily="2" charset="-78"/>
              </a:rPr>
              <a:t>- اگر </a:t>
            </a:r>
            <a:r>
              <a:rPr lang="fa-IR" dirty="0">
                <a:cs typeface="B Nazanin" panose="00000400000000000000" pitchFamily="2" charset="-78"/>
              </a:rPr>
              <a:t>خطایی در مایکروسرویس رخ دهد کل عملیات آن مایکروسرویس رول بک </a:t>
            </a:r>
            <a:r>
              <a:rPr lang="fa-IR" dirty="0" smtClean="0">
                <a:cs typeface="B Nazanin" panose="00000400000000000000" pitchFamily="2" charset="-78"/>
              </a:rPr>
              <a:t>میشود.</a:t>
            </a:r>
          </a:p>
          <a:p>
            <a:pPr marL="400050" lvl="1" indent="0" algn="just" rtl="1">
              <a:buNone/>
            </a:pPr>
            <a:endParaRPr lang="fa-IR" dirty="0" smtClean="0">
              <a:cs typeface="B Nazanin" panose="00000400000000000000" pitchFamily="2" charset="-78"/>
            </a:endParaRPr>
          </a:p>
          <a:p>
            <a:pPr marL="400050" lvl="1" indent="0" algn="just" rtl="1">
              <a:buNone/>
            </a:pPr>
            <a:r>
              <a:rPr lang="fa-IR" dirty="0" smtClean="0">
                <a:cs typeface="B Nazanin" panose="00000400000000000000" pitchFamily="2" charset="-78"/>
              </a:rPr>
              <a:t>3.3 استفاده از روش </a:t>
            </a:r>
            <a:r>
              <a:rPr lang="en-US" dirty="0" err="1" smtClean="0">
                <a:cs typeface="B Nazanin" panose="00000400000000000000" pitchFamily="2" charset="-78"/>
              </a:rPr>
              <a:t>stateMachine</a:t>
            </a:r>
            <a:r>
              <a:rPr lang="en-US" dirty="0" smtClean="0">
                <a:cs typeface="B Nazanin" panose="00000400000000000000" pitchFamily="2" charset="-78"/>
              </a:rPr>
              <a:t> </a:t>
            </a:r>
            <a:r>
              <a:rPr lang="fa-IR" dirty="0">
                <a:cs typeface="B Nazanin" panose="00000400000000000000" pitchFamily="2" charset="-78"/>
              </a:rPr>
              <a:t> </a:t>
            </a:r>
            <a:r>
              <a:rPr lang="fa-IR" dirty="0" smtClean="0">
                <a:cs typeface="B Nazanin" panose="00000400000000000000" pitchFamily="2" charset="-78"/>
              </a:rPr>
              <a:t>برای حذف زباله ها (</a:t>
            </a:r>
            <a:r>
              <a:rPr lang="fa-IR" dirty="0" smtClean="0">
                <a:solidFill>
                  <a:schemeClr val="accent6">
                    <a:lumMod val="50000"/>
                  </a:schemeClr>
                </a:solidFill>
                <a:cs typeface="B Nazanin" panose="00000400000000000000" pitchFamily="2" charset="-78"/>
              </a:rPr>
              <a:t>ضمیمه 1</a:t>
            </a:r>
            <a:r>
              <a:rPr lang="fa-IR" dirty="0" smtClean="0">
                <a:cs typeface="B Nazanin" panose="00000400000000000000" pitchFamily="2" charset="-78"/>
              </a:rPr>
              <a:t>)</a:t>
            </a:r>
          </a:p>
          <a:p>
            <a:pPr marL="457200" lvl="1" indent="0" algn="just" rtl="1">
              <a:buNone/>
            </a:pPr>
            <a:endParaRPr lang="fa-IR"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4D832CCC-A6F9-431C-A109-B8E65B72A73E}" type="slidenum">
              <a:rPr lang="en-US" smtClean="0"/>
              <a:t>5</a:t>
            </a:fld>
            <a:endParaRPr lang="en-US"/>
          </a:p>
        </p:txBody>
      </p:sp>
    </p:spTree>
    <p:extLst>
      <p:ext uri="{BB962C8B-B14F-4D97-AF65-F5344CB8AC3E}">
        <p14:creationId xmlns:p14="http://schemas.microsoft.com/office/powerpoint/2010/main" val="275998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4267199"/>
          </a:xfrm>
        </p:spPr>
        <p:txBody>
          <a:bodyPr>
            <a:normAutofit fontScale="85000" lnSpcReduction="10000"/>
          </a:bodyPr>
          <a:lstStyle/>
          <a:p>
            <a:pPr algn="just" rtl="1"/>
            <a:r>
              <a:rPr lang="fa-IR" sz="3300" b="1" dirty="0">
                <a:solidFill>
                  <a:srgbClr val="FF0000"/>
                </a:solidFill>
                <a:cs typeface="B Nazanin" panose="00000400000000000000" pitchFamily="2" charset="-78"/>
              </a:rPr>
              <a:t>4- حذف انتیتی های مایکروسرویس های دیگر </a:t>
            </a:r>
            <a:r>
              <a:rPr lang="fa-IR" sz="3300" b="1" dirty="0" smtClean="0">
                <a:solidFill>
                  <a:srgbClr val="FF0000"/>
                </a:solidFill>
                <a:cs typeface="B Nazanin" panose="00000400000000000000" pitchFamily="2" charset="-78"/>
              </a:rPr>
              <a:t>(</a:t>
            </a:r>
            <a:r>
              <a:rPr lang="en-US" sz="3600" b="1" dirty="0" err="1">
                <a:solidFill>
                  <a:srgbClr val="FF0000"/>
                </a:solidFill>
                <a:cs typeface="B Nazanin" panose="00000400000000000000" pitchFamily="2" charset="-78"/>
              </a:rPr>
              <a:t>CityPlace</a:t>
            </a:r>
            <a:r>
              <a:rPr lang="fa-IR" sz="3300" b="1" dirty="0" smtClean="0">
                <a:solidFill>
                  <a:srgbClr val="FF0000"/>
                </a:solidFill>
                <a:cs typeface="B Nazanin" panose="00000400000000000000" pitchFamily="2" charset="-78"/>
              </a:rPr>
              <a:t>)و </a:t>
            </a:r>
            <a:r>
              <a:rPr lang="fa-IR" sz="3300" b="1" dirty="0">
                <a:solidFill>
                  <a:srgbClr val="FF0000"/>
                </a:solidFill>
                <a:cs typeface="B Nazanin" panose="00000400000000000000" pitchFamily="2" charset="-78"/>
              </a:rPr>
              <a:t>دریافت خطا در انتیتی مایکروسرویس اصلی </a:t>
            </a:r>
            <a:r>
              <a:rPr lang="fa-IR" sz="3300" b="1" dirty="0" smtClean="0">
                <a:solidFill>
                  <a:srgbClr val="FF0000"/>
                </a:solidFill>
                <a:cs typeface="B Nazanin" panose="00000400000000000000" pitchFamily="2" charset="-78"/>
              </a:rPr>
              <a:t>(</a:t>
            </a:r>
            <a:r>
              <a:rPr lang="en-US" sz="3600" b="1" dirty="0" err="1">
                <a:solidFill>
                  <a:srgbClr val="FF0000"/>
                </a:solidFill>
                <a:cs typeface="B Nazanin" panose="00000400000000000000" pitchFamily="2" charset="-78"/>
              </a:rPr>
              <a:t>AdminUser</a:t>
            </a:r>
            <a:r>
              <a:rPr lang="fa-IR" sz="3300" b="1" dirty="0" smtClean="0">
                <a:solidFill>
                  <a:srgbClr val="FF0000"/>
                </a:solidFill>
                <a:cs typeface="B Nazanin" panose="00000400000000000000" pitchFamily="2" charset="-78"/>
              </a:rPr>
              <a:t>):</a:t>
            </a:r>
          </a:p>
          <a:p>
            <a:pPr marL="0" indent="0" algn="just" rtl="1">
              <a:buNone/>
            </a:pPr>
            <a:endParaRPr lang="en-US" sz="3300" b="1" dirty="0">
              <a:solidFill>
                <a:srgbClr val="FF0000"/>
              </a:solidFill>
              <a:cs typeface="B Nazanin" panose="00000400000000000000" pitchFamily="2" charset="-78"/>
            </a:endParaRPr>
          </a:p>
          <a:p>
            <a:pPr marL="457200" lvl="1" indent="0" algn="just" rtl="1">
              <a:buNone/>
            </a:pPr>
            <a:r>
              <a:rPr lang="fa-IR" dirty="0" smtClean="0">
                <a:cs typeface="B Nazanin" panose="00000400000000000000" pitchFamily="2" charset="-78"/>
              </a:rPr>
              <a:t>4.1 فرآیندها طوری باشند که عملیات حذف در سرویس </a:t>
            </a:r>
            <a:r>
              <a:rPr lang="en-US" dirty="0" err="1">
                <a:cs typeface="B Nazanin" panose="00000400000000000000" pitchFamily="2" charset="-78"/>
              </a:rPr>
              <a:t>StateMachine</a:t>
            </a:r>
            <a:r>
              <a:rPr lang="fa-IR" dirty="0" smtClean="0">
                <a:cs typeface="B Nazanin" panose="00000400000000000000" pitchFamily="2" charset="-78"/>
              </a:rPr>
              <a:t> با مشکلات وابستگی های بیزینسی روبرو نشود.(و تنها به دلیل مسایل فنی مثل بن بست ما از اسکجل داخل </a:t>
            </a:r>
            <a:r>
              <a:rPr lang="en-US" dirty="0" err="1">
                <a:cs typeface="B Nazanin" panose="00000400000000000000" pitchFamily="2" charset="-78"/>
              </a:rPr>
              <a:t>StateMachine</a:t>
            </a:r>
            <a:r>
              <a:rPr lang="fa-IR" dirty="0" smtClean="0">
                <a:cs typeface="B Nazanin" panose="00000400000000000000" pitchFamily="2" charset="-78"/>
              </a:rPr>
              <a:t> استفاده کنیم).</a:t>
            </a:r>
          </a:p>
          <a:p>
            <a:pPr marL="457200" lvl="1" indent="0" algn="just" rtl="1">
              <a:buNone/>
            </a:pPr>
            <a:endParaRPr lang="fa-IR" dirty="0" smtClean="0">
              <a:cs typeface="B Nazanin" panose="00000400000000000000" pitchFamily="2" charset="-78"/>
            </a:endParaRPr>
          </a:p>
          <a:p>
            <a:pPr marL="457200" lvl="1" indent="0" algn="just" rtl="1">
              <a:buNone/>
            </a:pPr>
            <a:r>
              <a:rPr lang="fa-IR" dirty="0" smtClean="0">
                <a:cs typeface="B Nazanin" panose="00000400000000000000" pitchFamily="2" charset="-78"/>
              </a:rPr>
              <a:t>4.2 استفاده </a:t>
            </a:r>
            <a:r>
              <a:rPr lang="fa-IR" dirty="0">
                <a:cs typeface="B Nazanin" panose="00000400000000000000" pitchFamily="2" charset="-78"/>
              </a:rPr>
              <a:t>از </a:t>
            </a:r>
            <a:r>
              <a:rPr lang="fa-IR" dirty="0" smtClean="0">
                <a:cs typeface="B Nazanin" panose="00000400000000000000" pitchFamily="2" charset="-78"/>
              </a:rPr>
              <a:t>روش</a:t>
            </a:r>
            <a:r>
              <a:rPr lang="en-US" dirty="0" err="1" smtClean="0">
                <a:cs typeface="B Nazanin" panose="00000400000000000000" pitchFamily="2" charset="-78"/>
              </a:rPr>
              <a:t>StateMachine</a:t>
            </a:r>
            <a:r>
              <a:rPr lang="en-US" dirty="0" smtClean="0">
                <a:cs typeface="B Nazanin" panose="00000400000000000000" pitchFamily="2" charset="-78"/>
              </a:rPr>
              <a:t> </a:t>
            </a:r>
            <a:r>
              <a:rPr lang="fa-IR" dirty="0" smtClean="0">
                <a:cs typeface="B Nazanin" panose="00000400000000000000" pitchFamily="2" charset="-78"/>
              </a:rPr>
              <a:t> </a:t>
            </a:r>
            <a:r>
              <a:rPr lang="fa-IR" dirty="0">
                <a:cs typeface="B Nazanin" panose="00000400000000000000" pitchFamily="2" charset="-78"/>
              </a:rPr>
              <a:t>برای حذف زباله </a:t>
            </a:r>
            <a:r>
              <a:rPr lang="fa-IR" dirty="0" smtClean="0">
                <a:cs typeface="B Nazanin" panose="00000400000000000000" pitchFamily="2" charset="-78"/>
              </a:rPr>
              <a:t>ها، با استفاده از قابلیت اسکجل(در بعضی مواقع به دلیل مشکلات فنی مثل پایین آمدن دیتابیس یا بن بست امکان حذف بعد از مدت زمانی فراهم میشود</a:t>
            </a:r>
            <a:r>
              <a:rPr lang="fa-IR" dirty="0">
                <a:cs typeface="B Nazanin" panose="00000400000000000000" pitchFamily="2" charset="-78"/>
              </a:rPr>
              <a:t>) (</a:t>
            </a:r>
            <a:r>
              <a:rPr lang="fa-IR" dirty="0">
                <a:solidFill>
                  <a:schemeClr val="accent6">
                    <a:lumMod val="50000"/>
                  </a:schemeClr>
                </a:solidFill>
                <a:cs typeface="B Nazanin" panose="00000400000000000000" pitchFamily="2" charset="-78"/>
              </a:rPr>
              <a:t>ضمیمه </a:t>
            </a:r>
            <a:r>
              <a:rPr lang="fa-IR" dirty="0" smtClean="0">
                <a:solidFill>
                  <a:schemeClr val="accent6">
                    <a:lumMod val="50000"/>
                  </a:schemeClr>
                </a:solidFill>
                <a:cs typeface="B Nazanin" panose="00000400000000000000" pitchFamily="2" charset="-78"/>
              </a:rPr>
              <a:t>2</a:t>
            </a:r>
            <a:r>
              <a:rPr lang="fa-IR" dirty="0" smtClean="0">
                <a:cs typeface="B Nazanin" panose="00000400000000000000" pitchFamily="2" charset="-78"/>
              </a:rPr>
              <a:t>)</a:t>
            </a:r>
            <a:endParaRPr lang="fa-IR" dirty="0">
              <a:cs typeface="B Nazanin" panose="00000400000000000000" pitchFamily="2" charset="-78"/>
            </a:endParaRPr>
          </a:p>
          <a:p>
            <a:pPr lvl="1" algn="just" rtl="1"/>
            <a:endParaRPr lang="fa-IR" dirty="0" smtClean="0">
              <a:cs typeface="B Nazanin" panose="00000400000000000000" pitchFamily="2" charset="-78"/>
            </a:endParaRPr>
          </a:p>
          <a:p>
            <a:pPr lvl="1" algn="just" rtl="1"/>
            <a:endParaRPr lang="en-US"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4D832CCC-A6F9-431C-A109-B8E65B72A73E}" type="slidenum">
              <a:rPr lang="en-US" smtClean="0"/>
              <a:t>6</a:t>
            </a:fld>
            <a:endParaRPr lang="en-US"/>
          </a:p>
        </p:txBody>
      </p:sp>
    </p:spTree>
    <p:extLst>
      <p:ext uri="{BB962C8B-B14F-4D97-AF65-F5344CB8AC3E}">
        <p14:creationId xmlns:p14="http://schemas.microsoft.com/office/powerpoint/2010/main" val="3356010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just" rtl="1">
              <a:lnSpc>
                <a:spcPct val="90000"/>
              </a:lnSpc>
            </a:pPr>
            <a:r>
              <a:rPr lang="fa-IR" sz="2800" b="1" dirty="0" smtClean="0">
                <a:solidFill>
                  <a:srgbClr val="FF0000"/>
                </a:solidFill>
                <a:cs typeface="B Nazanin" panose="00000400000000000000" pitchFamily="2" charset="-78"/>
              </a:rPr>
              <a:t>5-ویرایش انتیتی های مایکروسرویسهای دیگر (</a:t>
            </a:r>
            <a:r>
              <a:rPr lang="en-US" sz="2800" b="1" dirty="0" err="1" smtClean="0">
                <a:solidFill>
                  <a:srgbClr val="FF0000"/>
                </a:solidFill>
                <a:cs typeface="B Nazanin" panose="00000400000000000000" pitchFamily="2" charset="-78"/>
              </a:rPr>
              <a:t>CityPlace</a:t>
            </a:r>
            <a:r>
              <a:rPr lang="fa-IR" sz="2800" b="1" dirty="0" smtClean="0">
                <a:solidFill>
                  <a:srgbClr val="FF0000"/>
                </a:solidFill>
                <a:cs typeface="B Nazanin" panose="00000400000000000000" pitchFamily="2" charset="-78"/>
              </a:rPr>
              <a:t>) و دریافت خطا در انتیتی مایکروسرویس اصلی (</a:t>
            </a:r>
            <a:r>
              <a:rPr lang="en-US" sz="2800" b="1" dirty="0" err="1" smtClean="0">
                <a:solidFill>
                  <a:srgbClr val="FF0000"/>
                </a:solidFill>
                <a:cs typeface="B Nazanin" panose="00000400000000000000" pitchFamily="2" charset="-78"/>
              </a:rPr>
              <a:t>AdminUser</a:t>
            </a:r>
            <a:r>
              <a:rPr lang="fa-IR" sz="2800" b="1" dirty="0" smtClean="0">
                <a:solidFill>
                  <a:srgbClr val="FF0000"/>
                </a:solidFill>
                <a:cs typeface="B Nazanin" panose="00000400000000000000" pitchFamily="2" charset="-78"/>
              </a:rPr>
              <a:t>):</a:t>
            </a:r>
          </a:p>
          <a:p>
            <a:pPr marL="0" indent="0" algn="just" rtl="1">
              <a:lnSpc>
                <a:spcPct val="90000"/>
              </a:lnSpc>
              <a:buNone/>
            </a:pPr>
            <a:endParaRPr lang="fa-IR" sz="2800" b="1" dirty="0" smtClean="0">
              <a:solidFill>
                <a:srgbClr val="FF0000"/>
              </a:solidFill>
              <a:cs typeface="B Nazanin" panose="00000400000000000000" pitchFamily="2" charset="-78"/>
            </a:endParaRPr>
          </a:p>
          <a:p>
            <a:pPr marL="400050" lvl="1" indent="0" algn="just" rtl="1">
              <a:lnSpc>
                <a:spcPct val="90000"/>
              </a:lnSpc>
              <a:buNone/>
            </a:pPr>
            <a:r>
              <a:rPr lang="fa-IR" dirty="0" smtClean="0">
                <a:cs typeface="B Nazanin" panose="00000400000000000000" pitchFamily="2" charset="-78"/>
              </a:rPr>
              <a:t>5.1 استفاده از روش </a:t>
            </a:r>
            <a:r>
              <a:rPr lang="en-US" dirty="0" err="1" smtClean="0">
                <a:cs typeface="B Nazanin" panose="00000400000000000000" pitchFamily="2" charset="-78"/>
              </a:rPr>
              <a:t>StateMachine</a:t>
            </a:r>
            <a:r>
              <a:rPr lang="fa-IR" dirty="0" smtClean="0">
                <a:cs typeface="B Nazanin" panose="00000400000000000000" pitchFamily="2" charset="-78"/>
              </a:rPr>
              <a:t> برای ویرایش اطلاعات ونگه داری اطلاعات در کش </a:t>
            </a:r>
            <a:r>
              <a:rPr lang="fa-IR" dirty="0">
                <a:cs typeface="B Nazanin" panose="00000400000000000000" pitchFamily="2" charset="-78"/>
              </a:rPr>
              <a:t>ردیس (</a:t>
            </a:r>
            <a:r>
              <a:rPr lang="fa-IR" dirty="0">
                <a:solidFill>
                  <a:schemeClr val="accent6">
                    <a:lumMod val="50000"/>
                  </a:schemeClr>
                </a:solidFill>
                <a:cs typeface="B Nazanin" panose="00000400000000000000" pitchFamily="2" charset="-78"/>
              </a:rPr>
              <a:t>ضمیمه </a:t>
            </a:r>
            <a:r>
              <a:rPr lang="fa-IR" dirty="0" smtClean="0">
                <a:solidFill>
                  <a:schemeClr val="accent6">
                    <a:lumMod val="50000"/>
                  </a:schemeClr>
                </a:solidFill>
                <a:cs typeface="B Nazanin" panose="00000400000000000000" pitchFamily="2" charset="-78"/>
              </a:rPr>
              <a:t>3</a:t>
            </a:r>
            <a:r>
              <a:rPr lang="fa-IR" dirty="0" smtClean="0">
                <a:cs typeface="B Nazanin" panose="00000400000000000000" pitchFamily="2" charset="-78"/>
              </a:rPr>
              <a:t>)</a:t>
            </a:r>
          </a:p>
          <a:p>
            <a:pPr marL="400050" lvl="1" indent="0" algn="just" rtl="1">
              <a:lnSpc>
                <a:spcPct val="90000"/>
              </a:lnSpc>
              <a:buNone/>
            </a:pPr>
            <a:endParaRPr lang="fa-IR" dirty="0">
              <a:cs typeface="B Nazanin" panose="00000400000000000000" pitchFamily="2" charset="-78"/>
            </a:endParaRPr>
          </a:p>
          <a:p>
            <a:pPr marL="400050" lvl="1" indent="0" algn="just" rtl="1">
              <a:lnSpc>
                <a:spcPct val="90000"/>
              </a:lnSpc>
              <a:buNone/>
            </a:pPr>
            <a:r>
              <a:rPr lang="fa-IR" dirty="0" smtClean="0">
                <a:cs typeface="B Nazanin" panose="00000400000000000000" pitchFamily="2" charset="-78"/>
              </a:rPr>
              <a:t>5.2 </a:t>
            </a:r>
            <a:r>
              <a:rPr lang="fa-IR" dirty="0">
                <a:cs typeface="B Nazanin" panose="00000400000000000000" pitchFamily="2" charset="-78"/>
              </a:rPr>
              <a:t>استفاده از روش </a:t>
            </a:r>
            <a:r>
              <a:rPr lang="en-US" dirty="0" err="1">
                <a:cs typeface="B Nazanin" panose="00000400000000000000" pitchFamily="2" charset="-78"/>
              </a:rPr>
              <a:t>StateMachine</a:t>
            </a:r>
            <a:r>
              <a:rPr lang="en-US" dirty="0">
                <a:cs typeface="B Nazanin" panose="00000400000000000000" pitchFamily="2" charset="-78"/>
              </a:rPr>
              <a:t> </a:t>
            </a:r>
            <a:r>
              <a:rPr lang="fa-IR" dirty="0" smtClean="0">
                <a:cs typeface="B Nazanin" panose="00000400000000000000" pitchFamily="2" charset="-78"/>
              </a:rPr>
              <a:t> </a:t>
            </a:r>
            <a:r>
              <a:rPr lang="fa-IR" dirty="0">
                <a:cs typeface="B Nazanin" panose="00000400000000000000" pitchFamily="2" charset="-78"/>
              </a:rPr>
              <a:t>برای </a:t>
            </a:r>
            <a:r>
              <a:rPr lang="fa-IR" dirty="0" smtClean="0">
                <a:cs typeface="B Nazanin" panose="00000400000000000000" pitchFamily="2" charset="-78"/>
              </a:rPr>
              <a:t>ویرایش اطلاعات و نگه داری اطلاعات در فیلد جیسون در خود انتیتی</a:t>
            </a:r>
            <a:endParaRPr lang="en-US"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4D832CCC-A6F9-431C-A109-B8E65B72A73E}" type="slidenum">
              <a:rPr lang="en-US" smtClean="0"/>
              <a:t>7</a:t>
            </a:fld>
            <a:endParaRPr lang="en-US"/>
          </a:p>
        </p:txBody>
      </p:sp>
    </p:spTree>
    <p:extLst>
      <p:ext uri="{BB962C8B-B14F-4D97-AF65-F5344CB8AC3E}">
        <p14:creationId xmlns:p14="http://schemas.microsoft.com/office/powerpoint/2010/main" val="3486045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8229600" cy="1143000"/>
          </a:xfrm>
        </p:spPr>
        <p:txBody>
          <a:bodyPr>
            <a:normAutofit/>
          </a:bodyPr>
          <a:lstStyle/>
          <a:p>
            <a:pPr rtl="1"/>
            <a:r>
              <a:rPr lang="fa-IR" sz="2900" b="1" dirty="0">
                <a:cs typeface="B Nazanin" panose="00000400000000000000" pitchFamily="2" charset="-78"/>
              </a:rPr>
              <a:t>ضمیمه 1 : </a:t>
            </a:r>
            <a:br>
              <a:rPr lang="fa-IR" sz="2900" b="1" dirty="0">
                <a:cs typeface="B Nazanin" panose="00000400000000000000" pitchFamily="2" charset="-78"/>
              </a:rPr>
            </a:br>
            <a:r>
              <a:rPr lang="fa-IR" sz="2900" b="1" dirty="0">
                <a:cs typeface="B Nazanin" panose="00000400000000000000" pitchFamily="2" charset="-78"/>
              </a:rPr>
              <a:t> استفاده از روش </a:t>
            </a:r>
            <a:r>
              <a:rPr lang="en-US" sz="3200" dirty="0" err="1">
                <a:cs typeface="B Nazanin" panose="00000400000000000000" pitchFamily="2" charset="-78"/>
              </a:rPr>
              <a:t>StateMachine</a:t>
            </a:r>
            <a:r>
              <a:rPr lang="en-US" sz="2900" b="1" dirty="0" smtClean="0">
                <a:cs typeface="B Nazanin" panose="00000400000000000000" pitchFamily="2" charset="-78"/>
              </a:rPr>
              <a:t> </a:t>
            </a:r>
            <a:r>
              <a:rPr lang="fa-IR" sz="2900" b="1" dirty="0" smtClean="0">
                <a:cs typeface="B Nazanin" panose="00000400000000000000" pitchFamily="2" charset="-78"/>
              </a:rPr>
              <a:t> </a:t>
            </a:r>
            <a:r>
              <a:rPr lang="fa-IR" sz="2900" b="1" dirty="0">
                <a:cs typeface="B Nazanin" panose="00000400000000000000" pitchFamily="2" charset="-78"/>
              </a:rPr>
              <a:t>برای رفع مشکل ثبت</a:t>
            </a:r>
            <a:endParaRPr lang="en-US" sz="2900" b="1" dirty="0">
              <a:cs typeface="B Nazanin" panose="00000400000000000000" pitchFamily="2" charset="-78"/>
            </a:endParaRPr>
          </a:p>
        </p:txBody>
      </p:sp>
      <p:sp>
        <p:nvSpPr>
          <p:cNvPr id="8" name="Content Placeholder 2"/>
          <p:cNvSpPr>
            <a:spLocks noGrp="1"/>
          </p:cNvSpPr>
          <p:nvPr>
            <p:ph idx="1"/>
          </p:nvPr>
        </p:nvSpPr>
        <p:spPr>
          <a:xfrm>
            <a:off x="457200" y="2057400"/>
            <a:ext cx="8229600" cy="4419600"/>
          </a:xfrm>
        </p:spPr>
        <p:txBody>
          <a:bodyPr>
            <a:normAutofit fontScale="55000" lnSpcReduction="20000"/>
          </a:bodyPr>
          <a:lstStyle/>
          <a:p>
            <a:pPr marL="0" indent="0" algn="just" rtl="1">
              <a:buNone/>
            </a:pPr>
            <a:endParaRPr lang="fa-IR" dirty="0" smtClean="0">
              <a:cs typeface="B Nazanin" panose="00000400000000000000" pitchFamily="2" charset="-78"/>
            </a:endParaRPr>
          </a:p>
          <a:p>
            <a:pPr marL="0" indent="0" algn="just" rtl="1">
              <a:buNone/>
            </a:pPr>
            <a:r>
              <a:rPr lang="fa-IR" sz="5300" dirty="0" smtClean="0">
                <a:cs typeface="B Nazanin" panose="00000400000000000000" pitchFamily="2" charset="-78"/>
              </a:rPr>
              <a:t>1- کنترلر فراخوانی کننده سرویس اصلی شامل </a:t>
            </a:r>
            <a:r>
              <a:rPr lang="de-DE" sz="5300" dirty="0" smtClean="0">
                <a:cs typeface="B Nazanin" panose="00000400000000000000" pitchFamily="2" charset="-78"/>
              </a:rPr>
              <a:t>tr</a:t>
            </a:r>
            <a:r>
              <a:rPr lang="en-US" sz="5300" dirty="0" smtClean="0">
                <a:cs typeface="B Nazanin" panose="00000400000000000000" pitchFamily="2" charset="-78"/>
              </a:rPr>
              <a:t>y</a:t>
            </a:r>
            <a:r>
              <a:rPr lang="fa-IR" sz="5300" dirty="0" smtClean="0">
                <a:cs typeface="B Nazanin" panose="00000400000000000000" pitchFamily="2" charset="-78"/>
              </a:rPr>
              <a:t> و </a:t>
            </a:r>
            <a:r>
              <a:rPr lang="en-US" sz="5300" dirty="0" smtClean="0">
                <a:cs typeface="B Nazanin" panose="00000400000000000000" pitchFamily="2" charset="-78"/>
              </a:rPr>
              <a:t>catch</a:t>
            </a:r>
            <a:r>
              <a:rPr lang="fa-IR" sz="5300" dirty="0" smtClean="0">
                <a:cs typeface="B Nazanin" panose="00000400000000000000" pitchFamily="2" charset="-78"/>
              </a:rPr>
              <a:t> باشد.</a:t>
            </a:r>
          </a:p>
          <a:p>
            <a:pPr marL="0" indent="0" algn="just" rtl="1">
              <a:buNone/>
            </a:pPr>
            <a:endParaRPr lang="fa-IR" sz="5300" dirty="0" smtClean="0">
              <a:cs typeface="B Nazanin" panose="00000400000000000000" pitchFamily="2" charset="-78"/>
            </a:endParaRPr>
          </a:p>
          <a:p>
            <a:pPr marL="0" indent="0" algn="just" rtl="1">
              <a:buNone/>
            </a:pPr>
            <a:r>
              <a:rPr lang="fa-IR" sz="5300" dirty="0" smtClean="0">
                <a:cs typeface="B Nazanin" panose="00000400000000000000" pitchFamily="2" charset="-78"/>
              </a:rPr>
              <a:t>2 – تولید </a:t>
            </a:r>
            <a:r>
              <a:rPr lang="de-DE" sz="5300" dirty="0" smtClean="0">
                <a:cs typeface="B Nazanin" panose="00000400000000000000" pitchFamily="2" charset="-78"/>
              </a:rPr>
              <a:t>referenceCode</a:t>
            </a:r>
            <a:r>
              <a:rPr lang="fa-IR" sz="5300" dirty="0" smtClean="0">
                <a:cs typeface="B Nazanin" panose="00000400000000000000" pitchFamily="2" charset="-78"/>
              </a:rPr>
              <a:t>  در کنترلر و ارسال به سرویس.</a:t>
            </a:r>
          </a:p>
          <a:p>
            <a:pPr marL="0" indent="0" algn="just" rtl="1">
              <a:buNone/>
            </a:pPr>
            <a:endParaRPr lang="fa-IR" sz="5300" dirty="0">
              <a:cs typeface="B Nazanin" panose="00000400000000000000" pitchFamily="2" charset="-78"/>
            </a:endParaRPr>
          </a:p>
          <a:p>
            <a:pPr marL="0" indent="0" algn="just" rtl="1">
              <a:buNone/>
            </a:pPr>
            <a:r>
              <a:rPr lang="fa-IR" sz="5300" dirty="0" smtClean="0">
                <a:cs typeface="B Nazanin" panose="00000400000000000000" pitchFamily="2" charset="-78"/>
              </a:rPr>
              <a:t>3- </a:t>
            </a:r>
            <a:r>
              <a:rPr lang="fa-IR" sz="5300" dirty="0">
                <a:cs typeface="B Nazanin" panose="00000400000000000000" pitchFamily="2" charset="-78"/>
              </a:rPr>
              <a:t>ارسال مدل یا لیستی از مدل به </a:t>
            </a:r>
            <a:r>
              <a:rPr lang="de-DE" sz="5300" dirty="0">
                <a:cs typeface="B Nazanin" panose="00000400000000000000" pitchFamily="2" charset="-78"/>
              </a:rPr>
              <a:t>stub</a:t>
            </a:r>
            <a:r>
              <a:rPr lang="fa-IR" sz="5300" dirty="0">
                <a:cs typeface="B Nazanin" panose="00000400000000000000" pitchFamily="2" charset="-78"/>
              </a:rPr>
              <a:t> موردنظر جهت </a:t>
            </a:r>
            <a:r>
              <a:rPr lang="fa-IR" sz="5300" dirty="0" smtClean="0">
                <a:cs typeface="B Nazanin" panose="00000400000000000000" pitchFamily="2" charset="-78"/>
              </a:rPr>
              <a:t>ثبت</a:t>
            </a:r>
          </a:p>
          <a:p>
            <a:pPr marL="0" indent="0" algn="just" rtl="1">
              <a:buNone/>
            </a:pPr>
            <a:endParaRPr lang="fa-IR" sz="5300" dirty="0">
              <a:cs typeface="B Nazanin" panose="00000400000000000000" pitchFamily="2" charset="-78"/>
            </a:endParaRPr>
          </a:p>
          <a:p>
            <a:pPr marL="0" indent="0" algn="just">
              <a:buNone/>
            </a:pPr>
            <a:endParaRPr lang="fa-IR" sz="5300" dirty="0">
              <a:cs typeface="B Nazanin" panose="00000400000000000000" pitchFamily="2" charset="-78"/>
            </a:endParaRPr>
          </a:p>
          <a:p>
            <a:pPr marL="0" indent="0" algn="just" rtl="1">
              <a:buNone/>
            </a:pPr>
            <a:endParaRPr lang="fa-IR" dirty="0">
              <a:cs typeface="B Nazanin" panose="00000400000000000000" pitchFamily="2" charset="-78"/>
            </a:endParaRPr>
          </a:p>
          <a:p>
            <a:pPr marL="0" indent="0" algn="just" rtl="1">
              <a:buNone/>
            </a:pPr>
            <a:endParaRPr lang="fa-IR" dirty="0" smtClean="0">
              <a:cs typeface="B Nazanin" panose="00000400000000000000" pitchFamily="2" charset="-78"/>
            </a:endParaRPr>
          </a:p>
          <a:p>
            <a:pPr marL="0" indent="0" algn="just" rtl="1">
              <a:buNone/>
            </a:pPr>
            <a:r>
              <a:rPr lang="fa-IR" dirty="0" smtClean="0">
                <a:cs typeface="B Nazanin" panose="00000400000000000000" pitchFamily="2" charset="-78"/>
              </a:rPr>
              <a:t> </a:t>
            </a:r>
            <a:endParaRPr lang="en-US"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4D832CCC-A6F9-431C-A109-B8E65B72A73E}" type="slidenum">
              <a:rPr lang="en-US" smtClean="0"/>
              <a:t>8</a:t>
            </a:fld>
            <a:endParaRPr lang="en-US"/>
          </a:p>
        </p:txBody>
      </p:sp>
    </p:spTree>
    <p:extLst>
      <p:ext uri="{BB962C8B-B14F-4D97-AF65-F5344CB8AC3E}">
        <p14:creationId xmlns:p14="http://schemas.microsoft.com/office/powerpoint/2010/main" val="453723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fa-IR" sz="2900" b="1" dirty="0">
                <a:cs typeface="B Nazanin" panose="00000400000000000000" pitchFamily="2" charset="-78"/>
              </a:rPr>
              <a:t>ضمیمه 2 : </a:t>
            </a:r>
            <a:br>
              <a:rPr lang="fa-IR" sz="2900" b="1" dirty="0">
                <a:cs typeface="B Nazanin" panose="00000400000000000000" pitchFamily="2" charset="-78"/>
              </a:rPr>
            </a:br>
            <a:r>
              <a:rPr lang="fa-IR" sz="2900" b="1" dirty="0">
                <a:cs typeface="B Nazanin" panose="00000400000000000000" pitchFamily="2" charset="-78"/>
              </a:rPr>
              <a:t> استفاده از روش </a:t>
            </a:r>
            <a:r>
              <a:rPr lang="en-US" sz="3200" dirty="0" err="1">
                <a:cs typeface="B Nazanin" panose="00000400000000000000" pitchFamily="2" charset="-78"/>
              </a:rPr>
              <a:t>StateMachine</a:t>
            </a:r>
            <a:r>
              <a:rPr lang="en-US" sz="2900" b="1" dirty="0" smtClean="0">
                <a:cs typeface="B Nazanin" panose="00000400000000000000" pitchFamily="2" charset="-78"/>
              </a:rPr>
              <a:t> </a:t>
            </a:r>
            <a:r>
              <a:rPr lang="fa-IR" sz="2900" b="1" dirty="0" smtClean="0">
                <a:cs typeface="B Nazanin" panose="00000400000000000000" pitchFamily="2" charset="-78"/>
              </a:rPr>
              <a:t> </a:t>
            </a:r>
            <a:r>
              <a:rPr lang="fa-IR" sz="2900" b="1" dirty="0">
                <a:cs typeface="B Nazanin" panose="00000400000000000000" pitchFamily="2" charset="-78"/>
              </a:rPr>
              <a:t>برای رفع مشکل حذف</a:t>
            </a:r>
            <a:endParaRPr lang="en-US" sz="2900" b="1" dirty="0">
              <a:cs typeface="B Nazanin" panose="00000400000000000000" pitchFamily="2" charset="-78"/>
            </a:endParaRPr>
          </a:p>
        </p:txBody>
      </p:sp>
      <p:sp>
        <p:nvSpPr>
          <p:cNvPr id="3" name="Content Placeholder 2"/>
          <p:cNvSpPr>
            <a:spLocks noGrp="1"/>
          </p:cNvSpPr>
          <p:nvPr>
            <p:ph idx="1"/>
          </p:nvPr>
        </p:nvSpPr>
        <p:spPr>
          <a:xfrm>
            <a:off x="381000" y="1752600"/>
            <a:ext cx="8229600" cy="4876800"/>
          </a:xfrm>
        </p:spPr>
        <p:txBody>
          <a:bodyPr>
            <a:normAutofit fontScale="40000" lnSpcReduction="20000"/>
          </a:bodyPr>
          <a:lstStyle/>
          <a:p>
            <a:pPr marL="0" indent="0" algn="just" rtl="1">
              <a:buNone/>
            </a:pPr>
            <a:endParaRPr lang="fa-IR" dirty="0" smtClean="0">
              <a:cs typeface="B Nazanin" panose="00000400000000000000" pitchFamily="2" charset="-78"/>
            </a:endParaRPr>
          </a:p>
          <a:p>
            <a:pPr marL="0" indent="0" algn="just" rtl="1">
              <a:buNone/>
            </a:pPr>
            <a:r>
              <a:rPr lang="fa-IR" sz="5300" dirty="0" smtClean="0">
                <a:cs typeface="B Nazanin" panose="00000400000000000000" pitchFamily="2" charset="-78"/>
              </a:rPr>
              <a:t>1- کنترلر فراخوانی کننده سرویس اصلی شامل </a:t>
            </a:r>
            <a:r>
              <a:rPr lang="de-DE" sz="5300" dirty="0" smtClean="0">
                <a:cs typeface="B Nazanin" panose="00000400000000000000" pitchFamily="2" charset="-78"/>
              </a:rPr>
              <a:t>tr</a:t>
            </a:r>
            <a:r>
              <a:rPr lang="en-US" sz="5300" dirty="0" smtClean="0">
                <a:cs typeface="B Nazanin" panose="00000400000000000000" pitchFamily="2" charset="-78"/>
              </a:rPr>
              <a:t>y</a:t>
            </a:r>
            <a:r>
              <a:rPr lang="fa-IR" sz="5300" dirty="0" smtClean="0">
                <a:cs typeface="B Nazanin" panose="00000400000000000000" pitchFamily="2" charset="-78"/>
              </a:rPr>
              <a:t> و </a:t>
            </a:r>
            <a:r>
              <a:rPr lang="en-US" sz="5300" dirty="0" smtClean="0">
                <a:cs typeface="B Nazanin" panose="00000400000000000000" pitchFamily="2" charset="-78"/>
              </a:rPr>
              <a:t>catch</a:t>
            </a:r>
            <a:r>
              <a:rPr lang="fa-IR" sz="5300" dirty="0" smtClean="0">
                <a:cs typeface="B Nazanin" panose="00000400000000000000" pitchFamily="2" charset="-78"/>
              </a:rPr>
              <a:t> باشد.</a:t>
            </a:r>
          </a:p>
          <a:p>
            <a:pPr marL="0" indent="0" algn="just" rtl="1">
              <a:buNone/>
            </a:pPr>
            <a:endParaRPr lang="fa-IR" sz="5300" dirty="0" smtClean="0">
              <a:cs typeface="B Nazanin" panose="00000400000000000000" pitchFamily="2" charset="-78"/>
            </a:endParaRPr>
          </a:p>
          <a:p>
            <a:pPr marL="0" indent="0" algn="just" rtl="1">
              <a:buNone/>
            </a:pPr>
            <a:r>
              <a:rPr lang="fa-IR" sz="5300" dirty="0" smtClean="0">
                <a:cs typeface="B Nazanin" panose="00000400000000000000" pitchFamily="2" charset="-78"/>
              </a:rPr>
              <a:t>2 – تولید </a:t>
            </a:r>
            <a:r>
              <a:rPr lang="de-DE" sz="5300" dirty="0" smtClean="0">
                <a:cs typeface="B Nazanin" panose="00000400000000000000" pitchFamily="2" charset="-78"/>
              </a:rPr>
              <a:t>referenceCode</a:t>
            </a:r>
            <a:r>
              <a:rPr lang="fa-IR" sz="5300" dirty="0" smtClean="0">
                <a:cs typeface="B Nazanin" panose="00000400000000000000" pitchFamily="2" charset="-78"/>
              </a:rPr>
              <a:t>  در کنترلر و ارسال به سرویس.</a:t>
            </a:r>
          </a:p>
          <a:p>
            <a:pPr marL="0" indent="0" algn="just" rtl="1">
              <a:buNone/>
            </a:pPr>
            <a:endParaRPr lang="fa-IR" sz="5300" dirty="0">
              <a:cs typeface="B Nazanin" panose="00000400000000000000" pitchFamily="2" charset="-78"/>
            </a:endParaRPr>
          </a:p>
          <a:p>
            <a:pPr marL="0" indent="0" algn="just" rtl="1">
              <a:buNone/>
            </a:pPr>
            <a:r>
              <a:rPr lang="fa-IR" sz="5300" dirty="0" smtClean="0">
                <a:cs typeface="B Nazanin" panose="00000400000000000000" pitchFamily="2" charset="-78"/>
              </a:rPr>
              <a:t>3- در ابتدای متد حذف در سرویس موردنظر(</a:t>
            </a:r>
            <a:r>
              <a:rPr lang="de-DE" sz="5300" dirty="0" smtClean="0">
                <a:cs typeface="B Nazanin" panose="00000400000000000000" pitchFamily="2" charset="-78"/>
              </a:rPr>
              <a:t>adminUserDelete</a:t>
            </a:r>
            <a:r>
              <a:rPr lang="fa-IR" sz="5300" dirty="0" smtClean="0">
                <a:cs typeface="B Nazanin" panose="00000400000000000000" pitchFamily="2" charset="-78"/>
              </a:rPr>
              <a:t>) ابتدا نام </a:t>
            </a:r>
            <a:r>
              <a:rPr lang="en-US" sz="5300" dirty="0" smtClean="0">
                <a:cs typeface="B Nazanin" panose="00000400000000000000" pitchFamily="2" charset="-78"/>
              </a:rPr>
              <a:t>stub</a:t>
            </a:r>
            <a:r>
              <a:rPr lang="fa-IR" sz="5300" dirty="0" smtClean="0">
                <a:cs typeface="B Nazanin" panose="00000400000000000000" pitchFamily="2" charset="-78"/>
              </a:rPr>
              <a:t>هایی که باید جهت حذف فراخوانی شوند و همچنین نام متد حذف خود سرویس را به ترتیب درانتیتی وضعیت ثبت می نماییم. هرکدام از مایکروسرویس ها که با موفقیت حذف شوند باید فیلد </a:t>
            </a:r>
            <a:r>
              <a:rPr lang="de-DE" sz="5300" dirty="0" smtClean="0">
                <a:cs typeface="B Nazanin" panose="00000400000000000000" pitchFamily="2" charset="-78"/>
              </a:rPr>
              <a:t>done</a:t>
            </a:r>
            <a:r>
              <a:rPr lang="fa-IR" sz="5300" dirty="0" smtClean="0">
                <a:cs typeface="B Nazanin" panose="00000400000000000000" pitchFamily="2" charset="-78"/>
              </a:rPr>
              <a:t> را </a:t>
            </a:r>
            <a:r>
              <a:rPr lang="en-US" sz="5300" dirty="0" smtClean="0">
                <a:cs typeface="B Nazanin" panose="00000400000000000000" pitchFamily="2" charset="-78"/>
              </a:rPr>
              <a:t>true</a:t>
            </a:r>
            <a:r>
              <a:rPr lang="fa-IR" sz="5300" dirty="0" smtClean="0">
                <a:cs typeface="B Nazanin" panose="00000400000000000000" pitchFamily="2" charset="-78"/>
              </a:rPr>
              <a:t> کنیم.</a:t>
            </a:r>
          </a:p>
          <a:p>
            <a:pPr marL="0" indent="0" algn="just" rtl="1">
              <a:buNone/>
            </a:pPr>
            <a:endParaRPr lang="fa-IR" sz="5300" dirty="0" smtClean="0">
              <a:cs typeface="B Nazanin" panose="00000400000000000000" pitchFamily="2" charset="-78"/>
            </a:endParaRPr>
          </a:p>
          <a:p>
            <a:pPr marL="0" indent="0" algn="just" rtl="1">
              <a:buNone/>
            </a:pPr>
            <a:r>
              <a:rPr lang="fa-IR" sz="5300" dirty="0" smtClean="0">
                <a:cs typeface="B Nazanin" panose="00000400000000000000" pitchFamily="2" charset="-78"/>
              </a:rPr>
              <a:t>مزیت فیلد </a:t>
            </a:r>
            <a:r>
              <a:rPr lang="de-DE" sz="5300" dirty="0" smtClean="0">
                <a:cs typeface="B Nazanin" panose="00000400000000000000" pitchFamily="2" charset="-78"/>
              </a:rPr>
              <a:t>done</a:t>
            </a:r>
            <a:r>
              <a:rPr lang="fa-IR" sz="5300" dirty="0" smtClean="0">
                <a:cs typeface="B Nazanin" panose="00000400000000000000" pitchFamily="2" charset="-78"/>
              </a:rPr>
              <a:t> این است که بدانیم حذف کدام </a:t>
            </a:r>
            <a:r>
              <a:rPr lang="en-US" sz="5300" dirty="0" smtClean="0">
                <a:cs typeface="B Nazanin" panose="00000400000000000000" pitchFamily="2" charset="-78"/>
              </a:rPr>
              <a:t>stub</a:t>
            </a:r>
            <a:r>
              <a:rPr lang="fa-IR" sz="5300" dirty="0" smtClean="0">
                <a:cs typeface="B Nazanin" panose="00000400000000000000" pitchFamily="2" charset="-78"/>
              </a:rPr>
              <a:t> ها موفقیت آمیز بوده و اگر مقدار </a:t>
            </a:r>
            <a:r>
              <a:rPr lang="de-DE" sz="5300" dirty="0" smtClean="0">
                <a:cs typeface="B Nazanin" panose="00000400000000000000" pitchFamily="2" charset="-78"/>
              </a:rPr>
              <a:t>done </a:t>
            </a:r>
            <a:r>
              <a:rPr lang="fa-IR" sz="5300" dirty="0" smtClean="0">
                <a:cs typeface="B Nazanin" panose="00000400000000000000" pitchFamily="2" charset="-78"/>
              </a:rPr>
              <a:t> خالی باشد یعنی حذف آنها انجام نشده است و باید در </a:t>
            </a:r>
            <a:r>
              <a:rPr lang="en-US" sz="5300" dirty="0" smtClean="0">
                <a:cs typeface="B Nazanin" panose="00000400000000000000" pitchFamily="2" charset="-78"/>
              </a:rPr>
              <a:t>catch</a:t>
            </a:r>
            <a:r>
              <a:rPr lang="fa-IR" sz="5300" dirty="0" smtClean="0">
                <a:cs typeface="B Nazanin" panose="00000400000000000000" pitchFamily="2" charset="-78"/>
              </a:rPr>
              <a:t> کنترلر موردنظر حذف را تکمیل نماییم.</a:t>
            </a:r>
            <a:endParaRPr lang="fa-IR" dirty="0" smtClean="0">
              <a:cs typeface="B Nazanin" panose="00000400000000000000" pitchFamily="2" charset="-78"/>
            </a:endParaRPr>
          </a:p>
          <a:p>
            <a:pPr marL="0" indent="0" algn="just" rtl="1">
              <a:buNone/>
            </a:pPr>
            <a:endParaRPr lang="fa-IR" dirty="0">
              <a:cs typeface="B Nazanin" panose="00000400000000000000" pitchFamily="2" charset="-78"/>
            </a:endParaRPr>
          </a:p>
          <a:p>
            <a:pPr marL="0" indent="0" algn="just" rtl="1">
              <a:buNone/>
            </a:pPr>
            <a:endParaRPr lang="fa-IR" dirty="0" smtClean="0">
              <a:cs typeface="B Nazanin" panose="00000400000000000000" pitchFamily="2" charset="-78"/>
            </a:endParaRPr>
          </a:p>
          <a:p>
            <a:pPr marL="0" indent="0" algn="just" rtl="1">
              <a:buNone/>
            </a:pPr>
            <a:r>
              <a:rPr lang="fa-IR" dirty="0" smtClean="0">
                <a:cs typeface="B Nazanin" panose="00000400000000000000" pitchFamily="2" charset="-78"/>
              </a:rPr>
              <a:t> </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4D832CCC-A6F9-431C-A109-B8E65B72A73E}" type="slidenum">
              <a:rPr lang="en-US" smtClean="0"/>
              <a:t>9</a:t>
            </a:fld>
            <a:endParaRPr lang="en-US"/>
          </a:p>
        </p:txBody>
      </p:sp>
    </p:spTree>
    <p:extLst>
      <p:ext uri="{BB962C8B-B14F-4D97-AF65-F5344CB8AC3E}">
        <p14:creationId xmlns:p14="http://schemas.microsoft.com/office/powerpoint/2010/main" val="4256941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1302</TotalTime>
  <Words>2032</Words>
  <Application>Microsoft Office PowerPoint</Application>
  <PresentationFormat>On-screen Show (4:3)</PresentationFormat>
  <Paragraphs>257</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 Nazanin</vt:lpstr>
      <vt:lpstr>Calibri</vt:lpstr>
      <vt:lpstr>Office Theme</vt:lpstr>
      <vt:lpstr>راه حل های پیشنهادی مدیریت تراکنشها در فراخوانی بین مایکروسرویس ها</vt:lpstr>
      <vt:lpstr>PowerPoint Presentation</vt:lpstr>
      <vt:lpstr>PowerPoint Presentation</vt:lpstr>
      <vt:lpstr>مشکلات و راه حل های پیشنهادی</vt:lpstr>
      <vt:lpstr>PowerPoint Presentation</vt:lpstr>
      <vt:lpstr>PowerPoint Presentation</vt:lpstr>
      <vt:lpstr>PowerPoint Presentation</vt:lpstr>
      <vt:lpstr>ضمیمه 1 :   استفاده از روش StateMachine  برای رفع مشکل ثبت</vt:lpstr>
      <vt:lpstr>ضمیمه 2 :   استفاده از روش StateMachine  برای رفع مشکل حذف</vt:lpstr>
      <vt:lpstr>PowerPoint Presentation</vt:lpstr>
      <vt:lpstr>ضمیمه 3 :   استفاده از روش StateMachine  برای رفع مشکل ویرایش</vt:lpstr>
      <vt:lpstr>PowerPoint Presentation</vt:lpstr>
      <vt:lpstr>نکات ضروری برای مایکروسرویس</vt:lpstr>
      <vt:lpstr>PowerPoint Presentation</vt:lpstr>
      <vt:lpstr>PowerPoint Presentation</vt:lpstr>
      <vt:lpstr>PowerPoint Presentation</vt:lpstr>
      <vt:lpstr>مثال متد ثبت AdminUserService.create  </vt:lpstr>
      <vt:lpstr>مثال متد حذف AdminUserService.delete  </vt:lpstr>
      <vt:lpstr>مثال متد ویرایش AdminUserService.update  </vt:lpstr>
      <vt:lpstr>مثالی از انتیتی State  و StateDetail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MyUser</cp:lastModifiedBy>
  <cp:revision>133</cp:revision>
  <dcterms:created xsi:type="dcterms:W3CDTF">2020-07-13T07:33:28Z</dcterms:created>
  <dcterms:modified xsi:type="dcterms:W3CDTF">2020-07-20T06:31:47Z</dcterms:modified>
</cp:coreProperties>
</file>