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2" r:id="rId5"/>
    <p:sldId id="267" r:id="rId6"/>
    <p:sldId id="268" r:id="rId7"/>
    <p:sldId id="275" r:id="rId8"/>
    <p:sldId id="274" r:id="rId9"/>
    <p:sldId id="260" r:id="rId10"/>
    <p:sldId id="269" r:id="rId11"/>
    <p:sldId id="266" r:id="rId12"/>
    <p:sldId id="261" r:id="rId13"/>
    <p:sldId id="263" r:id="rId14"/>
    <p:sldId id="264" r:id="rId15"/>
    <p:sldId id="265" r:id="rId16"/>
    <p:sldId id="271" r:id="rId17"/>
    <p:sldId id="272" r:id="rId18"/>
    <p:sldId id="270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FE6F-ABB0-4EDB-8732-FD43D025C51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7DA3FE7-B76C-4563-93A7-F9A7C6B0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5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FE6F-ABB0-4EDB-8732-FD43D025C51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DA3FE7-B76C-4563-93A7-F9A7C6B0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2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FE6F-ABB0-4EDB-8732-FD43D025C51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DA3FE7-B76C-4563-93A7-F9A7C6B0712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3262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FE6F-ABB0-4EDB-8732-FD43D025C51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DA3FE7-B76C-4563-93A7-F9A7C6B0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75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FE6F-ABB0-4EDB-8732-FD43D025C51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DA3FE7-B76C-4563-93A7-F9A7C6B0712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6632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FE6F-ABB0-4EDB-8732-FD43D025C51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DA3FE7-B76C-4563-93A7-F9A7C6B0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82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FE6F-ABB0-4EDB-8732-FD43D025C51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3FE7-B76C-4563-93A7-F9A7C6B0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42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FE6F-ABB0-4EDB-8732-FD43D025C51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3FE7-B76C-4563-93A7-F9A7C6B0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0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FE6F-ABB0-4EDB-8732-FD43D025C51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3FE7-B76C-4563-93A7-F9A7C6B0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8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FE6F-ABB0-4EDB-8732-FD43D025C51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DA3FE7-B76C-4563-93A7-F9A7C6B0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0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FE6F-ABB0-4EDB-8732-FD43D025C51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7DA3FE7-B76C-4563-93A7-F9A7C6B0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6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FE6F-ABB0-4EDB-8732-FD43D025C51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7DA3FE7-B76C-4563-93A7-F9A7C6B0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2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FE6F-ABB0-4EDB-8732-FD43D025C51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3FE7-B76C-4563-93A7-F9A7C6B0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4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FE6F-ABB0-4EDB-8732-FD43D025C51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3FE7-B76C-4563-93A7-F9A7C6B0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5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FE6F-ABB0-4EDB-8732-FD43D025C51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3FE7-B76C-4563-93A7-F9A7C6B0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6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FE6F-ABB0-4EDB-8732-FD43D025C51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DA3FE7-B76C-4563-93A7-F9A7C6B0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8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0FE6F-ABB0-4EDB-8732-FD43D025C51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7DA3FE7-B76C-4563-93A7-F9A7C6B0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7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Hibernate search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0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8662"/>
          </a:xfrm>
        </p:spPr>
        <p:txBody>
          <a:bodyPr/>
          <a:lstStyle/>
          <a:p>
            <a:pPr algn="ctr"/>
            <a:r>
              <a:rPr lang="en-US" dirty="0"/>
              <a:t>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ar-SA" dirty="0"/>
              <a:t>پارامتر </a:t>
            </a:r>
            <a:r>
              <a:rPr lang="en-US" dirty="0" smtClean="0"/>
              <a:t>store </a:t>
            </a:r>
            <a:r>
              <a:rPr lang="en-US" dirty="0"/>
              <a:t>= Store.NO</a:t>
            </a:r>
            <a:r>
              <a:rPr lang="ar-SA" dirty="0"/>
              <a:t> </a:t>
            </a:r>
            <a:r>
              <a:rPr lang="ar-SA" dirty="0" smtClean="0"/>
              <a:t>که </a:t>
            </a:r>
            <a:r>
              <a:rPr lang="ar-SA" dirty="0"/>
              <a:t>تضمین می کند داده های واقعی در ایندکس ذخیره نمی شوند. اینکه داده ها در فهرست ذخیره شوند یا خیر ، هیچ ارتباطی با توانایی جستجوی آن ندارند. لازم نیست فیلد ها را در ایندکس ذخیره کنید تا </a:t>
            </a:r>
            <a:r>
              <a:rPr lang="en-US" dirty="0" err="1"/>
              <a:t>Lucene</a:t>
            </a:r>
            <a:r>
              <a:rPr lang="en-US" dirty="0"/>
              <a:t> </a:t>
            </a:r>
            <a:r>
              <a:rPr lang="ar-SA" dirty="0"/>
              <a:t>بتواند آنها را جستجو کند: فایده ذخیره آنها توانایی بازیابی آنها از طریق </a:t>
            </a:r>
            <a:r>
              <a:rPr lang="en-US" dirty="0"/>
              <a:t>projections </a:t>
            </a:r>
            <a:r>
              <a:rPr lang="ar-SA" dirty="0"/>
              <a:t>است </a:t>
            </a:r>
            <a:r>
              <a:rPr lang="en-US" dirty="0"/>
              <a:t>.</a:t>
            </a:r>
            <a:r>
              <a:rPr lang="ar-SA" dirty="0"/>
              <a:t>بدون </a:t>
            </a:r>
            <a:r>
              <a:rPr lang="en-US" dirty="0"/>
              <a:t>projections </a:t>
            </a:r>
            <a:r>
              <a:rPr lang="ar-SA" dirty="0"/>
              <a:t>، </a:t>
            </a:r>
            <a:r>
              <a:rPr lang="en-US" dirty="0"/>
              <a:t>search Hibernate</a:t>
            </a:r>
            <a:r>
              <a:rPr lang="ar-SA" dirty="0"/>
              <a:t> به طور پیش فرض یک </a:t>
            </a:r>
            <a:r>
              <a:rPr lang="en-US" dirty="0"/>
              <a:t>query </a:t>
            </a:r>
            <a:r>
              <a:rPr lang="en-US" dirty="0" err="1"/>
              <a:t>Lucene</a:t>
            </a:r>
            <a:r>
              <a:rPr lang="ar-SA" dirty="0"/>
              <a:t> را به منظور یافتن شناسه بانک اطلاعاتی اشخاص مطابق با معیار </a:t>
            </a:r>
            <a:r>
              <a:rPr lang="en-US" dirty="0"/>
              <a:t>query </a:t>
            </a:r>
            <a:r>
              <a:rPr lang="ar-SA" dirty="0"/>
              <a:t>استفاده می کند و از این شناسه ها برای بازیابی اشیاء مدیریت شده از پایگاه داده استفاده می کند</a:t>
            </a:r>
            <a:r>
              <a:rPr lang="ar-SA" dirty="0" smtClean="0"/>
              <a:t>.</a:t>
            </a:r>
            <a:endParaRPr lang="en-US" dirty="0"/>
          </a:p>
          <a:p>
            <a:pPr algn="just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00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00497"/>
          </a:xfrm>
        </p:spPr>
        <p:txBody>
          <a:bodyPr>
            <a:normAutofit/>
          </a:bodyPr>
          <a:lstStyle/>
          <a:p>
            <a:pPr algn="ctr"/>
            <a:r>
              <a:rPr lang="fa-IR" sz="2400" dirty="0" smtClean="0"/>
              <a:t>مقادیر پیش فرض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org.hibernate.search.annotations.Store.NO</a:t>
            </a:r>
            <a:endParaRPr lang="fa-IR" dirty="0" smtClean="0"/>
          </a:p>
          <a:p>
            <a:r>
              <a:rPr lang="en-US" dirty="0" err="1" smtClean="0"/>
              <a:t>org.hibernate.search.annotations.Index.YES</a:t>
            </a:r>
            <a:endParaRPr lang="fa-IR" dirty="0" smtClean="0"/>
          </a:p>
          <a:p>
            <a:r>
              <a:rPr lang="en-US" dirty="0" err="1"/>
              <a:t>org.hibernate.search.annotations.Analyze.YES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38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234"/>
          </a:xfrm>
        </p:spPr>
        <p:txBody>
          <a:bodyPr>
            <a:normAutofit/>
          </a:bodyPr>
          <a:lstStyle/>
          <a:p>
            <a:pPr algn="ctr"/>
            <a:r>
              <a:rPr lang="fa-IR" sz="2000" b="1" dirty="0"/>
              <a:t>ایندکس کردن انتیتی ها </a:t>
            </a:r>
            <a:r>
              <a:rPr lang="fa-IR" sz="2000" b="1" dirty="0" smtClean="0"/>
              <a:t>: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6952"/>
            <a:ext cx="10515600" cy="5210011"/>
          </a:xfrm>
        </p:spPr>
        <p:txBody>
          <a:bodyPr>
            <a:noAutofit/>
          </a:bodyPr>
          <a:lstStyle/>
          <a:p>
            <a:pPr lvl="0" algn="r" rtl="1"/>
            <a:r>
              <a:rPr lang="en-US" sz="1800" dirty="0" smtClean="0"/>
              <a:t>@</a:t>
            </a:r>
            <a:r>
              <a:rPr lang="en-US" sz="1800" dirty="0"/>
              <a:t>id</a:t>
            </a:r>
            <a:r>
              <a:rPr lang="fa-IR" sz="1800" dirty="0"/>
              <a:t> : آی دی انتیتی که میخواهیم ایندکس شود. (فقط برای آی دی می باشد.)</a:t>
            </a:r>
            <a:endParaRPr lang="en-US" sz="1800" dirty="0"/>
          </a:p>
          <a:p>
            <a:pPr lvl="0" algn="r" rtl="1"/>
            <a:r>
              <a:rPr lang="en-US" sz="1800" dirty="0" smtClean="0"/>
              <a:t>@</a:t>
            </a:r>
            <a:r>
              <a:rPr lang="en-US" sz="1800" dirty="0" err="1"/>
              <a:t>IndexedEmbedded</a:t>
            </a:r>
            <a:r>
              <a:rPr lang="fa-IR" sz="1800" dirty="0"/>
              <a:t> : برای ایندکس کردن فیلدهای </a:t>
            </a:r>
            <a:r>
              <a:rPr lang="en-US" sz="1800" dirty="0" err="1"/>
              <a:t>Renational</a:t>
            </a:r>
            <a:r>
              <a:rPr lang="fa-IR" sz="1800" dirty="0"/>
              <a:t> (رابطه ای) استفاده می شود.</a:t>
            </a:r>
            <a:endParaRPr lang="en-US" sz="1800" dirty="0"/>
          </a:p>
          <a:p>
            <a:pPr algn="r" rtl="1"/>
            <a:r>
              <a:rPr lang="en-US" sz="1800" dirty="0"/>
              <a:t> </a:t>
            </a:r>
          </a:p>
          <a:p>
            <a:pPr algn="r" rtl="1"/>
            <a:r>
              <a:rPr lang="en-US" sz="1800" dirty="0"/>
              <a:t>@</a:t>
            </a:r>
            <a:r>
              <a:rPr lang="en-US" sz="1800" dirty="0" err="1"/>
              <a:t>IndexedEmbedded</a:t>
            </a:r>
            <a:r>
              <a:rPr lang="en-US" sz="1800" dirty="0"/>
              <a:t> (</a:t>
            </a:r>
            <a:r>
              <a:rPr lang="en-US" sz="1800" dirty="0" err="1"/>
              <a:t>includeEmbeddedObjectId</a:t>
            </a:r>
            <a:r>
              <a:rPr lang="en-US" sz="1800" dirty="0"/>
              <a:t> = true</a:t>
            </a:r>
          </a:p>
          <a:p>
            <a:pPr algn="r" rtl="1"/>
            <a:r>
              <a:rPr lang="ar-SA" sz="1800" dirty="0"/>
              <a:t>                                   </a:t>
            </a:r>
            <a:r>
              <a:rPr lang="en-US" sz="1800" dirty="0"/>
              <a:t>,</a:t>
            </a:r>
            <a:r>
              <a:rPr lang="en-US" sz="1800" dirty="0" err="1"/>
              <a:t>includePaths</a:t>
            </a:r>
            <a:r>
              <a:rPr lang="en-US" sz="1800" dirty="0"/>
              <a:t> = {"</a:t>
            </a:r>
            <a:r>
              <a:rPr lang="en-US" sz="1800" dirty="0" err="1"/>
              <a:t>id","street","city.id</a:t>
            </a:r>
            <a:r>
              <a:rPr lang="en-US" sz="1800" dirty="0"/>
              <a:t>"}</a:t>
            </a:r>
            <a:r>
              <a:rPr lang="ar-SA" sz="1800" dirty="0"/>
              <a:t>(</a:t>
            </a:r>
            <a:endParaRPr lang="en-US" sz="1800" dirty="0"/>
          </a:p>
          <a:p>
            <a:pPr algn="r" rtl="1"/>
            <a:r>
              <a:rPr lang="ar-SA" sz="1800" dirty="0"/>
              <a:t> </a:t>
            </a:r>
            <a:endParaRPr lang="en-US" sz="1800" dirty="0"/>
          </a:p>
          <a:p>
            <a:pPr algn="r" rtl="1"/>
            <a:r>
              <a:rPr lang="en-US" sz="1800" dirty="0" err="1"/>
              <a:t>IncludePaths</a:t>
            </a:r>
            <a:r>
              <a:rPr lang="fa-IR" sz="1800" dirty="0"/>
              <a:t>: </a:t>
            </a:r>
            <a:r>
              <a:rPr lang="ar-SA" sz="1800" dirty="0"/>
              <a:t>در </a:t>
            </a:r>
            <a:r>
              <a:rPr lang="en-US" sz="1800" dirty="0" err="1"/>
              <a:t>IncludePaths</a:t>
            </a:r>
            <a:r>
              <a:rPr lang="fa-IR" sz="1800" dirty="0"/>
              <a:t> دقیق مشخص میکنیم در مسیر موردنظر چه فیلدهایی رو نیاز داریم که ایندکس کنیم.</a:t>
            </a:r>
            <a:endParaRPr lang="en-US" sz="1800" dirty="0"/>
          </a:p>
          <a:p>
            <a:pPr algn="r" rtl="1"/>
            <a:r>
              <a:rPr lang="en-US" sz="1800" dirty="0" err="1"/>
              <a:t>IncludeEmbeddedObjectId</a:t>
            </a:r>
            <a:r>
              <a:rPr lang="ar-SA" sz="1800" dirty="0"/>
              <a:t>: </a:t>
            </a:r>
            <a:r>
              <a:rPr lang="fa-IR" sz="1800" dirty="0"/>
              <a:t>زمانی که </a:t>
            </a:r>
            <a:r>
              <a:rPr lang="en-US" sz="1800" dirty="0" err="1"/>
              <a:t>IncludeEmbeddedObjectId</a:t>
            </a:r>
            <a:r>
              <a:rPr lang="ar-SA" sz="1800" dirty="0"/>
              <a:t> را برابر با </a:t>
            </a:r>
            <a:r>
              <a:rPr lang="en-US" sz="1800" dirty="0"/>
              <a:t>True</a:t>
            </a:r>
            <a:r>
              <a:rPr lang="fa-IR" sz="1800" dirty="0"/>
              <a:t> قرار می دهیم یعنی ای دی انتیتی موردنظر نیز ایندکس شود.</a:t>
            </a:r>
            <a:endParaRPr lang="en-US" sz="1800" dirty="0"/>
          </a:p>
          <a:p>
            <a:pPr lvl="0" algn="r" rtl="1"/>
            <a:r>
              <a:rPr lang="en-US" sz="1800" dirty="0" smtClean="0"/>
              <a:t>@</a:t>
            </a:r>
            <a:r>
              <a:rPr lang="en-US" sz="1800" dirty="0" err="1"/>
              <a:t>ContainedIn</a:t>
            </a:r>
            <a:r>
              <a:rPr lang="fa-IR" sz="1800" dirty="0"/>
              <a:t> :  زمانی که می خواهیم با تغییر رابطه ضعیف، رابطه قوی به روز رسانی شود از این آنوتیشن در قسمت رابطه ضعیف استفاده می کنیم. (برای مثال: اگر در انتیتی های وابسته به انتیتی ایندکس شده اتفاقی افتاد، انتیتی ایندکس شده متوجه شود و آپدیت می شود.)</a:t>
            </a:r>
            <a:endParaRPr lang="en-US" sz="1800" dirty="0"/>
          </a:p>
          <a:p>
            <a:pPr algn="r" rt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4540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234"/>
          </a:xfrm>
        </p:spPr>
        <p:txBody>
          <a:bodyPr>
            <a:normAutofit/>
          </a:bodyPr>
          <a:lstStyle/>
          <a:p>
            <a:pPr algn="ctr"/>
            <a:r>
              <a:rPr lang="fa-IR" sz="2000" b="1" dirty="0"/>
              <a:t>ایندکس کردن انتیتی ها </a:t>
            </a:r>
            <a:r>
              <a:rPr lang="fa-IR" sz="2000" b="1" dirty="0" smtClean="0"/>
              <a:t>:</a:t>
            </a:r>
            <a:endParaRPr lang="en-US" sz="2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186885"/>
            <a:ext cx="8951168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6. Using Hibernate Session to index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FullTextSession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fullTextSession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org.hibernate.search.Search.getFullTextSession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(session);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fullTextSession.createIndexer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startAndWait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7. Using JPA to index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EntityManager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entityManagerFactory.createEntityManager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FullTextEntityManager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fullTextEntityManager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org.hibernate.search.jpa.Search.getFullTextEntityManager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fullTextEntityManager.createIndexer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startAndWait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25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821"/>
          </a:xfrm>
        </p:spPr>
        <p:txBody>
          <a:bodyPr>
            <a:normAutofit/>
          </a:bodyPr>
          <a:lstStyle/>
          <a:p>
            <a:pPr algn="ctr"/>
            <a:r>
              <a:rPr lang="fa-IR" sz="2400" dirty="0" smtClean="0"/>
              <a:t>جستجو</a:t>
            </a:r>
            <a:endParaRPr lang="en-US" sz="24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426042"/>
            <a:ext cx="7942111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@Override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public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Integer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&gt;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hchFind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name)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throws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Exception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//Index Entity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Class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indexClass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AdminUser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QueryBuilder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queryBuilder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hibernateSearchService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.getQueryBuilder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indexClass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Query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query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queryBuilder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.keyword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onField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firstName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).matching(name).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createQuery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Integer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&gt;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adminUserIdList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hibernateSearchService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.indexIdListBy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indexClass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query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""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return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adminUserIdList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@Override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public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Integer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&gt;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hchFindByGender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Integer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genderId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throws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Exception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//Index Entity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Class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indexClass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AdminUser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QueryBuilder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queryBuilder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hibernateSearchService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.getQueryBuilder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indexClass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Query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query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queryBuilder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.keyword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onField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"gender.id"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).matching(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genderId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createQuery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Integer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&gt;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adminUserIdList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hibernateSearchService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.indexIdListBy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indexClass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query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""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return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adminUserIdList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74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7959460" cy="3638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800" dirty="0" smtClean="0"/>
              <a:t>Rebuild index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6" r="-400"/>
          <a:stretch/>
        </p:blipFill>
        <p:spPr>
          <a:xfrm>
            <a:off x="2669628" y="1124607"/>
            <a:ext cx="7914289" cy="5328745"/>
          </a:xfrm>
        </p:spPr>
      </p:pic>
    </p:spTree>
    <p:extLst>
      <p:ext uri="{BB962C8B-B14F-4D97-AF65-F5344CB8AC3E}">
        <p14:creationId xmlns:p14="http://schemas.microsoft.com/office/powerpoint/2010/main" val="332770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05904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Luke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030014"/>
            <a:ext cx="8915400" cy="4881208"/>
          </a:xfrm>
        </p:spPr>
        <p:txBody>
          <a:bodyPr>
            <a:normAutofit/>
          </a:bodyPr>
          <a:lstStyle/>
          <a:p>
            <a:endParaRPr lang="en-US" sz="1400" dirty="0"/>
          </a:p>
          <a:p>
            <a:pPr algn="r" rtl="1"/>
            <a:r>
              <a:rPr lang="fa-IR" sz="1400" dirty="0" smtClean="0"/>
              <a:t>نحوه تعیین ورژن </a:t>
            </a:r>
            <a:r>
              <a:rPr lang="en-US" sz="1400" dirty="0" err="1" smtClean="0"/>
              <a:t>lucene</a:t>
            </a:r>
            <a:r>
              <a:rPr lang="fa-IR" sz="1400" dirty="0" smtClean="0"/>
              <a:t> در </a:t>
            </a:r>
            <a:r>
              <a:rPr lang="en-US" sz="1400" dirty="0" err="1" smtClean="0"/>
              <a:t>application.properties</a:t>
            </a:r>
            <a:r>
              <a:rPr lang="en-US" sz="1400" dirty="0" smtClean="0"/>
              <a:t> </a:t>
            </a:r>
            <a:endParaRPr lang="fa-IR" sz="1400" dirty="0" smtClean="0"/>
          </a:p>
          <a:p>
            <a:r>
              <a:rPr lang="en-US" sz="1400" dirty="0" smtClean="0"/>
              <a:t>https</a:t>
            </a:r>
            <a:r>
              <a:rPr lang="en-US" sz="1400" dirty="0"/>
              <a:t>://stackoverflow.com/questions/25474445/spring-boot-hibernate-search-properties</a:t>
            </a:r>
          </a:p>
          <a:p>
            <a:r>
              <a:rPr lang="en-US" sz="1400" dirty="0"/>
              <a:t>https://docs.jboss.org/hibernate/search/5.10/reference/en-US/html_single/#_</a:t>
            </a:r>
            <a:r>
              <a:rPr lang="en-US" sz="1400" dirty="0" smtClean="0"/>
              <a:t>index_format_compatibility</a:t>
            </a:r>
          </a:p>
          <a:p>
            <a:pPr algn="r" rtl="1"/>
            <a:r>
              <a:rPr lang="fa-IR" sz="1400" dirty="0" smtClean="0"/>
              <a:t>ورژن </a:t>
            </a:r>
            <a:r>
              <a:rPr lang="en-US" sz="1400" dirty="0" err="1" smtClean="0"/>
              <a:t>lucene</a:t>
            </a:r>
            <a:r>
              <a:rPr lang="fa-IR" sz="1400" dirty="0" smtClean="0"/>
              <a:t> داخل</a:t>
            </a:r>
            <a:r>
              <a:rPr lang="en-US" sz="1400" dirty="0" smtClean="0"/>
              <a:t>Hibernate search 5.10 </a:t>
            </a:r>
            <a:r>
              <a:rPr lang="fa-IR" sz="1400" dirty="0"/>
              <a:t> </a:t>
            </a:r>
            <a:r>
              <a:rPr lang="fa-IR" sz="1400" dirty="0" smtClean="0"/>
              <a:t>نسخه 5.5 است که در پروژه فعلی استفاده شده است.</a:t>
            </a:r>
            <a:endParaRPr lang="en-US" sz="1400" dirty="0"/>
          </a:p>
          <a:p>
            <a:r>
              <a:rPr lang="en-US" sz="1400" dirty="0"/>
              <a:t>https://hibernate.org/search/releases/5.10</a:t>
            </a:r>
            <a:r>
              <a:rPr lang="en-US" sz="1400" dirty="0" smtClean="0"/>
              <a:t>/</a:t>
            </a:r>
          </a:p>
          <a:p>
            <a:pPr algn="r" rtl="1"/>
            <a:r>
              <a:rPr lang="fa-IR" sz="1400" dirty="0"/>
              <a:t>ورژن </a:t>
            </a:r>
            <a:r>
              <a:rPr lang="en-US" sz="1400" dirty="0" err="1"/>
              <a:t>lucene</a:t>
            </a:r>
            <a:r>
              <a:rPr lang="fa-IR" sz="1400" dirty="0"/>
              <a:t> </a:t>
            </a:r>
            <a:r>
              <a:rPr lang="fa-IR" sz="1400" dirty="0" smtClean="0"/>
              <a:t>داخل </a:t>
            </a:r>
            <a:r>
              <a:rPr lang="en-US" sz="1400" dirty="0" smtClean="0"/>
              <a:t>Hibernate </a:t>
            </a:r>
            <a:r>
              <a:rPr lang="en-US" sz="1400" dirty="0"/>
              <a:t>search </a:t>
            </a:r>
            <a:r>
              <a:rPr lang="en-US" sz="1400" dirty="0" smtClean="0"/>
              <a:t>6.0</a:t>
            </a:r>
            <a:r>
              <a:rPr lang="fa-IR" sz="1400" dirty="0" smtClean="0"/>
              <a:t> نسخه 8.6 است که در حال توسعه است.</a:t>
            </a:r>
            <a:endParaRPr lang="en-US" sz="1400" dirty="0"/>
          </a:p>
          <a:p>
            <a:r>
              <a:rPr lang="en-US" sz="1400" dirty="0"/>
              <a:t>https://hibernate.org/search/releases/6.0</a:t>
            </a:r>
            <a:r>
              <a:rPr lang="en-US" sz="1400" dirty="0" smtClean="0"/>
              <a:t>/</a:t>
            </a:r>
          </a:p>
          <a:p>
            <a:pPr algn="r" rtl="1"/>
            <a:r>
              <a:rPr lang="fa-IR" sz="1400" dirty="0" smtClean="0"/>
              <a:t>ورژن های </a:t>
            </a:r>
            <a:r>
              <a:rPr lang="en-US" sz="1400" dirty="0" smtClean="0"/>
              <a:t>Luke</a:t>
            </a:r>
            <a:endParaRPr lang="en-US" sz="1400" dirty="0"/>
          </a:p>
          <a:p>
            <a:r>
              <a:rPr lang="en-US" sz="1400" dirty="0"/>
              <a:t>https://github.com/DmitryKey/luke/releases</a:t>
            </a:r>
          </a:p>
        </p:txBody>
      </p:sp>
    </p:spTree>
    <p:extLst>
      <p:ext uri="{BB962C8B-B14F-4D97-AF65-F5344CB8AC3E}">
        <p14:creationId xmlns:p14="http://schemas.microsoft.com/office/powerpoint/2010/main" val="115190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479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Luke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910" y="1229710"/>
            <a:ext cx="8933793" cy="4682140"/>
          </a:xfrm>
        </p:spPr>
      </p:pic>
    </p:spTree>
    <p:extLst>
      <p:ext uri="{BB962C8B-B14F-4D97-AF65-F5344CB8AC3E}">
        <p14:creationId xmlns:p14="http://schemas.microsoft.com/office/powerpoint/2010/main" val="2057548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37437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dirty="0" smtClean="0"/>
              <a:t>Luke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448" y="998483"/>
            <a:ext cx="7998373" cy="4913367"/>
          </a:xfrm>
        </p:spPr>
      </p:pic>
    </p:spTree>
    <p:extLst>
      <p:ext uri="{BB962C8B-B14F-4D97-AF65-F5344CB8AC3E}">
        <p14:creationId xmlns:p14="http://schemas.microsoft.com/office/powerpoint/2010/main" val="807797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>Luke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448" y="1177925"/>
            <a:ext cx="7567449" cy="4733925"/>
          </a:xfrm>
        </p:spPr>
      </p:pic>
    </p:spTree>
    <p:extLst>
      <p:ext uri="{BB962C8B-B14F-4D97-AF65-F5344CB8AC3E}">
        <p14:creationId xmlns:p14="http://schemas.microsoft.com/office/powerpoint/2010/main" val="160071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چیست؟</a:t>
            </a:r>
            <a:r>
              <a:rPr lang="en-US" dirty="0" smtClean="0"/>
              <a:t>Hibernate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1800" dirty="0"/>
              <a:t>Hibernate Search </a:t>
            </a:r>
            <a:r>
              <a:rPr lang="fa-IR" sz="1800" dirty="0"/>
              <a:t>افزونه ای برای </a:t>
            </a:r>
            <a:r>
              <a:rPr lang="en-US" sz="1800" dirty="0"/>
              <a:t>Hibernate ORM </a:t>
            </a:r>
            <a:r>
              <a:rPr lang="fa-IR" sz="1800" dirty="0"/>
              <a:t>است که قابلیت های </a:t>
            </a:r>
            <a:r>
              <a:rPr lang="en-US" sz="1800" dirty="0"/>
              <a:t>full-text query</a:t>
            </a:r>
            <a:r>
              <a:rPr lang="fa-IR" sz="1800" dirty="0" smtClean="0"/>
              <a:t> </a:t>
            </a:r>
            <a:r>
              <a:rPr lang="fa-IR" sz="1800" dirty="0"/>
              <a:t>را با یک </a:t>
            </a:r>
            <a:r>
              <a:rPr lang="en-US" sz="1800" dirty="0"/>
              <a:t>API </a:t>
            </a:r>
            <a:r>
              <a:rPr lang="fa-IR" sz="1800" dirty="0"/>
              <a:t>سازگار با </a:t>
            </a:r>
            <a:r>
              <a:rPr lang="en-US" sz="1800" dirty="0"/>
              <a:t>Hibernate </a:t>
            </a:r>
            <a:r>
              <a:rPr lang="fa-IR" sz="1800" dirty="0"/>
              <a:t>و </a:t>
            </a:r>
            <a:r>
              <a:rPr lang="en-US" sz="1800" dirty="0"/>
              <a:t>JPA </a:t>
            </a:r>
            <a:r>
              <a:rPr lang="fa-IR" sz="1800" dirty="0"/>
              <a:t>اضافه می کند</a:t>
            </a:r>
            <a:r>
              <a:rPr lang="fa-IR" sz="1800" dirty="0" smtClean="0"/>
              <a:t>.</a:t>
            </a:r>
            <a:endParaRPr lang="en-US" sz="1800" dirty="0" smtClean="0"/>
          </a:p>
          <a:p>
            <a:pPr algn="r" rtl="1"/>
            <a:r>
              <a:rPr lang="en-US" sz="1800" dirty="0"/>
              <a:t>Hibernate Search </a:t>
            </a:r>
            <a:r>
              <a:rPr lang="fa-IR" sz="1800" dirty="0" smtClean="0"/>
              <a:t> وابسته </a:t>
            </a:r>
            <a:r>
              <a:rPr lang="fa-IR" sz="1800" dirty="0"/>
              <a:t>به </a:t>
            </a:r>
            <a:r>
              <a:rPr lang="en-US" sz="1800" dirty="0"/>
              <a:t>Apache </a:t>
            </a:r>
            <a:r>
              <a:rPr lang="en-US" sz="1800" dirty="0" err="1"/>
              <a:t>Lucene</a:t>
            </a:r>
            <a:r>
              <a:rPr lang="en-US" sz="1800" dirty="0"/>
              <a:t> ، </a:t>
            </a:r>
            <a:r>
              <a:rPr lang="fa-IR" sz="1800" dirty="0"/>
              <a:t>کتابخانه برتر </a:t>
            </a:r>
            <a:r>
              <a:rPr lang="en-US" sz="1800" dirty="0"/>
              <a:t>full-text search engine </a:t>
            </a:r>
            <a:r>
              <a:rPr lang="fa-IR" sz="1800" dirty="0" smtClean="0"/>
              <a:t> که </a:t>
            </a:r>
            <a:r>
              <a:rPr lang="fa-IR" sz="1800" dirty="0"/>
              <a:t>در بنیاد نرم افزار </a:t>
            </a:r>
            <a:r>
              <a:rPr lang="en-US" sz="1800" dirty="0"/>
              <a:t>Apache </a:t>
            </a:r>
            <a:r>
              <a:rPr lang="fa-IR" sz="1800" dirty="0"/>
              <a:t>نصب شده است.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079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sz="3200" dirty="0" smtClean="0"/>
              <a:t>پیاده 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order to use Hibernate Search, you should be familiar with the Hibernate ORM APIs, or the JPA </a:t>
            </a:r>
            <a:r>
              <a:rPr lang="en-US" dirty="0" smtClean="0"/>
              <a:t>APIs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Hibernate Search is not released as part of Hibernate ORM, so its </a:t>
            </a:r>
            <a:r>
              <a:rPr lang="en-US" dirty="0" smtClean="0"/>
              <a:t>version </a:t>
            </a:r>
            <a:r>
              <a:rPr lang="en-US" dirty="0"/>
              <a:t>number will often be </a:t>
            </a:r>
            <a:r>
              <a:rPr lang="en-US" dirty="0" smtClean="0"/>
              <a:t>different. </a:t>
            </a:r>
          </a:p>
          <a:p>
            <a:r>
              <a:rPr lang="en-US" dirty="0"/>
              <a:t>Hibernate Search can be run in any  environment able to run Hibernate ORM. </a:t>
            </a:r>
            <a:r>
              <a:rPr lang="en-US" sz="1800" dirty="0"/>
              <a:t>(Java SE, Java EE containers, </a:t>
            </a:r>
            <a:r>
              <a:rPr lang="en-US" sz="1800" dirty="0" err="1"/>
              <a:t>OSGi</a:t>
            </a:r>
            <a:r>
              <a:rPr lang="en-US" sz="1800" dirty="0"/>
              <a:t> containers, Apache Tomcat, within Spring )</a:t>
            </a:r>
            <a:endParaRPr lang="en-US" sz="1800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95248" y="2825447"/>
            <a:ext cx="319777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&lt;dependency&gt;    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org.hibernate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&gt;    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&gt;hibernate-search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orm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&gt;    &lt;version&gt;5.5.5.Final&lt;/version&gt;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&lt;/dependency&gt;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1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642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Configuration Properties</a:t>
            </a:r>
            <a:endParaRPr lang="en-US" sz="24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1" y="1862248"/>
            <a:ext cx="9556530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#==========Data JPA &amp; Indexing[Indexing: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HibernateSearch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JPA And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Filesystem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Lucene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]==========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3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spring.jpa.properties.hibernate.search.default.directory_provider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filesystem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83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spring.jpa.properties.hibernate.search.default.indexBase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micserdata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hch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83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spring.jpa.properties.hibernate.search.Rules.directory_provider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filesystem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83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spring.jpa.properties.hibernate.search.jmx_enabled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true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83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spring.jpa.properties.hibernate.search.generate_statistics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true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#==========Data JPA &amp; Indexing[Indexing: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HibernateSearch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JPA And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ElasticSearch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]==========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83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spring.jpa.properties.hibernate.search.default.indexmanager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elasticsearch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3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spring.jpa.properties.hibernate.search.default.elasticsearch.host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http://172.16.11.4:9200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3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spring.jpa.properties.hibernate.search.default.elasticsearch.index_schema_management_strategy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create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3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spring.jpa.properties.hibernate.search.default.elasticsearch.required_index_status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yellow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3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spring.jpa.properties.hibernate.search.default.elasticsearch.refresh_after_write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true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83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spring.jpa.properties.hibernate.search.jmx_enabled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true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83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spring.jpa.properties.hibernate.search.generate_statistics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true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44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332331"/>
          </a:xfrm>
        </p:spPr>
        <p:txBody>
          <a:bodyPr>
            <a:normAutofit fontScale="90000"/>
          </a:bodyPr>
          <a:lstStyle/>
          <a:p>
            <a:pPr algn="ctr"/>
            <a:r>
              <a:rPr lang="fa-IR" sz="1800" dirty="0" smtClean="0"/>
              <a:t>توضیح تنظیمات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50732"/>
            <a:ext cx="8915400" cy="4660490"/>
          </a:xfrm>
        </p:spPr>
        <p:txBody>
          <a:bodyPr/>
          <a:lstStyle/>
          <a:p>
            <a:r>
              <a:rPr lang="en-US" dirty="0" err="1"/>
              <a:t>spring.jpa.properties.hibernate.search.default.indexBase</a:t>
            </a:r>
            <a:r>
              <a:rPr lang="en-US" dirty="0"/>
              <a:t>=/</a:t>
            </a:r>
            <a:r>
              <a:rPr lang="en-US" dirty="0" err="1"/>
              <a:t>micserdata</a:t>
            </a:r>
            <a:r>
              <a:rPr lang="en-US" dirty="0"/>
              <a:t>/</a:t>
            </a:r>
            <a:r>
              <a:rPr lang="en-US" dirty="0" err="1"/>
              <a:t>hch</a:t>
            </a:r>
            <a:endParaRPr lang="fa-IR" dirty="0" smtClean="0"/>
          </a:p>
          <a:p>
            <a:pPr algn="r" rtl="1"/>
            <a:r>
              <a:rPr lang="fa-IR" dirty="0" smtClean="0"/>
              <a:t>مسیری </a:t>
            </a:r>
            <a:r>
              <a:rPr lang="fa-IR" dirty="0"/>
              <a:t>که قرار هست فایل های ایندکس شده در آن ذخیره شود را مشخص می کنیم.</a:t>
            </a:r>
            <a:endParaRPr lang="en-US" dirty="0"/>
          </a:p>
          <a:p>
            <a:r>
              <a:rPr lang="en-US" dirty="0" err="1"/>
              <a:t>spring.jpa.properties.hibernate.search.jmx_enabled</a:t>
            </a:r>
            <a:r>
              <a:rPr lang="en-US" dirty="0"/>
              <a:t>=true</a:t>
            </a:r>
          </a:p>
          <a:p>
            <a:r>
              <a:rPr lang="en-US" dirty="0" err="1"/>
              <a:t>spring.jpa.properties.hibernate.search.generate_statistics</a:t>
            </a:r>
            <a:r>
              <a:rPr lang="en-US" dirty="0"/>
              <a:t>=true</a:t>
            </a:r>
            <a:endParaRPr lang="fa-IR" dirty="0" smtClean="0"/>
          </a:p>
          <a:p>
            <a:pPr algn="r" rtl="1"/>
            <a:r>
              <a:rPr lang="fa-IR" dirty="0" smtClean="0"/>
              <a:t>فعال </a:t>
            </a:r>
            <a:r>
              <a:rPr lang="fa-IR" dirty="0"/>
              <a:t>کردن قابلیت تولید و نمایش امار (برای مثال امار تعداد ایندکس شده ها</a:t>
            </a:r>
            <a:r>
              <a:rPr lang="fa-IR" dirty="0" smtClean="0"/>
              <a:t>)</a:t>
            </a:r>
            <a:endParaRPr lang="en-US" dirty="0" smtClean="0"/>
          </a:p>
          <a:p>
            <a:pPr algn="r" rtl="1"/>
            <a:r>
              <a:rPr lang="en-US" dirty="0"/>
              <a:t>Java Management Extensions </a:t>
            </a:r>
            <a:r>
              <a:rPr lang="fa-IR" dirty="0"/>
              <a:t>یک فناوری جاوا است که ابزارهایی را برای مدیریت و نظارت بر برنامه ها ، اشیاء سیستم ، دستگاه ها و شبکه های سرویس گرا فراهم می کند.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79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363862"/>
          </a:xfrm>
        </p:spPr>
        <p:txBody>
          <a:bodyPr/>
          <a:lstStyle/>
          <a:p>
            <a:pPr algn="ctr"/>
            <a:r>
              <a:rPr lang="fa-IR" sz="1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توضیح تنظیمات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87972"/>
            <a:ext cx="8915400" cy="4508937"/>
          </a:xfrm>
        </p:spPr>
        <p:txBody>
          <a:bodyPr>
            <a:no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spring.jpa.properties.hibernate.search.jmx_enabled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=true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spring.jpa.properties.hibernate.search.generate_statistics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=true</a:t>
            </a:r>
            <a:endParaRPr lang="fa-IR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فعال </a:t>
            </a:r>
            <a:r>
              <a:rPr lang="fa-I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کردن قابلیت تولید و نمایش امار (برای مثال امار تعداد ایندکس شده ها)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B Nazanin"/>
              </a:rPr>
              <a:t>spring.jpa.properties.hibernate.search.default.indexmanager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B Nazanin"/>
              </a:rPr>
              <a:t>=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B Nazanin"/>
              </a:rPr>
              <a:t>elasticsearch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B Nazanin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/>
              </a:rPr>
              <a:t>spring.jpa.properties.hibernate.search.default.elasticsearch.host=http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B Nazanin"/>
              </a:rPr>
              <a:t>://172.16.11.4:9200</a:t>
            </a:r>
            <a:endParaRPr lang="fa-IR" dirty="0" smtClean="0">
              <a:latin typeface="Times New Roman" panose="02020603050405020304" pitchFamily="18" charset="0"/>
              <a:ea typeface="Calibri" panose="020F0502020204030204" pitchFamily="34" charset="0"/>
              <a:cs typeface="B Nazanin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/>
              </a:rPr>
              <a:t>آدرس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B Nazanin"/>
              </a:rPr>
              <a:t>elasticSearch</a:t>
            </a: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/>
              </a:rPr>
              <a:t> به همراه پورت </a:t>
            </a:r>
            <a:r>
              <a:rPr lang="fa-IR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/>
              </a:rPr>
              <a:t>آن را مشخص می کند.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B Nazanin"/>
              </a:rPr>
              <a:t>spring.jpa.properties.hibernate.search.default.elasticsearch.index_schema_management_strategy=create</a:t>
            </a:r>
            <a:endParaRPr lang="fa-IR" dirty="0" smtClean="0">
              <a:latin typeface="Times New Roman" panose="02020603050405020304" pitchFamily="18" charset="0"/>
              <a:ea typeface="Calibri" panose="020F0502020204030204" pitchFamily="34" charset="0"/>
              <a:cs typeface="B Nazanin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/>
              </a:rPr>
              <a:t>استراتژی </a:t>
            </a: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/>
              </a:rPr>
              <a:t>مدیریت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B Nazanin"/>
              </a:rPr>
              <a:t>elasticSearch</a:t>
            </a: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/>
              </a:rPr>
              <a:t> </a:t>
            </a:r>
            <a:r>
              <a:rPr lang="fa-IR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/>
              </a:rPr>
              <a:t>(پیش فرض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/>
              </a:rPr>
              <a:t>create</a:t>
            </a:r>
            <a:r>
              <a:rPr lang="fa-IR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/>
              </a:rPr>
              <a:t> است).</a:t>
            </a:r>
          </a:p>
        </p:txBody>
      </p:sp>
    </p:spTree>
    <p:extLst>
      <p:ext uri="{BB962C8B-B14F-4D97-AF65-F5344CB8AC3E}">
        <p14:creationId xmlns:p14="http://schemas.microsoft.com/office/powerpoint/2010/main" val="2731622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89987"/>
          </a:xfrm>
        </p:spPr>
        <p:txBody>
          <a:bodyPr>
            <a:normAutofit/>
          </a:bodyPr>
          <a:lstStyle/>
          <a:p>
            <a:pPr algn="ctr"/>
            <a:r>
              <a:rPr lang="fa-IR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توضیح تنظیمات</a:t>
            </a:r>
            <a:endParaRPr lang="en-US" sz="2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4999110"/>
              </p:ext>
            </p:extLst>
          </p:nvPr>
        </p:nvGraphicFramePr>
        <p:xfrm>
          <a:off x="2589213" y="1314449"/>
          <a:ext cx="8915400" cy="4150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215">
                  <a:extLst>
                    <a:ext uri="{9D8B030D-6E8A-4147-A177-3AD203B41FA5}">
                      <a16:colId xmlns:a16="http://schemas.microsoft.com/office/drawing/2014/main" val="3028015817"/>
                    </a:ext>
                  </a:extLst>
                </a:gridCol>
                <a:gridCol w="7006185">
                  <a:extLst>
                    <a:ext uri="{9D8B030D-6E8A-4147-A177-3AD203B41FA5}">
                      <a16:colId xmlns:a16="http://schemas.microsoft.com/office/drawing/2014/main" val="4084713757"/>
                    </a:ext>
                  </a:extLst>
                </a:gridCol>
              </a:tblGrid>
              <a:tr h="4536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44178"/>
                  </a:ext>
                </a:extLst>
              </a:tr>
              <a:tr h="55925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index, its mappings and the analyzer definitions will not be created, deleted nor altered. Hibernate Search will </a:t>
                      </a:r>
                      <a:r>
                        <a:rPr lang="en-US" sz="1200" b="1">
                          <a:effectLst/>
                        </a:rPr>
                        <a:t>not even check</a:t>
                      </a:r>
                      <a:r>
                        <a:rPr lang="en-US" sz="1200">
                          <a:effectLst/>
                        </a:rPr>
                        <a:t> that the index already exists.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588373"/>
                  </a:ext>
                </a:extLst>
              </a:tr>
              <a:tr h="782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VALIDATE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index, its mappings and analyzer definitions will be checked for conflicts with Hibernate Search’s metamodel. The index, its mappings and analyzer definitions will not be created, deleted nor altered.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257639"/>
                  </a:ext>
                </a:extLst>
              </a:tr>
              <a:tr h="782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index, its mappings and analyzer definitions will be created, existing mappings will be updated if there are no conflicts. + Caution: if analyzer definitions have to be updated, the index will be closed automatically during the update.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046168"/>
                  </a:ext>
                </a:extLst>
              </a:tr>
              <a:tr h="55925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</a:rPr>
                        <a:t>The default</a:t>
                      </a:r>
                      <a:r>
                        <a:rPr lang="en-US" sz="1200">
                          <a:effectLst/>
                        </a:rPr>
                        <a:t>: an existing index will not be altered, a missing index will be created along with their mappings and analyzer definitions.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170218"/>
                  </a:ext>
                </a:extLst>
              </a:tr>
              <a:tr h="55925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Indexes will be deleted if existing and then created along with their mappings and analyzer definitions. This will delete all content from the indexes!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150322"/>
                  </a:ext>
                </a:extLst>
              </a:tr>
              <a:tr h="4536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RECREATE_DELETE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Similarly to RECREATE but will also delete the index at shutdown. Commonly used for tests.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494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82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05904"/>
          </a:xfrm>
        </p:spPr>
        <p:txBody>
          <a:bodyPr>
            <a:normAutofit/>
          </a:bodyPr>
          <a:lstStyle/>
          <a:p>
            <a:pPr algn="ctr"/>
            <a:r>
              <a:rPr lang="fa-IR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توضیح تنظیمات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45324"/>
            <a:ext cx="8915400" cy="4565898"/>
          </a:xfrm>
        </p:spPr>
        <p:txBody>
          <a:bodyPr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B Nazanin"/>
              </a:rPr>
              <a:t>spring.jpa.properties.hibernate.search.default.elasticsearch.required_index_status=yellow</a:t>
            </a:r>
            <a:endParaRPr lang="fa-IR" dirty="0">
              <a:latin typeface="Times New Roman" panose="02020603050405020304" pitchFamily="18" charset="0"/>
              <a:ea typeface="Calibri" panose="020F0502020204030204" pitchFamily="34" charset="0"/>
              <a:cs typeface="B Nazanin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B Nazanin"/>
              </a:rPr>
              <a:t>elasticSearch</a:t>
            </a:r>
            <a:r>
              <a:rPr lang="en-US" dirty="0">
                <a:latin typeface="B Nazanin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a-IR" dirty="0">
                <a:latin typeface="B Nazanin"/>
                <a:ea typeface="Calibri" panose="020F0502020204030204" pitchFamily="34" charset="0"/>
                <a:cs typeface="Arial" panose="020B0604020202020204" pitchFamily="34" charset="0"/>
              </a:rPr>
              <a:t>که می خواهیم با آن ارتباط برقرار کنیم چه وضعیتی داشته باشد. (رنگ سبز: از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B Nazanin"/>
              </a:rPr>
              <a:t>elasticSearch</a:t>
            </a:r>
            <a:r>
              <a:rPr lang="en-US" dirty="0">
                <a:latin typeface="B Nazanin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a-IR" dirty="0">
                <a:latin typeface="B Nazanin"/>
                <a:ea typeface="Calibri" panose="020F0502020204030204" pitchFamily="34" charset="0"/>
                <a:cs typeface="Arial" panose="020B0604020202020204" pitchFamily="34" charset="0"/>
              </a:rPr>
              <a:t> یک بک آپ داریم ، رنگ زرد: بک آپ از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B Nazanin"/>
              </a:rPr>
              <a:t>elasticSearch</a:t>
            </a:r>
            <a:r>
              <a:rPr lang="en-US" dirty="0">
                <a:latin typeface="B Nazanin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a-IR" dirty="0">
                <a:latin typeface="B Nazanin"/>
                <a:ea typeface="Calibri" panose="020F0502020204030204" pitchFamily="34" charset="0"/>
                <a:cs typeface="Arial" panose="020B0604020202020204" pitchFamily="34" charset="0"/>
              </a:rPr>
              <a:t> نداریم)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spring.jpa.properties.hibernate.search.default.elasticsearch.refresh_after_write=true</a:t>
            </a:r>
          </a:p>
          <a:p>
            <a:pPr algn="r" rtl="1"/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/>
              </a:rPr>
              <a:t>وقتی که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B Nazanin"/>
              </a:rPr>
              <a:t>write</a:t>
            </a: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/>
              </a:rPr>
              <a:t> روی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B Nazanin"/>
              </a:rPr>
              <a:t>elasticSearch</a:t>
            </a:r>
            <a:r>
              <a:rPr lang="en-US" dirty="0">
                <a:latin typeface="B Nazanin"/>
                <a:ea typeface="Calibri" panose="020F0502020204030204" pitchFamily="34" charset="0"/>
              </a:rPr>
              <a:t> </a:t>
            </a:r>
            <a:r>
              <a:rPr lang="fa-IR" dirty="0">
                <a:latin typeface="B Nazanin"/>
                <a:ea typeface="Calibri" panose="020F0502020204030204" pitchFamily="34" charset="0"/>
              </a:rPr>
              <a:t> </a:t>
            </a:r>
            <a:r>
              <a:rPr lang="fa-IR" sz="1400" dirty="0">
                <a:latin typeface="B Nazanin"/>
                <a:ea typeface="Calibri" panose="020F0502020204030204" pitchFamily="34" charset="0"/>
              </a:rPr>
              <a:t>انجام می شود یک رفرش انجام شود.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293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234"/>
          </a:xfrm>
        </p:spPr>
        <p:txBody>
          <a:bodyPr>
            <a:normAutofit/>
          </a:bodyPr>
          <a:lstStyle/>
          <a:p>
            <a:pPr algn="ctr"/>
            <a:r>
              <a:rPr lang="fa-IR" sz="2000" b="1" dirty="0"/>
              <a:t>ایندکس کردن انتیتی ها </a:t>
            </a:r>
            <a:r>
              <a:rPr lang="fa-IR" sz="2000" b="1" dirty="0" smtClean="0"/>
              <a:t>: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6952"/>
            <a:ext cx="10515600" cy="5210011"/>
          </a:xfrm>
        </p:spPr>
        <p:txBody>
          <a:bodyPr>
            <a:noAutofit/>
          </a:bodyPr>
          <a:lstStyle/>
          <a:p>
            <a:pPr lvl="0" algn="r" rtl="1"/>
            <a:r>
              <a:rPr lang="en-US" sz="1800" dirty="0" smtClean="0"/>
              <a:t>@</a:t>
            </a:r>
            <a:r>
              <a:rPr lang="en-US" sz="1800" dirty="0"/>
              <a:t>indexed</a:t>
            </a:r>
            <a:r>
              <a:rPr lang="fa-IR" sz="1800" dirty="0"/>
              <a:t> : روی انتیتی موردنظری که میخواهیم آن را ایندکس کنیم</a:t>
            </a:r>
            <a:endParaRPr lang="en-US" sz="1800" dirty="0"/>
          </a:p>
          <a:p>
            <a:pPr lvl="0" algn="r" rtl="1"/>
            <a:r>
              <a:rPr lang="en-US" sz="1800" dirty="0" smtClean="0"/>
              <a:t>@</a:t>
            </a:r>
            <a:r>
              <a:rPr lang="en-US" sz="1800" dirty="0"/>
              <a:t>field</a:t>
            </a:r>
            <a:r>
              <a:rPr lang="fa-IR" sz="1800" dirty="0"/>
              <a:t> : </a:t>
            </a:r>
            <a:r>
              <a:rPr lang="fa-IR" sz="1800" dirty="0" smtClean="0"/>
              <a:t>برا</a:t>
            </a:r>
            <a:r>
              <a:rPr lang="en-US" sz="1800" dirty="0" smtClean="0"/>
              <a:t>.</a:t>
            </a:r>
            <a:r>
              <a:rPr lang="fa-IR" sz="1800" dirty="0"/>
              <a:t>فیلدهای </a:t>
            </a:r>
            <a:r>
              <a:rPr lang="en-US" sz="1800" dirty="0"/>
              <a:t>Wrapper Classes</a:t>
            </a:r>
            <a:r>
              <a:rPr lang="fa-IR" sz="1800" dirty="0"/>
              <a:t> مانند فیلدهای </a:t>
            </a:r>
            <a:r>
              <a:rPr lang="en-US" sz="1800" dirty="0"/>
              <a:t>string</a:t>
            </a:r>
            <a:r>
              <a:rPr lang="fa-IR" sz="1800" dirty="0"/>
              <a:t>، </a:t>
            </a:r>
            <a:r>
              <a:rPr lang="en-US" sz="1800" dirty="0" err="1"/>
              <a:t>boolean</a:t>
            </a:r>
            <a:r>
              <a:rPr lang="fa-IR" sz="1800" dirty="0"/>
              <a:t>،  </a:t>
            </a:r>
            <a:r>
              <a:rPr lang="en-US" sz="1800" dirty="0"/>
              <a:t>integer </a:t>
            </a:r>
            <a:endParaRPr lang="en-US" sz="1800" dirty="0" smtClean="0"/>
          </a:p>
          <a:p>
            <a:pPr lvl="0" algn="r" rtl="1"/>
            <a:r>
              <a:rPr lang="en-US" dirty="0"/>
              <a:t>@</a:t>
            </a:r>
            <a:r>
              <a:rPr lang="en-US" dirty="0" err="1" smtClean="0"/>
              <a:t>SortableField</a:t>
            </a:r>
            <a:r>
              <a:rPr lang="en-US" dirty="0" smtClean="0"/>
              <a:t> </a:t>
            </a:r>
            <a:r>
              <a:rPr lang="fa-IR" dirty="0" smtClean="0"/>
              <a:t> : فیلدهایی که میخواهیم در ایندکس مرتب باشند.</a:t>
            </a:r>
            <a:endParaRPr lang="en-US" sz="1800" dirty="0"/>
          </a:p>
          <a:p>
            <a:pPr algn="r" rtl="1"/>
            <a:r>
              <a:rPr lang="en-US" sz="1800" dirty="0"/>
              <a:t>@</a:t>
            </a:r>
            <a:r>
              <a:rPr lang="en-US" sz="1800" dirty="0" smtClean="0"/>
              <a:t>Field(index=</a:t>
            </a:r>
            <a:r>
              <a:rPr lang="en-US" sz="1800" dirty="0" err="1" smtClean="0"/>
              <a:t>Index.YES,analyze</a:t>
            </a:r>
            <a:r>
              <a:rPr lang="en-US" sz="1800" dirty="0" smtClean="0"/>
              <a:t>=</a:t>
            </a:r>
            <a:r>
              <a:rPr lang="en-US" sz="1800" dirty="0" err="1" smtClean="0"/>
              <a:t>Analyze.YES,store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Store.YES,indexNullAs</a:t>
            </a:r>
            <a:r>
              <a:rPr lang="en-US" sz="1800" dirty="0"/>
              <a:t> = "field is null</a:t>
            </a:r>
            <a:r>
              <a:rPr lang="en-US" sz="1800" dirty="0" smtClean="0"/>
              <a:t>")</a:t>
            </a:r>
            <a:endParaRPr lang="en-US" sz="1800" dirty="0"/>
          </a:p>
          <a:p>
            <a:pPr algn="r" rtl="1"/>
            <a:r>
              <a:rPr lang="en-US" sz="1800" dirty="0"/>
              <a:t>@Field(analyzer = @Analyzer(definition = "</a:t>
            </a:r>
            <a:r>
              <a:rPr lang="en-US" sz="1800" dirty="0" err="1"/>
              <a:t>PersianAnalyzer</a:t>
            </a:r>
            <a:r>
              <a:rPr lang="en-US" sz="1800" dirty="0"/>
              <a:t>"))</a:t>
            </a:r>
          </a:p>
          <a:p>
            <a:pPr algn="r" rtl="1"/>
            <a:r>
              <a:rPr lang="en-US" sz="1800" dirty="0"/>
              <a:t>@Field(analyzer = @Analyzer(definition = "</a:t>
            </a:r>
            <a:r>
              <a:rPr lang="en-US" sz="1800" dirty="0" err="1"/>
              <a:t>EnglishAnalyzer</a:t>
            </a:r>
            <a:r>
              <a:rPr lang="en-US" sz="1800" dirty="0" smtClean="0"/>
              <a:t>"))</a:t>
            </a:r>
            <a:endParaRPr lang="en-US" sz="1800" dirty="0"/>
          </a:p>
          <a:p>
            <a:pPr algn="r" rtl="1"/>
            <a:r>
              <a:rPr lang="en-US" sz="1800" dirty="0"/>
              <a:t>Analyze</a:t>
            </a:r>
            <a:r>
              <a:rPr lang="fa-IR" sz="1800" dirty="0"/>
              <a:t>: مقدار داخل این فیلد را آنالیز می کند و بصورت جدا توکن می کند. برای مثال زمانی که نام </a:t>
            </a:r>
            <a:r>
              <a:rPr lang="fa-IR" sz="1800" dirty="0" smtClean="0"/>
              <a:t>محصول از </a:t>
            </a:r>
            <a:r>
              <a:rPr lang="fa-IR" sz="1800" dirty="0"/>
              <a:t>چند قسمت تشکیل می شود (نام محصول: پنکه برقی پارس خزر) ان را بصورت جدا توکن می کند و ذخیره می کند که اینکار در جستجوهای متنی به ما خیلی کمک می کند و سریع توکن های آن را پیدا می کند.</a:t>
            </a:r>
            <a:endParaRPr lang="en-US" sz="1800" dirty="0"/>
          </a:p>
          <a:p>
            <a:pPr algn="r" rtl="1"/>
            <a:r>
              <a:rPr lang="en-US" sz="1800" dirty="0"/>
              <a:t>@Analyzer(definition=” ”) </a:t>
            </a:r>
            <a:r>
              <a:rPr lang="fa-IR" sz="1800" dirty="0"/>
              <a:t>: می توان مشخص کرد براساس قواعد کدام زبان (فارسی یا انگلیسی) دیتا را آنالیز و توکن کند</a:t>
            </a:r>
            <a:r>
              <a:rPr lang="fa-IR" sz="1800" dirty="0" smtClean="0"/>
              <a:t>.</a:t>
            </a:r>
            <a:endParaRPr lang="en-US" sz="1800" dirty="0" smtClean="0"/>
          </a:p>
          <a:p>
            <a:pPr algn="r" rtl="1"/>
            <a:r>
              <a:rPr lang="fa-IR" dirty="0" smtClean="0"/>
              <a:t>اگر دیتاهای ثبت شده به زبان فارسی است مقدار </a:t>
            </a:r>
            <a:r>
              <a:rPr lang="en-US" dirty="0" smtClean="0"/>
              <a:t>definition </a:t>
            </a:r>
            <a:r>
              <a:rPr lang="fa-IR" dirty="0" smtClean="0"/>
              <a:t> فارسی تنظیم شود.</a:t>
            </a:r>
            <a:endParaRPr lang="en-US" sz="1800" dirty="0"/>
          </a:p>
          <a:p>
            <a:pPr algn="r" rtl="1"/>
            <a:r>
              <a:rPr lang="en-US" sz="1800" dirty="0" err="1" smtClean="0"/>
              <a:t>indexNullAs</a:t>
            </a:r>
            <a:r>
              <a:rPr lang="fa-IR" sz="1800" dirty="0"/>
              <a:t>: اگر فیلد موردنظر </a:t>
            </a:r>
            <a:r>
              <a:rPr lang="en-US" sz="1800" dirty="0"/>
              <a:t>null</a:t>
            </a:r>
            <a:r>
              <a:rPr lang="fa-IR" sz="1800" dirty="0"/>
              <a:t> بود بجای آن می توان یک مقدار در نظر گرفت.</a:t>
            </a:r>
            <a:endParaRPr lang="en-US" sz="1800" dirty="0"/>
          </a:p>
          <a:p>
            <a:pPr algn="r" rt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54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7454</TotalTime>
  <Words>985</Words>
  <Application>Microsoft Office PowerPoint</Application>
  <PresentationFormat>Widescreen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 Unicode MS</vt:lpstr>
      <vt:lpstr>B Nazanin</vt:lpstr>
      <vt:lpstr>Calibri</vt:lpstr>
      <vt:lpstr>Century Gothic</vt:lpstr>
      <vt:lpstr>Courier New</vt:lpstr>
      <vt:lpstr>Tahoma</vt:lpstr>
      <vt:lpstr>Times New Roman</vt:lpstr>
      <vt:lpstr>Wingdings 3</vt:lpstr>
      <vt:lpstr>Wisp</vt:lpstr>
      <vt:lpstr>Hibernate search </vt:lpstr>
      <vt:lpstr>چیست؟Hibernate Search</vt:lpstr>
      <vt:lpstr>پیاده سازی</vt:lpstr>
      <vt:lpstr>Configuration Properties</vt:lpstr>
      <vt:lpstr>توضیح تنظیمات</vt:lpstr>
      <vt:lpstr>توضیح تنظیمات</vt:lpstr>
      <vt:lpstr>توضیح تنظیمات</vt:lpstr>
      <vt:lpstr>توضیح تنظیمات</vt:lpstr>
      <vt:lpstr>ایندکس کردن انتیتی ها :</vt:lpstr>
      <vt:lpstr>store</vt:lpstr>
      <vt:lpstr>مقادیر پیش فرض</vt:lpstr>
      <vt:lpstr>ایندکس کردن انتیتی ها :</vt:lpstr>
      <vt:lpstr>ایندکس کردن انتیتی ها :</vt:lpstr>
      <vt:lpstr>جستجو</vt:lpstr>
      <vt:lpstr>Rebuild index  </vt:lpstr>
      <vt:lpstr>Luke</vt:lpstr>
      <vt:lpstr>Luke</vt:lpstr>
      <vt:lpstr>Luke</vt:lpstr>
      <vt:lpstr>Luke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dev3</dc:creator>
  <cp:lastModifiedBy>MyUser</cp:lastModifiedBy>
  <cp:revision>67</cp:revision>
  <dcterms:created xsi:type="dcterms:W3CDTF">2020-07-28T04:35:30Z</dcterms:created>
  <dcterms:modified xsi:type="dcterms:W3CDTF">2020-09-09T11:51:39Z</dcterms:modified>
</cp:coreProperties>
</file>