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78" r:id="rId2"/>
    <p:sldId id="283" r:id="rId3"/>
    <p:sldId id="257" r:id="rId4"/>
    <p:sldId id="258" r:id="rId5"/>
    <p:sldId id="259" r:id="rId6"/>
    <p:sldId id="256" r:id="rId7"/>
    <p:sldId id="260" r:id="rId8"/>
    <p:sldId id="288" r:id="rId9"/>
    <p:sldId id="261" r:id="rId10"/>
    <p:sldId id="262" r:id="rId11"/>
    <p:sldId id="263" r:id="rId12"/>
    <p:sldId id="264" r:id="rId13"/>
    <p:sldId id="287" r:id="rId14"/>
    <p:sldId id="265" r:id="rId15"/>
    <p:sldId id="266" r:id="rId16"/>
    <p:sldId id="267" r:id="rId17"/>
    <p:sldId id="268" r:id="rId18"/>
    <p:sldId id="269" r:id="rId19"/>
    <p:sldId id="270" r:id="rId20"/>
    <p:sldId id="271" r:id="rId21"/>
    <p:sldId id="272" r:id="rId22"/>
    <p:sldId id="273"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varScale="1">
        <p:scale>
          <a:sx n="115" d="100"/>
          <a:sy n="115" d="100"/>
        </p:scale>
        <p:origin x="3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3391563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08939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16279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770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4095661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36F70A-2FF0-4E0A-87AD-BA43A3F5419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797432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36F70A-2FF0-4E0A-87AD-BA43A3F5419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62617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5452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38297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58469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6F70A-2FF0-4E0A-87AD-BA43A3F5419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2814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09850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36F70A-2FF0-4E0A-87AD-BA43A3F5419A}"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79447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36F70A-2FF0-4E0A-87AD-BA43A3F5419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86671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36F70A-2FF0-4E0A-87AD-BA43A3F5419A}"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427691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0814900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6F70A-2FF0-4E0A-87AD-BA43A3F5419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50112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36F70A-2FF0-4E0A-87AD-BA43A3F5419A}" type="datetimeFigureOut">
              <a:rPr lang="en-US" smtClean="0"/>
              <a:t>9/9/2020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D6BF49-05CD-4564-BD42-F46347DCE5C4}" type="slidenum">
              <a:rPr lang="en-US" smtClean="0"/>
              <a:t>‹#›</a:t>
            </a:fld>
            <a:endParaRPr lang="en-US"/>
          </a:p>
        </p:txBody>
      </p:sp>
    </p:spTree>
    <p:extLst>
      <p:ext uri="{BB962C8B-B14F-4D97-AF65-F5344CB8AC3E}">
        <p14:creationId xmlns:p14="http://schemas.microsoft.com/office/powerpoint/2010/main" val="117661498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spring_boot/spring_boot_scheduling.htm#:~:text=Scheduling%20is%20a%20process%20of,scheduler%20on%20the%20Spring%20applications." TargetMode="External"/><Relationship Id="rId2" Type="http://schemas.openxmlformats.org/officeDocument/2006/relationships/hyperlink" Target="https://www.baeldung.com/cron-expres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cd/E12058_01/doc/doc.1014/e12030/cron_expression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749" y="1723254"/>
            <a:ext cx="9144000" cy="2387600"/>
          </a:xfrm>
        </p:spPr>
        <p:txBody>
          <a:bodyPr>
            <a:normAutofit/>
          </a:bodyPr>
          <a:lstStyle/>
          <a:p>
            <a:r>
              <a:rPr lang="fa-IR" sz="6600" b="1" dirty="0" smtClean="0"/>
              <a:t>زمانبندی</a:t>
            </a:r>
            <a:br>
              <a:rPr lang="fa-IR" sz="6600" b="1" dirty="0" smtClean="0"/>
            </a:br>
            <a:r>
              <a:rPr lang="en-US" sz="6600" b="1" dirty="0" smtClean="0"/>
              <a:t>Scheduler</a:t>
            </a:r>
            <a:endParaRPr lang="en-US" sz="6600" dirty="0"/>
          </a:p>
        </p:txBody>
      </p:sp>
    </p:spTree>
    <p:extLst>
      <p:ext uri="{BB962C8B-B14F-4D97-AF65-F5344CB8AC3E}">
        <p14:creationId xmlns:p14="http://schemas.microsoft.com/office/powerpoint/2010/main" val="16063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t>توضیح علامت ها در عبارات </a:t>
            </a:r>
            <a:r>
              <a:rPr lang="de-DE" dirty="0" smtClean="0"/>
              <a:t>Corn</a:t>
            </a:r>
            <a:endParaRPr lang="en-US" dirty="0"/>
          </a:p>
        </p:txBody>
      </p:sp>
      <p:sp>
        <p:nvSpPr>
          <p:cNvPr id="4" name="Content Placeholder 3"/>
          <p:cNvSpPr>
            <a:spLocks noGrp="1"/>
          </p:cNvSpPr>
          <p:nvPr>
            <p:ph sz="quarter" idx="13"/>
          </p:nvPr>
        </p:nvSpPr>
        <p:spPr/>
        <p:txBody>
          <a:bodyPr>
            <a:normAutofit fontScale="77500" lnSpcReduction="20000"/>
          </a:bodyPr>
          <a:lstStyle/>
          <a:p>
            <a:pPr lvl="0"/>
            <a:r>
              <a:rPr lang="en-US" b="1" dirty="0"/>
              <a:t>* (all)</a:t>
            </a:r>
            <a:r>
              <a:rPr lang="en-US" dirty="0"/>
              <a:t> – it is used to specify that event should happen for every time unit. For example, </a:t>
            </a:r>
            <a:r>
              <a:rPr lang="en-US" i="1" dirty="0"/>
              <a:t>“*”</a:t>
            </a:r>
            <a:r>
              <a:rPr lang="en-US" dirty="0"/>
              <a:t> in the &lt;</a:t>
            </a:r>
            <a:r>
              <a:rPr lang="en-US" i="1" dirty="0"/>
              <a:t>minute&gt;</a:t>
            </a:r>
            <a:r>
              <a:rPr lang="en-US" dirty="0"/>
              <a:t> field – means “for every minute”</a:t>
            </a:r>
          </a:p>
          <a:p>
            <a:pPr lvl="0" algn="r" rtl="1"/>
            <a:r>
              <a:rPr lang="ar-SA" dirty="0"/>
              <a:t>* (همه) - </a:t>
            </a:r>
            <a:r>
              <a:rPr lang="ar-SA" dirty="0" smtClean="0"/>
              <a:t>مشخص </a:t>
            </a:r>
            <a:r>
              <a:rPr lang="ar-SA" dirty="0"/>
              <a:t>کردن این واقعه باید برای هر واحد زمانی اتفاق بیفتد. به عنوان مثال ، "*" در قسمت &lt;</a:t>
            </a:r>
            <a:r>
              <a:rPr lang="en-US" dirty="0"/>
              <a:t>minute&gt; - </a:t>
            </a:r>
            <a:r>
              <a:rPr lang="ar-SA" dirty="0"/>
              <a:t>به معنی "برای هر دقیقه"</a:t>
            </a:r>
            <a:endParaRPr lang="en-US" dirty="0"/>
          </a:p>
          <a:p>
            <a:pPr marL="0" indent="0" rtl="1">
              <a:buNone/>
            </a:pPr>
            <a:endParaRPr lang="en-US" dirty="0"/>
          </a:p>
          <a:p>
            <a:pPr lvl="0"/>
            <a:r>
              <a:rPr lang="en-US" b="1" dirty="0"/>
              <a:t>? (any)</a:t>
            </a:r>
            <a:r>
              <a:rPr lang="en-US" dirty="0"/>
              <a:t> – it is utilized in the &lt;</a:t>
            </a:r>
            <a:r>
              <a:rPr lang="en-US" i="1" dirty="0"/>
              <a:t>day-of-month&gt;</a:t>
            </a:r>
            <a:r>
              <a:rPr lang="en-US" dirty="0"/>
              <a:t> and &lt;</a:t>
            </a:r>
            <a:r>
              <a:rPr lang="en-US" i="1" dirty="0"/>
              <a:t>day-of -week&gt; </a:t>
            </a:r>
            <a:r>
              <a:rPr lang="en-US" dirty="0"/>
              <a:t>fields to denote the arbitrary value – neglect the field value. For example, if we want to fire a script at “5th of every month” irrespective of what the day of the week falls on that date, then we specify a “</a:t>
            </a:r>
            <a:r>
              <a:rPr lang="en-US" i="1" dirty="0"/>
              <a:t>?</a:t>
            </a:r>
            <a:r>
              <a:rPr lang="en-US" dirty="0"/>
              <a:t>” in the &lt;</a:t>
            </a:r>
            <a:r>
              <a:rPr lang="en-US" i="1" dirty="0"/>
              <a:t>day-of-week&gt;</a:t>
            </a:r>
            <a:r>
              <a:rPr lang="en-US" dirty="0"/>
              <a:t> field</a:t>
            </a:r>
          </a:p>
          <a:p>
            <a:pPr lvl="0" algn="r" rtl="1"/>
            <a:r>
              <a:rPr lang="ar-SA" dirty="0"/>
              <a:t>؟ (هر) - در زمینه &lt;</a:t>
            </a:r>
            <a:r>
              <a:rPr lang="en-US" dirty="0"/>
              <a:t>day-of-month&gt; </a:t>
            </a:r>
            <a:r>
              <a:rPr lang="ar-SA" dirty="0"/>
              <a:t>و &lt;</a:t>
            </a:r>
            <a:r>
              <a:rPr lang="en-US" dirty="0"/>
              <a:t>day-of-</a:t>
            </a:r>
            <a:r>
              <a:rPr lang="ar-SA" dirty="0"/>
              <a:t>هفته&gt; برای نشان دادن مقدار دلخواه مورد استفاده قرار می گیرد - از ارزش فیلد غفلت کنید. به عنوان مثال ، اگر بخواهیم فیلمنامه را در "پنجم هر ماه" </a:t>
            </a:r>
            <a:r>
              <a:rPr lang="fa-IR" dirty="0" smtClean="0"/>
              <a:t>اجرا کنیم </a:t>
            </a:r>
            <a:r>
              <a:rPr lang="ar-SA" dirty="0" smtClean="0"/>
              <a:t>، </a:t>
            </a:r>
            <a:r>
              <a:rPr lang="ar-SA" dirty="0"/>
              <a:t>صرف نظر از اینکه روز هفته در آن تاریخ سقوط می کند ، پس "؟" را مشخص می کنیم در قسمت &lt;</a:t>
            </a:r>
            <a:r>
              <a:rPr lang="en-US" smtClean="0"/>
              <a:t>day-of-week&gt;</a:t>
            </a:r>
            <a:endParaRPr lang="en-US" dirty="0"/>
          </a:p>
        </p:txBody>
      </p:sp>
    </p:spTree>
    <p:extLst>
      <p:ext uri="{BB962C8B-B14F-4D97-AF65-F5344CB8AC3E}">
        <p14:creationId xmlns:p14="http://schemas.microsoft.com/office/powerpoint/2010/main" val="148066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483326"/>
            <a:ext cx="10515600" cy="5693637"/>
          </a:xfrm>
        </p:spPr>
        <p:txBody>
          <a:bodyPr>
            <a:normAutofit lnSpcReduction="10000"/>
          </a:bodyPr>
          <a:lstStyle/>
          <a:p>
            <a:pPr lvl="0"/>
            <a:r>
              <a:rPr lang="en-US" b="1" dirty="0"/>
              <a:t>– (range) </a:t>
            </a:r>
            <a:r>
              <a:rPr lang="en-US" dirty="0"/>
              <a:t>– it is used to determine the value range. For example, “</a:t>
            </a:r>
            <a:r>
              <a:rPr lang="en-US" i="1" dirty="0"/>
              <a:t>10-11</a:t>
            </a:r>
            <a:r>
              <a:rPr lang="en-US" dirty="0"/>
              <a:t>” in </a:t>
            </a:r>
            <a:r>
              <a:rPr lang="en-US" i="1" dirty="0"/>
              <a:t>&lt;hour&gt;</a:t>
            </a:r>
            <a:r>
              <a:rPr lang="en-US" dirty="0"/>
              <a:t> field means “10th and 11th hours”</a:t>
            </a:r>
          </a:p>
          <a:p>
            <a:pPr lvl="0" algn="r" rtl="1"/>
            <a:r>
              <a:rPr lang="ar-SA" dirty="0"/>
              <a:t>- (دامنه) - از آن برای تعیین دامنه مقدار استفاده می شود. به عنوان مثال ، "10-11" در قسمت "ساعت" به معنی "ساعت 10 و 11" است</a:t>
            </a:r>
            <a:endParaRPr lang="en-US" dirty="0"/>
          </a:p>
          <a:p>
            <a:pPr rtl="1"/>
            <a:r>
              <a:rPr lang="en-US" dirty="0"/>
              <a:t> </a:t>
            </a:r>
          </a:p>
          <a:p>
            <a:pPr lvl="0"/>
            <a:r>
              <a:rPr lang="en-US" b="1" dirty="0"/>
              <a:t>, (values) </a:t>
            </a:r>
            <a:r>
              <a:rPr lang="en-US" dirty="0"/>
              <a:t>– it is used to specify multiple values. For example, “</a:t>
            </a:r>
            <a:r>
              <a:rPr lang="en-US" i="1" dirty="0"/>
              <a:t>MON, WED, FRI”</a:t>
            </a:r>
            <a:r>
              <a:rPr lang="en-US" dirty="0"/>
              <a:t> in &lt;</a:t>
            </a:r>
            <a:r>
              <a:rPr lang="en-US" i="1" dirty="0"/>
              <a:t>day-of-week&gt;</a:t>
            </a:r>
            <a:r>
              <a:rPr lang="en-US" dirty="0"/>
              <a:t> field means on the days “Monday, Wednesday, and Friday”</a:t>
            </a:r>
          </a:p>
          <a:p>
            <a:pPr lvl="0" algn="r" rtl="1"/>
            <a:r>
              <a:rPr lang="ar-SA" dirty="0"/>
              <a:t>، (مقادیر) - برای مشخص کردن مقادیر چندگانه استفاده می شود. به عنوان مثال ، "</a:t>
            </a:r>
            <a:r>
              <a:rPr lang="en-US" dirty="0"/>
              <a:t>MON </a:t>
            </a:r>
            <a:r>
              <a:rPr lang="ar-SA" dirty="0"/>
              <a:t>، </a:t>
            </a:r>
            <a:r>
              <a:rPr lang="en-US" dirty="0"/>
              <a:t>WED </a:t>
            </a:r>
            <a:r>
              <a:rPr lang="ar-SA" dirty="0"/>
              <a:t>، </a:t>
            </a:r>
            <a:r>
              <a:rPr lang="en-US" dirty="0"/>
              <a:t>FRI" </a:t>
            </a:r>
            <a:r>
              <a:rPr lang="ar-SA" dirty="0"/>
              <a:t>در قسمت &lt;</a:t>
            </a:r>
            <a:r>
              <a:rPr lang="en-US" dirty="0"/>
              <a:t>day-of-week&gt; </a:t>
            </a:r>
            <a:r>
              <a:rPr lang="ar-SA" dirty="0"/>
              <a:t>به معنی روزهای "دوشنبه ، چهارشنبه و جمعه" است</a:t>
            </a:r>
            <a:endParaRPr lang="en-US" dirty="0"/>
          </a:p>
          <a:p>
            <a:pPr rtl="1"/>
            <a:r>
              <a:rPr lang="en-US" dirty="0"/>
              <a:t> </a:t>
            </a:r>
          </a:p>
          <a:p>
            <a:pPr lvl="0"/>
            <a:r>
              <a:rPr lang="en-US" b="1" dirty="0"/>
              <a:t>/ (increments) </a:t>
            </a:r>
            <a:r>
              <a:rPr lang="en-US" dirty="0"/>
              <a:t>– it is used to specify the incremental values. For example, a </a:t>
            </a:r>
            <a:r>
              <a:rPr lang="en-US" i="1" dirty="0"/>
              <a:t>“5/15”</a:t>
            </a:r>
            <a:r>
              <a:rPr lang="en-US" dirty="0"/>
              <a:t> in the &lt;</a:t>
            </a:r>
            <a:r>
              <a:rPr lang="en-US" i="1" dirty="0"/>
              <a:t>minute&gt; </a:t>
            </a:r>
            <a:r>
              <a:rPr lang="en-US" dirty="0"/>
              <a:t>field, means at “5, 20, 35 and 50 minutes of an hour”</a:t>
            </a:r>
          </a:p>
          <a:p>
            <a:pPr lvl="0" algn="r" rtl="1"/>
            <a:r>
              <a:rPr lang="ar-SA" dirty="0"/>
              <a:t>/ (افزایش) - از آن برای مشخص کردن مقادیر افزایشی استفاده می شود. به عنوان مثال ، یک "5/15" در قسمت &lt;</a:t>
            </a:r>
            <a:r>
              <a:rPr lang="en-US" dirty="0"/>
              <a:t>minute&gt; </a:t>
            </a:r>
            <a:r>
              <a:rPr lang="ar-SA" dirty="0"/>
              <a:t>به معنی "5 ، 20 ، 35 و 50 دقیقه در ساعت" است</a:t>
            </a:r>
            <a:endParaRPr lang="en-US" dirty="0"/>
          </a:p>
          <a:p>
            <a:pPr algn="r"/>
            <a:endParaRPr lang="en-US" dirty="0"/>
          </a:p>
        </p:txBody>
      </p:sp>
    </p:spTree>
    <p:extLst>
      <p:ext uri="{BB962C8B-B14F-4D97-AF65-F5344CB8AC3E}">
        <p14:creationId xmlns:p14="http://schemas.microsoft.com/office/powerpoint/2010/main" val="3683987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13954"/>
            <a:ext cx="10515600" cy="6035040"/>
          </a:xfrm>
        </p:spPr>
        <p:txBody>
          <a:bodyPr>
            <a:normAutofit fontScale="70000" lnSpcReduction="20000"/>
          </a:bodyPr>
          <a:lstStyle/>
          <a:p>
            <a:pPr lvl="0"/>
            <a:r>
              <a:rPr lang="en-US" b="1" dirty="0"/>
              <a:t>L (last) </a:t>
            </a:r>
            <a:r>
              <a:rPr lang="en-US" dirty="0"/>
              <a:t>– it has different meanings when used in various fields. For example, if it's applied in the &lt;</a:t>
            </a:r>
            <a:r>
              <a:rPr lang="en-US" i="1" dirty="0"/>
              <a:t>day-of-month&gt; </a:t>
            </a:r>
            <a:r>
              <a:rPr lang="en-US" dirty="0"/>
              <a:t>field, then it means last day of the month, i.e. “31st for January” and so on as per the calendar month. It can be used with an offset value, like “</a:t>
            </a:r>
            <a:r>
              <a:rPr lang="en-US" i="1" dirty="0"/>
              <a:t>L-3</a:t>
            </a:r>
            <a:r>
              <a:rPr lang="en-US" dirty="0"/>
              <a:t>“, which denotes the “third to last day of the calendar month”. In the &lt;</a:t>
            </a:r>
            <a:r>
              <a:rPr lang="en-US" i="1" dirty="0"/>
              <a:t>day-of-week&gt;</a:t>
            </a:r>
            <a:r>
              <a:rPr lang="en-US" dirty="0"/>
              <a:t>, it specifies the “last day of a week”. It can also be used with another value in &lt;</a:t>
            </a:r>
            <a:r>
              <a:rPr lang="en-US" i="1" dirty="0"/>
              <a:t>day-of-week&gt;</a:t>
            </a:r>
            <a:r>
              <a:rPr lang="en-US" dirty="0"/>
              <a:t>, like “</a:t>
            </a:r>
            <a:r>
              <a:rPr lang="en-US" i="1" dirty="0"/>
              <a:t>6L</a:t>
            </a:r>
            <a:r>
              <a:rPr lang="en-US" dirty="0"/>
              <a:t>“, which denotes the “last Friday”</a:t>
            </a:r>
          </a:p>
          <a:p>
            <a:pPr lvl="0" algn="r" rtl="1"/>
            <a:r>
              <a:rPr lang="en-US" dirty="0"/>
              <a:t>L (</a:t>
            </a:r>
            <a:r>
              <a:rPr lang="ar-SA" dirty="0"/>
              <a:t>آخرین) - هنگام استفاده در زمینه های مختلف دارای معانی مختلفی است. به عنوان مثال ، اگر در قسمت &lt;</a:t>
            </a:r>
            <a:r>
              <a:rPr lang="en-US" dirty="0"/>
              <a:t>day-of-month&gt; </a:t>
            </a:r>
            <a:r>
              <a:rPr lang="ar-SA" dirty="0"/>
              <a:t>اعمال شود ، به معنای آخرین روز ماه است ، یعنی "31 ژانویه" و غیره طبق ماه تقویم. این می تواند با یک مقدار جبران مانند "</a:t>
            </a:r>
            <a:r>
              <a:rPr lang="en-US" dirty="0"/>
              <a:t>L-3" </a:t>
            </a:r>
            <a:r>
              <a:rPr lang="ar-SA" dirty="0"/>
              <a:t>، که "روز سوم تا آخر ماه تقویم" را نشان می دهد ، استفاده شود. در &lt;</a:t>
            </a:r>
            <a:r>
              <a:rPr lang="en-US" dirty="0"/>
              <a:t>day-of-week&gt; </a:t>
            </a:r>
            <a:r>
              <a:rPr lang="ar-SA" dirty="0"/>
              <a:t>، "آخرین روز هفته" را مشخص می کند. همچنین می تواند با مقدار دیگری در &lt;</a:t>
            </a:r>
            <a:r>
              <a:rPr lang="en-US" dirty="0"/>
              <a:t>day-of-week&gt; </a:t>
            </a:r>
            <a:r>
              <a:rPr lang="ar-SA" dirty="0"/>
              <a:t>مانند "6</a:t>
            </a:r>
            <a:r>
              <a:rPr lang="en-US" dirty="0"/>
              <a:t>L" </a:t>
            </a:r>
            <a:r>
              <a:rPr lang="ar-SA" dirty="0"/>
              <a:t>استفاده شود که حاکی از "جمعه گذشته" است</a:t>
            </a:r>
            <a:endParaRPr lang="en-US" dirty="0"/>
          </a:p>
          <a:p>
            <a:pPr marL="0" indent="0" rtl="1">
              <a:buNone/>
            </a:pPr>
            <a:endParaRPr lang="en-US" dirty="0"/>
          </a:p>
          <a:p>
            <a:pPr lvl="0"/>
            <a:r>
              <a:rPr lang="en-US" b="1" dirty="0"/>
              <a:t>W (weekday) </a:t>
            </a:r>
            <a:r>
              <a:rPr lang="en-US" dirty="0"/>
              <a:t>– it is used to specify the weekday (Monday to Friday) nearest to a given day of the month. For example, if we specify “</a:t>
            </a:r>
            <a:r>
              <a:rPr lang="en-US" i="1" dirty="0"/>
              <a:t>10W</a:t>
            </a:r>
            <a:r>
              <a:rPr lang="en-US" dirty="0"/>
              <a:t>” in the &lt;</a:t>
            </a:r>
            <a:r>
              <a:rPr lang="en-US" i="1" dirty="0"/>
              <a:t>day-of-month&gt; </a:t>
            </a:r>
            <a:r>
              <a:rPr lang="en-US" dirty="0"/>
              <a:t>field, then it means the “weekday near to 10th of that month”. So if “10th” is a Saturday, then the job will be triggered on “9th”, and if “10th” is a Sunday, then it will trigger on “11th”. If you specify “</a:t>
            </a:r>
            <a:r>
              <a:rPr lang="en-US" i="1" dirty="0"/>
              <a:t>1W</a:t>
            </a:r>
            <a:r>
              <a:rPr lang="en-US" dirty="0"/>
              <a:t>” in the &lt;</a:t>
            </a:r>
            <a:r>
              <a:rPr lang="en-US" i="1" dirty="0"/>
              <a:t>day-of-month&gt;</a:t>
            </a:r>
            <a:r>
              <a:rPr lang="en-US" dirty="0"/>
              <a:t> and if “1st” is Saturday, then the job will be triggered on “3rd” which is Monday, and it will not jump back to the previous month</a:t>
            </a:r>
          </a:p>
          <a:p>
            <a:pPr lvl="0" algn="r" rtl="1"/>
            <a:r>
              <a:rPr lang="en-US" dirty="0"/>
              <a:t>W (</a:t>
            </a:r>
            <a:r>
              <a:rPr lang="ar-SA" dirty="0"/>
              <a:t>روز هفته) - برای مشخص کردن روزهای هفته (دوشنبه تا جمعه) نزدیکترین روز به روز معین استفاده می شود. به عنوان مثال ، اگر </a:t>
            </a:r>
            <a:r>
              <a:rPr lang="en-US" dirty="0"/>
              <a:t>“</a:t>
            </a:r>
            <a:r>
              <a:rPr lang="en-US" i="1" dirty="0"/>
              <a:t>10W</a:t>
            </a:r>
            <a:r>
              <a:rPr lang="en-US" dirty="0"/>
              <a:t>”  </a:t>
            </a:r>
            <a:r>
              <a:rPr lang="ar-SA" dirty="0"/>
              <a:t>را در قسمت &lt;</a:t>
            </a:r>
            <a:r>
              <a:rPr lang="en-US" dirty="0"/>
              <a:t>day-of-month&gt; </a:t>
            </a:r>
            <a:r>
              <a:rPr lang="ar-SA" dirty="0"/>
              <a:t>مشخص کنیم ، آن را به معنای "روز هفته نزدیک به دهم آن ماه" است. بنابراین اگر "10</a:t>
            </a:r>
            <a:r>
              <a:rPr lang="en-US" dirty="0" err="1"/>
              <a:t>th</a:t>
            </a:r>
            <a:r>
              <a:rPr lang="en-US" dirty="0"/>
              <a:t>" </a:t>
            </a:r>
            <a:r>
              <a:rPr lang="ar-SA" dirty="0"/>
              <a:t>یک شنبه باشد ، کار در "9</a:t>
            </a:r>
            <a:r>
              <a:rPr lang="en-US" dirty="0" err="1"/>
              <a:t>th</a:t>
            </a:r>
            <a:r>
              <a:rPr lang="en-US" dirty="0"/>
              <a:t>" </a:t>
            </a:r>
            <a:r>
              <a:rPr lang="ar-SA" dirty="0"/>
              <a:t>شروع می شود ، و اگر "10</a:t>
            </a:r>
            <a:r>
              <a:rPr lang="en-US" dirty="0" err="1"/>
              <a:t>th</a:t>
            </a:r>
            <a:r>
              <a:rPr lang="en-US" dirty="0"/>
              <a:t>" </a:t>
            </a:r>
            <a:r>
              <a:rPr lang="ar-SA" dirty="0"/>
              <a:t>یکشنبه باشد ، در "11" شروع می شود. اگر "1</a:t>
            </a:r>
            <a:r>
              <a:rPr lang="en-US" dirty="0"/>
              <a:t>W" </a:t>
            </a:r>
            <a:r>
              <a:rPr lang="ar-SA" dirty="0"/>
              <a:t>را در &lt;</a:t>
            </a:r>
            <a:r>
              <a:rPr lang="en-US" dirty="0"/>
              <a:t>day-of-month&gt; </a:t>
            </a:r>
            <a:r>
              <a:rPr lang="ar-SA" dirty="0"/>
              <a:t>تعیین کنید و اگر "1" شنبه باشد ، کار در "3" آغاز می شود که دوشنبه است ، و به ماه قبل بر نمی گردد.</a:t>
            </a:r>
            <a:endParaRPr lang="en-US" dirty="0"/>
          </a:p>
          <a:p>
            <a:pPr marL="0" indent="0" rtl="1">
              <a:buNone/>
            </a:pPr>
            <a:endParaRPr lang="en-US" dirty="0"/>
          </a:p>
          <a:p>
            <a:pPr lvl="0"/>
            <a:r>
              <a:rPr lang="en-US" b="1" dirty="0"/>
              <a:t>#</a:t>
            </a:r>
            <a:r>
              <a:rPr lang="en-US" dirty="0"/>
              <a:t> – it is used to specify the “</a:t>
            </a:r>
            <a:r>
              <a:rPr lang="en-US" i="1" dirty="0"/>
              <a:t>N</a:t>
            </a:r>
            <a:r>
              <a:rPr lang="en-US" dirty="0"/>
              <a:t>-</a:t>
            </a:r>
            <a:r>
              <a:rPr lang="en-US" dirty="0" err="1"/>
              <a:t>th</a:t>
            </a:r>
            <a:r>
              <a:rPr lang="en-US" dirty="0"/>
              <a:t>” occurrence of a weekday of the month, for example, “3rd Friday of the month” can be indicated as “</a:t>
            </a:r>
            <a:r>
              <a:rPr lang="en-US" i="1" dirty="0"/>
              <a:t>6#3</a:t>
            </a:r>
            <a:r>
              <a:rPr lang="en-US" dirty="0"/>
              <a:t>“</a:t>
            </a:r>
          </a:p>
          <a:p>
            <a:pPr algn="r"/>
            <a:r>
              <a:rPr lang="ar-SA" dirty="0"/>
              <a:t># - برای مشخص کردن وقوع "</a:t>
            </a:r>
            <a:r>
              <a:rPr lang="en-US" dirty="0"/>
              <a:t>N-</a:t>
            </a:r>
            <a:r>
              <a:rPr lang="en-US" dirty="0" err="1"/>
              <a:t>th</a:t>
            </a:r>
            <a:r>
              <a:rPr lang="en-US" dirty="0"/>
              <a:t>" </a:t>
            </a:r>
            <a:r>
              <a:rPr lang="ar-SA" dirty="0"/>
              <a:t>یک روز هفته از ماه استفاده می شود ، به عنوان مثال "3 جمعه ماه" را می توان به عنوان "6 # 3" نشان داد</a:t>
            </a:r>
            <a:endParaRPr lang="en-US" dirty="0"/>
          </a:p>
        </p:txBody>
      </p:sp>
    </p:spTree>
    <p:extLst>
      <p:ext uri="{BB962C8B-B14F-4D97-AF65-F5344CB8AC3E}">
        <p14:creationId xmlns:p14="http://schemas.microsoft.com/office/powerpoint/2010/main" val="2224842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مثال</a:t>
            </a:r>
            <a:endParaRPr lang="en-US" dirty="0"/>
          </a:p>
        </p:txBody>
      </p:sp>
      <p:pic>
        <p:nvPicPr>
          <p:cNvPr id="4" name="Content Placeholder 3"/>
          <p:cNvPicPr>
            <a:picLocks noGrp="1" noChangeAspect="1"/>
          </p:cNvPicPr>
          <p:nvPr>
            <p:ph sz="quarter" idx="13"/>
          </p:nvPr>
        </p:nvPicPr>
        <p:blipFill>
          <a:blip r:embed="rId2"/>
          <a:stretch>
            <a:fillRect/>
          </a:stretch>
        </p:blipFill>
        <p:spPr>
          <a:xfrm>
            <a:off x="940526" y="1690688"/>
            <a:ext cx="10413274" cy="4167981"/>
          </a:xfrm>
          <a:prstGeom prst="rect">
            <a:avLst/>
          </a:prstGeom>
        </p:spPr>
      </p:pic>
    </p:spTree>
    <p:extLst>
      <p:ext uri="{BB962C8B-B14F-4D97-AF65-F5344CB8AC3E}">
        <p14:creationId xmlns:p14="http://schemas.microsoft.com/office/powerpoint/2010/main" val="3249032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151573" y="301103"/>
            <a:ext cx="8083868" cy="1005183"/>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51573" y="1698171"/>
            <a:ext cx="10043296" cy="4036423"/>
          </a:xfrm>
          <a:prstGeom prst="rect">
            <a:avLst/>
          </a:prstGeom>
        </p:spPr>
      </p:pic>
    </p:spTree>
    <p:extLst>
      <p:ext uri="{BB962C8B-B14F-4D97-AF65-F5344CB8AC3E}">
        <p14:creationId xmlns:p14="http://schemas.microsoft.com/office/powerpoint/2010/main" val="141190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Rate</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Fixed </a:t>
            </a:r>
            <a:r>
              <a:rPr lang="en-US" dirty="0"/>
              <a:t>Rate scheduler is used to execute the tasks at the specific time. It does not wait for the completion of previous task. The values should be in milliseconds. The sample code is shown here −</a:t>
            </a:r>
          </a:p>
          <a:p>
            <a:pPr algn="r" rtl="1"/>
            <a:r>
              <a:rPr lang="ar-SA" dirty="0"/>
              <a:t>نرخ ثابت</a:t>
            </a:r>
            <a:endParaRPr lang="en-US" dirty="0"/>
          </a:p>
          <a:p>
            <a:pPr algn="r"/>
            <a:r>
              <a:rPr lang="ar-SA" dirty="0"/>
              <a:t>برنامه ریز نرخ ثابت برای اجرای وظایف در زمان خاص استفاده می شود. منتظر اتمام کار قبلی نیست. مقادیر باید در میلی ثانیه باشد. کد نمونه در اینجا نشان داده شده است –</a:t>
            </a:r>
            <a:endParaRPr lang="en-US" dirty="0"/>
          </a:p>
        </p:txBody>
      </p:sp>
    </p:spTree>
    <p:extLst>
      <p:ext uri="{BB962C8B-B14F-4D97-AF65-F5344CB8AC3E}">
        <p14:creationId xmlns:p14="http://schemas.microsoft.com/office/powerpoint/2010/main" val="863466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a:bodyPr>
          <a:lstStyle/>
          <a:p>
            <a:pPr algn="r"/>
            <a:r>
              <a:rPr lang="fa-IR" dirty="0" smtClean="0"/>
              <a:t>مثال</a:t>
            </a:r>
            <a:endParaRPr lang="en-US" dirty="0"/>
          </a:p>
        </p:txBody>
      </p:sp>
      <p:pic>
        <p:nvPicPr>
          <p:cNvPr id="4" name="Content Placeholder 3"/>
          <p:cNvPicPr>
            <a:picLocks noGrp="1"/>
          </p:cNvPicPr>
          <p:nvPr>
            <p:ph sz="quarter" idx="13"/>
          </p:nvPr>
        </p:nvPicPr>
        <p:blipFill>
          <a:blip r:embed="rId2"/>
          <a:stretch>
            <a:fillRect/>
          </a:stretch>
        </p:blipFill>
        <p:spPr>
          <a:xfrm>
            <a:off x="1289275" y="1084218"/>
            <a:ext cx="8677684" cy="3861026"/>
          </a:xfrm>
          <a:prstGeom prst="rect">
            <a:avLst/>
          </a:prstGeom>
        </p:spPr>
      </p:pic>
      <p:sp>
        <p:nvSpPr>
          <p:cNvPr id="5" name="Rectangle 4"/>
          <p:cNvSpPr/>
          <p:nvPr/>
        </p:nvSpPr>
        <p:spPr>
          <a:xfrm>
            <a:off x="838200" y="5133703"/>
            <a:ext cx="10696303" cy="1526315"/>
          </a:xfrm>
          <a:prstGeom prst="rect">
            <a:avLst/>
          </a:prstGeom>
        </p:spPr>
        <p:txBody>
          <a:bodyPr wrap="square">
            <a:spAutoFit/>
          </a:bodyPr>
          <a:lstStyle/>
          <a:p>
            <a:pPr>
              <a:lnSpc>
                <a:spcPct val="107000"/>
              </a:lnSpc>
              <a:spcAft>
                <a:spcPts val="800"/>
              </a:spcAf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application that has started at 09:12:00 and after that every second fixed rate scheduler task has executed.</a:t>
            </a:r>
            <a:endParaRPr lang="en-US" dirty="0">
              <a:latin typeface="Calibri" panose="020F0502020204030204" pitchFamily="34" charset="0"/>
              <a:ea typeface="Calibri" panose="020F0502020204030204" pitchFamily="34" charset="0"/>
              <a:cs typeface="Arial" panose="020B0604020202020204" pitchFamily="34" charset="0"/>
            </a:endParaRPr>
          </a:p>
          <a:p>
            <a:pPr algn="r" rtl="1"/>
            <a:r>
              <a:rPr lang="ar-SA" sz="2400" dirty="0">
                <a:solidFill>
                  <a:srgbClr val="333333"/>
                </a:solidFill>
                <a:ea typeface="Times New Roman" panose="02020603050405020304" pitchFamily="18" charset="0"/>
              </a:rPr>
              <a:t>برنامه ای که از ساعت 09:12:00 شروع شده است و بعد از آن هر </a:t>
            </a:r>
            <a:r>
              <a:rPr lang="fa-IR" sz="2400" dirty="0">
                <a:solidFill>
                  <a:srgbClr val="333333"/>
                </a:solidFill>
                <a:ea typeface="Times New Roman" panose="02020603050405020304" pitchFamily="18" charset="0"/>
              </a:rPr>
              <a:t>ثانیه </a:t>
            </a:r>
            <a:r>
              <a:rPr lang="ar-SA" sz="2400" dirty="0">
                <a:solidFill>
                  <a:srgbClr val="333333"/>
                </a:solidFill>
                <a:ea typeface="Times New Roman" panose="02020603050405020304" pitchFamily="18" charset="0"/>
              </a:rPr>
              <a:t>تسک زمانبدی </a:t>
            </a:r>
            <a:r>
              <a:rPr lang="en-US" dirty="0">
                <a:solidFill>
                  <a:srgbClr val="000000"/>
                </a:solidFill>
                <a:latin typeface="Arial" panose="020B0604020202020204" pitchFamily="34" charset="0"/>
                <a:ea typeface="Calibri" panose="020F0502020204030204" pitchFamily="34" charset="0"/>
              </a:rPr>
              <a:t>fixed rate</a:t>
            </a:r>
            <a:r>
              <a:rPr lang="ar-SA" sz="2400" dirty="0">
                <a:solidFill>
                  <a:srgbClr val="333333"/>
                </a:solidFill>
                <a:ea typeface="Times New Roman" panose="02020603050405020304" pitchFamily="18" charset="0"/>
              </a:rPr>
              <a:t> اجرا شده است.</a:t>
            </a:r>
            <a:endParaRPr lang="en-US" dirty="0"/>
          </a:p>
        </p:txBody>
      </p:sp>
    </p:spTree>
    <p:extLst>
      <p:ext uri="{BB962C8B-B14F-4D97-AF65-F5344CB8AC3E}">
        <p14:creationId xmlns:p14="http://schemas.microsoft.com/office/powerpoint/2010/main" val="275118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Delay</a:t>
            </a:r>
            <a:r>
              <a:rPr lang="en-US" b="1" dirty="0" smtClean="0"/>
              <a:t/>
            </a:r>
            <a:br>
              <a:rPr lang="en-US" b="1" dirty="0" smtClean="0"/>
            </a:br>
            <a:endParaRPr lang="en-US" dirty="0"/>
          </a:p>
        </p:txBody>
      </p:sp>
      <p:sp>
        <p:nvSpPr>
          <p:cNvPr id="3" name="Content Placeholder 2"/>
          <p:cNvSpPr>
            <a:spLocks noGrp="1"/>
          </p:cNvSpPr>
          <p:nvPr>
            <p:ph sz="quarter" idx="13"/>
          </p:nvPr>
        </p:nvSpPr>
        <p:spPr/>
        <p:txBody>
          <a:bodyPr/>
          <a:lstStyle/>
          <a:p>
            <a:r>
              <a:rPr lang="en-US" dirty="0" smtClean="0"/>
              <a:t>Fixed </a:t>
            </a:r>
            <a:r>
              <a:rPr lang="en-US" dirty="0"/>
              <a:t>Delay scheduler is used to execute the tasks at a specific time. It should wait for the previous task completion. The values should be in milliseconds. A sample code is shown here −</a:t>
            </a:r>
          </a:p>
          <a:p>
            <a:pPr algn="r" rtl="1"/>
            <a:r>
              <a:rPr lang="ar-SA" dirty="0"/>
              <a:t>تأخیر ثابت</a:t>
            </a:r>
            <a:endParaRPr lang="en-US" dirty="0"/>
          </a:p>
          <a:p>
            <a:pPr algn="r" rtl="1"/>
            <a:r>
              <a:rPr lang="ar-SA" dirty="0"/>
              <a:t>برنامه ریز تأخیر ثابت برای اجرای وظایف در یک زمان خاص استفاده می شود. باید منتظر اتمام کار قبلی باشد. مقادیر باید در میلی ثانیه باشد. یک کد نمونه در اینجا نشان داده شده است –</a:t>
            </a:r>
            <a:endParaRPr lang="en-US" dirty="0"/>
          </a:p>
          <a:p>
            <a:endParaRPr lang="en-US" dirty="0"/>
          </a:p>
        </p:txBody>
      </p:sp>
    </p:spTree>
    <p:extLst>
      <p:ext uri="{BB962C8B-B14F-4D97-AF65-F5344CB8AC3E}">
        <p14:creationId xmlns:p14="http://schemas.microsoft.com/office/powerpoint/2010/main" val="39519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a:bodyPr>
          <a:lstStyle/>
          <a:p>
            <a:pPr algn="r"/>
            <a:r>
              <a:rPr lang="fa-IR" dirty="0" smtClean="0"/>
              <a:t>مثال</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419768" y="928256"/>
            <a:ext cx="9696723" cy="3617617"/>
          </a:xfrm>
          <a:prstGeom prst="rect">
            <a:avLst/>
          </a:prstGeom>
        </p:spPr>
      </p:pic>
      <p:sp>
        <p:nvSpPr>
          <p:cNvPr id="5" name="Rectangle 4"/>
          <p:cNvSpPr/>
          <p:nvPr/>
        </p:nvSpPr>
        <p:spPr>
          <a:xfrm>
            <a:off x="838200" y="4781005"/>
            <a:ext cx="10617926" cy="1577996"/>
          </a:xfrm>
          <a:prstGeom prst="rect">
            <a:avLst/>
          </a:prstGeom>
        </p:spPr>
        <p:txBody>
          <a:bodyPr wrap="square">
            <a:spAutoFit/>
          </a:bodyPr>
          <a:lstStyle/>
          <a:p>
            <a:pPr>
              <a:lnSpc>
                <a:spcPct val="107000"/>
              </a:lnSpc>
              <a:spcAft>
                <a:spcPts val="800"/>
              </a:spcAf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the application that has started at 09:18:39 and after every 3 seconds, the fixed delay scheduler task has executed on every second.</a:t>
            </a:r>
            <a:endParaRPr lang="en-US"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2400" dirty="0">
                <a:latin typeface="Calibri" panose="020F0502020204030204" pitchFamily="34" charset="0"/>
                <a:ea typeface="Calibri" panose="020F0502020204030204" pitchFamily="34" charset="0"/>
              </a:rPr>
              <a:t>برنامه ای که از ساعت 09:18:39 شروع شده است و بعد از هر 3 ثانیه ، کار زمانبندی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fixed delay </a:t>
            </a:r>
            <a:r>
              <a:rPr lang="ar-SA" sz="2400" dirty="0">
                <a:latin typeface="Calibri" panose="020F0502020204030204" pitchFamily="34" charset="0"/>
                <a:ea typeface="Calibri" panose="020F0502020204030204" pitchFamily="34" charset="0"/>
              </a:rPr>
              <a:t>در هر ثانیه انجام شده است.</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0040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تفاوت</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a:t>Note how we're using both </a:t>
            </a:r>
            <a:r>
              <a:rPr lang="en-US" dirty="0" err="1"/>
              <a:t>fixedDelay</a:t>
            </a:r>
            <a:r>
              <a:rPr lang="en-US" dirty="0"/>
              <a:t> as well as </a:t>
            </a:r>
            <a:r>
              <a:rPr lang="en-US" dirty="0" err="1"/>
              <a:t>initialDelay</a:t>
            </a:r>
            <a:r>
              <a:rPr lang="en-US" dirty="0"/>
              <a:t> in this example. The task will be executed the first time after the </a:t>
            </a:r>
            <a:r>
              <a:rPr lang="en-US" dirty="0" err="1"/>
              <a:t>initialDelay</a:t>
            </a:r>
            <a:r>
              <a:rPr lang="en-US" dirty="0"/>
              <a:t> value – and it will continue to be executed according to the </a:t>
            </a:r>
            <a:r>
              <a:rPr lang="en-US" dirty="0" err="1"/>
              <a:t>fixedDelay</a:t>
            </a:r>
            <a:r>
              <a:rPr lang="en-US" dirty="0"/>
              <a:t>.</a:t>
            </a:r>
          </a:p>
          <a:p>
            <a:r>
              <a:rPr lang="en-US" dirty="0"/>
              <a:t>This option comes handy when the task has a set-up that needs to be completed.</a:t>
            </a:r>
          </a:p>
          <a:p>
            <a:r>
              <a:rPr lang="en-US" dirty="0"/>
              <a:t>For fixed-delay and fixed-rate tasks, an initial delay may be specified indicating the number of milliseconds to wait before the first execution of the method.</a:t>
            </a:r>
          </a:p>
          <a:p>
            <a:pPr algn="r" rtl="1"/>
            <a:r>
              <a:rPr lang="ar-SA" dirty="0"/>
              <a:t>توجه داشته باشید که چگونه ما در این مثال از هر دو </a:t>
            </a:r>
            <a:r>
              <a:rPr lang="en-US" dirty="0" err="1"/>
              <a:t>fixDelay</a:t>
            </a:r>
            <a:r>
              <a:rPr lang="ar-SA" dirty="0"/>
              <a:t> و همچنین </a:t>
            </a:r>
            <a:r>
              <a:rPr lang="en-US" dirty="0" err="1" smtClean="0"/>
              <a:t>initialDelay</a:t>
            </a:r>
            <a:r>
              <a:rPr lang="ar-SA" dirty="0" smtClean="0"/>
              <a:t> </a:t>
            </a:r>
            <a:r>
              <a:rPr lang="ar-SA" dirty="0"/>
              <a:t>استفاده می کنیم. این کار برای اولین بار پس از مقدار اولیه</a:t>
            </a:r>
            <a:r>
              <a:rPr lang="en-US" dirty="0"/>
              <a:t>Delay</a:t>
            </a:r>
            <a:r>
              <a:rPr lang="ar-SA" dirty="0"/>
              <a:t> اجرا می شود - و مطابق با ثابت</a:t>
            </a:r>
            <a:r>
              <a:rPr lang="en-US" dirty="0"/>
              <a:t>Delay</a:t>
            </a:r>
            <a:r>
              <a:rPr lang="ar-SA" dirty="0"/>
              <a:t> اجرا خواهد شد.</a:t>
            </a:r>
            <a:endParaRPr lang="en-US" dirty="0"/>
          </a:p>
          <a:p>
            <a:pPr algn="r" rtl="1"/>
            <a:r>
              <a:rPr lang="ar-SA" dirty="0"/>
              <a:t>این گزینه زمانی مفید است که کار تنظیمات لازم را داشته باشد.</a:t>
            </a:r>
            <a:endParaRPr lang="en-US" dirty="0"/>
          </a:p>
          <a:p>
            <a:pPr algn="r"/>
            <a:r>
              <a:rPr lang="ar-SA" dirty="0"/>
              <a:t>برای کارهای با تأخیر ثابت و نرخ ثابت ، ممکن است یک تأخیر اولیه مشخص شود که تعداد میلی ثانیه های منتظر قبل از اجرای اول </a:t>
            </a:r>
            <a:r>
              <a:rPr lang="fa-IR" dirty="0"/>
              <a:t>متد</a:t>
            </a:r>
            <a:r>
              <a:rPr lang="ar-SA" dirty="0"/>
              <a:t> را نشان می دهد.</a:t>
            </a:r>
            <a:endParaRPr lang="en-US" dirty="0"/>
          </a:p>
        </p:txBody>
      </p:sp>
    </p:spTree>
    <p:extLst>
      <p:ext uri="{BB962C8B-B14F-4D97-AF65-F5344CB8AC3E}">
        <p14:creationId xmlns:p14="http://schemas.microsoft.com/office/powerpoint/2010/main" val="2864057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Scheduler is to schedule a thread or task to execute at a certain period of time or periodically at a fixed interval . There are multiple ways of scheduling a task in Java . Java library </a:t>
            </a:r>
            <a:r>
              <a:rPr lang="en-US" dirty="0" err="1" smtClean="0"/>
              <a:t>java.util.TimerTask</a:t>
            </a:r>
            <a:r>
              <a:rPr lang="en-US" dirty="0" smtClean="0"/>
              <a:t>.</a:t>
            </a:r>
            <a:endParaRPr lang="fa-IR" dirty="0" smtClean="0"/>
          </a:p>
          <a:p>
            <a:endParaRPr lang="fa-IR" dirty="0" smtClean="0"/>
          </a:p>
          <a:p>
            <a:pPr algn="r" rtl="1"/>
            <a:r>
              <a:rPr lang="fa-IR" dirty="0" smtClean="0"/>
              <a:t> زمانبندی این است که یک موضوع یا وظیفه را برای اجرای در یک بازه زمانی مشخص یا به صورت دوره ای در یک بازه ثابت تعیین کنید. چندین روش برای برنامه ریزی یک کار در جاوا وجود دارد. کتابخانه جاوا </a:t>
            </a:r>
            <a:r>
              <a:rPr lang="en-US" dirty="0" err="1" smtClean="0"/>
              <a:t>java.util.TimerTask</a:t>
            </a:r>
            <a:r>
              <a:rPr lang="en-US" dirty="0" smtClean="0"/>
              <a:t>.</a:t>
            </a:r>
            <a:endParaRPr lang="en-US" dirty="0"/>
          </a:p>
        </p:txBody>
      </p:sp>
    </p:spTree>
    <p:extLst>
      <p:ext uri="{BB962C8B-B14F-4D97-AF65-F5344CB8AC3E}">
        <p14:creationId xmlns:p14="http://schemas.microsoft.com/office/powerpoint/2010/main" val="2578121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smtClean="0"/>
              <a:t>مثال</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561703" y="2166915"/>
            <a:ext cx="10008326" cy="3606868"/>
          </a:xfrm>
          <a:prstGeom prst="rect">
            <a:avLst/>
          </a:prstGeom>
        </p:spPr>
      </p:pic>
    </p:spTree>
    <p:extLst>
      <p:ext uri="{BB962C8B-B14F-4D97-AF65-F5344CB8AC3E}">
        <p14:creationId xmlns:p14="http://schemas.microsoft.com/office/powerpoint/2010/main" val="3597159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smtClean="0"/>
              <a:t>عبارت</a:t>
            </a:r>
            <a:r>
              <a:rPr lang="fa-IR" b="1" dirty="0" smtClean="0"/>
              <a:t> </a:t>
            </a:r>
            <a:r>
              <a:rPr lang="en-US" b="1" dirty="0" smtClean="0"/>
              <a:t>Expressions</a:t>
            </a:r>
            <a:r>
              <a:rPr lang="fa-IR" b="1" dirty="0" smtClean="0"/>
              <a:t> در </a:t>
            </a:r>
            <a:r>
              <a:rPr lang="en-US" b="1" dirty="0" smtClean="0"/>
              <a:t>properties</a:t>
            </a:r>
            <a:endParaRPr lang="en-US" b="1" dirty="0"/>
          </a:p>
        </p:txBody>
      </p:sp>
      <p:sp>
        <p:nvSpPr>
          <p:cNvPr id="3" name="Content Placeholder 2"/>
          <p:cNvSpPr>
            <a:spLocks noGrp="1"/>
          </p:cNvSpPr>
          <p:nvPr>
            <p:ph sz="quarter" idx="13"/>
          </p:nvPr>
        </p:nvSpPr>
        <p:spPr/>
        <p:txBody>
          <a:bodyPr/>
          <a:lstStyle/>
          <a:p>
            <a:r>
              <a:rPr lang="en-US" dirty="0"/>
              <a:t>Hardcoding these schedules is simple, but usually, you need to be able to control the schedule without re-compiling and re-deploying the entire app.</a:t>
            </a:r>
          </a:p>
          <a:p>
            <a:r>
              <a:rPr lang="en-US" dirty="0"/>
              <a:t>We'll make use of Spring Expressions to externalize the configuration of the tasks – and we'll store these in properties files:</a:t>
            </a:r>
          </a:p>
          <a:p>
            <a:pPr algn="r" rtl="1"/>
            <a:r>
              <a:rPr lang="ar-SA" dirty="0"/>
              <a:t>کدگذاری این برنامه ها ساده است ، اما معمولاً باید بدون برنامه ریزی مجدد و استقرار مجدد کل برنامه بتوانید برنامه را کنترل کنید.</a:t>
            </a:r>
            <a:endParaRPr lang="en-US" dirty="0"/>
          </a:p>
          <a:p>
            <a:pPr algn="r" rtl="1"/>
            <a:r>
              <a:rPr lang="ar-SA" dirty="0"/>
              <a:t>ما برای استفاده در خارج از پیکربندی وظایف از عبارت </a:t>
            </a:r>
            <a:r>
              <a:rPr lang="en-US" dirty="0"/>
              <a:t>Expressions  </a:t>
            </a:r>
            <a:r>
              <a:rPr lang="ar-SA" dirty="0"/>
              <a:t>استفاده خواهیم کرد - و آنها را در فایل های </a:t>
            </a:r>
            <a:r>
              <a:rPr lang="en-US" dirty="0"/>
              <a:t>properties</a:t>
            </a:r>
            <a:r>
              <a:rPr lang="ar-SA" dirty="0"/>
              <a:t> ذخیره خواهیم کرد:</a:t>
            </a:r>
            <a:endParaRPr lang="en-US" dirty="0"/>
          </a:p>
          <a:p>
            <a:endParaRPr lang="en-US" dirty="0"/>
          </a:p>
        </p:txBody>
      </p:sp>
    </p:spTree>
    <p:extLst>
      <p:ext uri="{BB962C8B-B14F-4D97-AF65-F5344CB8AC3E}">
        <p14:creationId xmlns:p14="http://schemas.microsoft.com/office/powerpoint/2010/main" val="7903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مثال</a:t>
            </a:r>
            <a:endParaRPr lang="en-US" dirty="0"/>
          </a:p>
        </p:txBody>
      </p:sp>
      <p:pic>
        <p:nvPicPr>
          <p:cNvPr id="4" name="Content Placeholder 3"/>
          <p:cNvPicPr>
            <a:picLocks noGrp="1"/>
          </p:cNvPicPr>
          <p:nvPr>
            <p:ph sz="quarter" idx="13"/>
          </p:nvPr>
        </p:nvPicPr>
        <p:blipFill>
          <a:blip r:embed="rId2"/>
          <a:stretch>
            <a:fillRect/>
          </a:stretch>
        </p:blipFill>
        <p:spPr>
          <a:xfrm>
            <a:off x="838200" y="1828799"/>
            <a:ext cx="9731829" cy="3317966"/>
          </a:xfrm>
          <a:prstGeom prst="rect">
            <a:avLst/>
          </a:prstGeom>
        </p:spPr>
      </p:pic>
    </p:spTree>
    <p:extLst>
      <p:ext uri="{BB962C8B-B14F-4D97-AF65-F5344CB8AC3E}">
        <p14:creationId xmlns:p14="http://schemas.microsoft.com/office/powerpoint/2010/main" val="288145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منابع</a:t>
            </a:r>
            <a:endParaRPr lang="en-US" dirty="0"/>
          </a:p>
        </p:txBody>
      </p:sp>
      <p:sp>
        <p:nvSpPr>
          <p:cNvPr id="3" name="Content Placeholder 2"/>
          <p:cNvSpPr>
            <a:spLocks noGrp="1"/>
          </p:cNvSpPr>
          <p:nvPr>
            <p:ph sz="quarter" idx="13"/>
          </p:nvPr>
        </p:nvSpPr>
        <p:spPr/>
        <p:txBody>
          <a:bodyPr/>
          <a:lstStyle/>
          <a:p>
            <a:r>
              <a:rPr lang="en-US" u="sng" dirty="0">
                <a:solidFill>
                  <a:srgbClr val="0000FF"/>
                </a:solidFill>
                <a:latin typeface="Arial" panose="020B0604020202020204" pitchFamily="34" charset="0"/>
                <a:ea typeface="Calibri" panose="020F0502020204030204" pitchFamily="34" charset="0"/>
                <a:cs typeface="Arial" panose="020B0604020202020204" pitchFamily="34" charset="0"/>
                <a:hlinkClick r:id="rId2"/>
              </a:rPr>
              <a:t>https://www.baeldung.com/cron-expressions</a:t>
            </a:r>
            <a:endParaRPr lang="en-US" dirty="0" smtClean="0">
              <a:hlinkClick r:id="rId3"/>
            </a:endParaRPr>
          </a:p>
          <a:p>
            <a:r>
              <a:rPr lang="en-US" dirty="0" smtClean="0">
                <a:hlinkClick r:id="rId3"/>
              </a:rPr>
              <a:t>https</a:t>
            </a:r>
            <a:r>
              <a:rPr lang="en-US" dirty="0">
                <a:hlinkClick r:id="rId3"/>
              </a:rPr>
              <a:t>://www.tutorialspoint.com/spring_boot/spring_boot_scheduling.htm#:~:text=Scheduling%20is%20a%20process%20of,scheduler%20on%20the%20Spring%20applications.</a:t>
            </a:r>
            <a:endParaRPr lang="en-US" dirty="0"/>
          </a:p>
        </p:txBody>
      </p:sp>
    </p:spTree>
    <p:extLst>
      <p:ext uri="{BB962C8B-B14F-4D97-AF65-F5344CB8AC3E}">
        <p14:creationId xmlns:p14="http://schemas.microsoft.com/office/powerpoint/2010/main" val="229380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2473914" y="1272109"/>
            <a:ext cx="6160635" cy="2111171"/>
          </a:xfrm>
          <a:prstGeom prst="rect">
            <a:avLst/>
          </a:prstGeom>
        </p:spPr>
      </p:pic>
      <p:pic>
        <p:nvPicPr>
          <p:cNvPr id="5" name="Picture 4"/>
          <p:cNvPicPr/>
          <p:nvPr/>
        </p:nvPicPr>
        <p:blipFill>
          <a:blip r:embed="rId3"/>
          <a:stretch>
            <a:fillRect/>
          </a:stretch>
        </p:blipFill>
        <p:spPr>
          <a:xfrm>
            <a:off x="2473914" y="3629705"/>
            <a:ext cx="6816499" cy="2261644"/>
          </a:xfrm>
          <a:prstGeom prst="rect">
            <a:avLst/>
          </a:prstGeom>
        </p:spPr>
      </p:pic>
    </p:spTree>
    <p:extLst>
      <p:ext uri="{BB962C8B-B14F-4D97-AF65-F5344CB8AC3E}">
        <p14:creationId xmlns:p14="http://schemas.microsoft.com/office/powerpoint/2010/main" val="1267109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dirty="0"/>
              <a:t>نحوه فعال سازی اسکجل در اسپرینگ بوت</a:t>
            </a:r>
            <a:r>
              <a:rPr lang="en-US" dirty="0"/>
              <a:t/>
            </a:r>
            <a:br>
              <a:rPr lang="en-US" dirty="0"/>
            </a:br>
            <a:endParaRPr lang="en-US" dirty="0"/>
          </a:p>
        </p:txBody>
      </p:sp>
      <p:pic>
        <p:nvPicPr>
          <p:cNvPr id="4" name="Content Placeholder 3"/>
          <p:cNvPicPr>
            <a:picLocks noGrp="1"/>
          </p:cNvPicPr>
          <p:nvPr>
            <p:ph sz="quarter" idx="13"/>
          </p:nvPr>
        </p:nvPicPr>
        <p:blipFill>
          <a:blip r:embed="rId2"/>
          <a:stretch>
            <a:fillRect/>
          </a:stretch>
        </p:blipFill>
        <p:spPr>
          <a:xfrm>
            <a:off x="1045029" y="1476103"/>
            <a:ext cx="9927771" cy="3825353"/>
          </a:xfrm>
          <a:prstGeom prst="rect">
            <a:avLst/>
          </a:prstGeom>
        </p:spPr>
      </p:pic>
    </p:spTree>
    <p:extLst>
      <p:ext uri="{BB962C8B-B14F-4D97-AF65-F5344CB8AC3E}">
        <p14:creationId xmlns:p14="http://schemas.microsoft.com/office/powerpoint/2010/main" val="319665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75211" y="391886"/>
            <a:ext cx="11053355" cy="6126479"/>
          </a:xfrm>
        </p:spPr>
        <p:txBody>
          <a:bodyPr>
            <a:normAutofit/>
          </a:bodyPr>
          <a:lstStyle/>
          <a:p>
            <a:r>
              <a:rPr lang="en-US" dirty="0"/>
              <a:t>The @</a:t>
            </a:r>
            <a:r>
              <a:rPr lang="en-US" dirty="0" err="1"/>
              <a:t>EnableScheduling</a:t>
            </a:r>
            <a:r>
              <a:rPr lang="en-US" dirty="0"/>
              <a:t> annotation is used to enable the scheduler for your application. This annotation should be added into the main Spring Boot application class file.</a:t>
            </a:r>
          </a:p>
          <a:p>
            <a:pPr algn="r" rtl="1"/>
            <a:r>
              <a:rPr lang="ar-SA" dirty="0"/>
              <a:t>انوتیشن </a:t>
            </a:r>
            <a:r>
              <a:rPr lang="en-US" dirty="0" err="1"/>
              <a:t>EnableScheduling</a:t>
            </a:r>
            <a:r>
              <a:rPr lang="ar-SA" dirty="0"/>
              <a:t>  برای فعال کردن برنامه زمانبندی برنامه شما استفاده می شود. این </a:t>
            </a:r>
            <a:r>
              <a:rPr lang="en-US" dirty="0"/>
              <a:t>annotation </a:t>
            </a:r>
            <a:r>
              <a:rPr lang="ar-SA" dirty="0"/>
              <a:t> باید به پرونده اصلی کلاس برنامه </a:t>
            </a:r>
            <a:r>
              <a:rPr lang="en-US" dirty="0"/>
              <a:t>Boot Spring</a:t>
            </a:r>
            <a:r>
              <a:rPr lang="ar-SA" dirty="0"/>
              <a:t> اضافه شود</a:t>
            </a:r>
            <a:r>
              <a:rPr lang="ar-SA" dirty="0" smtClean="0"/>
              <a:t>.</a:t>
            </a:r>
            <a:endParaRPr lang="en-US" dirty="0" smtClean="0"/>
          </a:p>
          <a:p>
            <a:pPr marL="0" indent="0" rtl="1">
              <a:buNone/>
            </a:pPr>
            <a:r>
              <a:rPr lang="ar-SA" dirty="0" smtClean="0"/>
              <a:t> </a:t>
            </a:r>
            <a:endParaRPr lang="en-US" dirty="0" smtClean="0"/>
          </a:p>
          <a:p>
            <a:r>
              <a:rPr lang="en-US" dirty="0" smtClean="0"/>
              <a:t>The </a:t>
            </a:r>
            <a:r>
              <a:rPr lang="en-US" dirty="0"/>
              <a:t>@Scheduled annotation is used to trigger the scheduler for a specific time period.</a:t>
            </a:r>
          </a:p>
          <a:p>
            <a:pPr algn="r" rtl="1"/>
            <a:r>
              <a:rPr lang="fa-IR" dirty="0" smtClean="0"/>
              <a:t>انوتیشن </a:t>
            </a:r>
            <a:r>
              <a:rPr lang="en-US" dirty="0" smtClean="0"/>
              <a:t>Scheduled</a:t>
            </a:r>
            <a:r>
              <a:rPr lang="ar-SA" dirty="0" smtClean="0"/>
              <a:t> </a:t>
            </a:r>
            <a:r>
              <a:rPr lang="ar-SA" dirty="0"/>
              <a:t>برای ایجاد برنامه زمانبندی برای یک دوره زمانی خاص استفاده می شود.</a:t>
            </a:r>
            <a:endParaRPr lang="en-US" dirty="0"/>
          </a:p>
          <a:p>
            <a:pPr marL="0" indent="0" rtl="1">
              <a:buNone/>
            </a:pPr>
            <a:endParaRPr lang="en-US" dirty="0"/>
          </a:p>
          <a:p>
            <a:r>
              <a:rPr lang="en-US" dirty="0"/>
              <a:t>By default, Spring will use the server's local time zone for the </a:t>
            </a:r>
            <a:r>
              <a:rPr lang="en-US" dirty="0" err="1"/>
              <a:t>cron</a:t>
            </a:r>
            <a:r>
              <a:rPr lang="en-US" dirty="0"/>
              <a:t> expression. However, </a:t>
            </a:r>
            <a:r>
              <a:rPr lang="en-US" b="1" dirty="0"/>
              <a:t>we can use the </a:t>
            </a:r>
            <a:r>
              <a:rPr lang="en-US" i="1" dirty="0"/>
              <a:t>zone</a:t>
            </a:r>
            <a:r>
              <a:rPr lang="en-US" b="1" dirty="0"/>
              <a:t> attribute to change this </a:t>
            </a:r>
            <a:r>
              <a:rPr lang="en-US" b="1" dirty="0" err="1"/>
              <a:t>timezone</a:t>
            </a:r>
            <a:r>
              <a:rPr lang="en-US" dirty="0"/>
              <a:t>:</a:t>
            </a:r>
          </a:p>
          <a:p>
            <a:pPr algn="r" rtl="1"/>
            <a:r>
              <a:rPr lang="ar-SA" dirty="0"/>
              <a:t>به طور پیش فرض ، </a:t>
            </a:r>
            <a:r>
              <a:rPr lang="en-US" dirty="0"/>
              <a:t>Spring</a:t>
            </a:r>
            <a:r>
              <a:rPr lang="ar-SA" dirty="0"/>
              <a:t> از منطقه زمانی محلی سرور برای بیان </a:t>
            </a:r>
            <a:r>
              <a:rPr lang="en-US" dirty="0" err="1"/>
              <a:t>cron</a:t>
            </a:r>
            <a:r>
              <a:rPr lang="ar-SA" dirty="0"/>
              <a:t> استفاده می کند. با این حال ، ما می توانیم از ویژگی منطقه برای تغییر این منطقه زمانی استفاده کنیم: </a:t>
            </a:r>
            <a:endParaRPr lang="en-US" dirty="0"/>
          </a:p>
          <a:p>
            <a:endParaRPr lang="en-US" dirty="0"/>
          </a:p>
        </p:txBody>
      </p:sp>
    </p:spTree>
    <p:extLst>
      <p:ext uri="{BB962C8B-B14F-4D97-AF65-F5344CB8AC3E}">
        <p14:creationId xmlns:p14="http://schemas.microsoft.com/office/powerpoint/2010/main" val="601852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4811" y="2011680"/>
            <a:ext cx="9144000" cy="3618412"/>
          </a:xfrm>
        </p:spPr>
        <p:txBody>
          <a:bodyPr/>
          <a:lstStyle/>
          <a:p>
            <a:pPr algn="l"/>
            <a:r>
              <a:rPr lang="en-US" dirty="0"/>
              <a:t>The simple rules that need to be followed to annotate a method with </a:t>
            </a:r>
            <a:r>
              <a:rPr lang="en-US" i="1" dirty="0"/>
              <a:t>@Scheduled</a:t>
            </a:r>
            <a:r>
              <a:rPr lang="en-US" dirty="0"/>
              <a:t> are:</a:t>
            </a:r>
          </a:p>
          <a:p>
            <a:pPr lvl="0" algn="l"/>
            <a:r>
              <a:rPr lang="en-US" dirty="0"/>
              <a:t>a method should have the </a:t>
            </a:r>
            <a:r>
              <a:rPr lang="en-US" i="1" dirty="0"/>
              <a:t>void</a:t>
            </a:r>
            <a:r>
              <a:rPr lang="en-US" dirty="0"/>
              <a:t> return type</a:t>
            </a:r>
          </a:p>
          <a:p>
            <a:pPr lvl="0" algn="l"/>
            <a:r>
              <a:rPr lang="en-US" dirty="0"/>
              <a:t>a method should not accept any parameters</a:t>
            </a:r>
          </a:p>
          <a:p>
            <a:r>
              <a:rPr lang="en-US" dirty="0"/>
              <a:t> </a:t>
            </a:r>
          </a:p>
          <a:p>
            <a:pPr algn="r" rtl="1"/>
            <a:endParaRPr lang="en-US" dirty="0"/>
          </a:p>
        </p:txBody>
      </p:sp>
    </p:spTree>
    <p:extLst>
      <p:ext uri="{BB962C8B-B14F-4D97-AF65-F5344CB8AC3E}">
        <p14:creationId xmlns:p14="http://schemas.microsoft.com/office/powerpoint/2010/main" val="330832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 </a:t>
            </a:r>
            <a:r>
              <a:rPr lang="en-US" dirty="0" err="1" smtClean="0"/>
              <a:t>Expresion</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037408" y="1690688"/>
            <a:ext cx="9164683" cy="78624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37408" y="2814502"/>
            <a:ext cx="8673737" cy="2658836"/>
          </a:xfrm>
          <a:prstGeom prst="rect">
            <a:avLst/>
          </a:prstGeom>
        </p:spPr>
      </p:pic>
    </p:spTree>
    <p:extLst>
      <p:ext uri="{BB962C8B-B14F-4D97-AF65-F5344CB8AC3E}">
        <p14:creationId xmlns:p14="http://schemas.microsoft.com/office/powerpoint/2010/main" val="3229083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قوانین متد اسکجل</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The simple rules that need to be followed to annotate a method with </a:t>
            </a:r>
            <a:r>
              <a:rPr lang="en-US" i="1" dirty="0"/>
              <a:t>@Scheduled</a:t>
            </a:r>
            <a:r>
              <a:rPr lang="en-US" dirty="0"/>
              <a:t> are:</a:t>
            </a:r>
          </a:p>
          <a:p>
            <a:r>
              <a:rPr lang="en-US" dirty="0"/>
              <a:t>a method should have the </a:t>
            </a:r>
            <a:r>
              <a:rPr lang="en-US" i="1" dirty="0"/>
              <a:t>void</a:t>
            </a:r>
            <a:r>
              <a:rPr lang="en-US" dirty="0"/>
              <a:t> return type</a:t>
            </a:r>
          </a:p>
          <a:p>
            <a:r>
              <a:rPr lang="en-US" dirty="0"/>
              <a:t>a method should not accept any parameters</a:t>
            </a:r>
          </a:p>
          <a:p>
            <a:endParaRPr lang="fa-IR" dirty="0" smtClean="0"/>
          </a:p>
          <a:p>
            <a:pPr algn="r" rtl="1"/>
            <a:r>
              <a:rPr lang="fa-IR" dirty="0"/>
              <a:t>قوانین ساده ای که برای </a:t>
            </a:r>
            <a:r>
              <a:rPr lang="fa-IR" dirty="0" smtClean="0"/>
              <a:t>انوتیشن گذاشتن متد با</a:t>
            </a:r>
            <a:r>
              <a:rPr lang="en-US" dirty="0"/>
              <a:t>Scheduled </a:t>
            </a:r>
            <a:r>
              <a:rPr lang="fa-IR" dirty="0"/>
              <a:t>باید دنبال شود عبارتند از:</a:t>
            </a:r>
          </a:p>
          <a:p>
            <a:pPr algn="r" rtl="1"/>
            <a:endParaRPr lang="fa-IR" dirty="0"/>
          </a:p>
          <a:p>
            <a:pPr algn="r" rtl="1"/>
            <a:r>
              <a:rPr lang="fa-IR" dirty="0" smtClean="0"/>
              <a:t>خروجی متد باید از نوع </a:t>
            </a:r>
            <a:r>
              <a:rPr lang="de-DE" dirty="0" smtClean="0"/>
              <a:t>void</a:t>
            </a:r>
            <a:r>
              <a:rPr lang="fa-IR" dirty="0" smtClean="0"/>
              <a:t> باشد.</a:t>
            </a:r>
            <a:endParaRPr lang="fa-IR" dirty="0"/>
          </a:p>
          <a:p>
            <a:pPr algn="r" rtl="1"/>
            <a:r>
              <a:rPr lang="fa-IR" dirty="0" smtClean="0"/>
              <a:t>متد </a:t>
            </a:r>
            <a:r>
              <a:rPr lang="fa-IR" dirty="0"/>
              <a:t>نباید </a:t>
            </a:r>
            <a:r>
              <a:rPr lang="fa-IR" dirty="0" smtClean="0"/>
              <a:t>پارامترورودی داشته باشد.</a:t>
            </a:r>
            <a:endParaRPr lang="en-US" dirty="0"/>
          </a:p>
        </p:txBody>
      </p:sp>
    </p:spTree>
    <p:extLst>
      <p:ext uri="{BB962C8B-B14F-4D97-AF65-F5344CB8AC3E}">
        <p14:creationId xmlns:p14="http://schemas.microsoft.com/office/powerpoint/2010/main" val="34680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5120639"/>
            <a:ext cx="10515600" cy="1056323"/>
          </a:xfrm>
        </p:spPr>
        <p:txBody>
          <a:bodyPr>
            <a:normAutofit/>
          </a:bodyPr>
          <a:lstStyle/>
          <a:p>
            <a:pPr marL="0" indent="0">
              <a:buNone/>
            </a:pPr>
            <a:endParaRPr lang="en-US" u="sng" dirty="0" smtClean="0">
              <a:hlinkClick r:id="rId2"/>
            </a:endParaRPr>
          </a:p>
          <a:p>
            <a:pPr marL="0" indent="0">
              <a:buNone/>
            </a:pPr>
            <a:r>
              <a:rPr lang="en-US" sz="1500" u="sng" dirty="0" smtClean="0">
                <a:hlinkClick r:id="rId2"/>
              </a:rPr>
              <a:t>https</a:t>
            </a:r>
            <a:r>
              <a:rPr lang="en-US" sz="1500" u="sng" dirty="0">
                <a:hlinkClick r:id="rId2"/>
              </a:rPr>
              <a:t>://docs.oracle.com/cd/E12058_01/doc/doc.1014/e12030/cron_expressions.htm</a:t>
            </a:r>
            <a:endParaRPr lang="en-US" sz="1500" dirty="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97280" y="972638"/>
            <a:ext cx="9966959" cy="4396196"/>
          </a:xfrm>
          <a:prstGeom prst="rect">
            <a:avLst/>
          </a:prstGeom>
        </p:spPr>
      </p:pic>
    </p:spTree>
    <p:extLst>
      <p:ext uri="{BB962C8B-B14F-4D97-AF65-F5344CB8AC3E}">
        <p14:creationId xmlns:p14="http://schemas.microsoft.com/office/powerpoint/2010/main" val="488628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1079</TotalTime>
  <Words>737</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Tw Cen MT</vt:lpstr>
      <vt:lpstr>Droplet</vt:lpstr>
      <vt:lpstr>زمانبندی Scheduler</vt:lpstr>
      <vt:lpstr>PowerPoint Presentation</vt:lpstr>
      <vt:lpstr>PowerPoint Presentation</vt:lpstr>
      <vt:lpstr>نحوه فعال سازی اسکجل در اسپرینگ بوت </vt:lpstr>
      <vt:lpstr>PowerPoint Presentation</vt:lpstr>
      <vt:lpstr>PowerPoint Presentation</vt:lpstr>
      <vt:lpstr>Corn Expresion</vt:lpstr>
      <vt:lpstr>قوانین متد اسکجل</vt:lpstr>
      <vt:lpstr>PowerPoint Presentation</vt:lpstr>
      <vt:lpstr>توضیح علامت ها در عبارات Corn</vt:lpstr>
      <vt:lpstr>PowerPoint Presentation</vt:lpstr>
      <vt:lpstr>PowerPoint Presentation</vt:lpstr>
      <vt:lpstr>مثال</vt:lpstr>
      <vt:lpstr>PowerPoint Presentation</vt:lpstr>
      <vt:lpstr>Fixed Rate </vt:lpstr>
      <vt:lpstr>مثال</vt:lpstr>
      <vt:lpstr>Fixed Delay </vt:lpstr>
      <vt:lpstr>مثال</vt:lpstr>
      <vt:lpstr>تفاوت</vt:lpstr>
      <vt:lpstr>مثال</vt:lpstr>
      <vt:lpstr>عبارت Expressions در properties</vt:lpstr>
      <vt:lpstr>مثال</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MyUser</cp:lastModifiedBy>
  <cp:revision>115</cp:revision>
  <dcterms:created xsi:type="dcterms:W3CDTF">2020-08-19T06:23:50Z</dcterms:created>
  <dcterms:modified xsi:type="dcterms:W3CDTF">2020-09-09T10:22:24Z</dcterms:modified>
</cp:coreProperties>
</file>