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74" r:id="rId2"/>
    <p:sldId id="279" r:id="rId3"/>
    <p:sldId id="305" r:id="rId4"/>
    <p:sldId id="306" r:id="rId5"/>
    <p:sldId id="307" r:id="rId6"/>
    <p:sldId id="291" r:id="rId7"/>
    <p:sldId id="292" r:id="rId8"/>
    <p:sldId id="290" r:id="rId9"/>
    <p:sldId id="294" r:id="rId10"/>
    <p:sldId id="295" r:id="rId11"/>
    <p:sldId id="296" r:id="rId12"/>
    <p:sldId id="300" r:id="rId13"/>
    <p:sldId id="301" r:id="rId14"/>
    <p:sldId id="298" r:id="rId15"/>
    <p:sldId id="299" r:id="rId16"/>
    <p:sldId id="302" r:id="rId17"/>
    <p:sldId id="303" r:id="rId18"/>
    <p:sldId id="304" r:id="rId19"/>
    <p:sldId id="309" r:id="rId20"/>
    <p:sldId id="308" r:id="rId21"/>
    <p:sldId id="275" r:id="rId22"/>
    <p:sldId id="276" r:id="rId23"/>
    <p:sldId id="277" r:id="rId24"/>
    <p:sldId id="293" r:id="rId25"/>
    <p:sldId id="284" r:id="rId26"/>
    <p:sldId id="285" r:id="rId27"/>
    <p:sldId id="286" r:id="rId28"/>
    <p:sldId id="281" r:id="rId29"/>
    <p:sldId id="310" r:id="rId30"/>
    <p:sldId id="312" r:id="rId31"/>
    <p:sldId id="313" r:id="rId32"/>
    <p:sldId id="280"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68822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93212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00828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1287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98424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36F70A-2FF0-4E0A-87AD-BA43A3F5419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79542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36F70A-2FF0-4E0A-87AD-BA43A3F5419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640612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614140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83102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14578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95841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92194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36F70A-2FF0-4E0A-87AD-BA43A3F5419A}"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0745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36F70A-2FF0-4E0A-87AD-BA43A3F5419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94544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36F70A-2FF0-4E0A-87AD-BA43A3F5419A}"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7343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93403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1708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36F70A-2FF0-4E0A-87AD-BA43A3F5419A}" type="datetimeFigureOut">
              <a:rPr lang="en-US" smtClean="0"/>
              <a:t>9/9/2020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D6BF49-05CD-4564-BD42-F46347DCE5C4}" type="slidenum">
              <a:rPr lang="en-US" smtClean="0"/>
              <a:t>‹#›</a:t>
            </a:fld>
            <a:endParaRPr lang="en-US"/>
          </a:p>
        </p:txBody>
      </p:sp>
    </p:spTree>
    <p:extLst>
      <p:ext uri="{BB962C8B-B14F-4D97-AF65-F5344CB8AC3E}">
        <p14:creationId xmlns:p14="http://schemas.microsoft.com/office/powerpoint/2010/main" val="197867093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callicoder.com/java-multithreading-thread-and-runnable-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8/docs/api/java/util/function/Suppl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allicoder.com/java-executor-service-and-thread-pool-tutoria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rakshasingh.weebly.com/when-does-a-seperate-call-stack-gets-created-for-a-java-thread.htm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stackoverflow.com/questions/31145052/difference-between-call-stack-and-thread-stack#:~:text=Calling%20it%20a%20%22thread%20stack,calls%20this%20the%20Java%20stack%3A&amp;text=When%20a%20thread%20invokes%20a,then%20becomes%20the%20current%20fram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riptutorial.com/java/example/20199/use-cases-for-different-types-of-executorservice" TargetMode="External"/><Relationship Id="rId13" Type="http://schemas.openxmlformats.org/officeDocument/2006/relationships/hyperlink" Target="https://docs.spring.io/spring/docs/4.2.x/spring-framework-reference/html/scheduling.html" TargetMode="External"/><Relationship Id="rId3" Type="http://schemas.openxmlformats.org/officeDocument/2006/relationships/hyperlink" Target="https://howtodoinjava.com/spring-boot2/rest/enableasync-async-controller/" TargetMode="External"/><Relationship Id="rId7" Type="http://schemas.openxmlformats.org/officeDocument/2006/relationships/hyperlink" Target="https://www.callicoder.com/java-8-completablefuture-tutorial/" TargetMode="External"/><Relationship Id="rId12" Type="http://schemas.openxmlformats.org/officeDocument/2006/relationships/hyperlink" Target="https://www.geeksforgeeks.org/countdownlatch-in-java/" TargetMode="External"/><Relationship Id="rId2" Type="http://schemas.openxmlformats.org/officeDocument/2006/relationships/hyperlink" Target="https://www.baeldung.com/spring-async" TargetMode="External"/><Relationship Id="rId1" Type="http://schemas.openxmlformats.org/officeDocument/2006/relationships/slideLayout" Target="../slideLayouts/slideLayout2.xml"/><Relationship Id="rId6" Type="http://schemas.openxmlformats.org/officeDocument/2006/relationships/hyperlink" Target="https://stackoverflow.com/questions/17659510/core-pool-size-vs-maximum-pool-size-in-threadpoolexecutor" TargetMode="External"/><Relationship Id="rId11" Type="http://schemas.openxmlformats.org/officeDocument/2006/relationships/hyperlink" Target="https://medium.com/@kalpads/fantastic-completablefuture-allof-and-how-to-handle-errors-27e8a97144a0" TargetMode="External"/><Relationship Id="rId5" Type="http://schemas.openxmlformats.org/officeDocument/2006/relationships/hyperlink" Target="https://ducmanhphan.github.io/2020-03-26-How-to-use-@Async-annotations-in-Spring/" TargetMode="External"/><Relationship Id="rId10" Type="http://schemas.openxmlformats.org/officeDocument/2006/relationships/hyperlink" Target="https://dzone.com/articles/diving-into-java-8s-newworkstealingpools#:~:text=In%20Java%208%2C%20a%20new,as%20its%20target%20parallelism%20level.%E2%80%9D" TargetMode="External"/><Relationship Id="rId4" Type="http://schemas.openxmlformats.org/officeDocument/2006/relationships/hyperlink" Target="https://dzone.com/articles/spring-boot-async-methods" TargetMode="External"/><Relationship Id="rId9" Type="http://schemas.openxmlformats.org/officeDocument/2006/relationships/hyperlink" Target="https://dzone.com/articles/java-executor-service-types" TargetMode="External"/><Relationship Id="rId14" Type="http://schemas.openxmlformats.org/officeDocument/2006/relationships/hyperlink" Target="https://docs.spring.io/spring-framework/docs/current/javadoc-api/org/springframework/scheduling/annotation/EnableAsync.html#:~:text=By%20default%2C%20Spring%20will%20be,to%20process%20async%20method%20invoc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46954"/>
          </a:xfrm>
        </p:spPr>
        <p:txBody>
          <a:bodyPr>
            <a:normAutofit/>
          </a:bodyPr>
          <a:lstStyle/>
          <a:p>
            <a:pPr algn="ctr"/>
            <a:r>
              <a:rPr lang="fa-IR" sz="7200" b="1" dirty="0" smtClean="0"/>
              <a:t>ناهم زمانی</a:t>
            </a:r>
            <a:br>
              <a:rPr lang="fa-IR" sz="7200" b="1" dirty="0" smtClean="0"/>
            </a:br>
            <a:r>
              <a:rPr lang="en-US" sz="7200" b="1" dirty="0"/>
              <a:t>asynchronous</a:t>
            </a:r>
          </a:p>
        </p:txBody>
      </p:sp>
    </p:spTree>
    <p:extLst>
      <p:ext uri="{BB962C8B-B14F-4D97-AF65-F5344CB8AC3E}">
        <p14:creationId xmlns:p14="http://schemas.microsoft.com/office/powerpoint/2010/main" val="2815494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1" y="247560"/>
            <a:ext cx="10985863" cy="1325563"/>
          </a:xfrm>
        </p:spPr>
        <p:txBody>
          <a:bodyPr>
            <a:normAutofit/>
          </a:bodyPr>
          <a:lstStyle/>
          <a:p>
            <a:r>
              <a:rPr lang="en-US" sz="4000" b="1" dirty="0">
                <a:solidFill>
                  <a:srgbClr val="FF0000"/>
                </a:solidFill>
              </a:rPr>
              <a:t>Running asynchronous computation </a:t>
            </a:r>
            <a:r>
              <a:rPr lang="en-US" sz="4000" b="1" dirty="0" smtClean="0">
                <a:solidFill>
                  <a:srgbClr val="FF0000"/>
                </a:solidFill>
              </a:rPr>
              <a:t>using</a:t>
            </a:r>
            <a:r>
              <a:rPr lang="fa-IR" sz="4000" b="1" dirty="0" smtClean="0">
                <a:solidFill>
                  <a:srgbClr val="FF0000"/>
                </a:solidFill>
              </a:rPr>
              <a:t> </a:t>
            </a:r>
            <a:r>
              <a:rPr lang="en-US" sz="4000" b="1" dirty="0" err="1" smtClean="0">
                <a:solidFill>
                  <a:srgbClr val="FF0000"/>
                </a:solidFill>
              </a:rPr>
              <a:t>runAsync</a:t>
            </a:r>
            <a:r>
              <a:rPr lang="en-US" sz="4000" b="1" dirty="0" smtClean="0">
                <a:solidFill>
                  <a:srgbClr val="FF0000"/>
                </a:solidFill>
              </a:rPr>
              <a:t>()</a:t>
            </a:r>
            <a:endParaRPr lang="en-US" sz="4000" dirty="0">
              <a:solidFill>
                <a:srgbClr val="FF0000"/>
              </a:solidFill>
            </a:endParaRPr>
          </a:p>
        </p:txBody>
      </p:sp>
      <p:sp>
        <p:nvSpPr>
          <p:cNvPr id="3" name="Content Placeholder 2"/>
          <p:cNvSpPr>
            <a:spLocks noGrp="1"/>
          </p:cNvSpPr>
          <p:nvPr>
            <p:ph sz="quarter" idx="13"/>
          </p:nvPr>
        </p:nvSpPr>
        <p:spPr/>
        <p:txBody>
          <a:bodyPr/>
          <a:lstStyle/>
          <a:p>
            <a:r>
              <a:rPr lang="en-US" dirty="0"/>
              <a:t>If you want to run some background task asynchronously and don’t want to return anything from the task, then you can </a:t>
            </a:r>
            <a:r>
              <a:rPr lang="en-US" dirty="0" smtClean="0"/>
              <a:t>use </a:t>
            </a:r>
            <a:r>
              <a:rPr lang="en-US" dirty="0" err="1" smtClean="0"/>
              <a:t>CompletableFuture.runAsync</a:t>
            </a:r>
            <a:r>
              <a:rPr lang="en-US" dirty="0" smtClean="0"/>
              <a:t>() </a:t>
            </a:r>
            <a:r>
              <a:rPr lang="en-US" dirty="0"/>
              <a:t>method. It takes a </a:t>
            </a:r>
            <a:r>
              <a:rPr lang="en-US" dirty="0">
                <a:hlinkClick r:id="rId2"/>
              </a:rPr>
              <a:t>Runnable</a:t>
            </a:r>
            <a:r>
              <a:rPr lang="en-US" dirty="0"/>
              <a:t> object and </a:t>
            </a:r>
            <a:r>
              <a:rPr lang="en-US" dirty="0" smtClean="0"/>
              <a:t>returns </a:t>
            </a:r>
            <a:r>
              <a:rPr lang="en-US" dirty="0" err="1" smtClean="0"/>
              <a:t>CompletableFuture</a:t>
            </a:r>
            <a:r>
              <a:rPr lang="en-US" dirty="0" smtClean="0"/>
              <a:t>&lt;Void&gt;.</a:t>
            </a:r>
            <a:endParaRPr lang="fa-IR" dirty="0" smtClean="0"/>
          </a:p>
          <a:p>
            <a:endParaRPr lang="en-US" dirty="0" smtClean="0"/>
          </a:p>
          <a:p>
            <a:pPr algn="r" rtl="1"/>
            <a:r>
              <a:rPr lang="fa-IR" dirty="0"/>
              <a:t>اگر می خواهید چند کار پس زمینه را بصورت ناهمزمان اجرا کنید و نمی خواهید </a:t>
            </a:r>
            <a:r>
              <a:rPr lang="fa-IR" dirty="0" smtClean="0"/>
              <a:t>خروجی </a:t>
            </a:r>
            <a:r>
              <a:rPr lang="fa-IR" dirty="0"/>
              <a:t>را از این </a:t>
            </a:r>
            <a:r>
              <a:rPr lang="fa-IR" dirty="0" smtClean="0"/>
              <a:t>تسک </a:t>
            </a:r>
            <a:r>
              <a:rPr lang="fa-IR" dirty="0"/>
              <a:t>بازگردانید ، می توانید از </a:t>
            </a:r>
            <a:r>
              <a:rPr lang="fa-IR" dirty="0" smtClean="0"/>
              <a:t>متد</a:t>
            </a:r>
            <a:r>
              <a:rPr lang="en-US" dirty="0" smtClean="0"/>
              <a:t> </a:t>
            </a:r>
            <a:r>
              <a:rPr lang="en-US" dirty="0" err="1" smtClean="0"/>
              <a:t>CompletableFuture.runAsync</a:t>
            </a:r>
            <a:r>
              <a:rPr lang="en-US" dirty="0" smtClean="0"/>
              <a:t> () </a:t>
            </a:r>
            <a:r>
              <a:rPr lang="fa-IR" dirty="0" smtClean="0"/>
              <a:t> استفاده </a:t>
            </a:r>
            <a:r>
              <a:rPr lang="fa-IR" dirty="0"/>
              <a:t>کنید</a:t>
            </a:r>
            <a:r>
              <a:rPr lang="fa-IR" dirty="0" smtClean="0"/>
              <a:t>.</a:t>
            </a:r>
            <a:endParaRPr lang="en-US" dirty="0" smtClean="0"/>
          </a:p>
          <a:p>
            <a:pPr algn="r" rtl="1"/>
            <a:r>
              <a:rPr lang="fa-IR" dirty="0" smtClean="0"/>
              <a:t> </a:t>
            </a:r>
            <a:r>
              <a:rPr lang="fa-IR" dirty="0"/>
              <a:t>یک شیء </a:t>
            </a:r>
            <a:r>
              <a:rPr lang="en-US" dirty="0"/>
              <a:t>Runnable </a:t>
            </a:r>
            <a:r>
              <a:rPr lang="fa-IR" dirty="0"/>
              <a:t>را می </a:t>
            </a:r>
            <a:r>
              <a:rPr lang="fa-IR" dirty="0" smtClean="0"/>
              <a:t>گیرد</a:t>
            </a:r>
            <a:r>
              <a:rPr lang="en-US" dirty="0" smtClean="0"/>
              <a:t> </a:t>
            </a:r>
            <a:r>
              <a:rPr lang="fa-IR" dirty="0" smtClean="0"/>
              <a:t>و</a:t>
            </a:r>
            <a:r>
              <a:rPr lang="en-US" dirty="0" smtClean="0"/>
              <a:t> </a:t>
            </a:r>
            <a:r>
              <a:rPr lang="en-US" dirty="0" err="1" smtClean="0"/>
              <a:t>CompletableFuture</a:t>
            </a:r>
            <a:r>
              <a:rPr lang="en-US" dirty="0" smtClean="0"/>
              <a:t>&lt;Void&gt;</a:t>
            </a:r>
            <a:r>
              <a:rPr lang="fa-IR" dirty="0" smtClean="0"/>
              <a:t>را </a:t>
            </a:r>
            <a:r>
              <a:rPr lang="fa-IR" dirty="0"/>
              <a:t>برمی گرداند.</a:t>
            </a:r>
            <a:endParaRPr lang="en-US" dirty="0"/>
          </a:p>
        </p:txBody>
      </p:sp>
    </p:spTree>
    <p:extLst>
      <p:ext uri="{BB962C8B-B14F-4D97-AF65-F5344CB8AC3E}">
        <p14:creationId xmlns:p14="http://schemas.microsoft.com/office/powerpoint/2010/main" val="80742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solidFill>
                  <a:srgbClr val="FF0000"/>
                </a:solidFill>
              </a:rPr>
              <a:t>مثال</a:t>
            </a:r>
            <a:endParaRPr lang="en-US" dirty="0">
              <a:solidFill>
                <a:srgbClr val="FF0000"/>
              </a:solidFill>
            </a:endParaRPr>
          </a:p>
        </p:txBody>
      </p:sp>
      <p:pic>
        <p:nvPicPr>
          <p:cNvPr id="4" name="Content Placeholder 3"/>
          <p:cNvPicPr>
            <a:picLocks noGrp="1" noChangeAspect="1"/>
          </p:cNvPicPr>
          <p:nvPr>
            <p:ph sz="quarter" idx="13"/>
          </p:nvPr>
        </p:nvPicPr>
        <p:blipFill>
          <a:blip r:embed="rId2"/>
          <a:stretch>
            <a:fillRect/>
          </a:stretch>
        </p:blipFill>
        <p:spPr>
          <a:xfrm>
            <a:off x="2220686" y="1674631"/>
            <a:ext cx="8425542" cy="4647792"/>
          </a:xfrm>
          <a:prstGeom prst="rect">
            <a:avLst/>
          </a:prstGeom>
        </p:spPr>
      </p:pic>
    </p:spTree>
    <p:extLst>
      <p:ext uri="{BB962C8B-B14F-4D97-AF65-F5344CB8AC3E}">
        <p14:creationId xmlns:p14="http://schemas.microsoft.com/office/powerpoint/2010/main" val="4283163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15" y="391251"/>
            <a:ext cx="10716986" cy="1325563"/>
          </a:xfrm>
        </p:spPr>
        <p:txBody>
          <a:bodyPr>
            <a:normAutofit fontScale="90000"/>
          </a:bodyPr>
          <a:lstStyle/>
          <a:p>
            <a:r>
              <a:rPr lang="en-US" b="1" dirty="0">
                <a:solidFill>
                  <a:srgbClr val="FF0000"/>
                </a:solidFill>
              </a:rPr>
              <a:t>Run a task asynchronously and return the result </a:t>
            </a:r>
            <a:r>
              <a:rPr lang="en-US" b="1" dirty="0" smtClean="0">
                <a:solidFill>
                  <a:srgbClr val="FF0000"/>
                </a:solidFill>
              </a:rPr>
              <a:t>using </a:t>
            </a:r>
            <a:r>
              <a:rPr lang="en-US" b="1" dirty="0" err="1" smtClean="0">
                <a:solidFill>
                  <a:srgbClr val="FF0000"/>
                </a:solidFill>
              </a:rPr>
              <a:t>SupplyAsync</a:t>
            </a:r>
            <a:r>
              <a:rPr lang="en-US" b="1" dirty="0" smtClean="0">
                <a:solidFill>
                  <a:srgbClr val="FF0000"/>
                </a:solidFill>
              </a:rPr>
              <a:t>()</a:t>
            </a:r>
            <a:r>
              <a:rPr lang="en-US" b="1" dirty="0"/>
              <a:t/>
            </a:r>
            <a:br>
              <a:rPr lang="en-US" b="1" dirty="0"/>
            </a:b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A </a:t>
            </a:r>
            <a:r>
              <a:rPr lang="en-US" dirty="0">
                <a:hlinkClick r:id="rId2"/>
              </a:rPr>
              <a:t>Supplier&lt;T&gt;</a:t>
            </a:r>
            <a:r>
              <a:rPr lang="en-US" dirty="0"/>
              <a:t> is a simple functional interface which represents a supplier of results. It has a single </a:t>
            </a:r>
            <a:r>
              <a:rPr lang="en-US" dirty="0" smtClean="0"/>
              <a:t>get() </a:t>
            </a:r>
            <a:r>
              <a:rPr lang="en-US" dirty="0"/>
              <a:t>method where you can write your background task and return the result.</a:t>
            </a:r>
            <a:endParaRPr lang="en-US" dirty="0" smtClean="0"/>
          </a:p>
          <a:p>
            <a:r>
              <a:rPr lang="en-US" dirty="0" smtClean="0"/>
              <a:t>Once </a:t>
            </a:r>
            <a:r>
              <a:rPr lang="en-US" dirty="0"/>
              <a:t>again, you can use Java 8’s lambda expression to make the above code </a:t>
            </a:r>
            <a:r>
              <a:rPr lang="en-US" dirty="0" smtClean="0"/>
              <a:t>more concise.</a:t>
            </a:r>
          </a:p>
          <a:p>
            <a:pPr marL="0" indent="0">
              <a:buNone/>
            </a:pPr>
            <a:endParaRPr lang="en-US" dirty="0" smtClean="0"/>
          </a:p>
          <a:p>
            <a:pPr algn="r" rtl="1"/>
            <a:r>
              <a:rPr lang="en-US" dirty="0" smtClean="0">
                <a:hlinkClick r:id="rId2"/>
              </a:rPr>
              <a:t>Supplier&lt;T</a:t>
            </a:r>
            <a:r>
              <a:rPr lang="en-US" dirty="0">
                <a:hlinkClick r:id="rId2"/>
              </a:rPr>
              <a:t>&gt; </a:t>
            </a:r>
            <a:r>
              <a:rPr lang="fa-IR" dirty="0" smtClean="0"/>
              <a:t> یک رابط </a:t>
            </a:r>
            <a:r>
              <a:rPr lang="fa-IR" dirty="0"/>
              <a:t>کارکردی ساده است که یک منبع تولید کننده نتایج را نشان می دهد. این یک </a:t>
            </a:r>
            <a:r>
              <a:rPr lang="fa-IR" dirty="0" smtClean="0"/>
              <a:t>متد </a:t>
            </a:r>
            <a:r>
              <a:rPr lang="en-US" dirty="0" smtClean="0"/>
              <a:t> </a:t>
            </a:r>
            <a:r>
              <a:rPr lang="de-DE" dirty="0" smtClean="0"/>
              <a:t>get()</a:t>
            </a:r>
            <a:r>
              <a:rPr lang="fa-IR" dirty="0" smtClean="0"/>
              <a:t>واحد </a:t>
            </a:r>
            <a:r>
              <a:rPr lang="fa-IR" dirty="0"/>
              <a:t>دارد که می توانید </a:t>
            </a:r>
            <a:r>
              <a:rPr lang="fa-IR" dirty="0" smtClean="0"/>
              <a:t>تسک </a:t>
            </a:r>
            <a:r>
              <a:rPr lang="fa-IR" dirty="0"/>
              <a:t>پس زمینه خود را بنویسید و نتیجه را برگردانید.</a:t>
            </a:r>
          </a:p>
          <a:p>
            <a:pPr algn="r" rtl="1"/>
            <a:r>
              <a:rPr lang="fa-IR" dirty="0" smtClean="0"/>
              <a:t>می </a:t>
            </a:r>
            <a:r>
              <a:rPr lang="fa-IR" dirty="0"/>
              <a:t>توانید از </a:t>
            </a:r>
            <a:r>
              <a:rPr lang="fa-IR" dirty="0" smtClean="0"/>
              <a:t>عبارت</a:t>
            </a:r>
            <a:r>
              <a:rPr lang="en-US" dirty="0" smtClean="0"/>
              <a:t>lambda </a:t>
            </a:r>
            <a:r>
              <a:rPr lang="en-US" dirty="0"/>
              <a:t>Java 8 </a:t>
            </a:r>
            <a:r>
              <a:rPr lang="fa-IR" dirty="0" smtClean="0"/>
              <a:t> استفاده کنید</a:t>
            </a:r>
            <a:r>
              <a:rPr lang="en-US" dirty="0" smtClean="0"/>
              <a:t>.</a:t>
            </a:r>
            <a:endParaRPr lang="en-US" dirty="0"/>
          </a:p>
        </p:txBody>
      </p:sp>
    </p:spTree>
    <p:extLst>
      <p:ext uri="{BB962C8B-B14F-4D97-AF65-F5344CB8AC3E}">
        <p14:creationId xmlns:p14="http://schemas.microsoft.com/office/powerpoint/2010/main" val="4152160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pPr algn="r" rtl="1"/>
            <a:r>
              <a:rPr lang="fa-IR" dirty="0">
                <a:solidFill>
                  <a:srgbClr val="FF0000"/>
                </a:solidFill>
              </a:rPr>
              <a:t>مثال</a:t>
            </a:r>
            <a:endParaRPr lang="en-US" dirty="0">
              <a:solidFill>
                <a:srgbClr val="FF0000"/>
              </a:solidFill>
            </a:endParaRPr>
          </a:p>
        </p:txBody>
      </p:sp>
      <p:pic>
        <p:nvPicPr>
          <p:cNvPr id="4" name="Content Placeholder 3"/>
          <p:cNvPicPr>
            <a:picLocks noGrp="1" noChangeAspect="1"/>
          </p:cNvPicPr>
          <p:nvPr>
            <p:ph sz="quarter" idx="13"/>
          </p:nvPr>
        </p:nvPicPr>
        <p:blipFill>
          <a:blip r:embed="rId2"/>
          <a:stretch>
            <a:fillRect/>
          </a:stretch>
        </p:blipFill>
        <p:spPr>
          <a:xfrm>
            <a:off x="1867989" y="1544003"/>
            <a:ext cx="9104811" cy="4595540"/>
          </a:xfrm>
          <a:prstGeom prst="rect">
            <a:avLst/>
          </a:prstGeom>
        </p:spPr>
      </p:pic>
    </p:spTree>
    <p:extLst>
      <p:ext uri="{BB962C8B-B14F-4D97-AF65-F5344CB8AC3E}">
        <p14:creationId xmlns:p14="http://schemas.microsoft.com/office/powerpoint/2010/main" val="2132379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A note about Executor and Thread Pool</a:t>
            </a:r>
            <a:r>
              <a:rPr lang="en-US" b="1" dirty="0"/>
              <a:t/>
            </a:r>
            <a:br>
              <a:rPr lang="en-US" b="1" dirty="0"/>
            </a:b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You might be wondering that - Well, I know that the </a:t>
            </a:r>
            <a:r>
              <a:rPr lang="en-US" dirty="0" err="1"/>
              <a:t>runAsync</a:t>
            </a:r>
            <a:r>
              <a:rPr lang="en-US" dirty="0"/>
              <a:t>() and </a:t>
            </a:r>
            <a:r>
              <a:rPr lang="en-US" dirty="0" err="1"/>
              <a:t>supplyAsync</a:t>
            </a:r>
            <a:r>
              <a:rPr lang="en-US" dirty="0"/>
              <a:t>() methods execute their tasks in a separate thread. But, we never created a thread right?</a:t>
            </a:r>
          </a:p>
          <a:p>
            <a:r>
              <a:rPr lang="en-US" dirty="0" smtClean="0"/>
              <a:t>Yes</a:t>
            </a:r>
            <a:r>
              <a:rPr lang="en-US" dirty="0"/>
              <a:t>! </a:t>
            </a:r>
            <a:r>
              <a:rPr lang="en-US" dirty="0" err="1"/>
              <a:t>CompletableFuture</a:t>
            </a:r>
            <a:r>
              <a:rPr lang="en-US" dirty="0"/>
              <a:t> executes these tasks in a thread obtained from the global </a:t>
            </a:r>
            <a:r>
              <a:rPr lang="en-US" dirty="0" err="1"/>
              <a:t>ForkJoinPool.commonPool</a:t>
            </a:r>
            <a:r>
              <a:rPr lang="en-US" dirty="0" smtClean="0"/>
              <a:t>().</a:t>
            </a:r>
          </a:p>
          <a:p>
            <a:endParaRPr lang="en-US" dirty="0" smtClean="0"/>
          </a:p>
          <a:p>
            <a:pPr algn="r" rtl="1"/>
            <a:r>
              <a:rPr lang="fa-IR" dirty="0"/>
              <a:t>شاید از این مسئله سؤال کنید که - خوب ، من می دانم که </a:t>
            </a:r>
            <a:r>
              <a:rPr lang="fa-IR" dirty="0" smtClean="0"/>
              <a:t>روشهای</a:t>
            </a:r>
            <a:r>
              <a:rPr lang="en-US" dirty="0" smtClean="0"/>
              <a:t>  </a:t>
            </a:r>
            <a:r>
              <a:rPr lang="en-US" dirty="0" err="1" smtClean="0"/>
              <a:t>runAsync</a:t>
            </a:r>
            <a:r>
              <a:rPr lang="en-US" dirty="0" smtClean="0"/>
              <a:t> </a:t>
            </a:r>
            <a:r>
              <a:rPr lang="en-US" dirty="0"/>
              <a:t>() </a:t>
            </a:r>
            <a:r>
              <a:rPr lang="fa-IR" dirty="0"/>
              <a:t>و </a:t>
            </a:r>
            <a:r>
              <a:rPr lang="fa-IR" dirty="0" smtClean="0"/>
              <a:t>          </a:t>
            </a:r>
            <a:r>
              <a:rPr lang="en-US" dirty="0" err="1" smtClean="0"/>
              <a:t>supplyAsync</a:t>
            </a:r>
            <a:r>
              <a:rPr lang="en-US" dirty="0" smtClean="0"/>
              <a:t> </a:t>
            </a:r>
            <a:r>
              <a:rPr lang="en-US" dirty="0"/>
              <a:t>() </a:t>
            </a:r>
            <a:r>
              <a:rPr lang="fa-IR" dirty="0" smtClean="0"/>
              <a:t> وظایف </a:t>
            </a:r>
            <a:r>
              <a:rPr lang="fa-IR" dirty="0"/>
              <a:t>خود را در یک </a:t>
            </a:r>
            <a:r>
              <a:rPr lang="fa-IR" dirty="0" smtClean="0"/>
              <a:t>ترد </a:t>
            </a:r>
            <a:r>
              <a:rPr lang="fa-IR" dirty="0"/>
              <a:t>جداگانه انجام می دهند. اما ، ما هرگز </a:t>
            </a:r>
            <a:r>
              <a:rPr lang="fa-IR" dirty="0" smtClean="0"/>
              <a:t>تردی درست </a:t>
            </a:r>
            <a:r>
              <a:rPr lang="fa-IR" dirty="0"/>
              <a:t>نکردیم</a:t>
            </a:r>
            <a:r>
              <a:rPr lang="fa-IR" dirty="0" smtClean="0"/>
              <a:t>؟</a:t>
            </a:r>
            <a:endParaRPr lang="fa-IR" dirty="0"/>
          </a:p>
          <a:p>
            <a:pPr algn="r" rtl="1"/>
            <a:r>
              <a:rPr lang="fa-IR" dirty="0"/>
              <a:t>آره! </a:t>
            </a:r>
            <a:r>
              <a:rPr lang="en-US" dirty="0" err="1"/>
              <a:t>CompletableFuture</a:t>
            </a:r>
            <a:r>
              <a:rPr lang="en-US" dirty="0"/>
              <a:t> </a:t>
            </a:r>
            <a:r>
              <a:rPr lang="fa-IR" dirty="0" smtClean="0"/>
              <a:t> این </a:t>
            </a:r>
            <a:r>
              <a:rPr lang="fa-IR" dirty="0"/>
              <a:t>وظایف را در یک </a:t>
            </a:r>
            <a:r>
              <a:rPr lang="fa-IR" dirty="0" smtClean="0"/>
              <a:t>ترد </a:t>
            </a:r>
            <a:r>
              <a:rPr lang="fa-IR" dirty="0"/>
              <a:t>به دست </a:t>
            </a:r>
            <a:r>
              <a:rPr lang="fa-IR" dirty="0" smtClean="0"/>
              <a:t>آمده سراسری </a:t>
            </a:r>
            <a:r>
              <a:rPr lang="fa-IR" dirty="0"/>
              <a:t>از </a:t>
            </a:r>
            <a:r>
              <a:rPr lang="en-US" dirty="0" err="1" smtClean="0"/>
              <a:t>ForkJoinPool.commonPool</a:t>
            </a:r>
            <a:r>
              <a:rPr lang="en-US" dirty="0" smtClean="0"/>
              <a:t>()</a:t>
            </a:r>
            <a:r>
              <a:rPr lang="fa-IR" dirty="0" smtClean="0"/>
              <a:t> انجام </a:t>
            </a:r>
            <a:r>
              <a:rPr lang="fa-IR" dirty="0"/>
              <a:t>می دهد.</a:t>
            </a:r>
            <a:endParaRPr lang="en-US" dirty="0"/>
          </a:p>
        </p:txBody>
      </p:sp>
    </p:spTree>
    <p:extLst>
      <p:ext uri="{BB962C8B-B14F-4D97-AF65-F5344CB8AC3E}">
        <p14:creationId xmlns:p14="http://schemas.microsoft.com/office/powerpoint/2010/main" val="861522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707"/>
            <a:ext cx="10515600" cy="874700"/>
          </a:xfrm>
        </p:spPr>
        <p:txBody>
          <a:bodyPr/>
          <a:lstStyle/>
          <a:p>
            <a:r>
              <a:rPr lang="en-US" b="1" dirty="0" smtClean="0">
                <a:solidFill>
                  <a:srgbClr val="FF0000"/>
                </a:solidFill>
              </a:rPr>
              <a:t>Executer</a:t>
            </a:r>
            <a:endParaRPr lang="en-US" b="1" dirty="0">
              <a:solidFill>
                <a:srgbClr val="FF0000"/>
              </a:solidFill>
            </a:endParaRPr>
          </a:p>
        </p:txBody>
      </p:sp>
      <p:sp>
        <p:nvSpPr>
          <p:cNvPr id="3" name="Content Placeholder 2"/>
          <p:cNvSpPr>
            <a:spLocks noGrp="1"/>
          </p:cNvSpPr>
          <p:nvPr>
            <p:ph sz="quarter" idx="13"/>
          </p:nvPr>
        </p:nvSpPr>
        <p:spPr>
          <a:xfrm>
            <a:off x="838200" y="1319349"/>
            <a:ext cx="10515600" cy="5408022"/>
          </a:xfrm>
        </p:spPr>
        <p:txBody>
          <a:bodyPr/>
          <a:lstStyle/>
          <a:p>
            <a:r>
              <a:rPr lang="en-US" dirty="0"/>
              <a:t>All the methods in the </a:t>
            </a:r>
            <a:r>
              <a:rPr lang="en-US" dirty="0" err="1"/>
              <a:t>CompletableFuture</a:t>
            </a:r>
            <a:r>
              <a:rPr lang="en-US" dirty="0"/>
              <a:t> API has two variants - One which accepts an </a:t>
            </a:r>
            <a:r>
              <a:rPr lang="en-US" dirty="0">
                <a:hlinkClick r:id="rId2"/>
              </a:rPr>
              <a:t>Executor</a:t>
            </a:r>
            <a:r>
              <a:rPr lang="en-US" dirty="0"/>
              <a:t> as </a:t>
            </a:r>
            <a:r>
              <a:rPr lang="en-US" dirty="0" smtClean="0"/>
              <a:t>an </a:t>
            </a:r>
            <a:r>
              <a:rPr lang="en-US" dirty="0"/>
              <a:t>argument and one which </a:t>
            </a:r>
            <a:r>
              <a:rPr lang="en-US" dirty="0" smtClean="0"/>
              <a:t>doesn’t</a:t>
            </a:r>
            <a:endParaRPr lang="fa-IR" dirty="0" smtClean="0"/>
          </a:p>
          <a:p>
            <a:pPr algn="r" rtl="1"/>
            <a:r>
              <a:rPr lang="fa-IR" dirty="0"/>
              <a:t>تمام </a:t>
            </a:r>
            <a:r>
              <a:rPr lang="fa-IR" dirty="0" smtClean="0"/>
              <a:t>متدهای </a:t>
            </a:r>
            <a:r>
              <a:rPr lang="fa-IR" dirty="0"/>
              <a:t>موجود در </a:t>
            </a:r>
            <a:r>
              <a:rPr lang="en-US" dirty="0"/>
              <a:t>API </a:t>
            </a:r>
            <a:r>
              <a:rPr lang="en-US" dirty="0" err="1"/>
              <a:t>CompletableFuture</a:t>
            </a:r>
            <a:r>
              <a:rPr lang="en-US" dirty="0"/>
              <a:t> </a:t>
            </a:r>
            <a:r>
              <a:rPr lang="fa-IR" dirty="0" smtClean="0"/>
              <a:t> دارای </a:t>
            </a:r>
            <a:r>
              <a:rPr lang="fa-IR" dirty="0"/>
              <a:t>دو نوع است - یکی که یک </a:t>
            </a:r>
            <a:r>
              <a:rPr lang="en-US" dirty="0">
                <a:hlinkClick r:id="rId2"/>
              </a:rPr>
              <a:t>Executor</a:t>
            </a:r>
            <a:r>
              <a:rPr lang="fa-IR" dirty="0" smtClean="0"/>
              <a:t> </a:t>
            </a:r>
            <a:r>
              <a:rPr lang="fa-IR" dirty="0"/>
              <a:t>را به عنوان یک </a:t>
            </a:r>
            <a:r>
              <a:rPr lang="fa-IR" dirty="0" smtClean="0"/>
              <a:t>آرگومان </a:t>
            </a:r>
            <a:r>
              <a:rPr lang="fa-IR" dirty="0"/>
              <a:t>می پذیرد و دیگری </a:t>
            </a:r>
            <a:r>
              <a:rPr lang="fa-IR" dirty="0" smtClean="0"/>
              <a:t>که نمی پذیرد.</a:t>
            </a:r>
            <a:endParaRPr lang="en-US" dirty="0" smtClean="0"/>
          </a:p>
          <a:p>
            <a:pPr algn="r" rtl="1"/>
            <a:r>
              <a:rPr lang="fa-IR" dirty="0" smtClean="0"/>
              <a:t>نحوه تعریف </a:t>
            </a:r>
            <a:r>
              <a:rPr lang="en-US" dirty="0" smtClean="0"/>
              <a:t>Executer</a:t>
            </a:r>
            <a:endParaRPr lang="fa-IR" dirty="0" smtClean="0"/>
          </a:p>
          <a:p>
            <a:pPr rtl="1"/>
            <a:endParaRPr lang="fa-IR" dirty="0" smtClean="0"/>
          </a:p>
          <a:p>
            <a:pPr rtl="1"/>
            <a:endParaRPr lang="fa-IR" dirty="0" smtClean="0"/>
          </a:p>
          <a:p>
            <a:pPr algn="r" rtl="1"/>
            <a:endParaRPr lang="en-US" dirty="0"/>
          </a:p>
        </p:txBody>
      </p:sp>
      <p:pic>
        <p:nvPicPr>
          <p:cNvPr id="4" name="Picture 3"/>
          <p:cNvPicPr>
            <a:picLocks noChangeAspect="1"/>
          </p:cNvPicPr>
          <p:nvPr/>
        </p:nvPicPr>
        <p:blipFill>
          <a:blip r:embed="rId3"/>
          <a:stretch>
            <a:fillRect/>
          </a:stretch>
        </p:blipFill>
        <p:spPr>
          <a:xfrm>
            <a:off x="838200" y="4219302"/>
            <a:ext cx="10317480" cy="2295003"/>
          </a:xfrm>
          <a:prstGeom prst="rect">
            <a:avLst/>
          </a:prstGeom>
        </p:spPr>
      </p:pic>
      <p:pic>
        <p:nvPicPr>
          <p:cNvPr id="10" name="Picture 9"/>
          <p:cNvPicPr>
            <a:picLocks noChangeAspect="1"/>
          </p:cNvPicPr>
          <p:nvPr/>
        </p:nvPicPr>
        <p:blipFill>
          <a:blip r:embed="rId4"/>
          <a:stretch>
            <a:fillRect/>
          </a:stretch>
        </p:blipFill>
        <p:spPr>
          <a:xfrm>
            <a:off x="838200" y="3480935"/>
            <a:ext cx="7104017" cy="542425"/>
          </a:xfrm>
          <a:prstGeom prst="rect">
            <a:avLst/>
          </a:prstGeom>
        </p:spPr>
      </p:pic>
    </p:spTree>
    <p:extLst>
      <p:ext uri="{BB962C8B-B14F-4D97-AF65-F5344CB8AC3E}">
        <p14:creationId xmlns:p14="http://schemas.microsoft.com/office/powerpoint/2010/main" val="3206968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a:bodyPr>
          <a:lstStyle/>
          <a:p>
            <a:pPr algn="r"/>
            <a:r>
              <a:rPr lang="fa-IR" dirty="0" smtClean="0">
                <a:solidFill>
                  <a:srgbClr val="FF0000"/>
                </a:solidFill>
              </a:rPr>
              <a:t>مثال</a:t>
            </a:r>
            <a:endParaRPr lang="en-US" dirty="0">
              <a:solidFill>
                <a:srgbClr val="FF0000"/>
              </a:solidFill>
            </a:endParaRPr>
          </a:p>
        </p:txBody>
      </p:sp>
      <p:pic>
        <p:nvPicPr>
          <p:cNvPr id="4" name="Content Placeholder 3"/>
          <p:cNvPicPr>
            <a:picLocks noGrp="1" noChangeAspect="1"/>
          </p:cNvPicPr>
          <p:nvPr>
            <p:ph sz="quarter" idx="13"/>
          </p:nvPr>
        </p:nvPicPr>
        <p:blipFill>
          <a:blip r:embed="rId2"/>
          <a:stretch>
            <a:fillRect/>
          </a:stretch>
        </p:blipFill>
        <p:spPr>
          <a:xfrm>
            <a:off x="1958051" y="2455818"/>
            <a:ext cx="8283229" cy="3579222"/>
          </a:xfrm>
          <a:prstGeom prst="rect">
            <a:avLst/>
          </a:prstGeom>
        </p:spPr>
      </p:pic>
      <p:sp>
        <p:nvSpPr>
          <p:cNvPr id="5" name="Title 1"/>
          <p:cNvSpPr txBox="1">
            <a:spLocks/>
          </p:cNvSpPr>
          <p:nvPr/>
        </p:nvSpPr>
        <p:spPr>
          <a:xfrm>
            <a:off x="990600" y="1353549"/>
            <a:ext cx="10515600"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2400" dirty="0" smtClean="0"/>
              <a:t>تعریف </a:t>
            </a:r>
            <a:r>
              <a:rPr lang="en-US" sz="2400" dirty="0" smtClean="0"/>
              <a:t> </a:t>
            </a:r>
            <a:r>
              <a:rPr lang="en-US" sz="2400" dirty="0" err="1" smtClean="0"/>
              <a:t>supplyAsync</a:t>
            </a:r>
            <a:r>
              <a:rPr lang="en-US" sz="2400" dirty="0" smtClean="0"/>
              <a:t>()</a:t>
            </a:r>
            <a:r>
              <a:rPr lang="fa-IR" sz="2400" dirty="0" smtClean="0"/>
              <a:t>باعبارت </a:t>
            </a:r>
            <a:r>
              <a:rPr lang="en-US" sz="2400" dirty="0" smtClean="0"/>
              <a:t>lambda</a:t>
            </a:r>
            <a:r>
              <a:rPr lang="fa-IR" sz="2400" dirty="0" smtClean="0"/>
              <a:t> و </a:t>
            </a:r>
            <a:r>
              <a:rPr lang="en-US" sz="2400" dirty="0"/>
              <a:t>Executer</a:t>
            </a:r>
          </a:p>
        </p:txBody>
      </p:sp>
    </p:spTree>
    <p:extLst>
      <p:ext uri="{BB962C8B-B14F-4D97-AF65-F5344CB8AC3E}">
        <p14:creationId xmlns:p14="http://schemas.microsoft.com/office/powerpoint/2010/main" val="320710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792"/>
            <a:ext cx="10515600" cy="789986"/>
          </a:xfrm>
        </p:spPr>
        <p:txBody>
          <a:bodyPr>
            <a:normAutofit/>
          </a:bodyPr>
          <a:lstStyle/>
          <a:p>
            <a:pPr algn="r"/>
            <a:r>
              <a:rPr lang="de-DE" sz="3200" b="1" dirty="0" smtClean="0">
                <a:solidFill>
                  <a:srgbClr val="FF0000"/>
                </a:solidFill>
              </a:rPr>
              <a:t>CompletableFuture</a:t>
            </a:r>
            <a:r>
              <a:rPr lang="fa-IR" sz="3200" b="1" dirty="0" smtClean="0">
                <a:solidFill>
                  <a:srgbClr val="FF0000"/>
                </a:solidFill>
              </a:rPr>
              <a:t> در </a:t>
            </a:r>
            <a:r>
              <a:rPr lang="en-US" sz="3200" b="1" dirty="0" smtClean="0">
                <a:solidFill>
                  <a:srgbClr val="FF0000"/>
                </a:solidFill>
              </a:rPr>
              <a:t>Result</a:t>
            </a:r>
            <a:r>
              <a:rPr lang="fa-IR" sz="3200" b="1" dirty="0" smtClean="0">
                <a:solidFill>
                  <a:srgbClr val="FF0000"/>
                </a:solidFill>
              </a:rPr>
              <a:t>متدهای مورداستفاده برای </a:t>
            </a:r>
            <a:endParaRPr lang="en-US" sz="3200" b="1" dirty="0">
              <a:solidFill>
                <a:srgbClr val="FF0000"/>
              </a:solidFill>
            </a:endParaRPr>
          </a:p>
        </p:txBody>
      </p:sp>
      <p:sp>
        <p:nvSpPr>
          <p:cNvPr id="3" name="Content Placeholder 2"/>
          <p:cNvSpPr>
            <a:spLocks noGrp="1"/>
          </p:cNvSpPr>
          <p:nvPr>
            <p:ph sz="quarter" idx="13"/>
          </p:nvPr>
        </p:nvSpPr>
        <p:spPr>
          <a:xfrm>
            <a:off x="838200" y="992778"/>
            <a:ext cx="10515600" cy="5721530"/>
          </a:xfrm>
        </p:spPr>
        <p:txBody>
          <a:bodyPr>
            <a:normAutofit/>
          </a:bodyPr>
          <a:lstStyle/>
          <a:p>
            <a:r>
              <a:rPr lang="en-US" b="1" dirty="0"/>
              <a:t>Transforming and acting on a </a:t>
            </a:r>
            <a:r>
              <a:rPr lang="en-US" b="1" dirty="0" err="1"/>
              <a:t>CompletableFuture</a:t>
            </a:r>
            <a:endParaRPr lang="en-US" b="1" dirty="0"/>
          </a:p>
          <a:p>
            <a:r>
              <a:rPr lang="en-US" b="1" dirty="0"/>
              <a:t>1. </a:t>
            </a:r>
            <a:r>
              <a:rPr lang="en-US" b="1" dirty="0" err="1"/>
              <a:t>thenApply</a:t>
            </a:r>
            <a:r>
              <a:rPr lang="en-US" b="1" dirty="0" smtClean="0"/>
              <a:t>()</a:t>
            </a:r>
          </a:p>
          <a:p>
            <a:r>
              <a:rPr lang="en-US" b="1" dirty="0" smtClean="0"/>
              <a:t>2. </a:t>
            </a:r>
            <a:r>
              <a:rPr lang="en-US" b="1" dirty="0" err="1"/>
              <a:t>thenApplyAsync</a:t>
            </a:r>
            <a:r>
              <a:rPr lang="en-US" b="1" dirty="0"/>
              <a:t>()</a:t>
            </a:r>
          </a:p>
          <a:p>
            <a:r>
              <a:rPr lang="en-US" b="1" dirty="0" smtClean="0"/>
              <a:t>3. </a:t>
            </a:r>
            <a:r>
              <a:rPr lang="en-US" b="1" dirty="0" err="1"/>
              <a:t>thenAccept</a:t>
            </a:r>
            <a:r>
              <a:rPr lang="en-US" b="1" dirty="0"/>
              <a:t>() and </a:t>
            </a:r>
            <a:r>
              <a:rPr lang="en-US" b="1" dirty="0" err="1"/>
              <a:t>thenRun</a:t>
            </a:r>
            <a:r>
              <a:rPr lang="en-US" b="1" dirty="0" smtClean="0"/>
              <a:t>()</a:t>
            </a:r>
          </a:p>
          <a:p>
            <a:endParaRPr lang="en-US" b="1" dirty="0"/>
          </a:p>
          <a:p>
            <a:endParaRPr lang="en-US" b="1" dirty="0" smtClean="0"/>
          </a:p>
          <a:p>
            <a:endParaRPr lang="en-US" b="1" dirty="0" smtClean="0"/>
          </a:p>
          <a:p>
            <a:endParaRPr lang="en-US" b="1" dirty="0" smtClean="0"/>
          </a:p>
          <a:p>
            <a:endParaRPr lang="en-US" b="1" dirty="0"/>
          </a:p>
          <a:p>
            <a:endParaRPr lang="en-US" b="1" dirty="0"/>
          </a:p>
          <a:p>
            <a:endParaRPr lang="en-US" dirty="0"/>
          </a:p>
        </p:txBody>
      </p:sp>
      <p:pic>
        <p:nvPicPr>
          <p:cNvPr id="4" name="Picture 3"/>
          <p:cNvPicPr>
            <a:picLocks noChangeAspect="1"/>
          </p:cNvPicPr>
          <p:nvPr/>
        </p:nvPicPr>
        <p:blipFill>
          <a:blip r:embed="rId2"/>
          <a:stretch>
            <a:fillRect/>
          </a:stretch>
        </p:blipFill>
        <p:spPr>
          <a:xfrm>
            <a:off x="1067888" y="2913017"/>
            <a:ext cx="10056223" cy="3801291"/>
          </a:xfrm>
          <a:prstGeom prst="rect">
            <a:avLst/>
          </a:prstGeom>
        </p:spPr>
      </p:pic>
    </p:spTree>
    <p:extLst>
      <p:ext uri="{BB962C8B-B14F-4D97-AF65-F5344CB8AC3E}">
        <p14:creationId xmlns:p14="http://schemas.microsoft.com/office/powerpoint/2010/main" val="4157688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72885" y="689155"/>
            <a:ext cx="10515600" cy="5855335"/>
          </a:xfrm>
        </p:spPr>
        <p:txBody>
          <a:bodyPr>
            <a:normAutofit fontScale="92500" lnSpcReduction="10000"/>
          </a:bodyPr>
          <a:lstStyle/>
          <a:p>
            <a:r>
              <a:rPr lang="en-US" b="1" dirty="0"/>
              <a:t>Combining two </a:t>
            </a:r>
            <a:r>
              <a:rPr lang="en-US" b="1" dirty="0" err="1"/>
              <a:t>CompletableFutures</a:t>
            </a:r>
            <a:r>
              <a:rPr lang="en-US" b="1" dirty="0"/>
              <a:t> together</a:t>
            </a:r>
          </a:p>
          <a:p>
            <a:r>
              <a:rPr lang="en-US" b="1" dirty="0"/>
              <a:t>1. Combine two dependent futures using </a:t>
            </a:r>
            <a:r>
              <a:rPr lang="en-US" b="1" dirty="0" err="1"/>
              <a:t>thenCompose</a:t>
            </a:r>
            <a:r>
              <a:rPr lang="en-US" b="1" dirty="0"/>
              <a:t>()</a:t>
            </a:r>
          </a:p>
          <a:p>
            <a:r>
              <a:rPr lang="en-US" b="1" dirty="0"/>
              <a:t>2. Combine two independent futures using </a:t>
            </a:r>
            <a:r>
              <a:rPr lang="en-US" b="1" dirty="0" err="1"/>
              <a:t>thenCombine</a:t>
            </a:r>
            <a:r>
              <a:rPr lang="en-US" b="1" dirty="0"/>
              <a:t>()</a:t>
            </a:r>
          </a:p>
          <a:p>
            <a:endParaRPr lang="en-US" b="1" dirty="0" smtClean="0"/>
          </a:p>
          <a:p>
            <a:r>
              <a:rPr lang="en-US" b="1" dirty="0" smtClean="0"/>
              <a:t>Combining </a:t>
            </a:r>
            <a:r>
              <a:rPr lang="en-US" b="1" dirty="0"/>
              <a:t>multiple </a:t>
            </a:r>
            <a:r>
              <a:rPr lang="en-US" b="1" dirty="0" err="1"/>
              <a:t>CompletableFutures</a:t>
            </a:r>
            <a:r>
              <a:rPr lang="en-US" b="1" dirty="0"/>
              <a:t> together</a:t>
            </a:r>
          </a:p>
          <a:p>
            <a:r>
              <a:rPr lang="en-US" b="1" dirty="0"/>
              <a:t>1. </a:t>
            </a:r>
            <a:r>
              <a:rPr lang="en-US" b="1" dirty="0" err="1"/>
              <a:t>CompletableFuture.allOf</a:t>
            </a:r>
            <a:r>
              <a:rPr lang="en-US" b="1" dirty="0"/>
              <a:t>()</a:t>
            </a:r>
          </a:p>
          <a:p>
            <a:r>
              <a:rPr lang="en-US" b="1" dirty="0"/>
              <a:t>2. </a:t>
            </a:r>
            <a:r>
              <a:rPr lang="en-US" b="1" dirty="0" err="1"/>
              <a:t>CompletableFuture.anyOf</a:t>
            </a:r>
            <a:r>
              <a:rPr lang="en-US" b="1" dirty="0" smtClean="0"/>
              <a:t>()</a:t>
            </a:r>
          </a:p>
          <a:p>
            <a:r>
              <a:rPr lang="en-US" dirty="0"/>
              <a:t>The join() method </a:t>
            </a:r>
            <a:r>
              <a:rPr lang="en-US" dirty="0" smtClean="0"/>
              <a:t>is </a:t>
            </a:r>
            <a:r>
              <a:rPr lang="en-US" dirty="0"/>
              <a:t>similar </a:t>
            </a:r>
            <a:r>
              <a:rPr lang="en-US" dirty="0" smtClean="0"/>
              <a:t>to get().</a:t>
            </a:r>
            <a:r>
              <a:rPr lang="en-US" dirty="0"/>
              <a:t> The only difference is that it throws an unchecked exception if the underlying </a:t>
            </a:r>
            <a:r>
              <a:rPr lang="en-US" dirty="0" err="1"/>
              <a:t>CompletableFuture</a:t>
            </a:r>
            <a:r>
              <a:rPr lang="en-US" dirty="0"/>
              <a:t> completes exceptionally.</a:t>
            </a:r>
            <a:endParaRPr lang="en-US" b="1" dirty="0"/>
          </a:p>
          <a:p>
            <a:pPr marL="0" indent="0">
              <a:buNone/>
            </a:pPr>
            <a:endParaRPr lang="en-US" b="1" dirty="0" smtClean="0"/>
          </a:p>
          <a:p>
            <a:r>
              <a:rPr lang="en-US" b="1" dirty="0" err="1" smtClean="0"/>
              <a:t>CompletableFuture</a:t>
            </a:r>
            <a:r>
              <a:rPr lang="en-US" b="1" dirty="0" smtClean="0"/>
              <a:t> </a:t>
            </a:r>
            <a:r>
              <a:rPr lang="en-US" b="1" dirty="0"/>
              <a:t>Exception Handling</a:t>
            </a:r>
          </a:p>
          <a:p>
            <a:r>
              <a:rPr lang="en-US" b="1" dirty="0"/>
              <a:t>1. Handle exceptions using exceptionally() callback</a:t>
            </a:r>
          </a:p>
          <a:p>
            <a:r>
              <a:rPr lang="en-US" b="1" dirty="0"/>
              <a:t>2. Handle exceptions using the generic handle() method</a:t>
            </a:r>
          </a:p>
          <a:p>
            <a:endParaRPr lang="en-US" dirty="0"/>
          </a:p>
        </p:txBody>
      </p:sp>
    </p:spTree>
    <p:extLst>
      <p:ext uri="{BB962C8B-B14F-4D97-AF65-F5344CB8AC3E}">
        <p14:creationId xmlns:p14="http://schemas.microsoft.com/office/powerpoint/2010/main" val="434356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Async</a:t>
            </a:r>
            <a:r>
              <a:rPr lang="fa-IR" dirty="0" smtClean="0">
                <a:solidFill>
                  <a:srgbClr val="FF0000"/>
                </a:solidFill>
              </a:rPr>
              <a:t>توضیح درباره هندل کردن خطا در </a:t>
            </a:r>
            <a:endParaRPr lang="en-US" dirty="0">
              <a:solidFill>
                <a:srgbClr val="FF0000"/>
              </a:solidFill>
            </a:endParaRPr>
          </a:p>
        </p:txBody>
      </p:sp>
      <p:sp>
        <p:nvSpPr>
          <p:cNvPr id="3" name="Content Placeholder 2"/>
          <p:cNvSpPr>
            <a:spLocks noGrp="1"/>
          </p:cNvSpPr>
          <p:nvPr>
            <p:ph sz="quarter" idx="13"/>
          </p:nvPr>
        </p:nvSpPr>
        <p:spPr/>
        <p:txBody>
          <a:bodyPr/>
          <a:lstStyle/>
          <a:p>
            <a:pPr marL="0" indent="0" algn="r" rtl="1">
              <a:buNone/>
            </a:pPr>
            <a:r>
              <a:rPr lang="fa-IR" dirty="0" smtClean="0"/>
              <a:t>در متدهای </a:t>
            </a:r>
            <a:r>
              <a:rPr lang="en-US" b="1" dirty="0"/>
              <a:t>exceptionally()</a:t>
            </a:r>
            <a:r>
              <a:rPr lang="fa-IR" dirty="0" smtClean="0"/>
              <a:t> و </a:t>
            </a:r>
            <a:r>
              <a:rPr lang="en-US" b="1" dirty="0"/>
              <a:t>handle()</a:t>
            </a:r>
            <a:r>
              <a:rPr lang="fa-IR" dirty="0" smtClean="0"/>
              <a:t> امکان پرتاپ کردن خطا به بیرون وجود ندارد. بعلت اینکه تردهای آسینک جدا از ترد اصلی برنامه اجرا میشوند نمیتوانند خطایی به بیرون پرتاب کنند</a:t>
            </a:r>
            <a:r>
              <a:rPr lang="en-US" dirty="0" smtClean="0"/>
              <a:t>.</a:t>
            </a:r>
            <a:endParaRPr lang="fa-IR" dirty="0" smtClean="0"/>
          </a:p>
          <a:p>
            <a:pPr marL="0" indent="0" algn="r" rtl="1">
              <a:buNone/>
            </a:pPr>
            <a:r>
              <a:rPr lang="fa-IR" dirty="0" smtClean="0"/>
              <a:t>فقط برای هندل کردن خطا به کار میروند.</a:t>
            </a:r>
            <a:endParaRPr lang="en-US" dirty="0"/>
          </a:p>
        </p:txBody>
      </p:sp>
    </p:spTree>
    <p:extLst>
      <p:ext uri="{BB962C8B-B14F-4D97-AF65-F5344CB8AC3E}">
        <p14:creationId xmlns:p14="http://schemas.microsoft.com/office/powerpoint/2010/main" val="255407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Thread Scheduler in Java</a:t>
            </a:r>
            <a:r>
              <a:rPr lang="en-US" b="1" dirty="0" smtClean="0"/>
              <a:t/>
            </a:r>
            <a:br>
              <a:rPr lang="en-US" b="1" dirty="0" smtClean="0"/>
            </a:br>
            <a:endParaRPr lang="en-US" b="1" dirty="0"/>
          </a:p>
        </p:txBody>
      </p:sp>
      <p:sp>
        <p:nvSpPr>
          <p:cNvPr id="3" name="Content Placeholder 2"/>
          <p:cNvSpPr>
            <a:spLocks noGrp="1"/>
          </p:cNvSpPr>
          <p:nvPr>
            <p:ph sz="quarter" idx="13"/>
          </p:nvPr>
        </p:nvSpPr>
        <p:spPr>
          <a:xfrm>
            <a:off x="838200" y="1690688"/>
            <a:ext cx="10515600" cy="4486275"/>
          </a:xfrm>
        </p:spPr>
        <p:txBody>
          <a:bodyPr>
            <a:normAutofit/>
          </a:bodyPr>
          <a:lstStyle/>
          <a:p>
            <a:r>
              <a:rPr lang="en-US" b="1" dirty="0" smtClean="0"/>
              <a:t>Thread </a:t>
            </a:r>
            <a:r>
              <a:rPr lang="en-US" b="1" dirty="0"/>
              <a:t>scheduler</a:t>
            </a:r>
            <a:r>
              <a:rPr lang="en-US" dirty="0"/>
              <a:t> in java is the part of the JVM that decides which thread should run.</a:t>
            </a:r>
          </a:p>
          <a:p>
            <a:r>
              <a:rPr lang="en-US" dirty="0"/>
              <a:t>There is no guarantee that which runnable thread will be chosen to run by the thread scheduler.</a:t>
            </a:r>
          </a:p>
          <a:p>
            <a:r>
              <a:rPr lang="en-US" dirty="0"/>
              <a:t>Only one thread at a time can run in a single process.</a:t>
            </a:r>
          </a:p>
          <a:p>
            <a:pPr marL="0" indent="0" algn="r" rtl="1">
              <a:buNone/>
            </a:pPr>
            <a:r>
              <a:rPr lang="en-US" dirty="0"/>
              <a:t/>
            </a:r>
            <a:br>
              <a:rPr lang="en-US" dirty="0"/>
            </a:br>
            <a:r>
              <a:rPr lang="en-US" b="1" dirty="0" smtClean="0"/>
              <a:t>Thread </a:t>
            </a:r>
            <a:r>
              <a:rPr lang="en-US" b="1" dirty="0"/>
              <a:t>scheduler </a:t>
            </a:r>
            <a:r>
              <a:rPr lang="fa-IR" dirty="0" smtClean="0"/>
              <a:t>در</a:t>
            </a:r>
            <a:r>
              <a:rPr lang="en-US" dirty="0" smtClean="0"/>
              <a:t>java </a:t>
            </a:r>
            <a:r>
              <a:rPr lang="fa-IR" dirty="0" smtClean="0"/>
              <a:t> بخشی از</a:t>
            </a:r>
            <a:r>
              <a:rPr lang="en-US" dirty="0" smtClean="0"/>
              <a:t>JVM </a:t>
            </a:r>
            <a:r>
              <a:rPr lang="fa-IR" dirty="0" smtClean="0"/>
              <a:t> است که تصمیم می گیرد کدام ترد را اجرا کند.</a:t>
            </a:r>
          </a:p>
          <a:p>
            <a:pPr marL="0" indent="0" algn="r" rtl="1">
              <a:buNone/>
            </a:pPr>
            <a:r>
              <a:rPr lang="fa-IR" dirty="0" smtClean="0"/>
              <a:t>هیچ تضمینی وجود ندارد که کدام </a:t>
            </a:r>
            <a:r>
              <a:rPr lang="fa-IR" dirty="0"/>
              <a:t>ترد </a:t>
            </a:r>
            <a:r>
              <a:rPr lang="fa-IR" dirty="0" smtClean="0"/>
              <a:t>قابل اجرا برای اجرای برنامه زمانبندی موضوع انتخاب شود.</a:t>
            </a:r>
          </a:p>
          <a:p>
            <a:pPr marL="0" indent="0" algn="r" rtl="1">
              <a:buNone/>
            </a:pPr>
            <a:r>
              <a:rPr lang="fa-IR" dirty="0" smtClean="0"/>
              <a:t>فقط یک موضوع در هر زمان می تواند در یک فرآیند واحد اجرا شود.</a:t>
            </a:r>
            <a:endParaRPr lang="en-US" dirty="0"/>
          </a:p>
        </p:txBody>
      </p:sp>
    </p:spTree>
    <p:extLst>
      <p:ext uri="{BB962C8B-B14F-4D97-AF65-F5344CB8AC3E}">
        <p14:creationId xmlns:p14="http://schemas.microsoft.com/office/powerpoint/2010/main" val="1862655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52758"/>
            <a:ext cx="10364451" cy="517952"/>
          </a:xfrm>
        </p:spPr>
        <p:txBody>
          <a:bodyPr>
            <a:noAutofit/>
          </a:bodyPr>
          <a:lstStyle/>
          <a:p>
            <a:r>
              <a:rPr lang="en-US" sz="3200" b="1" dirty="0">
                <a:solidFill>
                  <a:srgbClr val="FF0000"/>
                </a:solidFill>
              </a:rPr>
              <a:t>unchecked exception</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15291" y="1397727"/>
            <a:ext cx="8725989" cy="5316582"/>
          </a:xfrm>
        </p:spPr>
      </p:pic>
    </p:spTree>
    <p:extLst>
      <p:ext uri="{BB962C8B-B14F-4D97-AF65-F5344CB8AC3E}">
        <p14:creationId xmlns:p14="http://schemas.microsoft.com/office/powerpoint/2010/main" val="230570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33697" y="1645920"/>
            <a:ext cx="10515600" cy="4715691"/>
          </a:xfrm>
        </p:spPr>
        <p:txBody>
          <a:bodyPr>
            <a:normAutofit/>
          </a:bodyPr>
          <a:lstStyle/>
          <a:p>
            <a:r>
              <a:rPr lang="en-US" dirty="0"/>
              <a:t>Spring comes with @</a:t>
            </a:r>
            <a:r>
              <a:rPr lang="en-US" dirty="0" err="1"/>
              <a:t>EnableAsync</a:t>
            </a:r>
            <a:r>
              <a:rPr lang="en-US" dirty="0"/>
              <a:t> annotation and can be applied on application classes for asynchronous behavior. This annotation will look for methods marked with @</a:t>
            </a:r>
            <a:r>
              <a:rPr lang="en-US" dirty="0" err="1"/>
              <a:t>Async</a:t>
            </a:r>
            <a:r>
              <a:rPr lang="en-US" dirty="0"/>
              <a:t> annotation and run in background thread pools. The @</a:t>
            </a:r>
            <a:r>
              <a:rPr lang="en-US" dirty="0" err="1"/>
              <a:t>Async</a:t>
            </a:r>
            <a:r>
              <a:rPr lang="en-US" dirty="0"/>
              <a:t> annotated methods can return </a:t>
            </a:r>
            <a:r>
              <a:rPr lang="en-US" dirty="0" err="1"/>
              <a:t>CompletableFuture</a:t>
            </a:r>
            <a:r>
              <a:rPr lang="en-US" dirty="0"/>
              <a:t> to hold the result of an asynchronous computation.</a:t>
            </a:r>
          </a:p>
          <a:p>
            <a:pPr algn="r" rtl="1"/>
            <a:r>
              <a:rPr lang="ar-SA" dirty="0"/>
              <a:t>اسپرینگ با </a:t>
            </a:r>
            <a:r>
              <a:rPr lang="fa-IR" dirty="0" smtClean="0"/>
              <a:t>انوتیشن </a:t>
            </a:r>
            <a:r>
              <a:rPr lang="en-US" dirty="0" err="1" smtClean="0"/>
              <a:t>EnableAsync</a:t>
            </a:r>
            <a:r>
              <a:rPr lang="ar-SA" dirty="0" smtClean="0"/>
              <a:t> </a:t>
            </a:r>
            <a:r>
              <a:rPr lang="ar-SA" dirty="0"/>
              <a:t>همراه است و می تواند در کلاس های برنامه برای رفتار ناهمزمان اعمال شود. این انوتیشن به دنبال متد های مشخص شده با </a:t>
            </a:r>
            <a:r>
              <a:rPr lang="fa-IR" dirty="0"/>
              <a:t>انوتیشن</a:t>
            </a:r>
            <a:r>
              <a:rPr lang="ar-SA" dirty="0" smtClean="0"/>
              <a:t> </a:t>
            </a:r>
            <a:r>
              <a:rPr lang="en-US" dirty="0" err="1" smtClean="0"/>
              <a:t>Async</a:t>
            </a:r>
            <a:r>
              <a:rPr lang="ar-SA" dirty="0" smtClean="0"/>
              <a:t> </a:t>
            </a:r>
            <a:r>
              <a:rPr lang="ar-SA" dirty="0"/>
              <a:t>خواهد بود و در استخرهای ترد پس زمینه اجرا می شود. متدهای </a:t>
            </a:r>
            <a:r>
              <a:rPr lang="fa-IR" dirty="0" smtClean="0"/>
              <a:t>ا</a:t>
            </a:r>
            <a:r>
              <a:rPr lang="ar-SA" dirty="0" smtClean="0"/>
              <a:t>نوتیشن </a:t>
            </a:r>
            <a:r>
              <a:rPr lang="ar-SA" dirty="0"/>
              <a:t>شده با </a:t>
            </a:r>
            <a:r>
              <a:rPr lang="en-US" dirty="0"/>
              <a:t>@</a:t>
            </a:r>
            <a:r>
              <a:rPr lang="en-US" dirty="0" err="1"/>
              <a:t>Async</a:t>
            </a:r>
            <a:r>
              <a:rPr lang="en-US" dirty="0"/>
              <a:t> </a:t>
            </a:r>
            <a:r>
              <a:rPr lang="ar-SA" dirty="0"/>
              <a:t> می توانند </a:t>
            </a:r>
            <a:r>
              <a:rPr lang="en-US" dirty="0" err="1"/>
              <a:t>CompletableFuture</a:t>
            </a:r>
            <a:r>
              <a:rPr lang="en-US" dirty="0"/>
              <a:t> </a:t>
            </a:r>
            <a:r>
              <a:rPr lang="ar-SA" dirty="0"/>
              <a:t> را برای نگه داشتن نتیجه محاسبات ناهمزمان </a:t>
            </a:r>
            <a:r>
              <a:rPr lang="fa-IR" dirty="0" smtClean="0"/>
              <a:t>خروجی دهند</a:t>
            </a:r>
            <a:r>
              <a:rPr lang="ar-SA" dirty="0" smtClean="0"/>
              <a:t>.</a:t>
            </a:r>
            <a:endParaRPr lang="en-US" dirty="0"/>
          </a:p>
          <a:p>
            <a:endParaRPr lang="en-US" dirty="0"/>
          </a:p>
        </p:txBody>
      </p:sp>
      <p:sp>
        <p:nvSpPr>
          <p:cNvPr id="2" name="Rectangle 1"/>
          <p:cNvSpPr/>
          <p:nvPr/>
        </p:nvSpPr>
        <p:spPr>
          <a:xfrm>
            <a:off x="1105472" y="514197"/>
            <a:ext cx="8704734" cy="769441"/>
          </a:xfrm>
          <a:prstGeom prst="rect">
            <a:avLst/>
          </a:prstGeom>
        </p:spPr>
        <p:txBody>
          <a:bodyPr wrap="square">
            <a:spAutoFit/>
          </a:bodyPr>
          <a:lstStyle/>
          <a:p>
            <a:r>
              <a:rPr lang="en-US" sz="4400" dirty="0" err="1" smtClean="0">
                <a:solidFill>
                  <a:srgbClr val="FF0000"/>
                </a:solidFill>
              </a:rPr>
              <a:t>Async</a:t>
            </a:r>
            <a:r>
              <a:rPr lang="en-US" sz="4400" dirty="0" smtClean="0">
                <a:solidFill>
                  <a:srgbClr val="FF0000"/>
                </a:solidFill>
              </a:rPr>
              <a:t> in Spring Boot</a:t>
            </a:r>
            <a:endParaRPr lang="en-US" sz="4400" dirty="0">
              <a:solidFill>
                <a:srgbClr val="FF0000"/>
              </a:solidFill>
            </a:endParaRPr>
          </a:p>
        </p:txBody>
      </p:sp>
    </p:spTree>
    <p:extLst>
      <p:ext uri="{BB962C8B-B14F-4D97-AF65-F5344CB8AC3E}">
        <p14:creationId xmlns:p14="http://schemas.microsoft.com/office/powerpoint/2010/main" val="89419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888274"/>
            <a:ext cx="10515600" cy="5288689"/>
          </a:xfrm>
        </p:spPr>
        <p:txBody>
          <a:bodyPr>
            <a:normAutofit/>
          </a:bodyPr>
          <a:lstStyle/>
          <a:p>
            <a:r>
              <a:rPr lang="en-US" dirty="0"/>
              <a:t>In order to use @</a:t>
            </a:r>
            <a:r>
              <a:rPr lang="en-US" dirty="0" err="1"/>
              <a:t>Async</a:t>
            </a:r>
            <a:r>
              <a:rPr lang="en-US" dirty="0"/>
              <a:t>, we need to know about some crucial things:</a:t>
            </a:r>
          </a:p>
          <a:p>
            <a:pPr lvl="0"/>
            <a:r>
              <a:rPr lang="en-US" dirty="0"/>
              <a:t>@</a:t>
            </a:r>
            <a:r>
              <a:rPr lang="en-US" dirty="0" err="1"/>
              <a:t>Async</a:t>
            </a:r>
            <a:r>
              <a:rPr lang="en-US" dirty="0"/>
              <a:t> must be applied to public method only.</a:t>
            </a:r>
          </a:p>
          <a:p>
            <a:pPr lvl="0"/>
            <a:r>
              <a:rPr lang="en-US" dirty="0"/>
              <a:t>self-invocation - calling the </a:t>
            </a:r>
            <a:r>
              <a:rPr lang="en-US" dirty="0" err="1"/>
              <a:t>async</a:t>
            </a:r>
            <a:r>
              <a:rPr lang="en-US" dirty="0"/>
              <a:t> method from within the same class. It won’t work.</a:t>
            </a:r>
          </a:p>
          <a:p>
            <a:r>
              <a:rPr lang="en-US" dirty="0"/>
              <a:t>Because in this case, although it creates a proxy, the call bypasses the proxy and directly call the method so that Thread will not be spawned.</a:t>
            </a:r>
          </a:p>
          <a:p>
            <a:pPr algn="r" rtl="1"/>
            <a:r>
              <a:rPr lang="ar-SA" dirty="0"/>
              <a:t>برای استفاده از</a:t>
            </a:r>
            <a:r>
              <a:rPr lang="en-US" dirty="0"/>
              <a:t> @</a:t>
            </a:r>
            <a:r>
              <a:rPr lang="en-US" dirty="0" err="1"/>
              <a:t>Async</a:t>
            </a:r>
            <a:r>
              <a:rPr lang="ar-SA" dirty="0" smtClean="0"/>
              <a:t> </a:t>
            </a:r>
            <a:r>
              <a:rPr lang="ar-SA" dirty="0"/>
              <a:t>، باید درباره برخی موارد مهم مطلع شویم:</a:t>
            </a:r>
            <a:endParaRPr lang="en-US" dirty="0"/>
          </a:p>
          <a:p>
            <a:pPr algn="r" rtl="1"/>
            <a:r>
              <a:rPr lang="en-US" dirty="0"/>
              <a:t>@</a:t>
            </a:r>
            <a:r>
              <a:rPr lang="en-US" dirty="0" err="1"/>
              <a:t>Async</a:t>
            </a:r>
            <a:r>
              <a:rPr lang="ar-SA" dirty="0" smtClean="0"/>
              <a:t> </a:t>
            </a:r>
            <a:r>
              <a:rPr lang="ar-SA" dirty="0"/>
              <a:t>فقط باید روی متد </a:t>
            </a:r>
            <a:r>
              <a:rPr lang="en-US" dirty="0"/>
              <a:t>public</a:t>
            </a:r>
            <a:r>
              <a:rPr lang="ar-SA" dirty="0" smtClean="0"/>
              <a:t> </a:t>
            </a:r>
            <a:r>
              <a:rPr lang="ar-SA" dirty="0"/>
              <a:t>اعمال شود.</a:t>
            </a:r>
            <a:endParaRPr lang="en-US" dirty="0"/>
          </a:p>
          <a:p>
            <a:pPr algn="r" rtl="1"/>
            <a:r>
              <a:rPr lang="ar-SA" dirty="0"/>
              <a:t>خود فراخوانی - فراخوانی متد </a:t>
            </a:r>
            <a:r>
              <a:rPr lang="en-US" dirty="0" err="1"/>
              <a:t>async</a:t>
            </a:r>
            <a:r>
              <a:rPr lang="ar-SA" dirty="0"/>
              <a:t> از </a:t>
            </a:r>
            <a:r>
              <a:rPr lang="fa-IR" dirty="0" smtClean="0"/>
              <a:t>درون </a:t>
            </a:r>
            <a:r>
              <a:rPr lang="ar-SA" dirty="0" smtClean="0"/>
              <a:t>همان </a:t>
            </a:r>
            <a:r>
              <a:rPr lang="ar-SA" dirty="0"/>
              <a:t>کلاس. </a:t>
            </a:r>
            <a:r>
              <a:rPr lang="fa-IR" dirty="0" smtClean="0"/>
              <a:t>(</a:t>
            </a:r>
            <a:r>
              <a:rPr lang="ar-SA" dirty="0" smtClean="0"/>
              <a:t>این </a:t>
            </a:r>
            <a:r>
              <a:rPr lang="ar-SA" dirty="0"/>
              <a:t>،کار نخواهد </a:t>
            </a:r>
            <a:r>
              <a:rPr lang="ar-SA" dirty="0" smtClean="0"/>
              <a:t>کرد</a:t>
            </a:r>
            <a:r>
              <a:rPr lang="fa-IR" dirty="0" smtClean="0"/>
              <a:t>)</a:t>
            </a:r>
            <a:endParaRPr lang="en-US" dirty="0"/>
          </a:p>
          <a:p>
            <a:pPr algn="r" rtl="1"/>
            <a:r>
              <a:rPr lang="ar-SA" dirty="0"/>
              <a:t>زیرا در این حالت ، اگرچه پروکسی ایجاد می کند ، تماس از پروکسی عبور می کند و مستقیماً </a:t>
            </a:r>
            <a:r>
              <a:rPr lang="fa-IR" dirty="0" smtClean="0"/>
              <a:t>متد</a:t>
            </a:r>
            <a:r>
              <a:rPr lang="ar-SA" dirty="0" smtClean="0"/>
              <a:t> </a:t>
            </a:r>
            <a:r>
              <a:rPr lang="ar-SA" dirty="0"/>
              <a:t>را فراخوانی می کند </a:t>
            </a:r>
            <a:r>
              <a:rPr lang="fa-IR" dirty="0" smtClean="0"/>
              <a:t>بنابراین</a:t>
            </a:r>
            <a:r>
              <a:rPr lang="ar-SA" dirty="0" smtClean="0"/>
              <a:t> </a:t>
            </a:r>
            <a:r>
              <a:rPr lang="fa-IR" dirty="0" smtClean="0"/>
              <a:t>ترد</a:t>
            </a:r>
            <a:r>
              <a:rPr lang="ar-SA" dirty="0" smtClean="0"/>
              <a:t> </a:t>
            </a:r>
            <a:r>
              <a:rPr lang="ar-SA" dirty="0"/>
              <a:t>مورد استفاده قرار </a:t>
            </a:r>
            <a:r>
              <a:rPr lang="ar-SA" dirty="0" smtClean="0"/>
              <a:t>ن</a:t>
            </a:r>
            <a:r>
              <a:rPr lang="fa-IR" dirty="0" smtClean="0"/>
              <a:t>می</a:t>
            </a:r>
            <a:r>
              <a:rPr lang="ar-SA" dirty="0" smtClean="0"/>
              <a:t>گیرد</a:t>
            </a:r>
            <a:r>
              <a:rPr lang="ar-SA" dirty="0"/>
              <a:t>.</a:t>
            </a:r>
            <a:endParaRPr lang="en-US" dirty="0"/>
          </a:p>
          <a:p>
            <a:endParaRPr lang="en-US" dirty="0"/>
          </a:p>
        </p:txBody>
      </p:sp>
    </p:spTree>
    <p:extLst>
      <p:ext uri="{BB962C8B-B14F-4D97-AF65-F5344CB8AC3E}">
        <p14:creationId xmlns:p14="http://schemas.microsoft.com/office/powerpoint/2010/main" val="3602496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6" y="260623"/>
            <a:ext cx="10515600" cy="549274"/>
          </a:xfrm>
        </p:spPr>
        <p:txBody>
          <a:bodyPr>
            <a:normAutofit fontScale="90000"/>
          </a:bodyPr>
          <a:lstStyle/>
          <a:p>
            <a:pPr algn="r"/>
            <a:r>
              <a:rPr lang="fa-IR" dirty="0" smtClean="0"/>
              <a:t>مثال</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556658" y="809897"/>
            <a:ext cx="9130937" cy="3553097"/>
          </a:xfrm>
          <a:prstGeom prst="rect">
            <a:avLst/>
          </a:prstGeom>
        </p:spPr>
      </p:pic>
      <p:sp>
        <p:nvSpPr>
          <p:cNvPr id="5" name="Rectangle 4"/>
          <p:cNvSpPr/>
          <p:nvPr/>
        </p:nvSpPr>
        <p:spPr>
          <a:xfrm>
            <a:off x="1362892" y="4874985"/>
            <a:ext cx="9270274" cy="1812291"/>
          </a:xfrm>
          <a:prstGeom prst="rect">
            <a:avLst/>
          </a:prstGeom>
        </p:spPr>
        <p:txBody>
          <a:bodyPr wrap="square">
            <a:spAutoFit/>
          </a:bodyPr>
          <a:lstStyle/>
          <a:p>
            <a:pPr algn="just">
              <a:lnSpc>
                <a:spcPct val="107000"/>
              </a:lnSpc>
              <a:spcAft>
                <a:spcPts val="800"/>
              </a:spcAft>
            </a:pPr>
            <a:r>
              <a:rPr lang="en-US" dirty="0">
                <a:solidFill>
                  <a:srgbClr val="404040"/>
                </a:solidFill>
                <a:latin typeface="Calibri" panose="020F0502020204030204" pitchFamily="34" charset="0"/>
                <a:ea typeface="Calibri" panose="020F0502020204030204" pitchFamily="34" charset="0"/>
                <a:cs typeface="Arial" panose="020B0604020202020204" pitchFamily="34" charset="0"/>
              </a:rPr>
              <a:t>This problem is as same as calling </a:t>
            </a:r>
            <a:r>
              <a:rPr lang="en-US" b="1" dirty="0">
                <a:solidFill>
                  <a:srgbClr val="404040"/>
                </a:solidFill>
                <a:latin typeface="Calibri" panose="020F0502020204030204" pitchFamily="34" charset="0"/>
                <a:ea typeface="Calibri" panose="020F0502020204030204" pitchFamily="34" charset="0"/>
                <a:cs typeface="Arial" panose="020B0604020202020204" pitchFamily="34" charset="0"/>
              </a:rPr>
              <a:t>run()</a:t>
            </a:r>
            <a:r>
              <a:rPr lang="en-US" dirty="0">
                <a:solidFill>
                  <a:srgbClr val="404040"/>
                </a:solidFill>
                <a:latin typeface="Calibri" panose="020F0502020204030204" pitchFamily="34" charset="0"/>
                <a:ea typeface="Calibri" panose="020F0502020204030204" pitchFamily="34" charset="0"/>
                <a:cs typeface="Arial" panose="020B0604020202020204" pitchFamily="34" charset="0"/>
              </a:rPr>
              <a:t> method of Thread object directly, without calling </a:t>
            </a:r>
            <a:r>
              <a:rPr lang="en-US" b="1" dirty="0">
                <a:solidFill>
                  <a:srgbClr val="404040"/>
                </a:solidFill>
                <a:latin typeface="Calibri" panose="020F0502020204030204" pitchFamily="34" charset="0"/>
                <a:ea typeface="Calibri" panose="020F0502020204030204" pitchFamily="34" charset="0"/>
                <a:cs typeface="Arial" panose="020B0604020202020204" pitchFamily="34" charset="0"/>
              </a:rPr>
              <a:t>start()</a:t>
            </a:r>
            <a:r>
              <a:rPr lang="en-US" dirty="0">
                <a:solidFill>
                  <a:srgbClr val="404040"/>
                </a:solidFill>
                <a:latin typeface="Calibri" panose="020F0502020204030204" pitchFamily="34" charset="0"/>
                <a:ea typeface="Calibri" panose="020F0502020204030204" pitchFamily="34" charset="0"/>
                <a:cs typeface="Arial" panose="020B0604020202020204" pitchFamily="34" charset="0"/>
              </a:rPr>
              <a:t> method</a:t>
            </a:r>
            <a:r>
              <a:rPr lang="en-US" dirty="0" smtClean="0">
                <a:solidFill>
                  <a:srgbClr val="404040"/>
                </a:solidFill>
                <a:latin typeface="Calibri" panose="020F0502020204030204" pitchFamily="34" charset="0"/>
                <a:ea typeface="Calibri" panose="020F0502020204030204" pitchFamily="34" charset="0"/>
                <a:cs typeface="Arial" panose="020B0604020202020204" pitchFamily="34" charset="0"/>
              </a:rPr>
              <a:t>.</a:t>
            </a:r>
          </a:p>
          <a:p>
            <a:pPr algn="just">
              <a:lnSpc>
                <a:spcPct val="107000"/>
              </a:lnSpc>
              <a:spcAft>
                <a:spcPts val="800"/>
              </a:spcAft>
            </a:pPr>
            <a:r>
              <a:rPr lang="en-US" sz="1400" dirty="0">
                <a:hlinkClick r:id="rId3"/>
              </a:rPr>
              <a:t>http://rakshasingh.weebly.com/when-does-a-seperate-call-stack-gets-created-for-a-java-thread.html</a:t>
            </a:r>
            <a:endParaRPr lang="en-US" sz="1400" dirty="0">
              <a:solidFill>
                <a:srgbClr val="40404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dirty="0">
                <a:hlinkClick r:id="rId4"/>
              </a:rPr>
              <a:t>https://stackoverflow.com/questions/31145052/difference-between-call-stack-and-thread-stack#:~:text=Calling%20it%20a%20%22thread%20stack,calls%20this%20the%20Java%20stack%3A&amp;text=When%20a%20thread%20invokes%20a,then%20becomes%20the%20current%20frame.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11889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pPr algn="r" rtl="1"/>
            <a:r>
              <a:rPr lang="ar-SA" altLang="en-US" sz="2800" dirty="0">
                <a:solidFill>
                  <a:srgbClr val="FF0000"/>
                </a:solidFill>
                <a:latin typeface="Tahoma" panose="020B0604030504040204" pitchFamily="34" charset="0"/>
                <a:cs typeface="Tahoma" panose="020B0604030504040204" pitchFamily="34" charset="0"/>
              </a:rPr>
              <a:t>آیا می توان به طور مستقیم بجای</a:t>
            </a:r>
            <a:r>
              <a:rPr lang="en-US" altLang="en-US" sz="2800" dirty="0">
                <a:solidFill>
                  <a:srgbClr val="FF0000"/>
                </a:solidFill>
                <a:latin typeface="Tahoma" panose="020B0604030504040204" pitchFamily="34" charset="0"/>
                <a:cs typeface="Tahoma" panose="020B0604030504040204" pitchFamily="34" charset="0"/>
              </a:rPr>
              <a:t> start()، </a:t>
            </a:r>
            <a:r>
              <a:rPr lang="ar-SA" altLang="en-US" sz="2800" dirty="0">
                <a:solidFill>
                  <a:srgbClr val="FF0000"/>
                </a:solidFill>
                <a:latin typeface="Tahoma" panose="020B0604030504040204" pitchFamily="34" charset="0"/>
                <a:cs typeface="Tahoma" panose="020B0604030504040204" pitchFamily="34" charset="0"/>
              </a:rPr>
              <a:t>متد</a:t>
            </a:r>
            <a:r>
              <a:rPr lang="en-US" altLang="en-US" sz="2800" dirty="0">
                <a:solidFill>
                  <a:srgbClr val="FF0000"/>
                </a:solidFill>
                <a:latin typeface="Tahoma" panose="020B0604030504040204" pitchFamily="34" charset="0"/>
                <a:cs typeface="Tahoma" panose="020B0604030504040204" pitchFamily="34" charset="0"/>
              </a:rPr>
              <a:t> run() </a:t>
            </a:r>
            <a:r>
              <a:rPr lang="ar-SA" altLang="en-US" sz="2800" dirty="0">
                <a:solidFill>
                  <a:srgbClr val="FF0000"/>
                </a:solidFill>
                <a:latin typeface="Tahoma" panose="020B0604030504040204" pitchFamily="34" charset="0"/>
                <a:cs typeface="Tahoma" panose="020B0604030504040204" pitchFamily="34" charset="0"/>
              </a:rPr>
              <a:t>را صدا زد؟</a:t>
            </a:r>
            <a:endParaRPr lang="en-US" sz="2800" dirty="0">
              <a:solidFill>
                <a:srgbClr val="FF0000"/>
              </a:solidFill>
            </a:endParaRPr>
          </a:p>
        </p:txBody>
      </p:sp>
      <p:sp>
        <p:nvSpPr>
          <p:cNvPr id="7" name="Rectangle 3"/>
          <p:cNvSpPr>
            <a:spLocks noGrp="1" noChangeArrowheads="1"/>
          </p:cNvSpPr>
          <p:nvPr>
            <p:ph sz="quarter" idx="13"/>
          </p:nvPr>
        </p:nvSpPr>
        <p:spPr bwMode="auto">
          <a:xfrm>
            <a:off x="6152606" y="1069999"/>
            <a:ext cx="5904411"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پاسخ:</a:t>
            </a:r>
            <a:endPar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هر</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thread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در پشته ی فراخوانی</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(call stack)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مجزا</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(start)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راه اندازی می شود.</a:t>
            </a:r>
            <a:endParaRPr kumimoji="0" lang="fa-IR"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زمانی که متد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run()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را از</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thread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اصلی فراخوانی می کنید، متد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run()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بجای اینکه وارد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call stack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دیگری شده</a:t>
            </a:r>
            <a:r>
              <a:rPr lang="fa-IR" altLang="en-US" sz="1800" dirty="0">
                <a:solidFill>
                  <a:srgbClr val="000000"/>
                </a:solidFill>
                <a:latin typeface="Tahoma" panose="020B0604030504040204" pitchFamily="34" charset="0"/>
                <a:cs typeface="Tahoma" panose="020B0604030504040204" pitchFamily="34" charset="0"/>
              </a:rPr>
              <a:t> </a:t>
            </a:r>
            <a:r>
              <a:rPr lang="fa-IR" altLang="en-US" sz="1800" dirty="0" smtClean="0">
                <a:solidFill>
                  <a:srgbClr val="000000"/>
                </a:solidFill>
                <a:latin typeface="Tahoma" panose="020B0604030504040204" pitchFamily="34" charset="0"/>
                <a:cs typeface="Tahoma" panose="020B0604030504040204" pitchFamily="34" charset="0"/>
              </a:rPr>
              <a:t>و ترد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دیگری را اجرا کند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وارد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call stack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جاری می شود و فراخوانی توابع را از بالای پشته از سر می گیرد و همان</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thread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را اجرا می کند.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همان طور که در برنامه ی </a:t>
            </a:r>
            <a:r>
              <a:rPr kumimoji="0" lang="fa-IR"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روبرو</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مشاهده می کنید، پردازنده از اجرای یک</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thread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به</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thread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دیگری نمی پردازد</a:t>
            </a:r>
            <a:r>
              <a:rPr kumimoji="0" lang="fa-IR"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context -switching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رخ نمی دهد</a:t>
            </a:r>
            <a:r>
              <a:rPr lang="fa-IR" altLang="en-US" sz="1800" dirty="0" smtClean="0">
                <a:solidFill>
                  <a:srgbClr val="000000"/>
                </a:solidFill>
                <a:latin typeface="Tahoma" panose="020B0604030504040204" pitchFamily="34" charset="0"/>
                <a:cs typeface="Tahoma" panose="020B060403050404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r>
            <a:b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b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چرا که</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t1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و</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t2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هر یک آبجکت ساده درنظر گرفته شده و نمونه ای از جنس</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 thread (thread object) </a:t>
            </a:r>
            <a:r>
              <a:rPr kumimoji="0" lang="ar-SA"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محسوب نمی شوند</a:t>
            </a:r>
            <a:r>
              <a:rPr kumimoji="0" lang="en-US" altLang="en-US" sz="1800" b="0" i="0" u="none" strike="noStrike" cap="none" normalizeH="0" baseline="0" dirty="0" smtClean="0">
                <a:ln>
                  <a:noFill/>
                </a:ln>
                <a:solidFill>
                  <a:srgbClr val="000000"/>
                </a:solidFill>
                <a:effectLst/>
                <a:latin typeface="Tahoma" panose="020B0604030504040204" pitchFamily="34" charset="0"/>
                <a:cs typeface="Tahoma" panose="020B060403050404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30627" y="1084217"/>
            <a:ext cx="5852162" cy="5590903"/>
          </a:xfrm>
          <a:prstGeom prst="rect">
            <a:avLst/>
          </a:prstGeom>
        </p:spPr>
      </p:pic>
    </p:spTree>
    <p:extLst>
      <p:ext uri="{BB962C8B-B14F-4D97-AF65-F5344CB8AC3E}">
        <p14:creationId xmlns:p14="http://schemas.microsoft.com/office/powerpoint/2010/main" val="2024272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solidFill>
                  <a:srgbClr val="FF0000"/>
                </a:solidFill>
              </a:rPr>
              <a:t>روش ست کردن تنظیمات در اسپرینگ</a:t>
            </a:r>
            <a:endParaRPr lang="en-US" dirty="0">
              <a:solidFill>
                <a:srgbClr val="FF0000"/>
              </a:solidFill>
            </a:endParaRPr>
          </a:p>
        </p:txBody>
      </p:sp>
      <p:pic>
        <p:nvPicPr>
          <p:cNvPr id="4" name="Content Placeholder 3"/>
          <p:cNvPicPr>
            <a:picLocks noGrp="1" noChangeAspect="1"/>
          </p:cNvPicPr>
          <p:nvPr>
            <p:ph sz="quarter" idx="13"/>
          </p:nvPr>
        </p:nvPicPr>
        <p:blipFill>
          <a:blip r:embed="rId2"/>
          <a:stretch>
            <a:fillRect/>
          </a:stretch>
        </p:blipFill>
        <p:spPr>
          <a:xfrm>
            <a:off x="838200" y="2095636"/>
            <a:ext cx="10515600" cy="2032226"/>
          </a:xfrm>
          <a:prstGeom prst="rect">
            <a:avLst/>
          </a:prstGeom>
        </p:spPr>
      </p:pic>
    </p:spTree>
    <p:extLst>
      <p:ext uri="{BB962C8B-B14F-4D97-AF65-F5344CB8AC3E}">
        <p14:creationId xmlns:p14="http://schemas.microsoft.com/office/powerpoint/2010/main" val="195838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8119"/>
            <a:ext cx="10364451" cy="1596177"/>
          </a:xfrm>
        </p:spPr>
        <p:txBody>
          <a:bodyPr/>
          <a:lstStyle/>
          <a:p>
            <a:r>
              <a:rPr lang="en-US" b="1" dirty="0" smtClean="0">
                <a:solidFill>
                  <a:srgbClr val="FF0000"/>
                </a:solidFill>
              </a:rPr>
              <a:t>1-In </a:t>
            </a:r>
            <a:r>
              <a:rPr lang="en-US" b="1" dirty="0">
                <a:solidFill>
                  <a:srgbClr val="FF0000"/>
                </a:solidFill>
              </a:rPr>
              <a:t>the method level</a:t>
            </a:r>
          </a:p>
        </p:txBody>
      </p:sp>
      <p:pic>
        <p:nvPicPr>
          <p:cNvPr id="4" name="Content Placeholder 3"/>
          <p:cNvPicPr>
            <a:picLocks noGrp="1" noChangeAspect="1"/>
          </p:cNvPicPr>
          <p:nvPr>
            <p:ph sz="quarter" idx="13"/>
          </p:nvPr>
        </p:nvPicPr>
        <p:blipFill>
          <a:blip r:embed="rId2"/>
          <a:stretch>
            <a:fillRect/>
          </a:stretch>
        </p:blipFill>
        <p:spPr>
          <a:xfrm>
            <a:off x="1267097" y="1541418"/>
            <a:ext cx="9130937" cy="5159828"/>
          </a:xfrm>
          <a:prstGeom prst="rect">
            <a:avLst/>
          </a:prstGeom>
        </p:spPr>
      </p:pic>
    </p:spTree>
    <p:extLst>
      <p:ext uri="{BB962C8B-B14F-4D97-AF65-F5344CB8AC3E}">
        <p14:creationId xmlns:p14="http://schemas.microsoft.com/office/powerpoint/2010/main" val="1925154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2-In </a:t>
            </a:r>
            <a:r>
              <a:rPr lang="en-US" b="1" dirty="0">
                <a:solidFill>
                  <a:srgbClr val="FF0000"/>
                </a:solidFill>
              </a:rPr>
              <a:t>application level</a:t>
            </a:r>
          </a:p>
        </p:txBody>
      </p:sp>
      <p:pic>
        <p:nvPicPr>
          <p:cNvPr id="4" name="Content Placeholder 3"/>
          <p:cNvPicPr>
            <a:picLocks noGrp="1" noChangeAspect="1"/>
          </p:cNvPicPr>
          <p:nvPr>
            <p:ph sz="quarter" idx="13"/>
          </p:nvPr>
        </p:nvPicPr>
        <p:blipFill>
          <a:blip r:embed="rId2"/>
          <a:stretch>
            <a:fillRect/>
          </a:stretch>
        </p:blipFill>
        <p:spPr>
          <a:xfrm>
            <a:off x="994954" y="1690688"/>
            <a:ext cx="9925595" cy="4866866"/>
          </a:xfrm>
          <a:prstGeom prst="rect">
            <a:avLst/>
          </a:prstGeom>
        </p:spPr>
      </p:pic>
    </p:spTree>
    <p:extLst>
      <p:ext uri="{BB962C8B-B14F-4D97-AF65-F5344CB8AC3E}">
        <p14:creationId xmlns:p14="http://schemas.microsoft.com/office/powerpoint/2010/main" val="209391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solidFill>
                  <a:srgbClr val="FF0000"/>
                </a:solidFill>
              </a:rPr>
              <a:t>در اسپرینگ بوت</a:t>
            </a:r>
            <a:r>
              <a:rPr lang="en-US" dirty="0" smtClean="0">
                <a:solidFill>
                  <a:srgbClr val="FF0000"/>
                </a:solidFill>
              </a:rPr>
              <a:t> </a:t>
            </a:r>
            <a:r>
              <a:rPr lang="en-US" dirty="0" err="1" smtClean="0">
                <a:solidFill>
                  <a:srgbClr val="FF0000"/>
                </a:solidFill>
              </a:rPr>
              <a:t>Async</a:t>
            </a:r>
            <a:r>
              <a:rPr lang="fa-IR" dirty="0" smtClean="0">
                <a:solidFill>
                  <a:srgbClr val="FF0000"/>
                </a:solidFill>
              </a:rPr>
              <a:t>مثالی از تنظیمات </a:t>
            </a:r>
            <a:endParaRPr lang="en-US" dirty="0">
              <a:solidFill>
                <a:srgbClr val="FF0000"/>
              </a:solidFill>
            </a:endParaRPr>
          </a:p>
        </p:txBody>
      </p:sp>
      <p:pic>
        <p:nvPicPr>
          <p:cNvPr id="5" name="Content Placeholder 4"/>
          <p:cNvPicPr>
            <a:picLocks noGrp="1" noChangeAspect="1"/>
          </p:cNvPicPr>
          <p:nvPr>
            <p:ph sz="quarter" idx="13"/>
          </p:nvPr>
        </p:nvPicPr>
        <p:blipFill>
          <a:blip r:embed="rId2"/>
          <a:stretch>
            <a:fillRect/>
          </a:stretch>
        </p:blipFill>
        <p:spPr>
          <a:xfrm>
            <a:off x="1711234" y="1933303"/>
            <a:ext cx="9052560" cy="4480560"/>
          </a:xfrm>
          <a:prstGeom prst="rect">
            <a:avLst/>
          </a:prstGeom>
        </p:spPr>
      </p:pic>
    </p:spTree>
    <p:extLst>
      <p:ext uri="{BB962C8B-B14F-4D97-AF65-F5344CB8AC3E}">
        <p14:creationId xmlns:p14="http://schemas.microsoft.com/office/powerpoint/2010/main" val="2624033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66592"/>
          </a:xfrm>
        </p:spPr>
        <p:txBody>
          <a:bodyPr/>
          <a:lstStyle/>
          <a:p>
            <a:r>
              <a:rPr lang="fa-IR" dirty="0" smtClean="0"/>
              <a:t> </a:t>
            </a:r>
            <a:r>
              <a:rPr lang="en-US" dirty="0" smtClean="0">
                <a:solidFill>
                  <a:srgbClr val="FF0000"/>
                </a:solidFill>
              </a:rPr>
              <a:t>spring boot</a:t>
            </a:r>
            <a:r>
              <a:rPr lang="fa-IR" dirty="0" smtClean="0">
                <a:solidFill>
                  <a:srgbClr val="FF0000"/>
                </a:solidFill>
              </a:rPr>
              <a:t>در</a:t>
            </a:r>
            <a:r>
              <a:rPr lang="en-US" dirty="0" err="1" smtClean="0">
                <a:solidFill>
                  <a:srgbClr val="FF0000"/>
                </a:solidFill>
              </a:rPr>
              <a:t>Excecuter</a:t>
            </a:r>
            <a:endParaRPr lang="en-US" dirty="0">
              <a:solidFill>
                <a:srgbClr val="FF0000"/>
              </a:solidFill>
            </a:endParaRPr>
          </a:p>
        </p:txBody>
      </p:sp>
      <p:sp>
        <p:nvSpPr>
          <p:cNvPr id="3" name="Content Placeholder 2"/>
          <p:cNvSpPr>
            <a:spLocks noGrp="1"/>
          </p:cNvSpPr>
          <p:nvPr>
            <p:ph sz="quarter" idx="13"/>
          </p:nvPr>
        </p:nvSpPr>
        <p:spPr>
          <a:xfrm>
            <a:off x="913774" y="1685110"/>
            <a:ext cx="10363826" cy="4545873"/>
          </a:xfrm>
        </p:spPr>
        <p:txBody>
          <a:bodyPr/>
          <a:lstStyle/>
          <a:p>
            <a:pPr algn="r" rtl="1"/>
            <a:r>
              <a:rPr lang="fa-IR" dirty="0" smtClean="0"/>
              <a:t>اگر در فایل تنظیمات پروژه </a:t>
            </a:r>
            <a:r>
              <a:rPr lang="en-US" dirty="0" err="1" smtClean="0"/>
              <a:t>Excecuter</a:t>
            </a:r>
            <a:r>
              <a:rPr lang="fa-IR" dirty="0" smtClean="0"/>
              <a:t> تعریف نکنیم ، اسپرینک برای کنترل</a:t>
            </a:r>
            <a:r>
              <a:rPr lang="en-US" dirty="0" smtClean="0"/>
              <a:t> </a:t>
            </a:r>
            <a:r>
              <a:rPr lang="fa-IR" dirty="0" smtClean="0"/>
              <a:t>تعداد تردها از </a:t>
            </a:r>
            <a:r>
              <a:rPr lang="en-US" dirty="0" err="1" smtClean="0"/>
              <a:t>TaskExcecuter</a:t>
            </a:r>
            <a:r>
              <a:rPr lang="fa-IR" dirty="0" smtClean="0"/>
              <a:t> بطور پیشفرض استفاده میکند.</a:t>
            </a:r>
            <a:endParaRPr lang="en-US" dirty="0" smtClean="0"/>
          </a:p>
          <a:p>
            <a:pPr algn="r" rtl="1"/>
            <a:r>
              <a:rPr lang="fa-IR" dirty="0" smtClean="0"/>
              <a:t> در صورتی که بخواهیم از </a:t>
            </a:r>
            <a:r>
              <a:rPr lang="en-US" dirty="0" err="1" smtClean="0"/>
              <a:t>Excecuter</a:t>
            </a:r>
            <a:r>
              <a:rPr lang="fa-IR" dirty="0" smtClean="0"/>
              <a:t> پیشفرض استفاده کنیم و برنامه نویس بخواهد تعداد تردها را کنترل نماید میتواند تنظیمات </a:t>
            </a:r>
            <a:r>
              <a:rPr lang="en-US" dirty="0" err="1" smtClean="0"/>
              <a:t>Excecuter</a:t>
            </a:r>
            <a:r>
              <a:rPr lang="fa-IR" dirty="0" smtClean="0"/>
              <a:t> پیشفرض را در فایل </a:t>
            </a:r>
            <a:r>
              <a:rPr lang="en-US" dirty="0" err="1" smtClean="0"/>
              <a:t>propertice</a:t>
            </a:r>
            <a:r>
              <a:rPr lang="fa-IR" dirty="0" smtClean="0"/>
              <a:t> تغییر دهد</a:t>
            </a:r>
            <a:endParaRPr lang="en-US" dirty="0" smtClean="0"/>
          </a:p>
          <a:p>
            <a:pPr marL="0" indent="0" algn="r" rtl="1">
              <a:buNone/>
            </a:pPr>
            <a:endParaRPr lang="en-US" dirty="0"/>
          </a:p>
        </p:txBody>
      </p:sp>
      <p:pic>
        <p:nvPicPr>
          <p:cNvPr id="4" name="Picture 3"/>
          <p:cNvPicPr>
            <a:picLocks noChangeAspect="1"/>
          </p:cNvPicPr>
          <p:nvPr/>
        </p:nvPicPr>
        <p:blipFill>
          <a:blip r:embed="rId2"/>
          <a:stretch>
            <a:fillRect/>
          </a:stretch>
        </p:blipFill>
        <p:spPr>
          <a:xfrm>
            <a:off x="803501" y="3685903"/>
            <a:ext cx="9790475" cy="2675029"/>
          </a:xfrm>
          <a:prstGeom prst="rect">
            <a:avLst/>
          </a:prstGeom>
        </p:spPr>
      </p:pic>
    </p:spTree>
    <p:extLst>
      <p:ext uri="{BB962C8B-B14F-4D97-AF65-F5344CB8AC3E}">
        <p14:creationId xmlns:p14="http://schemas.microsoft.com/office/powerpoint/2010/main" val="392890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Executers returns </a:t>
            </a:r>
            <a:r>
              <a:rPr lang="en-US" sz="2400" b="1" dirty="0">
                <a:solidFill>
                  <a:srgbClr val="FF0000"/>
                </a:solidFill>
              </a:rPr>
              <a:t>different type of </a:t>
            </a:r>
            <a:r>
              <a:rPr lang="en-US" sz="2400" b="1" dirty="0" err="1">
                <a:solidFill>
                  <a:srgbClr val="FF0000"/>
                </a:solidFill>
              </a:rPr>
              <a:t>ThreadPools</a:t>
            </a:r>
            <a:r>
              <a:rPr lang="en-US" sz="2400" b="1" dirty="0">
                <a:solidFill>
                  <a:srgbClr val="FF0000"/>
                </a:solidFill>
              </a:rPr>
              <a:t> </a:t>
            </a:r>
            <a:r>
              <a:rPr lang="en-US" sz="2400" b="1" dirty="0" smtClean="0">
                <a:solidFill>
                  <a:srgbClr val="FF0000"/>
                </a:solidFill>
              </a:rPr>
              <a:t>to </a:t>
            </a:r>
            <a:r>
              <a:rPr lang="en-US" sz="2400" b="1" dirty="0">
                <a:solidFill>
                  <a:srgbClr val="FF0000"/>
                </a:solidFill>
              </a:rPr>
              <a:t>specific need.</a:t>
            </a:r>
          </a:p>
        </p:txBody>
      </p:sp>
      <p:sp>
        <p:nvSpPr>
          <p:cNvPr id="3" name="Content Placeholder 2"/>
          <p:cNvSpPr>
            <a:spLocks noGrp="1"/>
          </p:cNvSpPr>
          <p:nvPr>
            <p:ph sz="quarter" idx="13"/>
          </p:nvPr>
        </p:nvSpPr>
        <p:spPr>
          <a:xfrm>
            <a:off x="913774" y="2103120"/>
            <a:ext cx="10363826" cy="4140926"/>
          </a:xfrm>
        </p:spPr>
        <p:txBody>
          <a:bodyPr>
            <a:normAutofit fontScale="77500" lnSpcReduction="20000"/>
          </a:bodyPr>
          <a:lstStyle/>
          <a:p>
            <a:r>
              <a:rPr lang="en-US" dirty="0" smtClean="0">
                <a:solidFill>
                  <a:srgbClr val="0070C0"/>
                </a:solidFill>
              </a:rPr>
              <a:t>1- public </a:t>
            </a:r>
            <a:r>
              <a:rPr lang="en-US" dirty="0">
                <a:solidFill>
                  <a:srgbClr val="0070C0"/>
                </a:solidFill>
              </a:rPr>
              <a:t>static </a:t>
            </a:r>
            <a:r>
              <a:rPr lang="en-US" dirty="0" err="1">
                <a:solidFill>
                  <a:srgbClr val="0070C0"/>
                </a:solidFill>
              </a:rPr>
              <a:t>ExecutorService</a:t>
            </a:r>
            <a:r>
              <a:rPr lang="en-US" dirty="0">
                <a:solidFill>
                  <a:srgbClr val="0070C0"/>
                </a:solidFill>
              </a:rPr>
              <a:t> </a:t>
            </a:r>
            <a:r>
              <a:rPr lang="en-US" dirty="0" err="1">
                <a:solidFill>
                  <a:srgbClr val="0070C0"/>
                </a:solidFill>
              </a:rPr>
              <a:t>newSingleThreadExecutor</a:t>
            </a:r>
            <a:r>
              <a:rPr lang="en-US" dirty="0" smtClean="0">
                <a:solidFill>
                  <a:srgbClr val="0070C0"/>
                </a:solidFill>
              </a:rPr>
              <a:t>()</a:t>
            </a:r>
          </a:p>
          <a:p>
            <a:r>
              <a:rPr lang="en-US" dirty="0"/>
              <a:t>This approach creates an Executor that uses a single worker thread operating off an unbounded queue. Tasks are guaranteed to execute sequentially, and no more than one task will be active at any given time</a:t>
            </a:r>
            <a:r>
              <a:rPr lang="en-US" dirty="0" smtClean="0"/>
              <a:t>.</a:t>
            </a:r>
          </a:p>
          <a:p>
            <a:pPr algn="r" rtl="1"/>
            <a:r>
              <a:rPr lang="fa-IR" dirty="0"/>
              <a:t>این رویکرد </a:t>
            </a:r>
            <a:r>
              <a:rPr lang="fa-IR" dirty="0" smtClean="0"/>
              <a:t>ترد </a:t>
            </a:r>
            <a:r>
              <a:rPr lang="fa-IR" dirty="0"/>
              <a:t>را ایجاد می کند که از یک </a:t>
            </a:r>
            <a:r>
              <a:rPr lang="fa-IR" dirty="0" smtClean="0"/>
              <a:t>ترد </a:t>
            </a:r>
            <a:r>
              <a:rPr lang="fa-IR" dirty="0"/>
              <a:t>کارگر استفاده می کند و از صف بی حد و مرز خارج می شود. کارها برای اجرای متوالی تضمین شده اند و بیش از یک کار در هر زمان مشخص فعال نخواهد بود</a:t>
            </a:r>
            <a:r>
              <a:rPr lang="fa-IR" dirty="0" smtClean="0"/>
              <a:t>.</a:t>
            </a:r>
            <a:endParaRPr lang="en-US" dirty="0" smtClean="0"/>
          </a:p>
          <a:p>
            <a:pPr marL="0" indent="0" algn="r" rtl="1">
              <a:buNone/>
            </a:pPr>
            <a:endParaRPr lang="en-US" dirty="0" smtClean="0"/>
          </a:p>
          <a:p>
            <a:r>
              <a:rPr lang="en-US" dirty="0" smtClean="0">
                <a:solidFill>
                  <a:srgbClr val="0070C0"/>
                </a:solidFill>
              </a:rPr>
              <a:t>2- public </a:t>
            </a:r>
            <a:r>
              <a:rPr lang="en-US" dirty="0">
                <a:solidFill>
                  <a:srgbClr val="0070C0"/>
                </a:solidFill>
              </a:rPr>
              <a:t>static </a:t>
            </a:r>
            <a:r>
              <a:rPr lang="en-US" dirty="0" err="1">
                <a:solidFill>
                  <a:srgbClr val="0070C0"/>
                </a:solidFill>
              </a:rPr>
              <a:t>ExecutorService</a:t>
            </a:r>
            <a:r>
              <a:rPr lang="en-US" dirty="0">
                <a:solidFill>
                  <a:srgbClr val="0070C0"/>
                </a:solidFill>
              </a:rPr>
              <a:t> </a:t>
            </a:r>
            <a:r>
              <a:rPr lang="en-US" dirty="0" err="1">
                <a:solidFill>
                  <a:srgbClr val="0070C0"/>
                </a:solidFill>
              </a:rPr>
              <a:t>newFixedThreadPool</a:t>
            </a:r>
            <a:r>
              <a:rPr lang="en-US" dirty="0">
                <a:solidFill>
                  <a:srgbClr val="0070C0"/>
                </a:solidFill>
              </a:rPr>
              <a:t>(</a:t>
            </a:r>
            <a:r>
              <a:rPr lang="en-US" dirty="0" err="1">
                <a:solidFill>
                  <a:srgbClr val="0070C0"/>
                </a:solidFill>
              </a:rPr>
              <a:t>int</a:t>
            </a:r>
            <a:r>
              <a:rPr lang="en-US" dirty="0">
                <a:solidFill>
                  <a:srgbClr val="0070C0"/>
                </a:solidFill>
              </a:rPr>
              <a:t> </a:t>
            </a:r>
            <a:r>
              <a:rPr lang="en-US" dirty="0" err="1">
                <a:solidFill>
                  <a:srgbClr val="0070C0"/>
                </a:solidFill>
              </a:rPr>
              <a:t>nThreads</a:t>
            </a:r>
            <a:r>
              <a:rPr lang="en-US" dirty="0" smtClean="0">
                <a:solidFill>
                  <a:srgbClr val="0070C0"/>
                </a:solidFill>
              </a:rPr>
              <a:t>)</a:t>
            </a:r>
            <a:endParaRPr lang="fa-IR" dirty="0" smtClean="0">
              <a:solidFill>
                <a:srgbClr val="0070C0"/>
              </a:solidFill>
            </a:endParaRPr>
          </a:p>
          <a:p>
            <a:r>
              <a:rPr lang="en-US" dirty="0"/>
              <a:t>This approach creates a thread pool that reuses a fixed number of threads. Created </a:t>
            </a:r>
            <a:r>
              <a:rPr lang="en-US" dirty="0" err="1"/>
              <a:t>nThreads</a:t>
            </a:r>
            <a:r>
              <a:rPr lang="en-US" dirty="0"/>
              <a:t> will be active at the runtime. If additional tasks are submitted when all threads are active, they will wait in the queue until a thread is available</a:t>
            </a:r>
            <a:r>
              <a:rPr lang="en-US" dirty="0" smtClean="0"/>
              <a:t>.</a:t>
            </a:r>
            <a:endParaRPr lang="fa-IR" dirty="0" smtClean="0"/>
          </a:p>
          <a:p>
            <a:pPr algn="r" rtl="1"/>
            <a:r>
              <a:rPr lang="fa-IR" dirty="0"/>
              <a:t>این روش یک </a:t>
            </a:r>
            <a:r>
              <a:rPr lang="fa-IR" dirty="0" smtClean="0"/>
              <a:t>استخر ترد </a:t>
            </a:r>
            <a:r>
              <a:rPr lang="fa-IR" dirty="0"/>
              <a:t>ایجاد می کند که از تعداد مشخصی از </a:t>
            </a:r>
            <a:r>
              <a:rPr lang="fa-IR" dirty="0" smtClean="0"/>
              <a:t>تردها </a:t>
            </a:r>
            <a:r>
              <a:rPr lang="fa-IR" dirty="0"/>
              <a:t>استفاده می کند. ایجاد </a:t>
            </a:r>
            <a:r>
              <a:rPr lang="en-US" dirty="0" err="1"/>
              <a:t>nThreads</a:t>
            </a:r>
            <a:r>
              <a:rPr lang="en-US" dirty="0"/>
              <a:t> </a:t>
            </a:r>
            <a:r>
              <a:rPr lang="fa-IR" dirty="0" smtClean="0"/>
              <a:t> در </a:t>
            </a:r>
            <a:r>
              <a:rPr lang="fa-IR" dirty="0"/>
              <a:t>زمان اجرا فعال خواهد بود. اگر وظایف اضافی هنگام فعال بودن همه </a:t>
            </a:r>
            <a:r>
              <a:rPr lang="fa-IR" dirty="0" smtClean="0"/>
              <a:t>تردها </a:t>
            </a:r>
            <a:r>
              <a:rPr lang="fa-IR" dirty="0"/>
              <a:t>ارائه شود ، آنها در صف انتظار خواهند بود تا </a:t>
            </a:r>
            <a:r>
              <a:rPr lang="fa-IR" dirty="0" smtClean="0"/>
              <a:t>ترد </a:t>
            </a:r>
            <a:r>
              <a:rPr lang="fa-IR" dirty="0"/>
              <a:t>در دسترس باشد.</a:t>
            </a:r>
            <a:endParaRPr lang="en-US" dirty="0" smtClean="0"/>
          </a:p>
        </p:txBody>
      </p:sp>
    </p:spTree>
    <p:extLst>
      <p:ext uri="{BB962C8B-B14F-4D97-AF65-F5344CB8AC3E}">
        <p14:creationId xmlns:p14="http://schemas.microsoft.com/office/powerpoint/2010/main" val="2913715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56745" y="420725"/>
            <a:ext cx="10815145" cy="6064157"/>
          </a:xfrm>
        </p:spPr>
        <p:txBody>
          <a:bodyPr>
            <a:normAutofit fontScale="77500" lnSpcReduction="20000"/>
          </a:bodyPr>
          <a:lstStyle/>
          <a:p>
            <a:r>
              <a:rPr lang="en-US" dirty="0"/>
              <a:t>By default, Spring will be searching for an associated thread pool definition: either a unique </a:t>
            </a:r>
            <a:r>
              <a:rPr lang="en-US" dirty="0" err="1"/>
              <a:t>TaskExecutor</a:t>
            </a:r>
            <a:r>
              <a:rPr lang="en-US" dirty="0"/>
              <a:t> bean in the context, or an Executor bean named "</a:t>
            </a:r>
            <a:r>
              <a:rPr lang="en-US" dirty="0" err="1"/>
              <a:t>taskExecutor</a:t>
            </a:r>
            <a:r>
              <a:rPr lang="en-US" dirty="0"/>
              <a:t>" otherwise. If neither of the two is resolvable, a </a:t>
            </a:r>
            <a:r>
              <a:rPr lang="en-US" dirty="0" err="1" smtClean="0"/>
              <a:t>SimpleAsyncTaskExecutor</a:t>
            </a:r>
            <a:r>
              <a:rPr lang="en-US" dirty="0" smtClean="0"/>
              <a:t> </a:t>
            </a:r>
            <a:r>
              <a:rPr lang="en-US" dirty="0"/>
              <a:t>will be used to process </a:t>
            </a:r>
            <a:r>
              <a:rPr lang="en-US" dirty="0" err="1"/>
              <a:t>async</a:t>
            </a:r>
            <a:r>
              <a:rPr lang="en-US" dirty="0"/>
              <a:t> method invocations</a:t>
            </a:r>
            <a:r>
              <a:rPr lang="en-US" dirty="0" smtClean="0"/>
              <a:t>.</a:t>
            </a:r>
          </a:p>
          <a:p>
            <a:r>
              <a:rPr lang="en-US" dirty="0"/>
              <a:t>Besides, annotated methods having a void return type cannot transmit any exception back to the caller. By default, such uncaught exceptions are only logged. </a:t>
            </a:r>
            <a:endParaRPr lang="fa-IR" dirty="0" smtClean="0"/>
          </a:p>
          <a:p>
            <a:r>
              <a:rPr lang="en-US" dirty="0"/>
              <a:t>To customize all this, implement </a:t>
            </a:r>
            <a:r>
              <a:rPr lang="en-US" dirty="0" err="1">
                <a:solidFill>
                  <a:schemeClr val="accent1">
                    <a:lumMod val="75000"/>
                  </a:schemeClr>
                </a:solidFill>
              </a:rPr>
              <a:t>AsyncConfigurer</a:t>
            </a:r>
            <a:r>
              <a:rPr lang="en-US" dirty="0"/>
              <a:t> and provide:</a:t>
            </a:r>
          </a:p>
          <a:p>
            <a:r>
              <a:rPr lang="en-US" dirty="0" smtClean="0"/>
              <a:t>    </a:t>
            </a:r>
            <a:r>
              <a:rPr lang="en-US" dirty="0"/>
              <a:t>your own Executor through the </a:t>
            </a:r>
            <a:r>
              <a:rPr lang="en-US" dirty="0" err="1">
                <a:solidFill>
                  <a:schemeClr val="accent1">
                    <a:lumMod val="75000"/>
                  </a:schemeClr>
                </a:solidFill>
              </a:rPr>
              <a:t>getAsyncExecutor</a:t>
            </a:r>
            <a:r>
              <a:rPr lang="en-US" dirty="0">
                <a:solidFill>
                  <a:schemeClr val="accent1">
                    <a:lumMod val="75000"/>
                  </a:schemeClr>
                </a:solidFill>
              </a:rPr>
              <a:t>() </a:t>
            </a:r>
            <a:r>
              <a:rPr lang="en-US" dirty="0"/>
              <a:t>method, and</a:t>
            </a:r>
          </a:p>
          <a:p>
            <a:r>
              <a:rPr lang="en-US" dirty="0"/>
              <a:t>    your own </a:t>
            </a:r>
            <a:r>
              <a:rPr lang="en-US" dirty="0" err="1">
                <a:solidFill>
                  <a:schemeClr val="accent1">
                    <a:lumMod val="75000"/>
                  </a:schemeClr>
                </a:solidFill>
              </a:rPr>
              <a:t>AsyncUncaughtExceptionHandler</a:t>
            </a:r>
            <a:r>
              <a:rPr lang="en-US" dirty="0"/>
              <a:t> through the </a:t>
            </a:r>
            <a:r>
              <a:rPr lang="en-US" dirty="0" err="1">
                <a:solidFill>
                  <a:schemeClr val="accent1">
                    <a:lumMod val="75000"/>
                  </a:schemeClr>
                </a:solidFill>
              </a:rPr>
              <a:t>getAsyncUncaughtExceptionHandler</a:t>
            </a:r>
            <a:r>
              <a:rPr lang="en-US" dirty="0">
                <a:solidFill>
                  <a:schemeClr val="accent1">
                    <a:lumMod val="75000"/>
                  </a:schemeClr>
                </a:solidFill>
              </a:rPr>
              <a:t>() </a:t>
            </a:r>
            <a:r>
              <a:rPr lang="en-US" dirty="0"/>
              <a:t>method.</a:t>
            </a:r>
            <a:endParaRPr lang="en-US" dirty="0" smtClean="0"/>
          </a:p>
          <a:p>
            <a:endParaRPr lang="fa-IR" dirty="0" smtClean="0"/>
          </a:p>
          <a:p>
            <a:pPr algn="r" rtl="1"/>
            <a:r>
              <a:rPr lang="fa-IR" dirty="0"/>
              <a:t>به طور پیش فرض </a:t>
            </a:r>
            <a:r>
              <a:rPr lang="fa-IR" dirty="0" smtClean="0"/>
              <a:t>، </a:t>
            </a:r>
            <a:r>
              <a:rPr lang="en-US" dirty="0" smtClean="0"/>
              <a:t>Spring</a:t>
            </a:r>
            <a:r>
              <a:rPr lang="fa-IR" dirty="0" smtClean="0"/>
              <a:t> </a:t>
            </a:r>
            <a:r>
              <a:rPr lang="en-US" dirty="0" smtClean="0"/>
              <a:t> </a:t>
            </a:r>
            <a:r>
              <a:rPr lang="fa-IR" dirty="0"/>
              <a:t>در حال جستجو برای تعریف </a:t>
            </a:r>
            <a:r>
              <a:rPr lang="en-US" dirty="0"/>
              <a:t>thread pool </a:t>
            </a:r>
            <a:r>
              <a:rPr lang="fa-IR" dirty="0" smtClean="0"/>
              <a:t> مرتبط </a:t>
            </a:r>
            <a:r>
              <a:rPr lang="fa-IR" dirty="0"/>
              <a:t>خواهد بود: </a:t>
            </a:r>
            <a:r>
              <a:rPr lang="fa-IR" dirty="0" smtClean="0"/>
              <a:t>یا یک بین </a:t>
            </a:r>
            <a:r>
              <a:rPr lang="en-US" dirty="0" err="1"/>
              <a:t>TaskExecutor</a:t>
            </a:r>
            <a:r>
              <a:rPr lang="en-US" dirty="0"/>
              <a:t> </a:t>
            </a:r>
            <a:r>
              <a:rPr lang="fa-IR" dirty="0" smtClean="0"/>
              <a:t> منحصر </a:t>
            </a:r>
            <a:r>
              <a:rPr lang="fa-IR" dirty="0"/>
              <a:t>به فرد یا یک </a:t>
            </a:r>
            <a:r>
              <a:rPr lang="fa-IR" dirty="0" smtClean="0"/>
              <a:t>بین </a:t>
            </a:r>
            <a:r>
              <a:rPr lang="en-US" dirty="0" smtClean="0"/>
              <a:t>Executor </a:t>
            </a:r>
            <a:r>
              <a:rPr lang="fa-IR" dirty="0" smtClean="0"/>
              <a:t> به </a:t>
            </a:r>
            <a:r>
              <a:rPr lang="fa-IR" dirty="0"/>
              <a:t>نام </a:t>
            </a:r>
            <a:r>
              <a:rPr lang="fa-IR" dirty="0" smtClean="0"/>
              <a:t>"</a:t>
            </a:r>
            <a:r>
              <a:rPr lang="en-US" dirty="0" err="1" smtClean="0"/>
              <a:t>taskExecutor</a:t>
            </a:r>
            <a:r>
              <a:rPr lang="fa-IR" dirty="0" smtClean="0"/>
              <a:t> " اگر هیچ یک از این نوع را پیدا نکند، </a:t>
            </a:r>
            <a:r>
              <a:rPr lang="fa-IR" dirty="0"/>
              <a:t>از </a:t>
            </a:r>
            <a:r>
              <a:rPr lang="en-US" dirty="0" err="1"/>
              <a:t>SimpleAsyncTaskExecutor</a:t>
            </a:r>
            <a:r>
              <a:rPr lang="en-US" dirty="0"/>
              <a:t> </a:t>
            </a:r>
            <a:r>
              <a:rPr lang="fa-IR" dirty="0" smtClean="0"/>
              <a:t> برای </a:t>
            </a:r>
            <a:r>
              <a:rPr lang="fa-IR" dirty="0"/>
              <a:t>پردازش فراخوانی های روش </a:t>
            </a:r>
            <a:r>
              <a:rPr lang="en-US" dirty="0" err="1" smtClean="0"/>
              <a:t>async</a:t>
            </a:r>
            <a:r>
              <a:rPr lang="fa-IR" dirty="0" smtClean="0"/>
              <a:t> </a:t>
            </a:r>
            <a:r>
              <a:rPr lang="en-US" dirty="0" smtClean="0"/>
              <a:t> </a:t>
            </a:r>
            <a:r>
              <a:rPr lang="fa-IR" dirty="0"/>
              <a:t>استفاده می شود</a:t>
            </a:r>
            <a:r>
              <a:rPr lang="fa-IR" dirty="0" smtClean="0"/>
              <a:t>.</a:t>
            </a:r>
            <a:endParaRPr lang="en-US" dirty="0" smtClean="0"/>
          </a:p>
          <a:p>
            <a:pPr algn="r" rtl="1"/>
            <a:r>
              <a:rPr lang="fa-IR" dirty="0" smtClean="0"/>
              <a:t>علاوه بر این، متدهای انوتیشن شده با خروجی </a:t>
            </a:r>
            <a:r>
              <a:rPr lang="en-US" dirty="0" smtClean="0"/>
              <a:t>void</a:t>
            </a:r>
            <a:r>
              <a:rPr lang="fa-IR" dirty="0" smtClean="0"/>
              <a:t> نمیتوانند هیچ اکسپشنی به </a:t>
            </a:r>
            <a:r>
              <a:rPr lang="en-US" dirty="0" smtClean="0"/>
              <a:t>caller</a:t>
            </a:r>
            <a:r>
              <a:rPr lang="fa-IR" dirty="0" smtClean="0"/>
              <a:t> بفرستند </a:t>
            </a:r>
            <a:r>
              <a:rPr lang="fa-IR" dirty="0"/>
              <a:t>و به طور پیش فرض ، </a:t>
            </a:r>
            <a:r>
              <a:rPr lang="fa-IR" dirty="0" smtClean="0"/>
              <a:t>اکسپشن های گرفته نشده فقط </a:t>
            </a:r>
            <a:r>
              <a:rPr lang="fa-IR" dirty="0"/>
              <a:t>ثبت می </a:t>
            </a:r>
            <a:r>
              <a:rPr lang="fa-IR" dirty="0" smtClean="0"/>
              <a:t>شوند.</a:t>
            </a:r>
            <a:endParaRPr lang="en-US" dirty="0" smtClean="0"/>
          </a:p>
          <a:p>
            <a:pPr algn="r" rtl="1"/>
            <a:r>
              <a:rPr lang="fa-IR" dirty="0" smtClean="0"/>
              <a:t>برای سفارشی کردن همه این موارد از</a:t>
            </a:r>
            <a:r>
              <a:rPr lang="en-US" dirty="0">
                <a:solidFill>
                  <a:schemeClr val="accent1">
                    <a:lumMod val="75000"/>
                  </a:schemeClr>
                </a:solidFill>
              </a:rPr>
              <a:t> </a:t>
            </a:r>
            <a:r>
              <a:rPr lang="en-US" dirty="0" err="1" smtClean="0">
                <a:solidFill>
                  <a:schemeClr val="accent1">
                    <a:lumMod val="75000"/>
                  </a:schemeClr>
                </a:solidFill>
              </a:rPr>
              <a:t>AsyncConfigurer</a:t>
            </a:r>
            <a:r>
              <a:rPr lang="fa-IR" dirty="0" smtClean="0"/>
              <a:t>ایمپلیمنت کنید و :</a:t>
            </a:r>
          </a:p>
          <a:p>
            <a:r>
              <a:rPr lang="en-US" dirty="0"/>
              <a:t> your own Executor through the </a:t>
            </a:r>
            <a:r>
              <a:rPr lang="en-US" dirty="0" err="1">
                <a:solidFill>
                  <a:schemeClr val="accent1">
                    <a:lumMod val="75000"/>
                  </a:schemeClr>
                </a:solidFill>
              </a:rPr>
              <a:t>getAsyncExecutor</a:t>
            </a:r>
            <a:r>
              <a:rPr lang="en-US" dirty="0">
                <a:solidFill>
                  <a:schemeClr val="accent1">
                    <a:lumMod val="75000"/>
                  </a:schemeClr>
                </a:solidFill>
              </a:rPr>
              <a:t>() </a:t>
            </a:r>
            <a:r>
              <a:rPr lang="en-US" dirty="0"/>
              <a:t>method, and</a:t>
            </a:r>
          </a:p>
          <a:p>
            <a:r>
              <a:rPr lang="en-US" dirty="0"/>
              <a:t>    your own </a:t>
            </a:r>
            <a:r>
              <a:rPr lang="en-US" dirty="0" err="1">
                <a:solidFill>
                  <a:schemeClr val="accent1">
                    <a:lumMod val="75000"/>
                  </a:schemeClr>
                </a:solidFill>
              </a:rPr>
              <a:t>AsyncUncaughtExceptionHandler</a:t>
            </a:r>
            <a:r>
              <a:rPr lang="en-US" dirty="0"/>
              <a:t> through the </a:t>
            </a:r>
            <a:r>
              <a:rPr lang="en-US" dirty="0" err="1">
                <a:solidFill>
                  <a:schemeClr val="accent1">
                    <a:lumMod val="75000"/>
                  </a:schemeClr>
                </a:solidFill>
              </a:rPr>
              <a:t>getAsyncUncaughtExceptionHandler</a:t>
            </a:r>
            <a:r>
              <a:rPr lang="en-US" dirty="0">
                <a:solidFill>
                  <a:schemeClr val="accent1">
                    <a:lumMod val="75000"/>
                  </a:schemeClr>
                </a:solidFill>
              </a:rPr>
              <a:t>() </a:t>
            </a:r>
            <a:r>
              <a:rPr lang="en-US" dirty="0"/>
              <a:t>method.</a:t>
            </a:r>
          </a:p>
        </p:txBody>
      </p:sp>
    </p:spTree>
    <p:extLst>
      <p:ext uri="{BB962C8B-B14F-4D97-AF65-F5344CB8AC3E}">
        <p14:creationId xmlns:p14="http://schemas.microsoft.com/office/powerpoint/2010/main" val="3161887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6411309" y="999468"/>
            <a:ext cx="5209355" cy="4896836"/>
          </a:xfrm>
          <a:prstGeom prst="rect">
            <a:avLst/>
          </a:prstGeom>
        </p:spPr>
      </p:pic>
      <p:pic>
        <p:nvPicPr>
          <p:cNvPr id="5" name="Picture 4"/>
          <p:cNvPicPr>
            <a:picLocks noChangeAspect="1"/>
          </p:cNvPicPr>
          <p:nvPr/>
        </p:nvPicPr>
        <p:blipFill>
          <a:blip r:embed="rId3"/>
          <a:stretch>
            <a:fillRect/>
          </a:stretch>
        </p:blipFill>
        <p:spPr>
          <a:xfrm>
            <a:off x="263088" y="999468"/>
            <a:ext cx="5864443" cy="4896836"/>
          </a:xfrm>
          <a:prstGeom prst="rect">
            <a:avLst/>
          </a:prstGeom>
        </p:spPr>
      </p:pic>
    </p:spTree>
    <p:extLst>
      <p:ext uri="{BB962C8B-B14F-4D97-AF65-F5344CB8AC3E}">
        <p14:creationId xmlns:p14="http://schemas.microsoft.com/office/powerpoint/2010/main" val="3573282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5"/>
            <a:ext cx="10515600" cy="823595"/>
          </a:xfrm>
        </p:spPr>
        <p:txBody>
          <a:bodyPr>
            <a:normAutofit/>
          </a:bodyPr>
          <a:lstStyle/>
          <a:p>
            <a:pPr algn="r"/>
            <a:r>
              <a:rPr lang="fa-IR" dirty="0" smtClean="0">
                <a:solidFill>
                  <a:srgbClr val="FF0000"/>
                </a:solidFill>
              </a:rPr>
              <a:t>مثال</a:t>
            </a:r>
            <a:endParaRPr lang="en-US" dirty="0">
              <a:solidFill>
                <a:srgbClr val="FF0000"/>
              </a:solidFill>
            </a:endParaRPr>
          </a:p>
        </p:txBody>
      </p:sp>
      <p:pic>
        <p:nvPicPr>
          <p:cNvPr id="4" name="Content Placeholder 3"/>
          <p:cNvPicPr>
            <a:picLocks noGrp="1" noChangeAspect="1"/>
          </p:cNvPicPr>
          <p:nvPr>
            <p:ph sz="quarter" idx="13"/>
          </p:nvPr>
        </p:nvPicPr>
        <p:blipFill>
          <a:blip r:embed="rId2"/>
          <a:stretch>
            <a:fillRect/>
          </a:stretch>
        </p:blipFill>
        <p:spPr>
          <a:xfrm>
            <a:off x="1673586" y="1058091"/>
            <a:ext cx="8384814" cy="5394960"/>
          </a:xfrm>
          <a:prstGeom prst="rect">
            <a:avLst/>
          </a:prstGeom>
        </p:spPr>
      </p:pic>
    </p:spTree>
    <p:extLst>
      <p:ext uri="{BB962C8B-B14F-4D97-AF65-F5344CB8AC3E}">
        <p14:creationId xmlns:p14="http://schemas.microsoft.com/office/powerpoint/2010/main" val="1124971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93435"/>
            <a:ext cx="10364451" cy="603399"/>
          </a:xfrm>
        </p:spPr>
        <p:txBody>
          <a:bodyPr/>
          <a:lstStyle/>
          <a:p>
            <a:pPr algn="r"/>
            <a:r>
              <a:rPr lang="fa-IR" dirty="0" smtClean="0">
                <a:solidFill>
                  <a:srgbClr val="FF0000"/>
                </a:solidFill>
              </a:rPr>
              <a:t>منابع</a:t>
            </a:r>
            <a:endParaRPr lang="en-US" dirty="0">
              <a:solidFill>
                <a:srgbClr val="FF0000"/>
              </a:solidFill>
            </a:endParaRPr>
          </a:p>
        </p:txBody>
      </p:sp>
      <p:sp>
        <p:nvSpPr>
          <p:cNvPr id="3" name="Content Placeholder 2"/>
          <p:cNvSpPr>
            <a:spLocks noGrp="1"/>
          </p:cNvSpPr>
          <p:nvPr>
            <p:ph sz="quarter" idx="13"/>
          </p:nvPr>
        </p:nvSpPr>
        <p:spPr>
          <a:xfrm>
            <a:off x="913774" y="796834"/>
            <a:ext cx="10363826" cy="5865224"/>
          </a:xfrm>
        </p:spPr>
        <p:txBody>
          <a:bodyPr>
            <a:normAutofit fontScale="70000" lnSpcReduction="20000"/>
          </a:bodyPr>
          <a:lstStyle/>
          <a:p>
            <a:r>
              <a:rPr lang="en-US" u="sng" dirty="0">
                <a:hlinkClick r:id="rId2"/>
              </a:rPr>
              <a:t>https://www.baeldung.com/spring-async</a:t>
            </a:r>
            <a:endParaRPr lang="en-US" dirty="0"/>
          </a:p>
          <a:p>
            <a:r>
              <a:rPr lang="en-US" u="sng" dirty="0">
                <a:hlinkClick r:id="rId3"/>
              </a:rPr>
              <a:t>https://howtodoinjava.com/spring-boot2/rest/enableasync-async-controller/</a:t>
            </a:r>
            <a:endParaRPr lang="en-US" dirty="0"/>
          </a:p>
          <a:p>
            <a:r>
              <a:rPr lang="en-US" u="sng" dirty="0">
                <a:hlinkClick r:id="rId4"/>
              </a:rPr>
              <a:t>https://dzone.com/articles/spring-boot-async-methods</a:t>
            </a:r>
            <a:endParaRPr lang="en-US" dirty="0"/>
          </a:p>
          <a:p>
            <a:r>
              <a:rPr lang="en-US" u="sng" dirty="0">
                <a:hlinkClick r:id="rId5"/>
              </a:rPr>
              <a:t>https://ducmanhphan.github.io/2020-03-26-How-to-use-@Async-annotations-in-Spring/</a:t>
            </a:r>
            <a:endParaRPr lang="en-US" dirty="0"/>
          </a:p>
          <a:p>
            <a:r>
              <a:rPr lang="en-US" dirty="0" smtClean="0">
                <a:hlinkClick r:id="rId6"/>
              </a:rPr>
              <a:t>https://stackoverflow.com/questions/17659510/core-pool-size-vs-maximum-pool-size-in-threadpoolexecutor</a:t>
            </a:r>
            <a:endParaRPr lang="fa-IR" dirty="0" smtClean="0"/>
          </a:p>
          <a:p>
            <a:r>
              <a:rPr lang="en-US" dirty="0">
                <a:hlinkClick r:id="rId7"/>
              </a:rPr>
              <a:t>https://www.callicoder.com/java-8-completablefuture-tutorial</a:t>
            </a:r>
            <a:r>
              <a:rPr lang="en-US" dirty="0" smtClean="0">
                <a:hlinkClick r:id="rId7"/>
              </a:rPr>
              <a:t>/</a:t>
            </a:r>
            <a:endParaRPr lang="fa-IR" dirty="0" smtClean="0"/>
          </a:p>
          <a:p>
            <a:r>
              <a:rPr lang="en-US" dirty="0">
                <a:hlinkClick r:id="rId8"/>
              </a:rPr>
              <a:t>https://</a:t>
            </a:r>
            <a:r>
              <a:rPr lang="en-US" dirty="0" smtClean="0">
                <a:hlinkClick r:id="rId8"/>
              </a:rPr>
              <a:t>riptutorial.com/java/example/20199/use-cases-for-different-types-of-executorservice</a:t>
            </a:r>
            <a:endParaRPr lang="fa-IR" dirty="0" smtClean="0"/>
          </a:p>
          <a:p>
            <a:r>
              <a:rPr lang="en-US" dirty="0">
                <a:hlinkClick r:id="rId9"/>
              </a:rPr>
              <a:t>https://</a:t>
            </a:r>
            <a:r>
              <a:rPr lang="en-US" dirty="0" smtClean="0">
                <a:hlinkClick r:id="rId9"/>
              </a:rPr>
              <a:t>dzone.com/articles/java-executor-service-types</a:t>
            </a:r>
            <a:endParaRPr lang="fa-IR" dirty="0" smtClean="0"/>
          </a:p>
          <a:p>
            <a:r>
              <a:rPr lang="en-US" dirty="0">
                <a:hlinkClick r:id="rId10"/>
              </a:rPr>
              <a:t>https://dzone.com/articles/diving-into-java-8s-newworkstealingpools#:~:text=In%20Java%208%2C%20a%20new,as%20its%20target%20parallelism%20level.%</a:t>
            </a:r>
            <a:r>
              <a:rPr lang="en-US" dirty="0" smtClean="0">
                <a:hlinkClick r:id="rId10"/>
              </a:rPr>
              <a:t>E2%80%9D</a:t>
            </a:r>
            <a:endParaRPr lang="fa-IR" dirty="0" smtClean="0"/>
          </a:p>
          <a:p>
            <a:r>
              <a:rPr lang="en-US" dirty="0">
                <a:hlinkClick r:id="rId11"/>
              </a:rPr>
              <a:t>https://medium.com/@kalpads/fantastic-completablefuture-allof-and-how-to-handle-errors-27e8a97144a0</a:t>
            </a:r>
            <a:endParaRPr lang="fa-IR" dirty="0" smtClean="0"/>
          </a:p>
          <a:p>
            <a:r>
              <a:rPr lang="en-US" dirty="0">
                <a:hlinkClick r:id="rId12"/>
              </a:rPr>
              <a:t>https://www.geeksforgeeks.org/countdownlatch-in-java</a:t>
            </a:r>
            <a:r>
              <a:rPr lang="en-US" dirty="0" smtClean="0">
                <a:hlinkClick r:id="rId12"/>
              </a:rPr>
              <a:t>/</a:t>
            </a:r>
            <a:endParaRPr lang="fa-IR" dirty="0" smtClean="0"/>
          </a:p>
          <a:p>
            <a:r>
              <a:rPr lang="en-US" dirty="0">
                <a:hlinkClick r:id="rId13"/>
              </a:rPr>
              <a:t>https://</a:t>
            </a:r>
            <a:r>
              <a:rPr lang="en-US" dirty="0" smtClean="0">
                <a:hlinkClick r:id="rId13"/>
              </a:rPr>
              <a:t>docs.spring.io/spring/docs/4.2.x/spring-framework-reference/html/scheduling.html</a:t>
            </a:r>
            <a:endParaRPr lang="fa-IR" dirty="0" smtClean="0"/>
          </a:p>
          <a:p>
            <a:r>
              <a:rPr lang="en-US" dirty="0">
                <a:hlinkClick r:id="rId14"/>
              </a:rPr>
              <a:t>https://docs.spring.io/spring-framework/docs/current/javadoc-api/org/springframework/scheduling/annotation/EnableAsync.html#:~:text=By%20default%2C%20Spring%20will%20be,to%20process%20async%20method%20invocations.</a:t>
            </a:r>
            <a:endParaRPr lang="en-US" dirty="0"/>
          </a:p>
        </p:txBody>
      </p:sp>
    </p:spTree>
    <p:extLst>
      <p:ext uri="{BB962C8B-B14F-4D97-AF65-F5344CB8AC3E}">
        <p14:creationId xmlns:p14="http://schemas.microsoft.com/office/powerpoint/2010/main" val="48516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65759" y="222069"/>
            <a:ext cx="11416937" cy="6531427"/>
          </a:xfrm>
        </p:spPr>
        <p:txBody>
          <a:bodyPr>
            <a:normAutofit fontScale="62500" lnSpcReduction="20000"/>
          </a:bodyPr>
          <a:lstStyle/>
          <a:p>
            <a:r>
              <a:rPr lang="en-US" dirty="0">
                <a:solidFill>
                  <a:srgbClr val="0070C0"/>
                </a:solidFill>
              </a:rPr>
              <a:t>3- public static </a:t>
            </a:r>
            <a:r>
              <a:rPr lang="en-US" dirty="0" err="1">
                <a:solidFill>
                  <a:srgbClr val="0070C0"/>
                </a:solidFill>
              </a:rPr>
              <a:t>ExecutorService</a:t>
            </a:r>
            <a:r>
              <a:rPr lang="en-US" dirty="0">
                <a:solidFill>
                  <a:srgbClr val="0070C0"/>
                </a:solidFill>
              </a:rPr>
              <a:t> </a:t>
            </a:r>
            <a:r>
              <a:rPr lang="en-US" dirty="0" err="1">
                <a:solidFill>
                  <a:srgbClr val="0070C0"/>
                </a:solidFill>
              </a:rPr>
              <a:t>newCachedThreadPool</a:t>
            </a:r>
            <a:r>
              <a:rPr lang="en-US" dirty="0" smtClean="0">
                <a:solidFill>
                  <a:srgbClr val="0070C0"/>
                </a:solidFill>
              </a:rPr>
              <a:t>()</a:t>
            </a:r>
            <a:endParaRPr lang="fa-IR" dirty="0" smtClean="0">
              <a:solidFill>
                <a:srgbClr val="0070C0"/>
              </a:solidFill>
            </a:endParaRPr>
          </a:p>
          <a:p>
            <a:r>
              <a:rPr lang="en-US" sz="2400" dirty="0"/>
              <a:t>This approach creates a thread pool that creates new threads as needed, but will reuse previously constructed threads when they are available. These pools will typically improve the performance of programs that execute many short-lived asynchronous tasks. If no existing thread is available, a new thread will be created and added to the pool. Threads that have not been used for 60 seconds are terminated and removed from the cache</a:t>
            </a:r>
            <a:r>
              <a:rPr lang="en-US" dirty="0" smtClean="0"/>
              <a:t>.</a:t>
            </a:r>
            <a:endParaRPr lang="fa-IR" dirty="0" smtClean="0"/>
          </a:p>
          <a:p>
            <a:pPr algn="r" rtl="1"/>
            <a:r>
              <a:rPr lang="fa-IR" dirty="0"/>
              <a:t>این روش یک استخر </a:t>
            </a:r>
            <a:r>
              <a:rPr lang="fa-IR" dirty="0" smtClean="0"/>
              <a:t>ترد </a:t>
            </a:r>
            <a:r>
              <a:rPr lang="fa-IR" dirty="0"/>
              <a:t>ایجاد می کند که در صورت لزوم </a:t>
            </a:r>
            <a:r>
              <a:rPr lang="fa-IR" dirty="0" smtClean="0"/>
              <a:t>ترد </a:t>
            </a:r>
            <a:r>
              <a:rPr lang="fa-IR" dirty="0"/>
              <a:t>جدید ایجاد می کند ، اما در صورت وجود از </a:t>
            </a:r>
            <a:r>
              <a:rPr lang="fa-IR" dirty="0" smtClean="0"/>
              <a:t>تردهای </a:t>
            </a:r>
            <a:r>
              <a:rPr lang="fa-IR" dirty="0"/>
              <a:t>ساخته شده قبلی استفاده مجدد خواهد کرد. این استخرها به طور معمول عملکرد برنامه هایی را انجام می دهند که بسیاری از کارهای کوتاه مدت ناهمزمان را انجام می دهند. اگر هیچ </a:t>
            </a:r>
            <a:r>
              <a:rPr lang="fa-IR" dirty="0" smtClean="0"/>
              <a:t>تردی موجود </a:t>
            </a:r>
            <a:r>
              <a:rPr lang="fa-IR" dirty="0"/>
              <a:t>نباشد ، </a:t>
            </a:r>
            <a:r>
              <a:rPr lang="fa-IR" dirty="0" smtClean="0"/>
              <a:t>ترد </a:t>
            </a:r>
            <a:r>
              <a:rPr lang="fa-IR" dirty="0"/>
              <a:t>جدید ایجاد می شود و به استخر اضافه می شود. </a:t>
            </a:r>
            <a:r>
              <a:rPr lang="fa-IR" dirty="0" smtClean="0"/>
              <a:t>تردهایی </a:t>
            </a:r>
            <a:r>
              <a:rPr lang="fa-IR" dirty="0"/>
              <a:t>که به مدت 60 ثانیه استفاده نشده اند خاتمه یافته و از حافظه نهان پاک می شوند</a:t>
            </a:r>
            <a:r>
              <a:rPr lang="fa-IR" dirty="0" smtClean="0"/>
              <a:t>.</a:t>
            </a:r>
          </a:p>
          <a:p>
            <a:pPr algn="r" rtl="1"/>
            <a:r>
              <a:rPr lang="fa-IR" dirty="0"/>
              <a:t>منفی:1- صف بدون مرز مضر است.</a:t>
            </a:r>
            <a:endParaRPr lang="en-US" dirty="0"/>
          </a:p>
          <a:p>
            <a:r>
              <a:rPr lang="en-US" dirty="0" smtClean="0">
                <a:solidFill>
                  <a:srgbClr val="0070C0"/>
                </a:solidFill>
              </a:rPr>
              <a:t>4- </a:t>
            </a:r>
            <a:r>
              <a:rPr lang="en-US" dirty="0">
                <a:solidFill>
                  <a:srgbClr val="0070C0"/>
                </a:solidFill>
              </a:rPr>
              <a:t>public static </a:t>
            </a:r>
            <a:r>
              <a:rPr lang="en-US" dirty="0" err="1">
                <a:solidFill>
                  <a:srgbClr val="0070C0"/>
                </a:solidFill>
              </a:rPr>
              <a:t>ScheduledExecutorService</a:t>
            </a:r>
            <a:r>
              <a:rPr lang="en-US" dirty="0">
                <a:solidFill>
                  <a:srgbClr val="0070C0"/>
                </a:solidFill>
              </a:rPr>
              <a:t> </a:t>
            </a:r>
            <a:r>
              <a:rPr lang="en-US" dirty="0" err="1">
                <a:solidFill>
                  <a:srgbClr val="0070C0"/>
                </a:solidFill>
              </a:rPr>
              <a:t>newScheduledThreadPool</a:t>
            </a:r>
            <a:r>
              <a:rPr lang="en-US" dirty="0">
                <a:solidFill>
                  <a:srgbClr val="0070C0"/>
                </a:solidFill>
              </a:rPr>
              <a:t>(</a:t>
            </a:r>
            <a:r>
              <a:rPr lang="en-US" dirty="0" err="1">
                <a:solidFill>
                  <a:srgbClr val="0070C0"/>
                </a:solidFill>
              </a:rPr>
              <a:t>int</a:t>
            </a:r>
            <a:r>
              <a:rPr lang="en-US" dirty="0">
                <a:solidFill>
                  <a:srgbClr val="0070C0"/>
                </a:solidFill>
              </a:rPr>
              <a:t> </a:t>
            </a:r>
            <a:r>
              <a:rPr lang="en-US" dirty="0" err="1">
                <a:solidFill>
                  <a:srgbClr val="0070C0"/>
                </a:solidFill>
              </a:rPr>
              <a:t>corePoolSize</a:t>
            </a:r>
            <a:r>
              <a:rPr lang="en-US" dirty="0" smtClean="0">
                <a:solidFill>
                  <a:srgbClr val="0070C0"/>
                </a:solidFill>
              </a:rPr>
              <a:t>)</a:t>
            </a:r>
            <a:endParaRPr lang="fa-IR" dirty="0" smtClean="0">
              <a:solidFill>
                <a:srgbClr val="0070C0"/>
              </a:solidFill>
            </a:endParaRPr>
          </a:p>
          <a:p>
            <a:r>
              <a:rPr lang="en-US" dirty="0"/>
              <a:t>Creates a thread pool that can schedule commands to run after a given delay, or to execute periodically</a:t>
            </a:r>
            <a:r>
              <a:rPr lang="en-US" dirty="0" smtClean="0"/>
              <a:t>.</a:t>
            </a:r>
            <a:endParaRPr lang="fa-IR" dirty="0" smtClean="0"/>
          </a:p>
          <a:p>
            <a:r>
              <a:rPr lang="en-US" dirty="0" smtClean="0"/>
              <a:t>Cons: 1-Unbounded </a:t>
            </a:r>
            <a:r>
              <a:rPr lang="en-US" dirty="0"/>
              <a:t>queue is harmful.</a:t>
            </a:r>
            <a:endParaRPr lang="fa-IR" dirty="0" smtClean="0"/>
          </a:p>
          <a:p>
            <a:pPr algn="r" rtl="1"/>
            <a:r>
              <a:rPr lang="fa-IR" dirty="0"/>
              <a:t>یک استخر </a:t>
            </a:r>
            <a:r>
              <a:rPr lang="fa-IR" dirty="0" smtClean="0"/>
              <a:t>ترد </a:t>
            </a:r>
            <a:r>
              <a:rPr lang="fa-IR" dirty="0"/>
              <a:t>ایجاد می کند که می تواند دستورات را برای </a:t>
            </a:r>
            <a:r>
              <a:rPr lang="fa-IR" dirty="0" smtClean="0"/>
              <a:t>اجرا، </a:t>
            </a:r>
            <a:r>
              <a:rPr lang="fa-IR" dirty="0"/>
              <a:t>بعد از تاخیر معین یا اجرای دوره ای برنامه ریزی کند</a:t>
            </a:r>
            <a:r>
              <a:rPr lang="fa-IR" dirty="0" smtClean="0"/>
              <a:t>.</a:t>
            </a:r>
          </a:p>
          <a:p>
            <a:pPr algn="r" rtl="1"/>
            <a:r>
              <a:rPr lang="fa-IR" dirty="0" smtClean="0"/>
              <a:t>منفی:1- صف </a:t>
            </a:r>
            <a:r>
              <a:rPr lang="fa-IR" dirty="0"/>
              <a:t>بدون مرز مضر است.</a:t>
            </a:r>
            <a:endParaRPr lang="en-US" dirty="0"/>
          </a:p>
          <a:p>
            <a:r>
              <a:rPr lang="en-US" dirty="0">
                <a:solidFill>
                  <a:srgbClr val="0070C0"/>
                </a:solidFill>
              </a:rPr>
              <a:t>5- public static </a:t>
            </a:r>
            <a:r>
              <a:rPr lang="en-US" dirty="0" err="1">
                <a:solidFill>
                  <a:srgbClr val="0070C0"/>
                </a:solidFill>
              </a:rPr>
              <a:t>ExecutorService</a:t>
            </a:r>
            <a:r>
              <a:rPr lang="en-US" dirty="0">
                <a:solidFill>
                  <a:srgbClr val="0070C0"/>
                </a:solidFill>
              </a:rPr>
              <a:t> </a:t>
            </a:r>
            <a:r>
              <a:rPr lang="en-US" dirty="0" err="1">
                <a:solidFill>
                  <a:srgbClr val="0070C0"/>
                </a:solidFill>
              </a:rPr>
              <a:t>newWorkStealingPool</a:t>
            </a:r>
            <a:r>
              <a:rPr lang="en-US" dirty="0" smtClean="0">
                <a:solidFill>
                  <a:srgbClr val="0070C0"/>
                </a:solidFill>
              </a:rPr>
              <a:t>()</a:t>
            </a:r>
            <a:endParaRPr lang="fa-IR" dirty="0" smtClean="0">
              <a:solidFill>
                <a:srgbClr val="0070C0"/>
              </a:solidFill>
            </a:endParaRPr>
          </a:p>
          <a:p>
            <a:r>
              <a:rPr lang="en-US" dirty="0"/>
              <a:t>Creates a work-stealing thread pool using all available processors as its target parallelism </a:t>
            </a:r>
            <a:r>
              <a:rPr lang="en-US" dirty="0" smtClean="0"/>
              <a:t>level</a:t>
            </a:r>
            <a:endParaRPr lang="fa-IR" dirty="0" smtClean="0"/>
          </a:p>
          <a:p>
            <a:r>
              <a:rPr lang="en-US" dirty="0"/>
              <a:t>Use </a:t>
            </a:r>
            <a:r>
              <a:rPr lang="en-US" dirty="0" smtClean="0"/>
              <a:t>cases:1-For </a:t>
            </a:r>
            <a:r>
              <a:rPr lang="en-US" dirty="0"/>
              <a:t>divide and conquer type of problems</a:t>
            </a:r>
            <a:r>
              <a:rPr lang="en-US" dirty="0" smtClean="0"/>
              <a:t>.  2-Effective </a:t>
            </a:r>
            <a:r>
              <a:rPr lang="en-US" dirty="0"/>
              <a:t>use of idle threads. Idle threads steals tasks from busy threads.</a:t>
            </a:r>
          </a:p>
          <a:p>
            <a:r>
              <a:rPr lang="en-US" dirty="0"/>
              <a:t>Cons</a:t>
            </a:r>
            <a:r>
              <a:rPr lang="en-US" dirty="0" smtClean="0"/>
              <a:t>: 1-Unbounded </a:t>
            </a:r>
            <a:r>
              <a:rPr lang="en-US" dirty="0"/>
              <a:t>queue size is harmful.</a:t>
            </a:r>
          </a:p>
          <a:p>
            <a:pPr algn="r" rtl="1"/>
            <a:r>
              <a:rPr lang="fa-IR" dirty="0"/>
              <a:t>با استفاده از تمام پردازنده های موجود به عنوان سطح موازی سازی هدف ، یک استخر کار با سرقت کار ایجاد می </a:t>
            </a:r>
            <a:r>
              <a:rPr lang="fa-IR" dirty="0" smtClean="0"/>
              <a:t>کند</a:t>
            </a:r>
          </a:p>
          <a:p>
            <a:pPr algn="r" rtl="1"/>
            <a:r>
              <a:rPr lang="fa-IR" dirty="0"/>
              <a:t>موارد </a:t>
            </a:r>
            <a:r>
              <a:rPr lang="fa-IR" dirty="0" smtClean="0"/>
              <a:t>استفاده: 1- برای </a:t>
            </a:r>
            <a:r>
              <a:rPr lang="fa-IR" dirty="0"/>
              <a:t>تقسیم و تسخیر نوع مشکلات</a:t>
            </a:r>
            <a:r>
              <a:rPr lang="fa-IR" dirty="0" smtClean="0"/>
              <a:t>.  2- استفاده </a:t>
            </a:r>
            <a:r>
              <a:rPr lang="fa-IR" dirty="0"/>
              <a:t>موثر از موضوعات بیکار. </a:t>
            </a:r>
            <a:r>
              <a:rPr lang="fa-IR" dirty="0" smtClean="0"/>
              <a:t>ترد </a:t>
            </a:r>
            <a:r>
              <a:rPr lang="fa-IR" dirty="0"/>
              <a:t>بیکار کارها را از </a:t>
            </a:r>
            <a:r>
              <a:rPr lang="fa-IR" dirty="0" smtClean="0"/>
              <a:t>ترد </a:t>
            </a:r>
            <a:r>
              <a:rPr lang="fa-IR" dirty="0"/>
              <a:t>مشغول سرقت می کند.</a:t>
            </a:r>
          </a:p>
          <a:p>
            <a:pPr algn="r" rtl="1"/>
            <a:r>
              <a:rPr lang="fa-IR" dirty="0" smtClean="0"/>
              <a:t>معایب:1- </a:t>
            </a:r>
            <a:r>
              <a:rPr lang="fa-IR" dirty="0"/>
              <a:t>اندازه صف بی حد و مرز مضر است.</a:t>
            </a:r>
            <a:endParaRPr lang="en-US" dirty="0"/>
          </a:p>
        </p:txBody>
      </p:sp>
    </p:spTree>
    <p:extLst>
      <p:ext uri="{BB962C8B-B14F-4D97-AF65-F5344CB8AC3E}">
        <p14:creationId xmlns:p14="http://schemas.microsoft.com/office/powerpoint/2010/main" val="3042004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391886"/>
            <a:ext cx="10363826" cy="5943600"/>
          </a:xfrm>
        </p:spPr>
        <p:txBody>
          <a:bodyPr>
            <a:normAutofit fontScale="77500" lnSpcReduction="20000"/>
          </a:bodyPr>
          <a:lstStyle/>
          <a:p>
            <a:r>
              <a:rPr lang="en-US" dirty="0"/>
              <a:t>In Java 8, a new type of thread pool is introduced as </a:t>
            </a:r>
            <a:r>
              <a:rPr lang="en-US" b="1" dirty="0" err="1"/>
              <a:t>newWorkStealingPool</a:t>
            </a:r>
            <a:r>
              <a:rPr lang="en-US" b="1" dirty="0"/>
              <a:t>() </a:t>
            </a:r>
            <a:r>
              <a:rPr lang="en-US" dirty="0"/>
              <a:t>to complement the existing ones. Java gave a very succinct definition of this pool as</a:t>
            </a:r>
            <a:r>
              <a:rPr lang="en-US" dirty="0" smtClean="0"/>
              <a:t>:</a:t>
            </a:r>
          </a:p>
          <a:p>
            <a:pPr algn="r" rtl="1"/>
            <a:r>
              <a:rPr lang="fa-IR" dirty="0" smtClean="0"/>
              <a:t>در </a:t>
            </a:r>
            <a:r>
              <a:rPr lang="fa-IR" dirty="0"/>
              <a:t>جاوا 8 ، نوع جدیدی از استخر نخ به عنوان </a:t>
            </a:r>
            <a:r>
              <a:rPr lang="en-US" dirty="0" err="1"/>
              <a:t>newWorkStealingPool</a:t>
            </a:r>
            <a:r>
              <a:rPr lang="en-US" dirty="0"/>
              <a:t> () </a:t>
            </a:r>
            <a:r>
              <a:rPr lang="fa-IR" dirty="0"/>
              <a:t>برای تکمیل موارد موجود معرفی می شود. جاوا تعریفی کاملاً </a:t>
            </a:r>
            <a:r>
              <a:rPr lang="fa-IR" dirty="0" smtClean="0"/>
              <a:t>خلاصه </a:t>
            </a:r>
            <a:r>
              <a:rPr lang="fa-IR" dirty="0"/>
              <a:t>از این مجموعه ارائه داده </a:t>
            </a:r>
            <a:r>
              <a:rPr lang="fa-IR" dirty="0" smtClean="0"/>
              <a:t>است</a:t>
            </a:r>
          </a:p>
          <a:p>
            <a:r>
              <a:rPr lang="en-US" i="1" dirty="0"/>
              <a:t>“Creates a work-stealing thread pool using all available processors as its target parallelism level.”</a:t>
            </a:r>
            <a:endParaRPr lang="en-US" dirty="0"/>
          </a:p>
          <a:p>
            <a:r>
              <a:rPr lang="en-US" dirty="0"/>
              <a:t>Let’s explore this pool in more detail and see what it brings to our development toolbox</a:t>
            </a:r>
            <a:r>
              <a:rPr lang="en-US" dirty="0" smtClean="0"/>
              <a:t>.</a:t>
            </a:r>
            <a:endParaRPr lang="fa-IR" dirty="0" smtClean="0"/>
          </a:p>
          <a:p>
            <a:pPr algn="r" rtl="1"/>
            <a:r>
              <a:rPr lang="fa-IR" dirty="0" smtClean="0"/>
              <a:t>"</a:t>
            </a:r>
            <a:r>
              <a:rPr lang="fa-IR" dirty="0"/>
              <a:t>با استفاده از تمام پردازنده های موجود به عنوان سطح موازی سازی هدف ، یک استخر کار با سرقت کار ایجاد می کند." بیایید این استخر را با جزئیات بیشتری بررسی کنیم و ببینیم چه چیزی به جعبه ابزار توسعه ما می آید.</a:t>
            </a:r>
          </a:p>
          <a:p>
            <a:r>
              <a:rPr lang="en-US" dirty="0"/>
              <a:t>As its name says, it’s based on a </a:t>
            </a:r>
            <a:r>
              <a:rPr lang="en-US" b="1" dirty="0"/>
              <a:t>work-stealing</a:t>
            </a:r>
            <a:r>
              <a:rPr lang="en-US" dirty="0"/>
              <a:t> algorithm, where a task can spawn other, smaller tasks, which are added to queues of parallel processing threads. If one thread has finished its work and has nothing more to do, it can “steal” the work from the other thread’s queue.</a:t>
            </a:r>
          </a:p>
          <a:p>
            <a:pPr algn="r" rtl="1"/>
            <a:r>
              <a:rPr lang="fa-IR" dirty="0"/>
              <a:t>همانطور که از نام آن می گوید ، این مبتنی بر یک الگوریتم سرقت کار است ، جایی که یک کار می تواند کارهای کوچکتر دیگری را ایجاد کند ، که به </a:t>
            </a:r>
            <a:r>
              <a:rPr lang="fa-IR" dirty="0" smtClean="0"/>
              <a:t>صف تردهای </a:t>
            </a:r>
            <a:r>
              <a:rPr lang="fa-IR" dirty="0"/>
              <a:t>پردازش موازی اضافه می شوند. اگر یک رشته کار خود را تمام کرده است و کار دیگری ندارد ، می تواند کار را از صف </a:t>
            </a:r>
            <a:r>
              <a:rPr lang="fa-IR" dirty="0" smtClean="0"/>
              <a:t>ترد </a:t>
            </a:r>
            <a:r>
              <a:rPr lang="fa-IR" dirty="0"/>
              <a:t>دیگر "سرقت" کند</a:t>
            </a:r>
            <a:r>
              <a:rPr lang="fa-IR" dirty="0" smtClean="0"/>
              <a:t>.</a:t>
            </a:r>
            <a:endParaRPr lang="en-US" dirty="0" smtClean="0"/>
          </a:p>
          <a:p>
            <a:r>
              <a:rPr lang="en-US" dirty="0"/>
              <a:t>But this work-stealing mechanism is already used by </a:t>
            </a:r>
            <a:r>
              <a:rPr lang="en-US" dirty="0" err="1"/>
              <a:t>ForkJoinPool</a:t>
            </a:r>
            <a:r>
              <a:rPr lang="en-US" dirty="0"/>
              <a:t> in Java and is highly useful when your task(s) spawn smaller tasks, which can be proactively picked up by any available thread, reducing the thread idle time</a:t>
            </a:r>
            <a:r>
              <a:rPr lang="en-US" dirty="0" smtClean="0"/>
              <a:t>.</a:t>
            </a:r>
          </a:p>
          <a:p>
            <a:pPr algn="r" rtl="1"/>
            <a:r>
              <a:rPr lang="fa-IR" dirty="0"/>
              <a:t>اما این مکانیسم کار دزدی قبلاً توسط </a:t>
            </a:r>
            <a:r>
              <a:rPr lang="en-US" dirty="0" smtClean="0"/>
              <a:t> </a:t>
            </a:r>
            <a:r>
              <a:rPr lang="en-US" dirty="0" err="1" smtClean="0"/>
              <a:t>ForkJoinPool</a:t>
            </a:r>
            <a:r>
              <a:rPr lang="en-US" dirty="0" smtClean="0"/>
              <a:t> </a:t>
            </a:r>
            <a:r>
              <a:rPr lang="fa-IR" dirty="0"/>
              <a:t>در جاوا استفاده شده است و در هنگام انجام وظایف (های) کوچکتر </a:t>
            </a:r>
            <a:r>
              <a:rPr lang="fa-IR" dirty="0" smtClean="0"/>
              <a:t>بسیار </a:t>
            </a:r>
            <a:r>
              <a:rPr lang="fa-IR" dirty="0"/>
              <a:t>مفید است ، که </a:t>
            </a:r>
            <a:r>
              <a:rPr lang="fa-IR" dirty="0" smtClean="0"/>
              <a:t>کار میتواند توسط هر ترد فعال برداشته شود و </a:t>
            </a:r>
            <a:r>
              <a:rPr lang="fa-IR" dirty="0"/>
              <a:t>باعث کاهش زمان بیکار شدن </a:t>
            </a:r>
            <a:r>
              <a:rPr lang="fa-IR" dirty="0" smtClean="0"/>
              <a:t>ترد </a:t>
            </a:r>
            <a:r>
              <a:rPr lang="fa-IR" dirty="0"/>
              <a:t>شود</a:t>
            </a:r>
            <a:r>
              <a:rPr lang="fa-IR" dirty="0" smtClean="0"/>
              <a:t>.</a:t>
            </a:r>
            <a:endParaRPr lang="en-US" dirty="0"/>
          </a:p>
          <a:p>
            <a:pPr rtl="1"/>
            <a:endParaRPr lang="en-US" dirty="0"/>
          </a:p>
        </p:txBody>
      </p:sp>
    </p:spTree>
    <p:extLst>
      <p:ext uri="{BB962C8B-B14F-4D97-AF65-F5344CB8AC3E}">
        <p14:creationId xmlns:p14="http://schemas.microsoft.com/office/powerpoint/2010/main" val="2219263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r>
              <a:rPr lang="en-US" b="1" dirty="0">
                <a:solidFill>
                  <a:srgbClr val="FF0000"/>
                </a:solidFill>
              </a:rPr>
              <a:t>Future vs </a:t>
            </a:r>
            <a:r>
              <a:rPr lang="en-US" b="1" dirty="0" err="1" smtClean="0">
                <a:solidFill>
                  <a:srgbClr val="FF0000"/>
                </a:solidFill>
              </a:rPr>
              <a:t>CompletableFuture</a:t>
            </a:r>
            <a:endParaRPr lang="en-US" dirty="0">
              <a:solidFill>
                <a:srgbClr val="FF0000"/>
              </a:solidFill>
            </a:endParaRPr>
          </a:p>
        </p:txBody>
      </p:sp>
      <p:sp>
        <p:nvSpPr>
          <p:cNvPr id="3" name="Content Placeholder 2"/>
          <p:cNvSpPr>
            <a:spLocks noGrp="1"/>
          </p:cNvSpPr>
          <p:nvPr>
            <p:ph sz="quarter" idx="13"/>
          </p:nvPr>
        </p:nvSpPr>
        <p:spPr>
          <a:xfrm>
            <a:off x="913774" y="1933304"/>
            <a:ext cx="10363826" cy="3857896"/>
          </a:xfrm>
        </p:spPr>
        <p:txBody>
          <a:bodyPr>
            <a:normAutofit fontScale="85000" lnSpcReduction="10000"/>
          </a:bodyPr>
          <a:lstStyle/>
          <a:p>
            <a:r>
              <a:rPr lang="en-US" dirty="0" err="1"/>
              <a:t>CompletableFuture</a:t>
            </a:r>
            <a:r>
              <a:rPr lang="en-US" dirty="0"/>
              <a:t> is an extension to Java’s Future API which was introduced in Java 5.</a:t>
            </a:r>
          </a:p>
          <a:p>
            <a:r>
              <a:rPr lang="en-US" dirty="0" smtClean="0"/>
              <a:t>A </a:t>
            </a:r>
            <a:r>
              <a:rPr lang="en-US" dirty="0"/>
              <a:t>Future is used as a reference to the result of an asynchronous computation. It provides an </a:t>
            </a:r>
            <a:r>
              <a:rPr lang="en-US" dirty="0" err="1"/>
              <a:t>isDone</a:t>
            </a:r>
            <a:r>
              <a:rPr lang="en-US" dirty="0"/>
              <a:t>() method to check whether the computation is done or not, and a get() method to retrieve the result of the computation when it is done</a:t>
            </a:r>
            <a:r>
              <a:rPr lang="en-US" dirty="0" smtClean="0"/>
              <a:t>.</a:t>
            </a:r>
          </a:p>
          <a:p>
            <a:r>
              <a:rPr lang="en-US" dirty="0" smtClean="0"/>
              <a:t>Future API was a good step towards asynchronous programming in Java but it lacked some important and useful features</a:t>
            </a:r>
            <a:endParaRPr lang="fa-IR" dirty="0" smtClean="0"/>
          </a:p>
          <a:p>
            <a:endParaRPr lang="fa-IR" dirty="0" smtClean="0"/>
          </a:p>
          <a:p>
            <a:pPr algn="r" rtl="1"/>
            <a:r>
              <a:rPr lang="en-US" dirty="0" smtClean="0"/>
              <a:t>Future </a:t>
            </a:r>
            <a:r>
              <a:rPr lang="fa-IR" dirty="0"/>
              <a:t>به عنوان مرجع </a:t>
            </a:r>
            <a:r>
              <a:rPr lang="fa-IR" dirty="0" smtClean="0"/>
              <a:t>برای نتیجه </a:t>
            </a:r>
            <a:r>
              <a:rPr lang="fa-IR" dirty="0"/>
              <a:t>محاسبات ناهمزمان استفاده می </a:t>
            </a:r>
            <a:r>
              <a:rPr lang="fa-IR" dirty="0" smtClean="0"/>
              <a:t>ش</a:t>
            </a:r>
            <a:r>
              <a:rPr lang="fa-IR" dirty="0"/>
              <a:t>د</a:t>
            </a:r>
            <a:r>
              <a:rPr lang="fa-IR" dirty="0" smtClean="0"/>
              <a:t>. </a:t>
            </a:r>
            <a:r>
              <a:rPr lang="fa-IR" dirty="0"/>
              <a:t>این یک </a:t>
            </a:r>
            <a:r>
              <a:rPr lang="fa-IR" dirty="0" smtClean="0"/>
              <a:t>متد </a:t>
            </a:r>
            <a:r>
              <a:rPr lang="en-US" dirty="0" err="1"/>
              <a:t>isDone</a:t>
            </a:r>
            <a:r>
              <a:rPr lang="en-US" dirty="0"/>
              <a:t> () </a:t>
            </a:r>
            <a:r>
              <a:rPr lang="fa-IR" dirty="0" smtClean="0"/>
              <a:t> برای </a:t>
            </a:r>
            <a:r>
              <a:rPr lang="fa-IR" dirty="0"/>
              <a:t>بررسی اینکه آیا محاسبات انجام شده است یا خیر ، ارائه می دهد و یک متد </a:t>
            </a:r>
            <a:r>
              <a:rPr lang="en-US" dirty="0"/>
              <a:t>get () </a:t>
            </a:r>
            <a:r>
              <a:rPr lang="fa-IR" dirty="0" smtClean="0"/>
              <a:t> برای </a:t>
            </a:r>
            <a:r>
              <a:rPr lang="fa-IR" dirty="0"/>
              <a:t>بازیابی نتیجه محاسبات هنگام انجام آن فراهم می کند.</a:t>
            </a:r>
          </a:p>
          <a:p>
            <a:pPr algn="r" rtl="1"/>
            <a:r>
              <a:rPr lang="en-US" dirty="0"/>
              <a:t>Future API </a:t>
            </a:r>
            <a:r>
              <a:rPr lang="fa-IR" dirty="0" smtClean="0"/>
              <a:t> گامی </a:t>
            </a:r>
            <a:r>
              <a:rPr lang="fa-IR" dirty="0"/>
              <a:t>خوب به سمت برنامه نویسی ناهمزمان در جاوا بود اما فاقد برخی ویژگی های مهم و مفید </a:t>
            </a:r>
            <a:r>
              <a:rPr lang="fa-IR" dirty="0" smtClean="0"/>
              <a:t>بود.</a:t>
            </a:r>
            <a:endParaRPr lang="en-US" dirty="0"/>
          </a:p>
        </p:txBody>
      </p:sp>
    </p:spTree>
    <p:extLst>
      <p:ext uri="{BB962C8B-B14F-4D97-AF65-F5344CB8AC3E}">
        <p14:creationId xmlns:p14="http://schemas.microsoft.com/office/powerpoint/2010/main" val="2854164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fa-IR" b="1" dirty="0" smtClean="0"/>
              <a:t/>
            </a:r>
            <a:br>
              <a:rPr lang="fa-IR" b="1" dirty="0" smtClean="0"/>
            </a:br>
            <a:r>
              <a:rPr lang="en-US" b="1" dirty="0" smtClean="0">
                <a:solidFill>
                  <a:srgbClr val="FF0000"/>
                </a:solidFill>
              </a:rPr>
              <a:t>Limitations </a:t>
            </a:r>
            <a:r>
              <a:rPr lang="en-US" b="1" dirty="0">
                <a:solidFill>
                  <a:srgbClr val="FF0000"/>
                </a:solidFill>
              </a:rPr>
              <a:t>of </a:t>
            </a:r>
            <a:r>
              <a:rPr lang="en-US" b="1" dirty="0" smtClean="0">
                <a:solidFill>
                  <a:srgbClr val="FF0000"/>
                </a:solidFill>
              </a:rPr>
              <a:t>Future</a:t>
            </a:r>
            <a:r>
              <a:rPr lang="en-US" b="1" dirty="0"/>
              <a:t/>
            </a:r>
            <a:br>
              <a:rPr lang="en-US" b="1" dirty="0"/>
            </a:br>
            <a:endParaRPr lang="en-US" dirty="0"/>
          </a:p>
        </p:txBody>
      </p:sp>
      <p:sp>
        <p:nvSpPr>
          <p:cNvPr id="3" name="Content Placeholder 2"/>
          <p:cNvSpPr>
            <a:spLocks noGrp="1"/>
          </p:cNvSpPr>
          <p:nvPr>
            <p:ph sz="quarter" idx="13"/>
          </p:nvPr>
        </p:nvSpPr>
        <p:spPr>
          <a:xfrm>
            <a:off x="838200" y="1084217"/>
            <a:ext cx="10515600" cy="5590902"/>
          </a:xfrm>
        </p:spPr>
        <p:txBody>
          <a:bodyPr>
            <a:normAutofit fontScale="55000" lnSpcReduction="20000"/>
          </a:bodyPr>
          <a:lstStyle/>
          <a:p>
            <a:r>
              <a:rPr lang="en-US" b="1" dirty="0" smtClean="0"/>
              <a:t>1- It </a:t>
            </a:r>
            <a:r>
              <a:rPr lang="en-US" b="1" dirty="0"/>
              <a:t>cannot be manually completed </a:t>
            </a:r>
            <a:r>
              <a:rPr lang="en-US" b="1" dirty="0" smtClean="0"/>
              <a:t>:</a:t>
            </a:r>
            <a:endParaRPr lang="fa-IR" b="1" dirty="0" smtClean="0"/>
          </a:p>
          <a:p>
            <a:r>
              <a:rPr lang="en-US" dirty="0"/>
              <a:t>Future does not notify you of its completion. It provides a </a:t>
            </a:r>
            <a:r>
              <a:rPr lang="en-US" dirty="0" smtClean="0"/>
              <a:t>get() </a:t>
            </a:r>
            <a:r>
              <a:rPr lang="en-US" dirty="0"/>
              <a:t>method which </a:t>
            </a:r>
            <a:r>
              <a:rPr lang="en-US" b="1" dirty="0"/>
              <a:t>blocks</a:t>
            </a:r>
            <a:r>
              <a:rPr lang="en-US" dirty="0"/>
              <a:t> until the result is available.</a:t>
            </a:r>
            <a:endParaRPr lang="fa-IR" b="1" dirty="0" smtClean="0"/>
          </a:p>
          <a:p>
            <a:r>
              <a:rPr lang="en-US" b="1" dirty="0" smtClean="0"/>
              <a:t>2- You </a:t>
            </a:r>
            <a:r>
              <a:rPr lang="en-US" b="1" dirty="0"/>
              <a:t>cannot perform further action on a Future’s result without blocking</a:t>
            </a:r>
            <a:r>
              <a:rPr lang="en-US" b="1" dirty="0" smtClean="0"/>
              <a:t>:</a:t>
            </a:r>
            <a:endParaRPr lang="fa-IR" b="1" dirty="0" smtClean="0"/>
          </a:p>
          <a:p>
            <a:r>
              <a:rPr lang="en-US" dirty="0"/>
              <a:t>Sometimes you need to execute a long-running computation and when the computation is done, you need to send its result to another long-running computation, and so on.</a:t>
            </a:r>
            <a:endParaRPr lang="fa-IR" b="1" dirty="0" smtClean="0"/>
          </a:p>
          <a:p>
            <a:r>
              <a:rPr lang="en-US" b="1" dirty="0" smtClean="0"/>
              <a:t>3- Multiple </a:t>
            </a:r>
            <a:r>
              <a:rPr lang="en-US" b="1" dirty="0"/>
              <a:t>Futures cannot be chained together </a:t>
            </a:r>
            <a:r>
              <a:rPr lang="en-US" b="1" dirty="0" smtClean="0"/>
              <a:t>:</a:t>
            </a:r>
            <a:endParaRPr lang="fa-IR" b="1" dirty="0" smtClean="0"/>
          </a:p>
          <a:p>
            <a:r>
              <a:rPr lang="en-US" dirty="0"/>
              <a:t> you have 10 different Futures that you want to run in parallel and then run some function after all of them completes. You can’t do this as well with Future.</a:t>
            </a:r>
            <a:endParaRPr lang="fa-IR" b="1" dirty="0" smtClean="0"/>
          </a:p>
          <a:p>
            <a:r>
              <a:rPr lang="en-US" b="1" dirty="0" smtClean="0"/>
              <a:t>4- No </a:t>
            </a:r>
            <a:r>
              <a:rPr lang="en-US" b="1" dirty="0"/>
              <a:t>Exception Handling </a:t>
            </a:r>
            <a:r>
              <a:rPr lang="en-US" b="1" dirty="0" smtClean="0"/>
              <a:t>:</a:t>
            </a:r>
            <a:endParaRPr lang="fa-IR" b="1" dirty="0" smtClean="0"/>
          </a:p>
          <a:p>
            <a:r>
              <a:rPr lang="en-US" dirty="0"/>
              <a:t>Future API does not have any exception handling construct</a:t>
            </a:r>
            <a:r>
              <a:rPr lang="en-US" dirty="0" smtClean="0"/>
              <a:t>.</a:t>
            </a:r>
          </a:p>
          <a:p>
            <a:endParaRPr lang="en-US" dirty="0" smtClean="0"/>
          </a:p>
          <a:p>
            <a:pPr algn="r" rtl="1"/>
            <a:r>
              <a:rPr lang="fa-IR" dirty="0"/>
              <a:t>1- نمی </a:t>
            </a:r>
            <a:r>
              <a:rPr lang="fa-IR" dirty="0" smtClean="0"/>
              <a:t>توان</a:t>
            </a:r>
            <a:r>
              <a:rPr lang="fa-IR" dirty="0"/>
              <a:t>د</a:t>
            </a:r>
            <a:r>
              <a:rPr lang="fa-IR" dirty="0" smtClean="0"/>
              <a:t> </a:t>
            </a:r>
            <a:r>
              <a:rPr lang="fa-IR" dirty="0"/>
              <a:t>به صورت دستی تکمیل </a:t>
            </a:r>
            <a:r>
              <a:rPr lang="fa-IR" dirty="0" smtClean="0"/>
              <a:t>شود</a:t>
            </a:r>
            <a:r>
              <a:rPr lang="fa-IR" dirty="0"/>
              <a:t>:</a:t>
            </a:r>
          </a:p>
          <a:p>
            <a:pPr algn="r" rtl="1"/>
            <a:r>
              <a:rPr lang="en-US" dirty="0"/>
              <a:t>Future</a:t>
            </a:r>
            <a:r>
              <a:rPr lang="fa-IR" dirty="0" smtClean="0"/>
              <a:t> </a:t>
            </a:r>
            <a:r>
              <a:rPr lang="fa-IR" dirty="0"/>
              <a:t>شما را از اتمام آن آگاه نمی کند. این یک </a:t>
            </a:r>
            <a:r>
              <a:rPr lang="fa-IR" dirty="0" smtClean="0"/>
              <a:t>متد </a:t>
            </a:r>
            <a:r>
              <a:rPr lang="en-US" dirty="0"/>
              <a:t>get () </a:t>
            </a:r>
            <a:r>
              <a:rPr lang="fa-IR" dirty="0" smtClean="0"/>
              <a:t> را </a:t>
            </a:r>
            <a:r>
              <a:rPr lang="fa-IR" dirty="0"/>
              <a:t>فراهم می کند که تا زمان دستیابی به نتیجه مسدود می شود.</a:t>
            </a:r>
          </a:p>
          <a:p>
            <a:pPr algn="r" rtl="1"/>
            <a:r>
              <a:rPr lang="fa-IR" dirty="0"/>
              <a:t>2- شما نمی توانید بدون مسدود </a:t>
            </a:r>
            <a:r>
              <a:rPr lang="fa-IR" dirty="0" smtClean="0"/>
              <a:t>کردن، </a:t>
            </a:r>
            <a:r>
              <a:rPr lang="fa-IR" dirty="0"/>
              <a:t>اقدامات بعدی را در مورد نتیجه </a:t>
            </a:r>
            <a:r>
              <a:rPr lang="en-US" dirty="0"/>
              <a:t>Future</a:t>
            </a:r>
            <a:r>
              <a:rPr lang="fa-IR" dirty="0" smtClean="0"/>
              <a:t> </a:t>
            </a:r>
            <a:r>
              <a:rPr lang="fa-IR" dirty="0"/>
              <a:t>انجام دهید:</a:t>
            </a:r>
          </a:p>
          <a:p>
            <a:pPr algn="r" rtl="1"/>
            <a:r>
              <a:rPr lang="fa-IR" dirty="0"/>
              <a:t>بعضی اوقات شما نیاز به اجرای یک محاسبه طولانی مدت دارید و وقتی محاسبات انجام می شود ، باید نتیجه آن را به یک محاسبه طولانی مدت دیگر و غیره ارسال کنید.</a:t>
            </a:r>
          </a:p>
          <a:p>
            <a:pPr algn="r" rtl="1"/>
            <a:r>
              <a:rPr lang="fa-IR" dirty="0"/>
              <a:t>3- </a:t>
            </a:r>
            <a:r>
              <a:rPr lang="en-US" dirty="0"/>
              <a:t>Future</a:t>
            </a:r>
            <a:r>
              <a:rPr lang="fa-IR" dirty="0" smtClean="0"/>
              <a:t> </a:t>
            </a:r>
            <a:r>
              <a:rPr lang="fa-IR" dirty="0"/>
              <a:t>های چندگانه را نمی توان در هم زنجیر کرد:</a:t>
            </a:r>
          </a:p>
          <a:p>
            <a:pPr algn="r" rtl="1"/>
            <a:r>
              <a:rPr lang="fa-IR" dirty="0"/>
              <a:t>10 </a:t>
            </a:r>
            <a:r>
              <a:rPr lang="en-US" dirty="0"/>
              <a:t>Future</a:t>
            </a:r>
            <a:r>
              <a:rPr lang="fa-IR" dirty="0" smtClean="0"/>
              <a:t> </a:t>
            </a:r>
            <a:r>
              <a:rPr lang="fa-IR" dirty="0"/>
              <a:t>مختلف دارید که می خواهید به طور موازی اجرا شوند و بعد از اتمام همه آنها عملکردی را اجرا کنید. شما نمی توانید این کار را با </a:t>
            </a:r>
            <a:r>
              <a:rPr lang="en-US" dirty="0"/>
              <a:t>Future</a:t>
            </a:r>
            <a:r>
              <a:rPr lang="fa-IR" dirty="0" smtClean="0"/>
              <a:t> </a:t>
            </a:r>
            <a:r>
              <a:rPr lang="fa-IR" dirty="0"/>
              <a:t>نیز انجام دهید.</a:t>
            </a:r>
          </a:p>
          <a:p>
            <a:pPr algn="r" rtl="1"/>
            <a:r>
              <a:rPr lang="fa-IR" dirty="0"/>
              <a:t>4- عدم </a:t>
            </a:r>
            <a:r>
              <a:rPr lang="fa-IR" dirty="0" smtClean="0"/>
              <a:t>بررسی استثنا</a:t>
            </a:r>
            <a:r>
              <a:rPr lang="fa-IR" dirty="0"/>
              <a:t>:</a:t>
            </a:r>
          </a:p>
          <a:p>
            <a:pPr algn="r" rtl="1"/>
            <a:r>
              <a:rPr lang="en-US" dirty="0"/>
              <a:t>API Future</a:t>
            </a:r>
            <a:r>
              <a:rPr lang="fa-IR" dirty="0" smtClean="0"/>
              <a:t> </a:t>
            </a:r>
            <a:r>
              <a:rPr lang="fa-IR" dirty="0"/>
              <a:t>هیچگونه ساختاری در مورد </a:t>
            </a:r>
            <a:r>
              <a:rPr lang="en-US" dirty="0"/>
              <a:t>exception</a:t>
            </a:r>
            <a:r>
              <a:rPr lang="fa-IR" dirty="0" smtClean="0"/>
              <a:t> </a:t>
            </a:r>
            <a:r>
              <a:rPr lang="fa-IR" dirty="0"/>
              <a:t>ندارد.</a:t>
            </a:r>
            <a:endParaRPr lang="en-US" dirty="0"/>
          </a:p>
        </p:txBody>
      </p:sp>
    </p:spTree>
    <p:extLst>
      <p:ext uri="{BB962C8B-B14F-4D97-AF65-F5344CB8AC3E}">
        <p14:creationId xmlns:p14="http://schemas.microsoft.com/office/powerpoint/2010/main" val="3804916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normAutofit/>
          </a:bodyPr>
          <a:lstStyle/>
          <a:p>
            <a:r>
              <a:rPr lang="en-US" b="1" dirty="0">
                <a:solidFill>
                  <a:srgbClr val="FF0000"/>
                </a:solidFill>
              </a:rPr>
              <a:t>What’s a </a:t>
            </a:r>
            <a:r>
              <a:rPr lang="en-US" b="1" dirty="0" err="1">
                <a:solidFill>
                  <a:srgbClr val="FF0000"/>
                </a:solidFill>
              </a:rPr>
              <a:t>CompletableFuture</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sz="quarter" idx="13"/>
          </p:nvPr>
        </p:nvSpPr>
        <p:spPr/>
        <p:txBody>
          <a:bodyPr>
            <a:normAutofit fontScale="70000" lnSpcReduction="20000"/>
          </a:bodyPr>
          <a:lstStyle/>
          <a:p>
            <a:r>
              <a:rPr lang="en-US" dirty="0" err="1"/>
              <a:t>CompletableFuture</a:t>
            </a:r>
            <a:r>
              <a:rPr lang="en-US" dirty="0"/>
              <a:t> is used for asynchronous programming in Java. Asynchronous programming is a means of writing non-blocking code by running a task on a separate thread than the main application thread and notifying the main thread about its progress, completion or failure</a:t>
            </a:r>
            <a:r>
              <a:rPr lang="en-US" dirty="0" smtClean="0"/>
              <a:t>.</a:t>
            </a:r>
            <a:endParaRPr lang="en-US" dirty="0"/>
          </a:p>
          <a:p>
            <a:r>
              <a:rPr lang="en-US" dirty="0"/>
              <a:t>This way, your main thread does not block/wait for the completion of the task </a:t>
            </a:r>
            <a:r>
              <a:rPr lang="en-US" dirty="0" smtClean="0"/>
              <a:t>and </a:t>
            </a:r>
            <a:r>
              <a:rPr lang="en-US" dirty="0"/>
              <a:t>it can execute other tasks in parallel</a:t>
            </a:r>
            <a:r>
              <a:rPr lang="en-US" dirty="0" smtClean="0"/>
              <a:t>.</a:t>
            </a:r>
            <a:endParaRPr lang="fa-IR" dirty="0" smtClean="0"/>
          </a:p>
          <a:p>
            <a:r>
              <a:rPr lang="en-US" dirty="0"/>
              <a:t>Having this kind of parallelism greatly improves the performance of your programs</a:t>
            </a:r>
            <a:r>
              <a:rPr lang="en-US" dirty="0" smtClean="0"/>
              <a:t>.</a:t>
            </a:r>
            <a:endParaRPr lang="fa-IR" dirty="0" smtClean="0"/>
          </a:p>
          <a:p>
            <a:pPr marL="0" indent="0">
              <a:buNone/>
            </a:pPr>
            <a:endParaRPr lang="fa-IR" dirty="0" smtClean="0"/>
          </a:p>
          <a:p>
            <a:pPr algn="r" rtl="1"/>
            <a:r>
              <a:rPr lang="en-US" dirty="0" err="1"/>
              <a:t>CompletableFuture</a:t>
            </a:r>
            <a:r>
              <a:rPr lang="en-US" dirty="0"/>
              <a:t> </a:t>
            </a:r>
            <a:r>
              <a:rPr lang="fa-IR" dirty="0"/>
              <a:t>برای برنامه نویسی ناهمزمان در جاوا استفاده می شود. برنامه نویسی ناهمزمان ابزاری برای نوشتن کد بدون </a:t>
            </a:r>
            <a:r>
              <a:rPr lang="fa-IR" dirty="0" smtClean="0"/>
              <a:t>بلوکه کردن، </a:t>
            </a:r>
            <a:r>
              <a:rPr lang="fa-IR" dirty="0"/>
              <a:t>با اجرای یک کار بر روی یک </a:t>
            </a:r>
            <a:r>
              <a:rPr lang="fa-IR" dirty="0" smtClean="0"/>
              <a:t>ترد </a:t>
            </a:r>
            <a:r>
              <a:rPr lang="fa-IR" dirty="0"/>
              <a:t>جداگانه از </a:t>
            </a:r>
            <a:r>
              <a:rPr lang="fa-IR" dirty="0" smtClean="0"/>
              <a:t>ترد </a:t>
            </a:r>
            <a:r>
              <a:rPr lang="fa-IR" dirty="0"/>
              <a:t>اصلی برنامه و اطلاع رسانی </a:t>
            </a:r>
            <a:r>
              <a:rPr lang="fa-IR" dirty="0" smtClean="0"/>
              <a:t>ترد </a:t>
            </a:r>
            <a:r>
              <a:rPr lang="fa-IR" dirty="0"/>
              <a:t>اصلی در مورد پیشرفت ، تکمیل یا عدم موفقیت آن است.</a:t>
            </a:r>
          </a:p>
          <a:p>
            <a:pPr algn="r" rtl="1"/>
            <a:r>
              <a:rPr lang="fa-IR" dirty="0" smtClean="0"/>
              <a:t>به </a:t>
            </a:r>
            <a:r>
              <a:rPr lang="fa-IR" dirty="0"/>
              <a:t>این ترتیب ، </a:t>
            </a:r>
            <a:r>
              <a:rPr lang="fa-IR" dirty="0" smtClean="0"/>
              <a:t>ترد </a:t>
            </a:r>
            <a:r>
              <a:rPr lang="fa-IR" dirty="0"/>
              <a:t>اصلی شما مسدود / منتظر اتمام کار نیست و می تواند سایر کارها را بطور موازی انجام دهد.</a:t>
            </a:r>
          </a:p>
          <a:p>
            <a:pPr algn="r" rtl="1"/>
            <a:r>
              <a:rPr lang="fa-IR" dirty="0" smtClean="0"/>
              <a:t>داشتن </a:t>
            </a:r>
            <a:r>
              <a:rPr lang="fa-IR" dirty="0"/>
              <a:t>این نوع موازی باعث بهبود عملکرد برنامه های شما می شود.</a:t>
            </a:r>
            <a:endParaRPr lang="en-US" dirty="0"/>
          </a:p>
        </p:txBody>
      </p:sp>
    </p:spTree>
    <p:extLst>
      <p:ext uri="{BB962C8B-B14F-4D97-AF65-F5344CB8AC3E}">
        <p14:creationId xmlns:p14="http://schemas.microsoft.com/office/powerpoint/2010/main" val="2255767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smtClean="0">
                <a:solidFill>
                  <a:srgbClr val="FF0000"/>
                </a:solidFill>
              </a:rPr>
              <a:t>About </a:t>
            </a:r>
            <a:r>
              <a:rPr lang="en-US" b="1" dirty="0" err="1">
                <a:solidFill>
                  <a:srgbClr val="FF0000"/>
                </a:solidFill>
              </a:rPr>
              <a:t>CompletableFuture</a:t>
            </a:r>
            <a:endParaRPr lang="en-US" b="1" dirty="0">
              <a:solidFill>
                <a:srgbClr val="FF0000"/>
              </a:solidFill>
            </a:endParaRPr>
          </a:p>
        </p:txBody>
      </p:sp>
      <p:sp>
        <p:nvSpPr>
          <p:cNvPr id="3" name="Content Placeholder 2"/>
          <p:cNvSpPr>
            <a:spLocks noGrp="1"/>
          </p:cNvSpPr>
          <p:nvPr>
            <p:ph sz="quarter" idx="13"/>
          </p:nvPr>
        </p:nvSpPr>
        <p:spPr/>
        <p:txBody>
          <a:bodyPr/>
          <a:lstStyle/>
          <a:p>
            <a:r>
              <a:rPr lang="en-US" dirty="0" err="1"/>
              <a:t>CompletableFuture</a:t>
            </a:r>
            <a:r>
              <a:rPr lang="en-US" dirty="0"/>
              <a:t> </a:t>
            </a:r>
            <a:r>
              <a:rPr lang="en-US" dirty="0" smtClean="0"/>
              <a:t>implements Future and </a:t>
            </a:r>
            <a:r>
              <a:rPr lang="en-US" dirty="0" err="1" smtClean="0"/>
              <a:t>CompletionStage</a:t>
            </a:r>
            <a:r>
              <a:rPr lang="en-US" dirty="0" smtClean="0"/>
              <a:t> interfaces </a:t>
            </a:r>
            <a:r>
              <a:rPr lang="en-US" dirty="0"/>
              <a:t>and provides a huge set of convenience methods for creating, chaining and combining multiple Futures. It also has a very comprehensive exception handling support</a:t>
            </a:r>
            <a:r>
              <a:rPr lang="en-US" dirty="0" smtClean="0"/>
              <a:t>.</a:t>
            </a:r>
          </a:p>
          <a:p>
            <a:endParaRPr lang="en-US" dirty="0"/>
          </a:p>
          <a:p>
            <a:pPr algn="r" rtl="1"/>
            <a:r>
              <a:rPr lang="en-US" dirty="0" err="1"/>
              <a:t>CompletableFuture</a:t>
            </a:r>
            <a:r>
              <a:rPr lang="en-US" dirty="0"/>
              <a:t> </a:t>
            </a:r>
            <a:r>
              <a:rPr lang="fa-IR" dirty="0" smtClean="0"/>
              <a:t> اینترفیس های </a:t>
            </a:r>
            <a:r>
              <a:rPr lang="en-US" dirty="0"/>
              <a:t>Future </a:t>
            </a:r>
            <a:r>
              <a:rPr lang="fa-IR" dirty="0" smtClean="0"/>
              <a:t> و</a:t>
            </a:r>
            <a:r>
              <a:rPr lang="en-US" dirty="0" err="1" smtClean="0"/>
              <a:t>CompletionStage</a:t>
            </a:r>
            <a:r>
              <a:rPr lang="fa-IR" dirty="0" smtClean="0"/>
              <a:t> را </a:t>
            </a:r>
            <a:r>
              <a:rPr lang="fa-IR" dirty="0"/>
              <a:t>پیاده سازی می کند و مجموعه عظیمی از </a:t>
            </a:r>
            <a:r>
              <a:rPr lang="fa-IR" dirty="0" smtClean="0"/>
              <a:t>متدهای </a:t>
            </a:r>
            <a:r>
              <a:rPr lang="fa-IR" dirty="0"/>
              <a:t>راحتی را برای ایجاد ، زنجیر زدن و ترکیب چندین </a:t>
            </a:r>
            <a:r>
              <a:rPr lang="en-US" dirty="0"/>
              <a:t>Futures</a:t>
            </a:r>
            <a:r>
              <a:rPr lang="fa-IR" dirty="0" smtClean="0"/>
              <a:t> </a:t>
            </a:r>
            <a:r>
              <a:rPr lang="fa-IR" dirty="0"/>
              <a:t>فراهم می کند. همچنین دارای پشتیبانی کاملی از </a:t>
            </a:r>
            <a:r>
              <a:rPr lang="fa-IR" dirty="0" smtClean="0"/>
              <a:t>بررسی </a:t>
            </a:r>
            <a:r>
              <a:rPr lang="en-US" dirty="0" smtClean="0"/>
              <a:t>exception</a:t>
            </a:r>
            <a:r>
              <a:rPr lang="fa-IR" dirty="0" smtClean="0"/>
              <a:t> دارد.</a:t>
            </a:r>
            <a:endParaRPr lang="en-US" dirty="0"/>
          </a:p>
        </p:txBody>
      </p:sp>
    </p:spTree>
    <p:extLst>
      <p:ext uri="{BB962C8B-B14F-4D97-AF65-F5344CB8AC3E}">
        <p14:creationId xmlns:p14="http://schemas.microsoft.com/office/powerpoint/2010/main" val="3578707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1651</TotalTime>
  <Words>1753</Words>
  <Application>Microsoft Office PowerPoint</Application>
  <PresentationFormat>Widescreen</PresentationFormat>
  <Paragraphs>183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Tahoma</vt:lpstr>
      <vt:lpstr>Times New Roman</vt:lpstr>
      <vt:lpstr>Tw Cen MT</vt:lpstr>
      <vt:lpstr>Droplet</vt:lpstr>
      <vt:lpstr>ناهم زمانی asynchronous</vt:lpstr>
      <vt:lpstr>Thread Scheduler in Java </vt:lpstr>
      <vt:lpstr>Executers returns different type of ThreadPools to specific need.</vt:lpstr>
      <vt:lpstr>PowerPoint Presentation</vt:lpstr>
      <vt:lpstr>PowerPoint Presentation</vt:lpstr>
      <vt:lpstr>Future vs CompletableFuture</vt:lpstr>
      <vt:lpstr> Limitations of Future </vt:lpstr>
      <vt:lpstr>What’s a CompletableFuture?</vt:lpstr>
      <vt:lpstr>About CompletableFuture</vt:lpstr>
      <vt:lpstr>Running asynchronous computation using runAsync()</vt:lpstr>
      <vt:lpstr>مثال</vt:lpstr>
      <vt:lpstr>Run a task asynchronously and return the result using SupplyAsync() </vt:lpstr>
      <vt:lpstr>مثال</vt:lpstr>
      <vt:lpstr>A note about Executor and Thread Pool </vt:lpstr>
      <vt:lpstr>Executer</vt:lpstr>
      <vt:lpstr>مثال</vt:lpstr>
      <vt:lpstr>CompletableFuture در Resultمتدهای مورداستفاده برای </vt:lpstr>
      <vt:lpstr>PowerPoint Presentation</vt:lpstr>
      <vt:lpstr>Asyncتوضیح درباره هندل کردن خطا در </vt:lpstr>
      <vt:lpstr>unchecked exception</vt:lpstr>
      <vt:lpstr>PowerPoint Presentation</vt:lpstr>
      <vt:lpstr>PowerPoint Presentation</vt:lpstr>
      <vt:lpstr>مثال</vt:lpstr>
      <vt:lpstr>آیا می توان به طور مستقیم بجای start()، متد run() را صدا زد؟</vt:lpstr>
      <vt:lpstr>روش ست کردن تنظیمات در اسپرینگ</vt:lpstr>
      <vt:lpstr>1-In the method level</vt:lpstr>
      <vt:lpstr>2-In application level</vt:lpstr>
      <vt:lpstr>در اسپرینگ بوت Asyncمثالی از تنظیمات </vt:lpstr>
      <vt:lpstr> spring bootدرExcecuter</vt:lpstr>
      <vt:lpstr>PowerPoint Presentation</vt:lpstr>
      <vt:lpstr>PowerPoint Presentation</vt:lpstr>
      <vt:lpstr>مثال</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MyUser</cp:lastModifiedBy>
  <cp:revision>140</cp:revision>
  <dcterms:created xsi:type="dcterms:W3CDTF">2020-08-19T06:23:50Z</dcterms:created>
  <dcterms:modified xsi:type="dcterms:W3CDTF">2020-09-09T11:52:06Z</dcterms:modified>
</cp:coreProperties>
</file>