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48B3-9D25-4BE8-BD78-743E70CF7027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44B1-12F5-4B57-ADA7-778BB164C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8BB257-4F56-434D-9F24-214B7A5D55BA}" type="datetime1">
              <a:rPr lang="en-US" smtClean="0"/>
              <a:t>2/23/2014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4E9C-3064-4FB9-B0DE-D52E9D037192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A5E3-E716-4AC8-96B1-5A9E44E9F860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87BC-3386-46E5-BD52-DBC56E44DE0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13D0-05FF-4E1B-ABD0-B18993085EC8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9507-C813-4EA9-930F-F8BC04678002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733-7F9E-4518-84E5-CCD91DAE4E20}" type="datetime1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B940-9FFF-4769-BE24-4B6A27C11E6C}" type="datetime1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0C9D-4D56-43D8-9B9B-23ED37BE33F0}" type="datetime1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FEBB-7016-44F8-AAC6-8AB64AE616C6}" type="datetime1">
              <a:rPr lang="en-US" smtClean="0"/>
              <a:t>2/23/2014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BA70-BFD8-4DC1-9CE5-1A4184D118E2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5E02C4C-1335-4B2D-9EAC-BBE6B4415F1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4D1A86-4C44-430D-AFD4-9E359250E3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hyperlink" Target="http://www.we-r-here.com/cad/tutorials/level_4/4-2.htm" TargetMode="External"/><Relationship Id="rId7" Type="http://schemas.openxmlformats.org/officeDocument/2006/relationships/image" Target="../media/image17.gif"/><Relationship Id="rId2" Type="http://schemas.openxmlformats.org/officeDocument/2006/relationships/hyperlink" Target="http://www.we-r-here.com/cad/tutorials/level_1/1-3.htm#o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e-r-here.com/cad/tutorials/level_1/1-8.htm#sca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we-r-here.com/cad/tutorials/level_2/2-5.htm#sol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hyperlink" Target="http://www.we-r-here.com/cad/tutorials/level_2/2-5.htm#soli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hyperlink" Target="http://www.we-r-here.com/cad/tutorials/level_2/2-5.htm#soli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cs typeface="B Nazanin" pitchFamily="2" charset="-78"/>
              </a:rPr>
              <a:t>آموزش اتوکد کاربردی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رشته عمران</a:t>
            </a:r>
            <a:br>
              <a:rPr lang="fa-IR" dirty="0" smtClean="0">
                <a:cs typeface="B Nazanin" pitchFamily="2" charset="-78"/>
              </a:rPr>
            </a:br>
            <a:endParaRPr lang="en-US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/>
              <a:t>شامل:</a:t>
            </a:r>
          </a:p>
          <a:p>
            <a:pPr marL="285750" indent="-285750" algn="r" rtl="1">
              <a:buFontTx/>
              <a:buChar char="-"/>
            </a:pPr>
            <a:r>
              <a:rPr lang="fa-IR" dirty="0" smtClean="0"/>
              <a:t>آموزش کد دو بعدی</a:t>
            </a:r>
          </a:p>
          <a:p>
            <a:pPr marL="285750" indent="-285750" algn="r" rtl="1">
              <a:buFontTx/>
              <a:buChar char="-"/>
            </a:pPr>
            <a:r>
              <a:rPr lang="fa-IR" dirty="0"/>
              <a:t>اکسل </a:t>
            </a:r>
            <a:r>
              <a:rPr lang="fa-IR" dirty="0" smtClean="0"/>
              <a:t>مقدماتی</a:t>
            </a:r>
          </a:p>
          <a:p>
            <a:pPr marL="285750" indent="-285750" algn="r" rtl="1">
              <a:buFontTx/>
              <a:buChar char="-"/>
            </a:pPr>
            <a:r>
              <a:rPr lang="fa-IR" dirty="0" smtClean="0"/>
              <a:t>اسکریپت نویسی در کد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27664"/>
            <a:ext cx="7109910" cy="648736"/>
          </a:xfrm>
        </p:spPr>
        <p:txBody>
          <a:bodyPr>
            <a:noAutofit/>
          </a:bodyPr>
          <a:lstStyle/>
          <a:p>
            <a:r>
              <a:rPr lang="en-US" sz="2800" b="1" dirty="0"/>
              <a:t>Line | Circle | Erase | Print | Undo </a:t>
            </a:r>
            <a:r>
              <a:rPr lang="en-US" sz="2800" b="1" dirty="0" smtClean="0"/>
              <a:t>|CO</a:t>
            </a:r>
            <a:endParaRPr lang="en-US" sz="2800" b="1" dirty="0">
              <a:effectLst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291601"/>
              </p:ext>
            </p:extLst>
          </p:nvPr>
        </p:nvGraphicFramePr>
        <p:xfrm>
          <a:off x="838200" y="1981200"/>
          <a:ext cx="7162799" cy="3962400"/>
        </p:xfrm>
        <a:graphic>
          <a:graphicData uri="http://schemas.openxmlformats.org/drawingml/2006/table">
            <a:tbl>
              <a:tblPr/>
              <a:tblGrid>
                <a:gridCol w="905188"/>
                <a:gridCol w="1626718"/>
                <a:gridCol w="642814"/>
                <a:gridCol w="1298749"/>
                <a:gridCol w="2689330"/>
              </a:tblGrid>
              <a:tr h="572994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Command </a:t>
                      </a: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Keystroke </a:t>
                      </a: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Icon </a:t>
                      </a: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Location </a:t>
                      </a: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Result </a:t>
                      </a: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7478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Line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Line / L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/>
                        <a:t>H</a:t>
                      </a:r>
                      <a:r>
                        <a:rPr lang="en-US" sz="1000"/>
                        <a:t>ome &gt; </a:t>
                      </a:r>
                      <a:r>
                        <a:rPr lang="en-US" sz="1000" u="sng"/>
                        <a:t>LI</a:t>
                      </a:r>
                      <a:r>
                        <a:rPr lang="en-US" sz="1000"/>
                        <a:t>ne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Draw a straight line segment from one point to the next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8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Circle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Circle / C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/>
                        <a:t>H</a:t>
                      </a:r>
                      <a:r>
                        <a:rPr lang="en-US" sz="1000"/>
                        <a:t>ome&gt; </a:t>
                      </a:r>
                      <a:r>
                        <a:rPr lang="en-US" sz="1000" u="sng"/>
                        <a:t>C</a:t>
                      </a:r>
                      <a:r>
                        <a:rPr lang="en-US" sz="1000"/>
                        <a:t>ircle &gt; Center, </a:t>
                      </a:r>
                      <a:r>
                        <a:rPr lang="en-US" sz="1000" u="sng"/>
                        <a:t>R</a:t>
                      </a:r>
                      <a:r>
                        <a:rPr lang="en-US" sz="1000"/>
                        <a:t>adius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Draws a circle based on a center point and radius.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81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Erase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Erase / 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/>
                        <a:t>M</a:t>
                      </a:r>
                      <a:r>
                        <a:rPr lang="en-US" sz="1000"/>
                        <a:t>odify &gt; </a:t>
                      </a:r>
                      <a:r>
                        <a:rPr lang="en-US" sz="1000" u="sng"/>
                        <a:t>E</a:t>
                      </a:r>
                      <a:r>
                        <a:rPr lang="en-US" sz="1000"/>
                        <a:t>rase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Erases an object.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8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Print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Print / Plot CTRL+P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Quick Access Toolbar &gt; Print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Enables the Print/Plot Configuration Dialog Box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8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Undo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 / CTRL+Z</a:t>
                      </a:r>
                      <a:br>
                        <a:rPr lang="en-US" sz="1000"/>
                      </a:br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Quick Access Toolbar&gt; </a:t>
                      </a:r>
                      <a:r>
                        <a:rPr lang="en-US" sz="1000" u="sng"/>
                        <a:t>U</a:t>
                      </a:r>
                      <a:r>
                        <a:rPr lang="en-US" sz="1000"/>
                        <a:t>ndo 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Undoes the last command.</a:t>
                      </a:r>
                    </a:p>
                  </a:txBody>
                  <a:tcPr marL="21497" marR="21497" marT="21497" marB="21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6145" name="Picture 1" descr="Li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4" y="2801216"/>
            <a:ext cx="381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ir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3480521"/>
            <a:ext cx="333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r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4" y="4267200"/>
            <a:ext cx="228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lo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1" y="4813588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Undo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1" y="5410200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تمرین 1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7170" name="Picture 2" descr="http://www.we-r-here.com/cad/tutorials/level_1/links/extra_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80" y="1676924"/>
            <a:ext cx="6013020" cy="41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2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0242" name="Picture 2" descr="http://www.we-r-here.com/cad/tutorials/level_1/links/extra_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43600" cy="40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34100" y="4038600"/>
            <a:ext cx="6477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29500" y="1752600"/>
            <a:ext cx="114300" cy="405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r>
              <a:rPr lang="en-US" sz="2700" b="1" dirty="0"/>
              <a:t>Rectangle | Extend | Offset | Trim </a:t>
            </a:r>
            <a:r>
              <a:rPr lang="en-US" sz="2700" b="1" dirty="0" smtClean="0"/>
              <a:t>|</a:t>
            </a:r>
            <a:r>
              <a:rPr lang="fa-IR" sz="2700" b="1" dirty="0" smtClean="0"/>
              <a:t> </a:t>
            </a:r>
            <a:r>
              <a:rPr lang="en-US" sz="2700" b="1" dirty="0" smtClean="0">
                <a:hlinkClick r:id="rId2"/>
              </a:rPr>
              <a:t>O </a:t>
            </a:r>
            <a:r>
              <a:rPr lang="en-US" sz="2700" b="1" dirty="0">
                <a:hlinkClick r:id="rId2"/>
              </a:rPr>
              <a:t>Snaps</a:t>
            </a:r>
            <a:endParaRPr lang="en-US" sz="2700" b="1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11345"/>
              </p:ext>
            </p:extLst>
          </p:nvPr>
        </p:nvGraphicFramePr>
        <p:xfrm>
          <a:off x="990600" y="2030728"/>
          <a:ext cx="7315200" cy="3760472"/>
        </p:xfrm>
        <a:graphic>
          <a:graphicData uri="http://schemas.openxmlformats.org/drawingml/2006/table">
            <a:tbl>
              <a:tblPr/>
              <a:tblGrid>
                <a:gridCol w="948267"/>
                <a:gridCol w="1679788"/>
                <a:gridCol w="514772"/>
                <a:gridCol w="1517227"/>
                <a:gridCol w="2655146"/>
              </a:tblGrid>
              <a:tr h="39533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Command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Keystroke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Icon</a:t>
                      </a:r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Location</a:t>
                      </a:r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Result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9160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Rectangle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RECTANGLE / 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b="1" dirty="0"/>
                        <a:t>REC 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/>
                        <a:t>Home </a:t>
                      </a:r>
                      <a:r>
                        <a:rPr lang="en-US" sz="1100" u="sng" dirty="0"/>
                        <a:t>&gt; Draw &gt; </a:t>
                      </a:r>
                      <a:br>
                        <a:rPr lang="en-US" sz="1100" u="sng" dirty="0"/>
                      </a:br>
                      <a:r>
                        <a:rPr lang="en-US" sz="1100" u="sng" dirty="0"/>
                        <a:t>Rectangle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Draws a rectangle after you enter one corner and then the second.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Trim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TRIM / TR </a:t>
                      </a:r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Home &gt;</a:t>
                      </a:r>
                      <a:r>
                        <a:rPr lang="en-US" sz="1100" u="sng" dirty="0"/>
                        <a:t> M</a:t>
                      </a:r>
                      <a:r>
                        <a:rPr lang="en-US" sz="1100" dirty="0"/>
                        <a:t>odify &gt; </a:t>
                      </a:r>
                      <a:r>
                        <a:rPr lang="en-US" sz="1100" u="sng" dirty="0"/>
                        <a:t/>
                      </a:r>
                      <a:br>
                        <a:rPr lang="en-US" sz="1100" u="sng" dirty="0"/>
                      </a:br>
                      <a:r>
                        <a:rPr lang="en-US" sz="1100" u="sng" dirty="0"/>
                        <a:t>T</a:t>
                      </a:r>
                      <a:r>
                        <a:rPr lang="en-US" sz="1100" dirty="0"/>
                        <a:t>rim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Trims objects to a selected cutting edge.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9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Extend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EXTEND / EX </a:t>
                      </a:r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Home &gt;</a:t>
                      </a:r>
                      <a:r>
                        <a:rPr lang="en-US" sz="1100" u="sng" dirty="0"/>
                        <a:t> M</a:t>
                      </a:r>
                      <a:r>
                        <a:rPr lang="en-US" sz="1100" dirty="0"/>
                        <a:t>odify &gt; Exten</a:t>
                      </a:r>
                      <a:r>
                        <a:rPr lang="en-US" sz="1100" u="sng" dirty="0"/>
                        <a:t>d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Extends objects to a selected boundary edge.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9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Offset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OFFSET / O</a:t>
                      </a:r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Home &gt;</a:t>
                      </a:r>
                      <a:r>
                        <a:rPr lang="en-US" sz="1100" u="sng" dirty="0"/>
                        <a:t> M</a:t>
                      </a:r>
                      <a:r>
                        <a:rPr lang="en-US" sz="1100" dirty="0"/>
                        <a:t>odify &gt; Off</a:t>
                      </a:r>
                      <a:r>
                        <a:rPr lang="en-US" sz="1100" u="sng" dirty="0"/>
                        <a:t>s</a:t>
                      </a:r>
                      <a:r>
                        <a:rPr lang="en-US" sz="1100" dirty="0"/>
                        <a:t>et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Offsets an object (parallel) by a set distance.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245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hlinkClick r:id="rId3"/>
                        </a:rPr>
                        <a:t>Object Snaps</a:t>
                      </a:r>
                      <a:r>
                        <a:rPr lang="en-US" sz="1100"/>
                        <a:t>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OSNAP / OS / F3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CLICK</a:t>
                      </a:r>
                      <a:endParaRPr lang="fa-IR" sz="1100" dirty="0" smtClean="0"/>
                    </a:p>
                    <a:p>
                      <a:pPr algn="ctr"/>
                      <a:endParaRPr lang="fa-IR" sz="1100" dirty="0" smtClean="0"/>
                    </a:p>
                    <a:p>
                      <a:pPr algn="ctr"/>
                      <a:endParaRPr lang="fa-IR" sz="1100" dirty="0" smtClean="0"/>
                    </a:p>
                    <a:p>
                      <a:pPr algn="ctr"/>
                      <a:endParaRPr lang="en-US" sz="1100" dirty="0"/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/>
                        <a:t>T</a:t>
                      </a:r>
                      <a:r>
                        <a:rPr lang="en-US" sz="1100"/>
                        <a:t>ools &gt; Object </a:t>
                      </a:r>
                      <a:br>
                        <a:rPr lang="en-US" sz="1100"/>
                      </a:br>
                      <a:r>
                        <a:rPr lang="en-US" sz="1100"/>
                        <a:t>S</a:t>
                      </a:r>
                      <a:r>
                        <a:rPr lang="en-US" sz="1100" u="sng"/>
                        <a:t>n</a:t>
                      </a:r>
                      <a:r>
                        <a:rPr lang="en-US" sz="1100"/>
                        <a:t>ap Settings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Brings up the OSNAP dialog box. </a:t>
                      </a:r>
                    </a:p>
                  </a:txBody>
                  <a:tcPr marL="22490" marR="22490" marT="22490" marB="224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313" name="Picture 1" descr="Rectang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06" y="274320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Trim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38" y="350520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Exten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38" y="411480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Offse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38" y="4724400"/>
            <a:ext cx="228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Osnap toggle on the Status B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38" y="533400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2514600" cy="572536"/>
          </a:xfrm>
        </p:spPr>
        <p:txBody>
          <a:bodyPr>
            <a:noAutofit/>
          </a:bodyPr>
          <a:lstStyle/>
          <a:p>
            <a:r>
              <a:rPr lang="en-US" sz="2800" b="1" dirty="0"/>
              <a:t>Object Snaps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5362" name="Picture 2" descr="Osnap Settings Dialog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1310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2792832"/>
            <a:ext cx="3743326" cy="192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we-r-here.com/cad/tutorials/level_1/links/extra_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83860"/>
            <a:ext cx="5467350" cy="37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3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0" y="4038600"/>
            <a:ext cx="3429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48500" y="1752600"/>
            <a:ext cx="114300" cy="405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8" y="1828800"/>
            <a:ext cx="5638802" cy="391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4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5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Lesson 1-4 Accurate In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598786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Move, Copy, Stretch, Mirror</a:t>
            </a:r>
            <a:endParaRPr lang="en-US" sz="2800" b="1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333625"/>
            <a:ext cx="48291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2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6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16100"/>
            <a:ext cx="5854700" cy="409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سیستم مختصات </a:t>
            </a:r>
            <a:r>
              <a:rPr lang="en-US" dirty="0" smtClean="0">
                <a:cs typeface="B Nazanin" pitchFamily="2" charset="-78"/>
              </a:rPr>
              <a:t>x,y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 smtClean="0">
              <a:cs typeface="B Nazanin" pitchFamily="2" charset="-78"/>
            </a:endParaRPr>
          </a:p>
          <a:p>
            <a:pPr algn="r" rtl="1"/>
            <a:endParaRPr lang="fa-IR" dirty="0">
              <a:cs typeface="B Nazanin" pitchFamily="2" charset="-78"/>
            </a:endParaRPr>
          </a:p>
          <a:p>
            <a:pPr algn="r" rtl="1"/>
            <a:endParaRPr lang="en-US" dirty="0">
              <a:cs typeface="B Nazanin" pitchFamily="2" charset="-78"/>
            </a:endParaRPr>
          </a:p>
        </p:txBody>
      </p:sp>
      <p:pic>
        <p:nvPicPr>
          <p:cNvPr id="1026" name="Picture 2" descr="Line from -10,-4 to 9,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876800" cy="42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6800" y="5257800"/>
            <a:ext cx="1905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7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6231"/>
            <a:ext cx="6019800" cy="426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Rotate, Fillet, Chamfer, Array</a:t>
            </a:r>
            <a:endParaRPr lang="en-US" sz="2800" b="1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48600" cy="267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8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23306"/>
            <a:ext cx="6019800" cy="416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9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34966"/>
            <a:ext cx="5930900" cy="411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9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10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http://www.we-r-here.com/cad/tutorials/level_1/links/extra_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61718"/>
            <a:ext cx="5920029" cy="41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11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 descr="http://www.we-r-here.com/cad/tutorials/level_1/links/extra_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37413"/>
            <a:ext cx="6631940" cy="37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12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34" y="1708174"/>
            <a:ext cx="5908066" cy="415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6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Layer, Text, Dimensioning, </a:t>
            </a:r>
            <a:r>
              <a:rPr lang="en-US" sz="2800" b="1" dirty="0">
                <a:hlinkClick r:id="rId2"/>
              </a:rPr>
              <a:t>Scale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30374"/>
            <a:ext cx="7934325" cy="28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2050" name="Picture 2" descr="Layer Dialog Box in AutoC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209800"/>
            <a:ext cx="70199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3074" name="Picture 2" descr="Layer Tool Panel in AutoCAD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19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lar Measurements in AutoC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01" y="1746334"/>
            <a:ext cx="5355374" cy="41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سیستم مختصات </a:t>
            </a:r>
            <a:r>
              <a:rPr lang="en-US" dirty="0" smtClean="0">
                <a:cs typeface="B Nazanin" pitchFamily="2" charset="-78"/>
              </a:rPr>
              <a:t>x,y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 smtClean="0">
              <a:cs typeface="B Nazanin" pitchFamily="2" charset="-78"/>
            </a:endParaRPr>
          </a:p>
          <a:p>
            <a:pPr algn="r" rtl="1"/>
            <a:endParaRPr lang="fa-IR" dirty="0">
              <a:cs typeface="B Nazanin" pitchFamily="2" charset="-78"/>
            </a:endParaRPr>
          </a:p>
          <a:p>
            <a:pPr algn="r" rtl="1"/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18992" y="5292437"/>
            <a:ext cx="1905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57900" y="5486400"/>
            <a:ext cx="1905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Dimensioning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4098" name="Picture 2" descr="Dimension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7051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Dimensioning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6146" name="Picture 2" descr="Annotate Rib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5" y="2743200"/>
            <a:ext cx="747466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itchFamily="2" charset="-78"/>
              </a:rPr>
              <a:t>تمرین </a:t>
            </a:r>
            <a:r>
              <a:rPr lang="fa-IR" dirty="0" smtClean="0">
                <a:cs typeface="B Nazanin" pitchFamily="2" charset="-78"/>
              </a:rPr>
              <a:t>13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38900" y="4038600"/>
            <a:ext cx="3429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2053623"/>
            <a:ext cx="6777317" cy="3508977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برای تمرین های 1 تا 12، تمام اجزاء را اندازه گذاری کنید.</a:t>
            </a:r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6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Object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848600" cy="204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Object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8194" name="Picture 2" descr="Properties Palette in AutoC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3581400" cy="432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Object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0244" name="Picture 4" descr="Right Click Properties in AutoC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29" y="1704109"/>
            <a:ext cx="3584771" cy="43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 rtl="1"/>
            <a:r>
              <a:rPr lang="en-US" b="1" dirty="0"/>
              <a:t>Object Properties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/>
          <a:lstStyle/>
          <a:p>
            <a:r>
              <a:rPr lang="en-US" dirty="0"/>
              <a:t>Double-Clicking</a:t>
            </a:r>
            <a:r>
              <a:rPr lang="en-US" dirty="0" smtClean="0">
                <a:cs typeface="B Nazanin" pitchFamily="2" charset="-78"/>
              </a:rPr>
              <a:t> 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Zoom | Pan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8574"/>
            <a:ext cx="5715000" cy="426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Zoom | Pan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257800" cy="455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8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664"/>
            <a:ext cx="7620000" cy="572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Zoom | Pan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82" y="1769051"/>
            <a:ext cx="7112318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8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سیستم مختصات </a:t>
            </a:r>
            <a:r>
              <a:rPr lang="en-US" dirty="0" smtClean="0">
                <a:cs typeface="B Nazanin" pitchFamily="2" charset="-78"/>
              </a:rPr>
              <a:t>x,y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fa-IR" dirty="0" smtClean="0">
              <a:cs typeface="B Nazanin" pitchFamily="2" charset="-78"/>
            </a:endParaRPr>
          </a:p>
          <a:p>
            <a:pPr algn="r" rtl="1"/>
            <a:endParaRPr lang="fa-IR" dirty="0">
              <a:cs typeface="B Nazanin" pitchFamily="2" charset="-78"/>
            </a:endParaRPr>
          </a:p>
          <a:p>
            <a:pPr algn="r" rtl="1"/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18992" y="5292437"/>
            <a:ext cx="1905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57900" y="5486400"/>
            <a:ext cx="1905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?=30 DEG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438400"/>
            <a:ext cx="7115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 rtl="1"/>
            <a:r>
              <a:rPr lang="en-US" b="1" dirty="0"/>
              <a:t>Zoom | Pan 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7109908" cy="3775229"/>
          </a:xfrm>
        </p:spPr>
        <p:txBody>
          <a:bodyPr>
            <a:normAutofit/>
          </a:bodyPr>
          <a:lstStyle/>
          <a:p>
            <a:r>
              <a:rPr lang="en-US" dirty="0"/>
              <a:t>To begin with I would strongly recommend getting really good at these 3: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Zoom &gt; Extents</a:t>
            </a:r>
            <a:r>
              <a:rPr lang="en-US" dirty="0"/>
              <a:t> whenever you want to see all objects. 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/>
              <a:t>Zoom &gt; Window</a:t>
            </a:r>
            <a:r>
              <a:rPr lang="en-US" dirty="0"/>
              <a:t> option to 'close-in' on one area. 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/>
              <a:t>Zoom &gt; Previous</a:t>
            </a:r>
            <a:r>
              <a:rPr lang="en-US" dirty="0"/>
              <a:t> option to return to where you were.</a:t>
            </a:r>
          </a:p>
          <a:p>
            <a:endParaRPr lang="fa-IR" dirty="0" smtClean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 rtl="1"/>
            <a:r>
              <a:rPr lang="en-US" dirty="0"/>
              <a:t>Orthographic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7109908" cy="377522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B Nazanin" pitchFamily="2" charset="-78"/>
              </a:rPr>
              <a:t>2 Videos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/>
            <a:r>
              <a:rPr lang="en-US" b="1" dirty="0"/>
              <a:t>Hatch, </a:t>
            </a:r>
            <a:r>
              <a:rPr lang="en-US" b="1" dirty="0">
                <a:hlinkClick r:id="rId2"/>
              </a:rPr>
              <a:t>Solid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6" y="2563090"/>
            <a:ext cx="7350354" cy="231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9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/>
            <a:r>
              <a:rPr lang="en-US" b="1" dirty="0"/>
              <a:t>Hatch, </a:t>
            </a:r>
            <a:r>
              <a:rPr lang="en-US" b="1" dirty="0">
                <a:hlinkClick r:id="rId2"/>
              </a:rPr>
              <a:t>Solid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3" name="AutoShape 2" descr="Hatch Dialog Box"/>
          <p:cNvSpPr>
            <a:spLocks noChangeAspect="1" noChangeArrowheads="1"/>
          </p:cNvSpPr>
          <p:nvPr/>
        </p:nvSpPr>
        <p:spPr bwMode="auto">
          <a:xfrm>
            <a:off x="155575" y="-2765425"/>
            <a:ext cx="4953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Hatch Dialog 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432175" cy="39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ctr"/>
            <a:r>
              <a:rPr lang="en-US" b="1" dirty="0"/>
              <a:t>Hatch, </a:t>
            </a:r>
            <a:r>
              <a:rPr lang="en-US" b="1" dirty="0">
                <a:hlinkClick r:id="rId2"/>
              </a:rPr>
              <a:t>Solid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3" name="AutoShape 2" descr="Hatch Dialog Box"/>
          <p:cNvSpPr>
            <a:spLocks noChangeAspect="1" noChangeArrowheads="1"/>
          </p:cNvSpPr>
          <p:nvPr/>
        </p:nvSpPr>
        <p:spPr bwMode="auto">
          <a:xfrm>
            <a:off x="155575" y="-2765425"/>
            <a:ext cx="4953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AutoCAD Solid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3505200"/>
            <a:ext cx="36861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7109908" cy="3775229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با استفاده از سه نقطه ناحیه مورد نظر را انتخاب می کنیم. برای مواردی که بیش از سه نقطه مورد نیاز است از </a:t>
            </a:r>
            <a:r>
              <a:rPr lang="en-US" dirty="0" smtClean="0">
                <a:cs typeface="B Nazanin" pitchFamily="2" charset="-78"/>
              </a:rPr>
              <a:t>Hatch</a:t>
            </a:r>
            <a:r>
              <a:rPr lang="fa-IR" dirty="0" smtClean="0">
                <a:cs typeface="B Nazanin" pitchFamily="2" charset="-78"/>
              </a:rPr>
              <a:t> استفاده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38124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Blocks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sp>
        <p:nvSpPr>
          <p:cNvPr id="3" name="AutoShape 2" descr="Hatch Dialog Box"/>
          <p:cNvSpPr>
            <a:spLocks noChangeAspect="1" noChangeArrowheads="1"/>
          </p:cNvSpPr>
          <p:nvPr/>
        </p:nvSpPr>
        <p:spPr bwMode="auto">
          <a:xfrm>
            <a:off x="155575" y="-2765425"/>
            <a:ext cx="4953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36972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دستور های اولیه اتوکد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B Nazanin" pitchFamily="2" charset="-78"/>
              </a:rPr>
              <a:t>NAVBARDISPLAY </a:t>
            </a:r>
            <a:r>
              <a:rPr lang="fa-IR" dirty="0" smtClean="0">
                <a:cs typeface="B Nazanin" pitchFamily="2" charset="-78"/>
              </a:rPr>
              <a:t>:</a:t>
            </a:r>
          </a:p>
          <a:p>
            <a:pPr algn="r" rtl="1"/>
            <a:r>
              <a:rPr lang="fa-IR" sz="1600" dirty="0" smtClean="0">
                <a:cs typeface="B Nazanin" pitchFamily="2" charset="-78"/>
              </a:rPr>
              <a:t>دستور مربوط به </a:t>
            </a:r>
            <a:r>
              <a:rPr lang="fa-IR" dirty="0" smtClean="0">
                <a:cs typeface="B Nazanin" pitchFamily="2" charset="-78"/>
              </a:rPr>
              <a:t>نمایش دادن نوار ابزار جهت دهی</a:t>
            </a:r>
          </a:p>
          <a:p>
            <a:pPr algn="r" rtl="1"/>
            <a:r>
              <a:rPr lang="fa-IR" dirty="0" smtClean="0">
                <a:cs typeface="B Nazanin" pitchFamily="2" charset="-78"/>
              </a:rPr>
              <a:t>برای نمایش دادن نوار ابزار عدد یک و جهت پنهان کردن آن مقدار صفر را می دهیم.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انواع مختصات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7234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مختصات مطلق:</a:t>
            </a:r>
          </a:p>
          <a:p>
            <a:pPr lvl="1" algn="l"/>
            <a:r>
              <a:rPr lang="en-US" b="1" dirty="0" smtClean="0"/>
              <a:t>X,Y</a:t>
            </a:r>
            <a:endParaRPr lang="fa-IR" b="1" dirty="0" smtClean="0"/>
          </a:p>
          <a:p>
            <a:pPr algn="r" rtl="1"/>
            <a:r>
              <a:rPr lang="fa-IR" dirty="0">
                <a:cs typeface="B Nazanin" pitchFamily="2" charset="-78"/>
              </a:rPr>
              <a:t>مختصات نسبی:</a:t>
            </a:r>
          </a:p>
          <a:p>
            <a:pPr lvl="1"/>
            <a:r>
              <a:rPr lang="en-US" b="1" dirty="0" smtClean="0"/>
              <a:t>@X,Y</a:t>
            </a:r>
            <a:endParaRPr lang="fa-IR" b="1" dirty="0" smtClean="0"/>
          </a:p>
          <a:p>
            <a:pPr algn="r" rtl="1"/>
            <a:r>
              <a:rPr lang="fa-IR" dirty="0">
                <a:cs typeface="B Nazanin" pitchFamily="2" charset="-78"/>
              </a:rPr>
              <a:t>مختصات </a:t>
            </a:r>
            <a:r>
              <a:rPr lang="fa-IR" dirty="0" smtClean="0">
                <a:cs typeface="B Nazanin" pitchFamily="2" charset="-78"/>
              </a:rPr>
              <a:t>قطبی:</a:t>
            </a:r>
            <a:endParaRPr lang="fa-IR" dirty="0">
              <a:cs typeface="B Nazanin" pitchFamily="2" charset="-78"/>
            </a:endParaRPr>
          </a:p>
          <a:p>
            <a:pPr lvl="1"/>
            <a:r>
              <a:rPr lang="en-US" b="1" dirty="0"/>
              <a:t>@D&lt;A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خط – راه های کشیدن خط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 algn="r" rtl="1">
              <a:buFont typeface="+mj-lt"/>
              <a:buAutoNum type="arabicPeriod"/>
            </a:pPr>
            <a:r>
              <a:rPr lang="fa-IR" dirty="0" smtClean="0">
                <a:cs typeface="B Nazanin" pitchFamily="2" charset="-78"/>
              </a:rPr>
              <a:t>در </a:t>
            </a:r>
            <a:r>
              <a:rPr lang="en-US" dirty="0" smtClean="0">
                <a:cs typeface="B Nazanin" pitchFamily="2" charset="-78"/>
              </a:rPr>
              <a:t>command line</a:t>
            </a:r>
            <a:r>
              <a:rPr lang="fa-IR" dirty="0" smtClean="0">
                <a:cs typeface="B Nazanin" pitchFamily="2" charset="-78"/>
              </a:rPr>
              <a:t> تایپ کنید: </a:t>
            </a:r>
            <a:r>
              <a:rPr lang="en-US" dirty="0"/>
              <a:t>LINE (or) L </a:t>
            </a:r>
            <a:r>
              <a:rPr lang="fa-IR" dirty="0" smtClean="0"/>
              <a:t> </a:t>
            </a:r>
            <a:r>
              <a:rPr lang="fa-IR" dirty="0" smtClean="0">
                <a:cs typeface="B Nazanin" pitchFamily="2" charset="-78"/>
              </a:rPr>
              <a:t>و سپس کلید </a:t>
            </a:r>
            <a:r>
              <a:rPr lang="en-US" dirty="0" smtClean="0">
                <a:cs typeface="B Nazanin" pitchFamily="2" charset="-78"/>
              </a:rPr>
              <a:t>ENTER</a:t>
            </a:r>
            <a:r>
              <a:rPr lang="fa-IR" dirty="0" smtClean="0">
                <a:cs typeface="B Nazanin" pitchFamily="2" charset="-78"/>
              </a:rPr>
              <a:t> را فشار دهید.</a:t>
            </a:r>
          </a:p>
          <a:p>
            <a:pPr marL="525780" indent="-457200" algn="r" rtl="1">
              <a:buFont typeface="+mj-lt"/>
              <a:buAutoNum type="arabicPeriod"/>
            </a:pPr>
            <a:r>
              <a:rPr lang="fa-IR" dirty="0" smtClean="0">
                <a:cs typeface="B Nazanin" pitchFamily="2" charset="-78"/>
              </a:rPr>
              <a:t>از بخش </a:t>
            </a:r>
            <a:r>
              <a:rPr lang="en-US" dirty="0" smtClean="0">
                <a:cs typeface="B Nazanin" pitchFamily="2" charset="-78"/>
              </a:rPr>
              <a:t>DRAW</a:t>
            </a:r>
            <a:r>
              <a:rPr lang="fa-IR" dirty="0" smtClean="0">
                <a:cs typeface="B Nazanin" pitchFamily="2" charset="-78"/>
              </a:rPr>
              <a:t> آیکون خط را انتخاب کنید.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  <p:pic>
        <p:nvPicPr>
          <p:cNvPr id="4098" name="Picture 2" descr="Li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51563"/>
            <a:ext cx="229300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cent Input in AutoC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2951634" cy="32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خط – راه های کشیدن خط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 algn="r" rtl="1">
              <a:buFont typeface="+mj-lt"/>
              <a:buAutoNum type="arabicPeriod" startAt="3"/>
            </a:pPr>
            <a:r>
              <a:rPr lang="fa-IR" dirty="0" smtClean="0">
                <a:cs typeface="B Nazanin" pitchFamily="2" charset="-78"/>
              </a:rPr>
              <a:t>راست کلیک کرده و در بخش </a:t>
            </a:r>
            <a:r>
              <a:rPr lang="en-US" dirty="0" smtClean="0">
                <a:cs typeface="B Nazanin" pitchFamily="2" charset="-78"/>
              </a:rPr>
              <a:t>RECENT ITEM </a:t>
            </a:r>
            <a:r>
              <a:rPr lang="fa-IR" dirty="0" smtClean="0">
                <a:cs typeface="B Nazanin" pitchFamily="2" charset="-78"/>
              </a:rPr>
              <a:t> گزینه </a:t>
            </a:r>
            <a:r>
              <a:rPr lang="en-US" dirty="0" smtClean="0">
                <a:cs typeface="B Nazanin" pitchFamily="2" charset="-78"/>
              </a:rPr>
              <a:t>LINE</a:t>
            </a:r>
            <a:r>
              <a:rPr lang="fa-IR" dirty="0" smtClean="0">
                <a:cs typeface="B Nazanin" pitchFamily="2" charset="-78"/>
              </a:rPr>
              <a:t> را انتخاب کنید.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خط – راه های کشیدن خط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پس از اجرای دستور </a:t>
            </a:r>
            <a:r>
              <a:rPr lang="en-US" dirty="0" smtClean="0">
                <a:cs typeface="B Nazanin" pitchFamily="2" charset="-78"/>
              </a:rPr>
              <a:t>LINE</a:t>
            </a:r>
            <a:r>
              <a:rPr lang="fa-IR" dirty="0" smtClean="0">
                <a:cs typeface="B Nazanin" pitchFamily="2" charset="-78"/>
              </a:rPr>
              <a:t> ، مختصات نقطه شروع و نقطه ثانویه را وارد می کنیم که معمولا مختصات نقطه شروع مطلق و مختصات نقطه ی ثانویه از هر 3 نوع مختصات می تواند باشد.</a:t>
            </a:r>
            <a:endParaRPr lang="en-US" dirty="0" smtClean="0">
              <a:cs typeface="B Nazanin" pitchFamily="2" charset="-78"/>
            </a:endParaRPr>
          </a:p>
          <a:p>
            <a:pPr algn="r" rtl="1"/>
            <a:r>
              <a:rPr lang="fa-IR" dirty="0" smtClean="0">
                <a:cs typeface="B Nazanin" pitchFamily="2" charset="-78"/>
              </a:rPr>
              <a:t>پس از رسم یک یا چند خط متوالی، در انتها کلید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en-US" dirty="0" smtClean="0">
                <a:cs typeface="B Nazanin" pitchFamily="2" charset="-78"/>
              </a:rPr>
              <a:t>Enter</a:t>
            </a:r>
            <a:r>
              <a:rPr lang="fa-IR" dirty="0" smtClean="0">
                <a:cs typeface="B Nazanin" pitchFamily="2" charset="-78"/>
              </a:rPr>
              <a:t> را فشار دهید.</a:t>
            </a:r>
          </a:p>
          <a:p>
            <a:r>
              <a:rPr lang="en-US" dirty="0" smtClean="0">
                <a:cs typeface="B Nazanin" pitchFamily="2" charset="-78"/>
              </a:rPr>
              <a:t>pline (pl)</a:t>
            </a:r>
          </a:p>
          <a:p>
            <a:r>
              <a:rPr lang="en-US" dirty="0" smtClean="0">
                <a:cs typeface="B Nazanin" pitchFamily="2" charset="-78"/>
              </a:rPr>
              <a:t>Spline (spl)</a:t>
            </a:r>
          </a:p>
          <a:p>
            <a:endParaRPr lang="en-US" dirty="0" smtClean="0">
              <a:cs typeface="B Nazanin" pitchFamily="2" charset="-78"/>
            </a:endParaRPr>
          </a:p>
          <a:p>
            <a:endParaRPr lang="en-US" dirty="0" smtClean="0">
              <a:cs typeface="B Nazanin" pitchFamily="2" charset="-78"/>
            </a:endParaRPr>
          </a:p>
          <a:p>
            <a:endParaRPr lang="fa-IR" dirty="0">
              <a:cs typeface="B Nazanin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تهیه و گردآوری: علی مؤتمنی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651</TotalTime>
  <Words>851</Words>
  <Application>Microsoft Office PowerPoint</Application>
  <PresentationFormat>On-screen Show (4:3)</PresentationFormat>
  <Paragraphs>175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Austin</vt:lpstr>
      <vt:lpstr>آموزش اتوکد کاربردی رشته عمران </vt:lpstr>
      <vt:lpstr>سیستم مختصات x,y</vt:lpstr>
      <vt:lpstr>سیستم مختصات x,y</vt:lpstr>
      <vt:lpstr>سیستم مختصات x,y</vt:lpstr>
      <vt:lpstr>دستور های اولیه اتوکد</vt:lpstr>
      <vt:lpstr>انواع مختصات</vt:lpstr>
      <vt:lpstr>خط – راه های کشیدن خط</vt:lpstr>
      <vt:lpstr>خط – راه های کشیدن خط</vt:lpstr>
      <vt:lpstr>خط – راه های کشیدن خط</vt:lpstr>
      <vt:lpstr>Line | Circle | Erase | Print | Undo |CO</vt:lpstr>
      <vt:lpstr>تمرین 1</vt:lpstr>
      <vt:lpstr>تمرین 2</vt:lpstr>
      <vt:lpstr>Rectangle | Extend | Offset | Trim | O Snaps</vt:lpstr>
      <vt:lpstr>Object Snaps</vt:lpstr>
      <vt:lpstr>تمرین 3</vt:lpstr>
      <vt:lpstr>تمرین 4</vt:lpstr>
      <vt:lpstr>تمرین 5</vt:lpstr>
      <vt:lpstr>Move, Copy, Stretch, Mirror</vt:lpstr>
      <vt:lpstr>تمرین 6</vt:lpstr>
      <vt:lpstr>تمرین 7</vt:lpstr>
      <vt:lpstr>Rotate, Fillet, Chamfer, Array</vt:lpstr>
      <vt:lpstr>تمرین 8</vt:lpstr>
      <vt:lpstr>تمرین 9</vt:lpstr>
      <vt:lpstr>تمرین 10</vt:lpstr>
      <vt:lpstr>تمرین 11</vt:lpstr>
      <vt:lpstr>تمرین 12</vt:lpstr>
      <vt:lpstr>Layer, Text, Dimensioning, Scale</vt:lpstr>
      <vt:lpstr>Layer</vt:lpstr>
      <vt:lpstr>Layer</vt:lpstr>
      <vt:lpstr>Dimensioning</vt:lpstr>
      <vt:lpstr>Dimensioning</vt:lpstr>
      <vt:lpstr>تمرین 13</vt:lpstr>
      <vt:lpstr>Object Properties</vt:lpstr>
      <vt:lpstr>Object Properties</vt:lpstr>
      <vt:lpstr>Object Properties</vt:lpstr>
      <vt:lpstr>Object Properties</vt:lpstr>
      <vt:lpstr>Zoom | Pan </vt:lpstr>
      <vt:lpstr>Zoom | Pan </vt:lpstr>
      <vt:lpstr>Zoom | Pan </vt:lpstr>
      <vt:lpstr>Zoom | Pan </vt:lpstr>
      <vt:lpstr>Orthographic</vt:lpstr>
      <vt:lpstr>Hatch, Solid</vt:lpstr>
      <vt:lpstr>Hatch, Solid</vt:lpstr>
      <vt:lpstr>Hatch, Solid</vt:lpstr>
      <vt:lpstr>Blocks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اتوکد کاربردی رشته عمران </dc:title>
  <dc:creator>Motameni</dc:creator>
  <cp:lastModifiedBy>Motameni</cp:lastModifiedBy>
  <cp:revision>34</cp:revision>
  <dcterms:created xsi:type="dcterms:W3CDTF">2014-02-22T07:48:04Z</dcterms:created>
  <dcterms:modified xsi:type="dcterms:W3CDTF">2014-02-23T17:15:50Z</dcterms:modified>
</cp:coreProperties>
</file>