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1.xml" ContentType="application/vnd.openxmlformats-officedocument.presentationml.notesSlide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6858000" cy="9925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925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858000" cy="9925200"/>
          </a:xfrm>
          <a:custGeom>
            <a:avLst/>
            <a:gdLst/>
            <a:ahLst/>
            <a:rect l="0" t="0" r="r" b="b"/>
            <a:pathLst>
              <a:path w="19052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9046" y="27571"/>
                </a:lnTo>
                <a:cubicBezTo>
                  <a:pt x="19048" y="27571"/>
                  <a:pt x="19051" y="27568"/>
                  <a:pt x="19051" y="2756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sldImg"/>
          </p:nvPr>
        </p:nvSpPr>
        <p:spPr>
          <a:xfrm>
            <a:off x="947520" y="754200"/>
            <a:ext cx="4957560" cy="371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LM Roman Dunhill 10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85440" y="4714920"/>
            <a:ext cx="5483160" cy="446400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Clique para editar o formato de notas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0" y="0"/>
            <a:ext cx="297504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3881520" y="0"/>
            <a:ext cx="297504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0" y="9429840"/>
            <a:ext cx="297504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3881160" y="9429480"/>
            <a:ext cx="2973240" cy="49356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5000"/>
              </a:lnSpc>
            </a:pPr>
            <a:fld id="{5572C303-B759-4319-B207-B5BC702C48AA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81520" y="9429840"/>
            <a:ext cx="2975040" cy="4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3D9476AF-486D-4692-88C4-0CB8C6A973C8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Img"/>
          </p:nvPr>
        </p:nvSpPr>
        <p:spPr>
          <a:xfrm>
            <a:off x="947880" y="754200"/>
            <a:ext cx="4960800" cy="3722400"/>
          </a:xfrm>
          <a:prstGeom prst="rect">
            <a:avLst/>
          </a:prstGeom>
        </p:spPr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85800" y="4714560"/>
            <a:ext cx="5486400" cy="446724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88660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6840"/>
            <a:ext cx="88660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64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280" y="405684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6480" y="405684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01360" y="176796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99080" y="176796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280" y="405684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01360" y="405684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99080" y="4056840"/>
            <a:ext cx="285480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8866080" cy="43815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Aft>
                <a:spcPts val="1412"/>
              </a:spcAf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88660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3264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6480" y="1767960"/>
            <a:ext cx="43264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320"/>
            <a:ext cx="9067680" cy="583704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>
              <a:spcAft>
                <a:spcPts val="1412"/>
              </a:spcAf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6480" y="1767960"/>
            <a:ext cx="43264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280" y="405684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3264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64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6480" y="405684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6480" y="1767960"/>
            <a:ext cx="43264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6840"/>
            <a:ext cx="8866080" cy="208980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8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LM Roman Dunhill 10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280" y="1767960"/>
            <a:ext cx="8866080" cy="4381560"/>
          </a:xfrm>
          <a:prstGeom prst="rect">
            <a:avLst/>
          </a:prstGeom>
        </p:spPr>
        <p:txBody>
          <a:bodyPr lIns="0" rIns="0" tIns="28080" bIns="0">
            <a:normAutofit/>
          </a:bodyPr>
          <a:p>
            <a:pPr marL="342720" indent="-342720">
              <a:spcAft>
                <a:spcPts val="1412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LM Mono Light Cond 10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pPr lvl="1" marL="742680" indent="-285480">
              <a:spcAft>
                <a:spcPts val="1137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pt-BR" sz="2800" spc="-1" strike="noStrike">
                <a:solidFill>
                  <a:srgbClr val="000000"/>
                </a:solidFill>
                <a:latin typeface="LM Mono Light Cond 10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latin typeface="LM Mono Light Cond 10"/>
            </a:endParaRPr>
          </a:p>
          <a:p>
            <a:pPr lvl="2" marL="1143000" indent="-228600">
              <a:spcAft>
                <a:spcPts val="848"/>
              </a:spcAft>
              <a:buClr>
                <a:srgbClr val="000000"/>
              </a:buClr>
              <a:buFont typeface="Times New Roman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LM Mono Light Cond 10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latin typeface="LM Mono Light Cond 10"/>
            </a:endParaRPr>
          </a:p>
          <a:p>
            <a:pPr lvl="3" marL="1600200" indent="-228600">
              <a:spcAft>
                <a:spcPts val="561"/>
              </a:spcAft>
              <a:buClr>
                <a:srgbClr val="000000"/>
              </a:buClr>
              <a:buFont typeface="Times New Roman"/>
              <a:buChar char="–"/>
            </a:pPr>
            <a:r>
              <a:rPr b="0" lang="pt-BR" sz="2000" spc="-1" strike="noStrike">
                <a:solidFill>
                  <a:srgbClr val="000000"/>
                </a:solidFill>
                <a:latin typeface="LM Mono Light Cond 10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LM Mono Light Cond 10"/>
            </a:endParaRPr>
          </a:p>
          <a:p>
            <a:pPr lvl="4" marL="2057400" indent="-228600">
              <a:spcAft>
                <a:spcPts val="27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LM Mono Light Cond 10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LM Mono Light Cond 10"/>
            </a:endParaRPr>
          </a:p>
          <a:p>
            <a:pPr lvl="5" marL="2057400" indent="-228600">
              <a:spcAft>
                <a:spcPts val="27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LM Mono Light Cond 10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LM Mono Light Cond 10"/>
            </a:endParaRPr>
          </a:p>
          <a:p>
            <a:pPr lvl="6" marL="2057400" indent="-228600">
              <a:spcAft>
                <a:spcPts val="275"/>
              </a:spcAft>
              <a:buClr>
                <a:srgbClr val="000000"/>
              </a:buClr>
              <a:buFont typeface="Times New Roman"/>
              <a:buChar char="»"/>
            </a:pPr>
            <a:r>
              <a:rPr b="0" lang="pt-BR" sz="2000" spc="-1" strike="noStrike">
                <a:solidFill>
                  <a:srgbClr val="000000"/>
                </a:solidFill>
                <a:latin typeface="LM Mono Light Cond 10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503280" y="6886440"/>
            <a:ext cx="234612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446640" y="6886440"/>
            <a:ext cx="3193920" cy="51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5920" y="6886440"/>
            <a:ext cx="2344680" cy="51768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5000"/>
              </a:lnSpc>
            </a:pPr>
            <a:fld id="{3B7A6034-7513-46A5-906A-2B2E64C761AE}" type="slidenum">
              <a:rPr b="0" lang="pt-BR" sz="1400" spc="-1" strike="noStrike">
                <a:solidFill>
                  <a:srgbClr val="000000"/>
                </a:solidFill>
                <a:latin typeface="Times New Roman"/>
                <a:ea typeface="Segoe UI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4104000"/>
            <a:ext cx="10080000" cy="3456000"/>
          </a:xfrm>
          <a:prstGeom prst="rect">
            <a:avLst/>
          </a:prstGeom>
          <a:solidFill>
            <a:srgbClr val="cfe7f5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2"/>
          <p:cNvSpPr txBox="1"/>
          <p:nvPr/>
        </p:nvSpPr>
        <p:spPr>
          <a:xfrm>
            <a:off x="503280" y="1386720"/>
            <a:ext cx="9067680" cy="175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15000"/>
              </a:lnSpc>
            </a:pPr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Realidade virtual e aumentada para museu virtual 3D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791280" y="5580000"/>
            <a:ext cx="8866080" cy="118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r">
              <a:spcAft>
                <a:spcPts val="1412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Bolsista Pibic – CNPq: Djenifer Renata Pereira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spcAft>
                <a:spcPts val="1412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Orientadora: Olga Regina Pereira Bellon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Referências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73" name="TextShape 2"/>
          <p:cNvSpPr txBox="1"/>
          <p:nvPr/>
        </p:nvSpPr>
        <p:spPr>
          <a:xfrm>
            <a:off x="503280" y="1767960"/>
            <a:ext cx="9000720" cy="500004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 fontScale="68000"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STYLIANI, Sylaiou et al. Virtual museums, a survey and some issues for consideration. 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BARSANTI, S. Gonizzi et al. 3D visualization of cultural heritage artefacts with virtual reality devices. 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Visitas Virtuais a Museus e Patrimônios Culturais. &lt;eravirtual.org&gt;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The VR Museum of Fine Art. &lt;store.steampowered.com/app/515020/ The_VR_Museum_of_Fine_Art&gt;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Explorando os 12 Profetas de Aleijadinho. &lt;200.144.182.66/aleijadinho&gt;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OLIVEIRA, Myriam Andrade Ribeiro de. O Aleijadinho e o Santuário de Congonhas.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8920" cy="755964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324000" y="252360"/>
            <a:ext cx="9504360" cy="136836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458640" y="0"/>
            <a:ext cx="7821720" cy="188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 anchor="ctr"/>
          <a:p>
            <a:pPr>
              <a:lnSpc>
                <a:spcPct val="93000"/>
              </a:lnSpc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Realidade virtual e aumentada para museu </a:t>
            </a:r>
            <a:br/>
            <a:r>
              <a:rPr b="0" lang="pt-BR" sz="2600" spc="-1" strike="noStrike">
                <a:solidFill>
                  <a:srgbClr val="000000"/>
                </a:solidFill>
                <a:latin typeface="Arial"/>
              </a:rPr>
              <a:t>virtual 3D</a:t>
            </a:r>
            <a:br/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Djenifer Renata Pereira – PIBIC CNPq</a:t>
            </a:r>
            <a:br/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Olga Regina Pereira Bellon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3"/>
          <p:cNvSpPr/>
          <p:nvPr/>
        </p:nvSpPr>
        <p:spPr>
          <a:xfrm>
            <a:off x="287280" y="1800360"/>
            <a:ext cx="4248360" cy="208728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>
            <a:off x="287280" y="4032360"/>
            <a:ext cx="4248360" cy="208728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>
            <a:off x="4716360" y="1800360"/>
            <a:ext cx="5112000" cy="388764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6"/>
          <p:cNvSpPr/>
          <p:nvPr/>
        </p:nvSpPr>
        <p:spPr>
          <a:xfrm>
            <a:off x="4716360" y="5832360"/>
            <a:ext cx="5075280" cy="154800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7"/>
          <p:cNvSpPr/>
          <p:nvPr/>
        </p:nvSpPr>
        <p:spPr>
          <a:xfrm>
            <a:off x="355680" y="1886040"/>
            <a:ext cx="2790720" cy="2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7240" bIns="45000"/>
          <a:p>
            <a:pPr>
              <a:lnSpc>
                <a:spcPct val="93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Introdução e Objetivo(s)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8"/>
          <p:cNvSpPr/>
          <p:nvPr/>
        </p:nvSpPr>
        <p:spPr>
          <a:xfrm>
            <a:off x="355680" y="4067280"/>
            <a:ext cx="1749240" cy="2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7240" bIns="45000"/>
          <a:p>
            <a:pPr>
              <a:lnSpc>
                <a:spcPct val="93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Metodologia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9"/>
          <p:cNvSpPr/>
          <p:nvPr/>
        </p:nvSpPr>
        <p:spPr>
          <a:xfrm>
            <a:off x="4716360" y="1886040"/>
            <a:ext cx="2922840" cy="2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7240" bIns="45000"/>
          <a:p>
            <a:pPr>
              <a:lnSpc>
                <a:spcPct val="93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Resultados e Discussão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10"/>
          <p:cNvSpPr/>
          <p:nvPr/>
        </p:nvSpPr>
        <p:spPr>
          <a:xfrm>
            <a:off x="4716360" y="5846040"/>
            <a:ext cx="2087640" cy="2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7240" bIns="45000"/>
          <a:p>
            <a:pPr>
              <a:lnSpc>
                <a:spcPct val="93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Considerações Finais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11"/>
          <p:cNvSpPr/>
          <p:nvPr/>
        </p:nvSpPr>
        <p:spPr>
          <a:xfrm>
            <a:off x="287280" y="6264360"/>
            <a:ext cx="4248360" cy="1116000"/>
          </a:xfrm>
          <a:prstGeom prst="rect">
            <a:avLst/>
          </a:prstGeom>
          <a:solidFill>
            <a:srgbClr val="cfe7f5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2"/>
          <p:cNvSpPr/>
          <p:nvPr/>
        </p:nvSpPr>
        <p:spPr>
          <a:xfrm>
            <a:off x="355680" y="6264360"/>
            <a:ext cx="2106360" cy="29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57240" bIns="45000"/>
          <a:p>
            <a:pPr>
              <a:lnSpc>
                <a:spcPct val="93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Referências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64160" y="920880"/>
            <a:ext cx="1562400" cy="6141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8083440" y="934920"/>
            <a:ext cx="1698840" cy="56196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8845560" y="284040"/>
            <a:ext cx="917640" cy="5288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5"/>
          <a:stretch/>
        </p:blipFill>
        <p:spPr>
          <a:xfrm>
            <a:off x="7670880" y="297000"/>
            <a:ext cx="938160" cy="444240"/>
          </a:xfrm>
          <a:prstGeom prst="rect">
            <a:avLst/>
          </a:prstGeom>
          <a:ln>
            <a:noFill/>
          </a:ln>
        </p:spPr>
      </p:pic>
      <p:sp>
        <p:nvSpPr>
          <p:cNvPr id="91" name="CustomShape 13"/>
          <p:cNvSpPr/>
          <p:nvPr/>
        </p:nvSpPr>
        <p:spPr>
          <a:xfrm>
            <a:off x="360360" y="2139840"/>
            <a:ext cx="4032360" cy="171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Museus virtuais são uma forma de preservar digitalmente acervos e aumentar o seu acesso a diversos visitantes.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objetivo é apresentar características importantes para um museu virtual e com isso fundamentar as alterações realizadas no museu virtual 3D do Aleijadinho. 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14"/>
          <p:cNvSpPr/>
          <p:nvPr/>
        </p:nvSpPr>
        <p:spPr>
          <a:xfrm>
            <a:off x="360360" y="4300560"/>
            <a:ext cx="4032360" cy="179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Para elencar os pontos principais de um museu virtual, foram pesquisados artigos cujo tema principal é sobre museus virtuais e exemplos de museus com suas formas de apresentar seus conteúdos ao público.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Para aprimorar o museu foi acrescentado o uso de aplicações de modelagem 3D e imagem vetorial (3Ds Max e Inkscape).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15"/>
          <p:cNvSpPr/>
          <p:nvPr/>
        </p:nvSpPr>
        <p:spPr>
          <a:xfrm>
            <a:off x="360360" y="6461280"/>
            <a:ext cx="40323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3D visualization of cultural heritage artefacts with virtual reality devices; http://eravirtual.org/; http://www.3d-virtualmuseum.it/; Explorando os 12 Profetas de Aleijadinho;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16"/>
          <p:cNvSpPr/>
          <p:nvPr/>
        </p:nvSpPr>
        <p:spPr>
          <a:xfrm>
            <a:off x="4716360" y="6054480"/>
            <a:ext cx="5003640" cy="125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O conteúdo e a forma que o museu apresenta seu conteúdo é de grande importância para que consiga transmitir o conhecimento e cultura aos seus visitantes.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Algumas das propostas não foram realizadas devido a necessidade de reavaliação ou  aprofundamento das pesquisas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6"/>
          <a:stretch/>
        </p:blipFill>
        <p:spPr>
          <a:xfrm>
            <a:off x="4860000" y="2219760"/>
            <a:ext cx="2880000" cy="3288240"/>
          </a:xfrm>
          <a:prstGeom prst="rect">
            <a:avLst/>
          </a:prstGeom>
          <a:ln>
            <a:noFill/>
          </a:ln>
        </p:spPr>
      </p:pic>
      <p:sp>
        <p:nvSpPr>
          <p:cNvPr id="96" name="CustomShape 17"/>
          <p:cNvSpPr/>
          <p:nvPr/>
        </p:nvSpPr>
        <p:spPr>
          <a:xfrm>
            <a:off x="7812000" y="2124000"/>
            <a:ext cx="1620000" cy="270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Foram elencadas possíveis alterações para o museu. A mudança da aparência do museu e inclusão de conteúdos sobre as obras e o artista foram as sugestões executadas.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18"/>
          <p:cNvSpPr/>
          <p:nvPr/>
        </p:nvSpPr>
        <p:spPr>
          <a:xfrm>
            <a:off x="7820640" y="5267880"/>
            <a:ext cx="162000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Profeta Isaías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Contextualização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Projeto Aleijadinho Digital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Início do desenvolvimento do museu virtual (edital 2016/17)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Objetivos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Preservar obras do artista Aleijadinho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Fundamentar alterações no museu virtual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design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conteúdo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interação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Métodos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Exemplos de museus virtuais e projetos de preservação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busca por palavras-chave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plataforma de compartilhamento de conteúdo 3D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steam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Métodos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04000" y="1800000"/>
            <a:ext cx="6629040" cy="381600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888000" y="3170520"/>
            <a:ext cx="5328000" cy="388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Resultados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 fontScale="88000"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Propostas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Alteração da sala de início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Criação de uma sala sobre a biografia do Aleijadinho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Alteração da aparência do museu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O compartilhamento das obras em uma plataforma de publicação 3D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Reconstrução 3D dos locais das obras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Inserção do Leap Motion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Resultados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576000" y="2237040"/>
            <a:ext cx="2369520" cy="38109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168000" y="2232000"/>
            <a:ext cx="2738160" cy="381600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6117840" y="2228400"/>
            <a:ext cx="3386160" cy="381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Atividades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Disciplina eletiva 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Modelagem 3D e Animação (Expressão Gráfica)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Apresentação de artigo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“Interação em ambientes de Realidade Virtual: comparação de usabilidade entre Kinect e Leap Motion”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SIBGRAPI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3280" y="301320"/>
            <a:ext cx="9067680" cy="1258920"/>
          </a:xfrm>
          <a:prstGeom prst="rect">
            <a:avLst/>
          </a:prstGeom>
          <a:solidFill>
            <a:srgbClr val="cfe7f5"/>
          </a:solidFill>
          <a:ln>
            <a:noFill/>
          </a:ln>
        </p:spPr>
        <p:txBody>
          <a:bodyPr lIns="0" rIns="0" tIns="0" bIns="0" anchor="ctr"/>
          <a:p>
            <a:pPr algn="ctr"/>
            <a:r>
              <a:rPr b="0" lang="pt-BR" sz="5000" spc="-1" strike="noStrike">
                <a:solidFill>
                  <a:srgbClr val="000000"/>
                </a:solidFill>
                <a:latin typeface="LM Roman Dunhill 10"/>
              </a:rPr>
              <a:t>Considerações Finais</a:t>
            </a:r>
            <a:endParaRPr b="0" lang="pt-BR" sz="5000" spc="-1" strike="noStrike">
              <a:solidFill>
                <a:srgbClr val="000000"/>
              </a:solidFill>
              <a:latin typeface="LM Roman Dunhill 10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3280" y="1767960"/>
            <a:ext cx="8866080" cy="438156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Aprofundar estudo sobre biografia e obras do Aleijadinho ¹²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* Propostas a serem reavaliadas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Reconstrução 3D 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  </a:t>
            </a: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- Inserção do Leap Motion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503280" y="6408000"/>
            <a:ext cx="886608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28080" bIns="0">
            <a:normAutofit fontScale="20000"/>
          </a:bodyPr>
          <a:p>
            <a:pPr>
              <a:lnSpc>
                <a:spcPts val="0"/>
              </a:lnSpc>
              <a:spcAft>
                <a:spcPts val="1412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¹ Explorando os 12 Profetas de Aleijadinho. &lt;200.144.182.66/aleijadinho&gt;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  <a:p>
            <a:pPr>
              <a:lnSpc>
                <a:spcPts val="0"/>
              </a:lnSpc>
              <a:spcAft>
                <a:spcPts val="1412"/>
              </a:spcAft>
            </a:pPr>
            <a:r>
              <a:rPr b="0" lang="pt-BR" sz="3200" spc="-1" strike="noStrike">
                <a:solidFill>
                  <a:srgbClr val="000000"/>
                </a:solidFill>
                <a:latin typeface="Latin Modern Mono Light Cond"/>
              </a:rPr>
              <a:t>² Visitas Virtuais a Museus e Patrimônios Culturais. &lt;eravirtual.org&gt;</a:t>
            </a:r>
            <a:endParaRPr b="0" lang="pt-BR" sz="3200" spc="-1" strike="noStrike">
              <a:solidFill>
                <a:srgbClr val="000000"/>
              </a:solidFill>
              <a:latin typeface="LM Mono Light Cond 10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Application>LibreOffice/6.1.2.1$Windows_X86_64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2013-09-03T11:16:30Z</dcterms:created>
  <dc:creator>Suporte - PRPPG</dc:creator>
  <dc:description/>
  <dc:language>pt-BR</dc:language>
  <cp:lastModifiedBy/>
  <cp:lastPrinted>2014-08-07T12:02:28Z</cp:lastPrinted>
  <dcterms:modified xsi:type="dcterms:W3CDTF">2018-10-02T18:18:12Z</dcterms:modified>
  <cp:revision>26</cp:revision>
  <dc:subject/>
  <dc:title>TÍTULO DO PLANO DE TRABALHO (Arial, 26pt) Nome dos Bolsistas (Arial, 16pt) Tipo de Bolsa/Agência de Fomento (Arial, 16pt) Orientador/Colaboradores (Arial, 16pt)</dc:title>
</cp:coreProperties>
</file>