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Advent Pro SemiBold"/>
      <p:regular r:id="rId13"/>
      <p:bold r:id="rId14"/>
    </p:embeddedFont>
    <p:embeddedFont>
      <p:font typeface="Fira Sans Extra Condensed Medium"/>
      <p:regular r:id="rId15"/>
      <p:bold r:id="rId16"/>
      <p:italic r:id="rId17"/>
      <p:boldItalic r:id="rId18"/>
    </p:embeddedFont>
    <p:embeddedFont>
      <p:font typeface="Fira Sans Condensed Medium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  <p:embeddedFont>
      <p:font typeface="Share Tech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704AF3-9B6D-44E3-8E9B-B999A7185800}">
  <a:tblStyle styleId="{FE704AF3-9B6D-44E3-8E9B-B999A71858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CondensedMedium-bold.fntdata"/><Relationship Id="rId22" Type="http://schemas.openxmlformats.org/officeDocument/2006/relationships/font" Target="fonts/FiraSansCondensedMedium-boldItalic.fntdata"/><Relationship Id="rId21" Type="http://schemas.openxmlformats.org/officeDocument/2006/relationships/font" Target="fonts/FiraSansCondensedMedium-italic.fntdata"/><Relationship Id="rId24" Type="http://schemas.openxmlformats.org/officeDocument/2006/relationships/font" Target="fonts/MavenPro-bold.fntdata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ShareTech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AdventProSemiBold-regular.fntdata"/><Relationship Id="rId12" Type="http://schemas.openxmlformats.org/officeDocument/2006/relationships/slide" Target="slides/slide6.xml"/><Relationship Id="rId15" Type="http://schemas.openxmlformats.org/officeDocument/2006/relationships/font" Target="fonts/FiraSansExtraCondensedMedium-regular.fntdata"/><Relationship Id="rId14" Type="http://schemas.openxmlformats.org/officeDocument/2006/relationships/font" Target="fonts/AdventProSemiBold-bold.fntdata"/><Relationship Id="rId17" Type="http://schemas.openxmlformats.org/officeDocument/2006/relationships/font" Target="fonts/FiraSansExtraCondensedMedium-italic.fntdata"/><Relationship Id="rId16" Type="http://schemas.openxmlformats.org/officeDocument/2006/relationships/font" Target="fonts/FiraSansExtraCondensedMedium-bold.fntdata"/><Relationship Id="rId19" Type="http://schemas.openxmlformats.org/officeDocument/2006/relationships/font" Target="fonts/FiraSansCondensedMedium-regular.fntdata"/><Relationship Id="rId18" Type="http://schemas.openxmlformats.org/officeDocument/2006/relationships/font" Target="fonts/FiraSansExtraCondensed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a82f59e2b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a82f59e2b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a82f59e2b6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a82f59e2b6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a80e4debd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a80e4debd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b10fcd823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b10fcd823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a84e65ff5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a84e65ff5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b10fcd8232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b10fcd8232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4" name="Google Shape;174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5" name="Google Shape;175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1" name="Google Shape;181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6" name="Google Shape;186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89" name="Google Shape;189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2" name="Google Shape;192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99" name="Google Shape;199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3" name="Google Shape;203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" name="Google Shape;207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08" name="Google Shape;208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1" name="Google Shape;211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6" name="Google Shape;216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17" name="Google Shape;217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18" name="Google Shape;218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5" name="Google Shape;255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6" name="Google Shape;266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67" name="Google Shape;267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77" name="Google Shape;277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8" name="Google Shape;278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79" name="Google Shape;279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0" name="Google Shape;280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4" name="Google Shape;284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5" name="Google Shape;285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5" name="Google Shape;295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6" name="Google Shape;296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1" name="Google Shape;301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2" name="Google Shape;302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3" name="Google Shape;303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9" name="Google Shape;309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0" name="Google Shape;310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1" name="Google Shape;311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1" name="Google Shape;321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2" name="Google Shape;332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3" name="Google Shape;333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4" name="Google Shape;334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0" name="Google Shape;340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2" name="Google Shape;352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3" name="Google Shape;353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4" name="Google Shape;354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0" name="Google Shape;360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2" name="Google Shape;372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3" name="Google Shape;373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4" name="Google Shape;374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3" name="Google Shape;383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6" name="Google Shape;386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1" name="Google Shape;391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4" name="Google Shape;394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6" name="Google Shape;396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397" name="Google Shape;397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0" name="Google Shape;400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Google Shape;402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3" name="Google Shape;403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08" name="Google Shape;408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09" name="Google Shape;409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0" name="Google Shape;410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" name="Google Shape;47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8" name="Google Shape;48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" name="Google Shape;50;p3"/>
          <p:cNvGrpSpPr/>
          <p:nvPr/>
        </p:nvGrpSpPr>
        <p:grpSpPr>
          <a:xfrm>
            <a:off x="520996" y="253348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3"/>
          <p:cNvSpPr txBox="1"/>
          <p:nvPr>
            <p:ph type="ctrTitle"/>
          </p:nvPr>
        </p:nvSpPr>
        <p:spPr>
          <a:xfrm>
            <a:off x="986275" y="254250"/>
            <a:ext cx="4394700" cy="150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4" name="Google Shape;54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3"/>
          <p:cNvSpPr txBox="1"/>
          <p:nvPr>
            <p:ph hasCustomPrompt="1" idx="2" type="title"/>
          </p:nvPr>
        </p:nvSpPr>
        <p:spPr>
          <a:xfrm>
            <a:off x="5774575" y="253350"/>
            <a:ext cx="1094100" cy="11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59" name="Google Shape;59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5" name="Google Shape;65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68" name="Google Shape;68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1" name="Google Shape;71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77" name="Google Shape;77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79" name="Google Shape;79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1" name="Google Shape;81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6" name="Google Shape;86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2" name="Google Shape;92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5" name="Google Shape;105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0" name="Google Shape;110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6" name="Google Shape;116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" name="Google Shape;122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3" name="Google Shape;123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" name="Google Shape;129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0" name="Google Shape;130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" name="Google Shape;132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3" name="Google Shape;133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6" name="Google Shape;136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39" name="Google Shape;139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4" name="Google Shape;144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49" name="Google Shape;149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2" name="Google Shape;152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6" name="Google Shape;156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59" name="Google Shape;15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2" name="Google Shape;162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8" name="Google Shape;16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9" name="Google Shape;16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/>
          <p:nvPr>
            <p:ph idx="4294967295" type="ctrTitle"/>
          </p:nvPr>
        </p:nvSpPr>
        <p:spPr>
          <a:xfrm>
            <a:off x="3963000" y="0"/>
            <a:ext cx="3791100" cy="10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DD1C1F"/>
                </a:solidFill>
              </a:rPr>
              <a:t>360°</a:t>
            </a:r>
            <a:r>
              <a:rPr lang="en" sz="4100">
                <a:solidFill>
                  <a:srgbClr val="DD1C1F"/>
                </a:solidFill>
              </a:rPr>
              <a:t> DASHBOARD</a:t>
            </a:r>
            <a:endParaRPr sz="4100">
              <a:solidFill>
                <a:srgbClr val="DD1C1F"/>
              </a:solidFill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68225" y="4795950"/>
            <a:ext cx="34692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Group A | 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Project ID P3 </a:t>
            </a:r>
            <a:endParaRPr sz="1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29" name="Google Shape;429;p23"/>
          <p:cNvSpPr txBox="1"/>
          <p:nvPr>
            <p:ph idx="4294967295" type="ctrTitle"/>
          </p:nvPr>
        </p:nvSpPr>
        <p:spPr>
          <a:xfrm>
            <a:off x="5142300" y="2558600"/>
            <a:ext cx="2436300" cy="10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430" name="Google Shape;430;p23"/>
          <p:cNvSpPr txBox="1"/>
          <p:nvPr>
            <p:ph idx="4294967295" type="ctrTitle"/>
          </p:nvPr>
        </p:nvSpPr>
        <p:spPr>
          <a:xfrm>
            <a:off x="156500" y="2558600"/>
            <a:ext cx="1686600" cy="10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431" name="Google Shape;431;p23"/>
          <p:cNvSpPr txBox="1"/>
          <p:nvPr>
            <p:ph idx="4294967295" type="title"/>
          </p:nvPr>
        </p:nvSpPr>
        <p:spPr>
          <a:xfrm>
            <a:off x="461300" y="2112487"/>
            <a:ext cx="1753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32" name="Google Shape;432;p23"/>
          <p:cNvSpPr txBox="1"/>
          <p:nvPr>
            <p:ph idx="4294967295" type="title"/>
          </p:nvPr>
        </p:nvSpPr>
        <p:spPr>
          <a:xfrm>
            <a:off x="2571227" y="2112487"/>
            <a:ext cx="1753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33" name="Google Shape;433;p23"/>
          <p:cNvSpPr txBox="1"/>
          <p:nvPr>
            <p:ph idx="4294967295" type="title"/>
          </p:nvPr>
        </p:nvSpPr>
        <p:spPr>
          <a:xfrm>
            <a:off x="5446504" y="2112487"/>
            <a:ext cx="1753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461300" y="10293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2571227" y="10293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5446504" y="10293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7" name="Google Shape;437;p23"/>
          <p:cNvCxnSpPr>
            <a:stCxn id="434" idx="1"/>
            <a:endCxn id="431" idx="1"/>
          </p:cNvCxnSpPr>
          <p:nvPr/>
        </p:nvCxnSpPr>
        <p:spPr>
          <a:xfrm>
            <a:off x="461300" y="14414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23"/>
          <p:cNvCxnSpPr>
            <a:stCxn id="435" idx="1"/>
            <a:endCxn id="432" idx="1"/>
          </p:cNvCxnSpPr>
          <p:nvPr/>
        </p:nvCxnSpPr>
        <p:spPr>
          <a:xfrm>
            <a:off x="2571227" y="14414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23"/>
          <p:cNvCxnSpPr>
            <a:stCxn id="436" idx="1"/>
            <a:endCxn id="433" idx="1"/>
          </p:cNvCxnSpPr>
          <p:nvPr/>
        </p:nvCxnSpPr>
        <p:spPr>
          <a:xfrm>
            <a:off x="5446504" y="14414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0" name="Google Shape;440;p23"/>
          <p:cNvGrpSpPr/>
          <p:nvPr/>
        </p:nvGrpSpPr>
        <p:grpSpPr>
          <a:xfrm>
            <a:off x="2703958" y="1151260"/>
            <a:ext cx="577210" cy="580282"/>
            <a:chOff x="3095745" y="3805393"/>
            <a:chExt cx="352840" cy="354717"/>
          </a:xfrm>
        </p:grpSpPr>
        <p:sp>
          <p:nvSpPr>
            <p:cNvPr id="441" name="Google Shape;441;p23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7" name="Google Shape;447;p23"/>
          <p:cNvSpPr txBox="1"/>
          <p:nvPr>
            <p:ph idx="4294967295" type="ctrTitle"/>
          </p:nvPr>
        </p:nvSpPr>
        <p:spPr>
          <a:xfrm>
            <a:off x="2290100" y="2558600"/>
            <a:ext cx="2622600" cy="10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</a:t>
            </a:r>
            <a:endParaRPr/>
          </a:p>
        </p:txBody>
      </p:sp>
      <p:sp>
        <p:nvSpPr>
          <p:cNvPr id="448" name="Google Shape;448;p23"/>
          <p:cNvSpPr txBox="1"/>
          <p:nvPr>
            <p:ph idx="4294967295" type="ctrTitle"/>
          </p:nvPr>
        </p:nvSpPr>
        <p:spPr>
          <a:xfrm>
            <a:off x="7570575" y="2558600"/>
            <a:ext cx="1992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449" name="Google Shape;449;p23"/>
          <p:cNvSpPr txBox="1"/>
          <p:nvPr>
            <p:ph idx="4294967295" type="title"/>
          </p:nvPr>
        </p:nvSpPr>
        <p:spPr>
          <a:xfrm>
            <a:off x="7808704" y="2112487"/>
            <a:ext cx="1753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23"/>
          <p:cNvSpPr/>
          <p:nvPr/>
        </p:nvSpPr>
        <p:spPr>
          <a:xfrm>
            <a:off x="7808704" y="1029350"/>
            <a:ext cx="824100" cy="824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1" name="Google Shape;451;p23"/>
          <p:cNvCxnSpPr>
            <a:stCxn id="450" idx="1"/>
            <a:endCxn id="449" idx="1"/>
          </p:cNvCxnSpPr>
          <p:nvPr/>
        </p:nvCxnSpPr>
        <p:spPr>
          <a:xfrm>
            <a:off x="7808704" y="14414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2" name="Google Shape;452;p23"/>
          <p:cNvGrpSpPr/>
          <p:nvPr/>
        </p:nvGrpSpPr>
        <p:grpSpPr>
          <a:xfrm>
            <a:off x="7932168" y="1151247"/>
            <a:ext cx="583817" cy="580314"/>
            <a:chOff x="3541011" y="3367320"/>
            <a:chExt cx="348257" cy="346188"/>
          </a:xfrm>
        </p:grpSpPr>
        <p:sp>
          <p:nvSpPr>
            <p:cNvPr id="453" name="Google Shape;453;p23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23"/>
          <p:cNvSpPr/>
          <p:nvPr/>
        </p:nvSpPr>
        <p:spPr>
          <a:xfrm>
            <a:off x="5611175" y="1151250"/>
            <a:ext cx="502775" cy="577811"/>
          </a:xfrm>
          <a:custGeom>
            <a:rect b="b" l="l" r="r" t="t"/>
            <a:pathLst>
              <a:path extrusionOk="0" h="11573" w="11574">
                <a:moveTo>
                  <a:pt x="10680" y="333"/>
                </a:moveTo>
                <a:cubicBezTo>
                  <a:pt x="10990" y="333"/>
                  <a:pt x="11228" y="583"/>
                  <a:pt x="11228" y="881"/>
                </a:cubicBezTo>
                <a:lnTo>
                  <a:pt x="11228" y="5620"/>
                </a:lnTo>
                <a:lnTo>
                  <a:pt x="11037" y="5620"/>
                </a:lnTo>
                <a:cubicBezTo>
                  <a:pt x="10954" y="5620"/>
                  <a:pt x="10871" y="5691"/>
                  <a:pt x="10871" y="5787"/>
                </a:cubicBezTo>
                <a:cubicBezTo>
                  <a:pt x="10871" y="5870"/>
                  <a:pt x="10954" y="5953"/>
                  <a:pt x="11037" y="5953"/>
                </a:cubicBezTo>
                <a:lnTo>
                  <a:pt x="11228" y="5953"/>
                </a:lnTo>
                <a:lnTo>
                  <a:pt x="11228" y="10680"/>
                </a:lnTo>
                <a:cubicBezTo>
                  <a:pt x="11228" y="10990"/>
                  <a:pt x="10978" y="11228"/>
                  <a:pt x="10680" y="11228"/>
                </a:cubicBezTo>
                <a:lnTo>
                  <a:pt x="5953" y="11228"/>
                </a:lnTo>
                <a:lnTo>
                  <a:pt x="5953" y="9406"/>
                </a:lnTo>
                <a:cubicBezTo>
                  <a:pt x="5953" y="9108"/>
                  <a:pt x="5715" y="8870"/>
                  <a:pt x="5418" y="8870"/>
                </a:cubicBezTo>
                <a:lnTo>
                  <a:pt x="5060" y="8870"/>
                </a:lnTo>
                <a:cubicBezTo>
                  <a:pt x="4834" y="8870"/>
                  <a:pt x="4644" y="8954"/>
                  <a:pt x="4525" y="9108"/>
                </a:cubicBezTo>
                <a:cubicBezTo>
                  <a:pt x="4358" y="9299"/>
                  <a:pt x="4132" y="9406"/>
                  <a:pt x="3882" y="9406"/>
                </a:cubicBezTo>
                <a:cubicBezTo>
                  <a:pt x="3632" y="9406"/>
                  <a:pt x="3382" y="9287"/>
                  <a:pt x="3239" y="9085"/>
                </a:cubicBezTo>
                <a:cubicBezTo>
                  <a:pt x="3072" y="8894"/>
                  <a:pt x="3013" y="8644"/>
                  <a:pt x="3072" y="8394"/>
                </a:cubicBezTo>
                <a:cubicBezTo>
                  <a:pt x="3132" y="8073"/>
                  <a:pt x="3405" y="7822"/>
                  <a:pt x="3727" y="7751"/>
                </a:cubicBezTo>
                <a:cubicBezTo>
                  <a:pt x="3781" y="7740"/>
                  <a:pt x="3835" y="7735"/>
                  <a:pt x="3889" y="7735"/>
                </a:cubicBezTo>
                <a:cubicBezTo>
                  <a:pt x="4129" y="7735"/>
                  <a:pt x="4357" y="7842"/>
                  <a:pt x="4513" y="8037"/>
                </a:cubicBezTo>
                <a:cubicBezTo>
                  <a:pt x="4656" y="8192"/>
                  <a:pt x="4846" y="8287"/>
                  <a:pt x="5049" y="8287"/>
                </a:cubicBezTo>
                <a:lnTo>
                  <a:pt x="5430" y="8287"/>
                </a:lnTo>
                <a:cubicBezTo>
                  <a:pt x="5727" y="8287"/>
                  <a:pt x="5965" y="8049"/>
                  <a:pt x="5965" y="7751"/>
                </a:cubicBezTo>
                <a:lnTo>
                  <a:pt x="5965" y="5917"/>
                </a:lnTo>
                <a:lnTo>
                  <a:pt x="7799" y="5917"/>
                </a:lnTo>
                <a:cubicBezTo>
                  <a:pt x="7894" y="5917"/>
                  <a:pt x="7989" y="6001"/>
                  <a:pt x="7989" y="6108"/>
                </a:cubicBezTo>
                <a:lnTo>
                  <a:pt x="7989" y="6477"/>
                </a:lnTo>
                <a:cubicBezTo>
                  <a:pt x="7989" y="6584"/>
                  <a:pt x="7942" y="6691"/>
                  <a:pt x="7858" y="6763"/>
                </a:cubicBezTo>
                <a:cubicBezTo>
                  <a:pt x="7525" y="7037"/>
                  <a:pt x="7382" y="7453"/>
                  <a:pt x="7454" y="7882"/>
                </a:cubicBezTo>
                <a:cubicBezTo>
                  <a:pt x="7537" y="8346"/>
                  <a:pt x="7894" y="8704"/>
                  <a:pt x="8347" y="8799"/>
                </a:cubicBezTo>
                <a:cubicBezTo>
                  <a:pt x="8430" y="8823"/>
                  <a:pt x="8513" y="8835"/>
                  <a:pt x="8597" y="8835"/>
                </a:cubicBezTo>
                <a:cubicBezTo>
                  <a:pt x="8870" y="8835"/>
                  <a:pt x="9120" y="8739"/>
                  <a:pt x="9347" y="8561"/>
                </a:cubicBezTo>
                <a:cubicBezTo>
                  <a:pt x="9609" y="8346"/>
                  <a:pt x="9775" y="8013"/>
                  <a:pt x="9775" y="7656"/>
                </a:cubicBezTo>
                <a:cubicBezTo>
                  <a:pt x="9775" y="7311"/>
                  <a:pt x="9621" y="6977"/>
                  <a:pt x="9347" y="6751"/>
                </a:cubicBezTo>
                <a:cubicBezTo>
                  <a:pt x="9263" y="6691"/>
                  <a:pt x="9228" y="6584"/>
                  <a:pt x="9228" y="6465"/>
                </a:cubicBezTo>
                <a:lnTo>
                  <a:pt x="9228" y="6108"/>
                </a:lnTo>
                <a:cubicBezTo>
                  <a:pt x="9228" y="6001"/>
                  <a:pt x="9311" y="5917"/>
                  <a:pt x="9418" y="5917"/>
                </a:cubicBezTo>
                <a:lnTo>
                  <a:pt x="10323" y="5917"/>
                </a:lnTo>
                <a:cubicBezTo>
                  <a:pt x="10418" y="5917"/>
                  <a:pt x="10490" y="5846"/>
                  <a:pt x="10490" y="5751"/>
                </a:cubicBezTo>
                <a:cubicBezTo>
                  <a:pt x="10490" y="5667"/>
                  <a:pt x="10418" y="5584"/>
                  <a:pt x="10323" y="5584"/>
                </a:cubicBezTo>
                <a:lnTo>
                  <a:pt x="9418" y="5584"/>
                </a:lnTo>
                <a:cubicBezTo>
                  <a:pt x="9120" y="5584"/>
                  <a:pt x="8882" y="5822"/>
                  <a:pt x="8882" y="6120"/>
                </a:cubicBezTo>
                <a:lnTo>
                  <a:pt x="8882" y="6477"/>
                </a:lnTo>
                <a:cubicBezTo>
                  <a:pt x="8882" y="6703"/>
                  <a:pt x="8966" y="6894"/>
                  <a:pt x="9120" y="7013"/>
                </a:cubicBezTo>
                <a:cubicBezTo>
                  <a:pt x="9311" y="7180"/>
                  <a:pt x="9418" y="7406"/>
                  <a:pt x="9418" y="7656"/>
                </a:cubicBezTo>
                <a:cubicBezTo>
                  <a:pt x="9418" y="7906"/>
                  <a:pt x="9299" y="8144"/>
                  <a:pt x="9109" y="8299"/>
                </a:cubicBezTo>
                <a:cubicBezTo>
                  <a:pt x="8957" y="8423"/>
                  <a:pt x="8780" y="8488"/>
                  <a:pt x="8595" y="8488"/>
                </a:cubicBezTo>
                <a:cubicBezTo>
                  <a:pt x="8533" y="8488"/>
                  <a:pt x="8469" y="8480"/>
                  <a:pt x="8406" y="8465"/>
                </a:cubicBezTo>
                <a:cubicBezTo>
                  <a:pt x="8097" y="8406"/>
                  <a:pt x="7835" y="8132"/>
                  <a:pt x="7763" y="7811"/>
                </a:cubicBezTo>
                <a:cubicBezTo>
                  <a:pt x="7704" y="7513"/>
                  <a:pt x="7811" y="7215"/>
                  <a:pt x="8049" y="7013"/>
                </a:cubicBezTo>
                <a:cubicBezTo>
                  <a:pt x="8216" y="6882"/>
                  <a:pt x="8299" y="6691"/>
                  <a:pt x="8299" y="6477"/>
                </a:cubicBezTo>
                <a:lnTo>
                  <a:pt x="8299" y="6108"/>
                </a:lnTo>
                <a:cubicBezTo>
                  <a:pt x="8299" y="5810"/>
                  <a:pt x="8061" y="5572"/>
                  <a:pt x="7763" y="5572"/>
                </a:cubicBezTo>
                <a:lnTo>
                  <a:pt x="5953" y="5572"/>
                </a:lnTo>
                <a:lnTo>
                  <a:pt x="5953" y="3739"/>
                </a:lnTo>
                <a:cubicBezTo>
                  <a:pt x="5953" y="3643"/>
                  <a:pt x="6037" y="3548"/>
                  <a:pt x="6144" y="3548"/>
                </a:cubicBezTo>
                <a:lnTo>
                  <a:pt x="6513" y="3548"/>
                </a:lnTo>
                <a:cubicBezTo>
                  <a:pt x="6620" y="3548"/>
                  <a:pt x="6727" y="3596"/>
                  <a:pt x="6799" y="3679"/>
                </a:cubicBezTo>
                <a:cubicBezTo>
                  <a:pt x="7017" y="3956"/>
                  <a:pt x="7342" y="4102"/>
                  <a:pt x="7698" y="4102"/>
                </a:cubicBezTo>
                <a:cubicBezTo>
                  <a:pt x="7770" y="4102"/>
                  <a:pt x="7844" y="4096"/>
                  <a:pt x="7918" y="4084"/>
                </a:cubicBezTo>
                <a:cubicBezTo>
                  <a:pt x="8370" y="4001"/>
                  <a:pt x="8728" y="3643"/>
                  <a:pt x="8835" y="3191"/>
                </a:cubicBezTo>
                <a:cubicBezTo>
                  <a:pt x="8906" y="2834"/>
                  <a:pt x="8823" y="2477"/>
                  <a:pt x="8597" y="2215"/>
                </a:cubicBezTo>
                <a:cubicBezTo>
                  <a:pt x="8370" y="1941"/>
                  <a:pt x="8049" y="1774"/>
                  <a:pt x="7692" y="1774"/>
                </a:cubicBezTo>
                <a:cubicBezTo>
                  <a:pt x="7346" y="1774"/>
                  <a:pt x="7001" y="1929"/>
                  <a:pt x="6775" y="2215"/>
                </a:cubicBezTo>
                <a:cubicBezTo>
                  <a:pt x="6715" y="2286"/>
                  <a:pt x="6620" y="2334"/>
                  <a:pt x="6501" y="2334"/>
                </a:cubicBezTo>
                <a:lnTo>
                  <a:pt x="6144" y="2334"/>
                </a:lnTo>
                <a:cubicBezTo>
                  <a:pt x="6037" y="2334"/>
                  <a:pt x="5941" y="2238"/>
                  <a:pt x="5941" y="2131"/>
                </a:cubicBezTo>
                <a:lnTo>
                  <a:pt x="5941" y="1226"/>
                </a:lnTo>
                <a:cubicBezTo>
                  <a:pt x="5941" y="1143"/>
                  <a:pt x="5870" y="1060"/>
                  <a:pt x="5787" y="1060"/>
                </a:cubicBezTo>
                <a:cubicBezTo>
                  <a:pt x="5691" y="1060"/>
                  <a:pt x="5620" y="1143"/>
                  <a:pt x="5620" y="1226"/>
                </a:cubicBezTo>
                <a:lnTo>
                  <a:pt x="5620" y="2131"/>
                </a:lnTo>
                <a:cubicBezTo>
                  <a:pt x="5620" y="2429"/>
                  <a:pt x="5858" y="2667"/>
                  <a:pt x="6156" y="2667"/>
                </a:cubicBezTo>
                <a:lnTo>
                  <a:pt x="6513" y="2667"/>
                </a:lnTo>
                <a:cubicBezTo>
                  <a:pt x="6739" y="2667"/>
                  <a:pt x="6930" y="2584"/>
                  <a:pt x="7049" y="2429"/>
                </a:cubicBezTo>
                <a:cubicBezTo>
                  <a:pt x="7215" y="2238"/>
                  <a:pt x="7430" y="2131"/>
                  <a:pt x="7692" y="2131"/>
                </a:cubicBezTo>
                <a:cubicBezTo>
                  <a:pt x="7942" y="2131"/>
                  <a:pt x="8180" y="2250"/>
                  <a:pt x="8323" y="2453"/>
                </a:cubicBezTo>
                <a:cubicBezTo>
                  <a:pt x="8489" y="2643"/>
                  <a:pt x="8549" y="2893"/>
                  <a:pt x="8489" y="3143"/>
                </a:cubicBezTo>
                <a:cubicBezTo>
                  <a:pt x="8430" y="3465"/>
                  <a:pt x="8168" y="3715"/>
                  <a:pt x="7835" y="3786"/>
                </a:cubicBezTo>
                <a:cubicBezTo>
                  <a:pt x="7780" y="3797"/>
                  <a:pt x="7726" y="3802"/>
                  <a:pt x="7673" y="3802"/>
                </a:cubicBezTo>
                <a:cubicBezTo>
                  <a:pt x="7432" y="3802"/>
                  <a:pt x="7205" y="3695"/>
                  <a:pt x="7049" y="3501"/>
                </a:cubicBezTo>
                <a:cubicBezTo>
                  <a:pt x="6918" y="3346"/>
                  <a:pt x="6727" y="3250"/>
                  <a:pt x="6513" y="3250"/>
                </a:cubicBezTo>
                <a:lnTo>
                  <a:pt x="6144" y="3250"/>
                </a:lnTo>
                <a:cubicBezTo>
                  <a:pt x="5846" y="3250"/>
                  <a:pt x="5608" y="3489"/>
                  <a:pt x="5608" y="3786"/>
                </a:cubicBezTo>
                <a:lnTo>
                  <a:pt x="5608" y="5620"/>
                </a:lnTo>
                <a:lnTo>
                  <a:pt x="3775" y="5620"/>
                </a:lnTo>
                <a:cubicBezTo>
                  <a:pt x="3667" y="5620"/>
                  <a:pt x="3584" y="5525"/>
                  <a:pt x="3584" y="5429"/>
                </a:cubicBezTo>
                <a:lnTo>
                  <a:pt x="3584" y="5048"/>
                </a:lnTo>
                <a:cubicBezTo>
                  <a:pt x="3584" y="4953"/>
                  <a:pt x="3620" y="4846"/>
                  <a:pt x="3715" y="4774"/>
                </a:cubicBezTo>
                <a:cubicBezTo>
                  <a:pt x="4036" y="4501"/>
                  <a:pt x="4191" y="4084"/>
                  <a:pt x="4120" y="3655"/>
                </a:cubicBezTo>
                <a:cubicBezTo>
                  <a:pt x="4025" y="3191"/>
                  <a:pt x="3667" y="2834"/>
                  <a:pt x="3227" y="2727"/>
                </a:cubicBezTo>
                <a:cubicBezTo>
                  <a:pt x="3148" y="2711"/>
                  <a:pt x="3069" y="2703"/>
                  <a:pt x="2991" y="2703"/>
                </a:cubicBezTo>
                <a:cubicBezTo>
                  <a:pt x="2716" y="2703"/>
                  <a:pt x="2452" y="2798"/>
                  <a:pt x="2239" y="2965"/>
                </a:cubicBezTo>
                <a:cubicBezTo>
                  <a:pt x="1977" y="3191"/>
                  <a:pt x="1810" y="3524"/>
                  <a:pt x="1810" y="3882"/>
                </a:cubicBezTo>
                <a:cubicBezTo>
                  <a:pt x="1810" y="4215"/>
                  <a:pt x="1953" y="4560"/>
                  <a:pt x="2239" y="4786"/>
                </a:cubicBezTo>
                <a:cubicBezTo>
                  <a:pt x="2310" y="4846"/>
                  <a:pt x="2358" y="4953"/>
                  <a:pt x="2358" y="5072"/>
                </a:cubicBezTo>
                <a:lnTo>
                  <a:pt x="2358" y="5429"/>
                </a:lnTo>
                <a:cubicBezTo>
                  <a:pt x="2358" y="5525"/>
                  <a:pt x="2274" y="5620"/>
                  <a:pt x="2167" y="5620"/>
                </a:cubicBezTo>
                <a:lnTo>
                  <a:pt x="334" y="5620"/>
                </a:lnTo>
                <a:lnTo>
                  <a:pt x="334" y="881"/>
                </a:lnTo>
                <a:cubicBezTo>
                  <a:pt x="334" y="572"/>
                  <a:pt x="584" y="333"/>
                  <a:pt x="881" y="333"/>
                </a:cubicBezTo>
                <a:lnTo>
                  <a:pt x="5620" y="333"/>
                </a:lnTo>
                <a:lnTo>
                  <a:pt x="5620" y="524"/>
                </a:lnTo>
                <a:cubicBezTo>
                  <a:pt x="5620" y="619"/>
                  <a:pt x="5691" y="691"/>
                  <a:pt x="5787" y="691"/>
                </a:cubicBezTo>
                <a:cubicBezTo>
                  <a:pt x="5870" y="691"/>
                  <a:pt x="5941" y="619"/>
                  <a:pt x="5941" y="524"/>
                </a:cubicBezTo>
                <a:lnTo>
                  <a:pt x="5941" y="333"/>
                </a:lnTo>
                <a:close/>
                <a:moveTo>
                  <a:pt x="2976" y="3061"/>
                </a:moveTo>
                <a:cubicBezTo>
                  <a:pt x="3040" y="3061"/>
                  <a:pt x="3104" y="3069"/>
                  <a:pt x="3167" y="3084"/>
                </a:cubicBezTo>
                <a:cubicBezTo>
                  <a:pt x="3477" y="3143"/>
                  <a:pt x="3727" y="3417"/>
                  <a:pt x="3810" y="3739"/>
                </a:cubicBezTo>
                <a:cubicBezTo>
                  <a:pt x="3870" y="4036"/>
                  <a:pt x="3763" y="4334"/>
                  <a:pt x="3525" y="4536"/>
                </a:cubicBezTo>
                <a:cubicBezTo>
                  <a:pt x="3358" y="4667"/>
                  <a:pt x="3274" y="4858"/>
                  <a:pt x="3274" y="5072"/>
                </a:cubicBezTo>
                <a:lnTo>
                  <a:pt x="3274" y="5441"/>
                </a:lnTo>
                <a:cubicBezTo>
                  <a:pt x="3274" y="5739"/>
                  <a:pt x="3513" y="5977"/>
                  <a:pt x="3810" y="5977"/>
                </a:cubicBezTo>
                <a:lnTo>
                  <a:pt x="5632" y="5977"/>
                </a:lnTo>
                <a:lnTo>
                  <a:pt x="5632" y="7811"/>
                </a:lnTo>
                <a:cubicBezTo>
                  <a:pt x="5632" y="7918"/>
                  <a:pt x="5549" y="8001"/>
                  <a:pt x="5441" y="8001"/>
                </a:cubicBezTo>
                <a:lnTo>
                  <a:pt x="5072" y="8001"/>
                </a:lnTo>
                <a:cubicBezTo>
                  <a:pt x="4965" y="8001"/>
                  <a:pt x="4858" y="7953"/>
                  <a:pt x="4787" y="7870"/>
                </a:cubicBezTo>
                <a:cubicBezTo>
                  <a:pt x="4569" y="7593"/>
                  <a:pt x="4244" y="7447"/>
                  <a:pt x="3887" y="7447"/>
                </a:cubicBezTo>
                <a:cubicBezTo>
                  <a:pt x="3815" y="7447"/>
                  <a:pt x="3741" y="7453"/>
                  <a:pt x="3667" y="7465"/>
                </a:cubicBezTo>
                <a:cubicBezTo>
                  <a:pt x="3215" y="7561"/>
                  <a:pt x="2858" y="7918"/>
                  <a:pt x="2751" y="8358"/>
                </a:cubicBezTo>
                <a:cubicBezTo>
                  <a:pt x="2679" y="8715"/>
                  <a:pt x="2763" y="9073"/>
                  <a:pt x="2989" y="9346"/>
                </a:cubicBezTo>
                <a:cubicBezTo>
                  <a:pt x="3215" y="9608"/>
                  <a:pt x="3536" y="9775"/>
                  <a:pt x="3894" y="9775"/>
                </a:cubicBezTo>
                <a:cubicBezTo>
                  <a:pt x="4239" y="9775"/>
                  <a:pt x="4584" y="9620"/>
                  <a:pt x="4798" y="9346"/>
                </a:cubicBezTo>
                <a:cubicBezTo>
                  <a:pt x="4858" y="9263"/>
                  <a:pt x="4965" y="9227"/>
                  <a:pt x="5084" y="9227"/>
                </a:cubicBezTo>
                <a:lnTo>
                  <a:pt x="5441" y="9227"/>
                </a:lnTo>
                <a:cubicBezTo>
                  <a:pt x="5549" y="9227"/>
                  <a:pt x="5632" y="9311"/>
                  <a:pt x="5632" y="9418"/>
                </a:cubicBezTo>
                <a:lnTo>
                  <a:pt x="5632" y="11251"/>
                </a:lnTo>
                <a:lnTo>
                  <a:pt x="869" y="11251"/>
                </a:lnTo>
                <a:cubicBezTo>
                  <a:pt x="560" y="11251"/>
                  <a:pt x="322" y="10990"/>
                  <a:pt x="322" y="10692"/>
                </a:cubicBezTo>
                <a:lnTo>
                  <a:pt x="322" y="5965"/>
                </a:lnTo>
                <a:lnTo>
                  <a:pt x="2155" y="5965"/>
                </a:lnTo>
                <a:cubicBezTo>
                  <a:pt x="2453" y="5965"/>
                  <a:pt x="2691" y="5727"/>
                  <a:pt x="2691" y="5429"/>
                </a:cubicBezTo>
                <a:lnTo>
                  <a:pt x="2691" y="5072"/>
                </a:lnTo>
                <a:cubicBezTo>
                  <a:pt x="2691" y="4846"/>
                  <a:pt x="2596" y="4655"/>
                  <a:pt x="2453" y="4536"/>
                </a:cubicBezTo>
                <a:cubicBezTo>
                  <a:pt x="2262" y="4370"/>
                  <a:pt x="2155" y="4143"/>
                  <a:pt x="2155" y="3893"/>
                </a:cubicBezTo>
                <a:cubicBezTo>
                  <a:pt x="2155" y="3643"/>
                  <a:pt x="2274" y="3405"/>
                  <a:pt x="2465" y="3250"/>
                </a:cubicBezTo>
                <a:cubicBezTo>
                  <a:pt x="2607" y="3126"/>
                  <a:pt x="2789" y="3061"/>
                  <a:pt x="2976" y="3061"/>
                </a:cubicBezTo>
                <a:close/>
                <a:moveTo>
                  <a:pt x="893" y="0"/>
                </a:moveTo>
                <a:cubicBezTo>
                  <a:pt x="393" y="0"/>
                  <a:pt x="0" y="393"/>
                  <a:pt x="0" y="893"/>
                </a:cubicBezTo>
                <a:lnTo>
                  <a:pt x="0" y="10680"/>
                </a:lnTo>
                <a:cubicBezTo>
                  <a:pt x="0" y="11168"/>
                  <a:pt x="393" y="11573"/>
                  <a:pt x="893" y="11573"/>
                </a:cubicBezTo>
                <a:lnTo>
                  <a:pt x="10680" y="11573"/>
                </a:lnTo>
                <a:cubicBezTo>
                  <a:pt x="11168" y="11573"/>
                  <a:pt x="11573" y="11168"/>
                  <a:pt x="11573" y="10680"/>
                </a:cubicBezTo>
                <a:lnTo>
                  <a:pt x="11573" y="893"/>
                </a:lnTo>
                <a:cubicBezTo>
                  <a:pt x="11573" y="393"/>
                  <a:pt x="11168" y="0"/>
                  <a:pt x="106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8" name="Google Shape;458;p23"/>
          <p:cNvGrpSpPr/>
          <p:nvPr/>
        </p:nvGrpSpPr>
        <p:grpSpPr>
          <a:xfrm>
            <a:off x="621965" y="1158931"/>
            <a:ext cx="502761" cy="562436"/>
            <a:chOff x="4673540" y="3680297"/>
            <a:chExt cx="355434" cy="355815"/>
          </a:xfrm>
        </p:grpSpPr>
        <p:sp>
          <p:nvSpPr>
            <p:cNvPr id="459" name="Google Shape;459;p23"/>
            <p:cNvSpPr/>
            <p:nvPr/>
          </p:nvSpPr>
          <p:spPr>
            <a:xfrm>
              <a:off x="4673540" y="3680297"/>
              <a:ext cx="355434" cy="355815"/>
            </a:xfrm>
            <a:custGeom>
              <a:rect b="b" l="l" r="r" t="t"/>
              <a:pathLst>
                <a:path extrusionOk="0" h="11205" w="11193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4805864" y="3736630"/>
              <a:ext cx="93042" cy="92661"/>
            </a:xfrm>
            <a:custGeom>
              <a:rect b="b" l="l" r="r" t="t"/>
              <a:pathLst>
                <a:path extrusionOk="0" h="2918" w="293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4779380" y="3841358"/>
              <a:ext cx="143723" cy="138801"/>
            </a:xfrm>
            <a:custGeom>
              <a:rect b="b" l="l" r="r" t="t"/>
              <a:pathLst>
                <a:path extrusionOk="0" h="4371" w="4526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462" name="Google Shape;462;p23"/>
          <p:cNvGraphicFramePr/>
          <p:nvPr/>
        </p:nvGraphicFramePr>
        <p:xfrm>
          <a:off x="6009213" y="4015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{FE704AF3-9B6D-44E3-8E9B-B999A7185800}</a:tableStyleId>
              </a:tblPr>
              <a:tblGrid>
                <a:gridCol w="1431950"/>
                <a:gridCol w="1608600"/>
              </a:tblGrid>
              <a:tr h="17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Name</a:t>
                      </a:r>
                      <a:endParaRPr b="1" sz="1000"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Email</a:t>
                      </a:r>
                      <a:endParaRPr b="1" sz="1000"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Carlos Soeiro</a:t>
                      </a:r>
                      <a:endParaRPr sz="1000"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up201706405@fe.up.pt</a:t>
                      </a:r>
                      <a:endParaRPr sz="1000"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Francisco Gonçalves</a:t>
                      </a:r>
                      <a:endParaRPr sz="1000"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up201704790@fe.up.pt</a:t>
                      </a:r>
                      <a:endParaRPr sz="1000"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José Guerra</a:t>
                      </a:r>
                      <a:endParaRPr sz="1000"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up201706421@fe.up.pt</a:t>
                      </a:r>
                      <a:endParaRPr sz="1000"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Luís Ramos</a:t>
                      </a:r>
                      <a:endParaRPr sz="1000"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up201706253@fe.up.pt</a:t>
                      </a:r>
                      <a:endParaRPr sz="1000"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Martim Silva</a:t>
                      </a:r>
                      <a:endParaRPr sz="1000"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up201705205@fe.up.pt</a:t>
                      </a:r>
                      <a:endParaRPr sz="1000"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63" name="Google Shape;4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404" y="342262"/>
            <a:ext cx="2482369" cy="324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8" name="Google Shape;468;p24"/>
          <p:cNvCxnSpPr/>
          <p:nvPr/>
        </p:nvCxnSpPr>
        <p:spPr>
          <a:xfrm flipH="1">
            <a:off x="4353075" y="3516425"/>
            <a:ext cx="3600" cy="28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9" name="Google Shape;469;p24"/>
          <p:cNvCxnSpPr/>
          <p:nvPr/>
        </p:nvCxnSpPr>
        <p:spPr>
          <a:xfrm flipH="1" rot="10800000">
            <a:off x="4048275" y="3516425"/>
            <a:ext cx="3600" cy="28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0" name="Google Shape;470;p24"/>
          <p:cNvSpPr txBox="1"/>
          <p:nvPr/>
        </p:nvSpPr>
        <p:spPr>
          <a:xfrm>
            <a:off x="1443475" y="3779325"/>
            <a:ext cx="5654700" cy="631500"/>
          </a:xfrm>
          <a:prstGeom prst="rect">
            <a:avLst/>
          </a:prstGeom>
          <a:solidFill>
            <a:srgbClr val="40566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71" name="Google Shape;471;p24"/>
          <p:cNvSpPr txBox="1"/>
          <p:nvPr>
            <p:ph idx="1" type="subTitle"/>
          </p:nvPr>
        </p:nvSpPr>
        <p:spPr>
          <a:xfrm>
            <a:off x="986275" y="1124850"/>
            <a:ext cx="6977400" cy="19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hare Tech"/>
                <a:ea typeface="Share Tech"/>
                <a:cs typeface="Share Tech"/>
                <a:sym typeface="Share Tech"/>
              </a:rPr>
              <a:t>Web App for internal company usage that is able to:</a:t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hare Tech"/>
              <a:buChar char="-"/>
            </a:pPr>
            <a:r>
              <a:rPr lang="en" sz="1500" u="sng">
                <a:latin typeface="Share Tech"/>
                <a:ea typeface="Share Tech"/>
                <a:cs typeface="Share Tech"/>
                <a:sym typeface="Share Tech"/>
              </a:rPr>
              <a:t>Display critical data</a:t>
            </a:r>
            <a:r>
              <a:rPr lang="en" sz="1500">
                <a:latin typeface="Share Tech"/>
                <a:ea typeface="Share Tech"/>
                <a:cs typeface="Share Tech"/>
                <a:sym typeface="Share Tech"/>
              </a:rPr>
              <a:t> grouped by individual dedicated dashboards using comprehensive views</a:t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hare Tech"/>
              <a:buChar char="-"/>
            </a:pPr>
            <a:r>
              <a:rPr lang="en" sz="1500" u="sng">
                <a:latin typeface="Share Tech"/>
                <a:ea typeface="Share Tech"/>
                <a:cs typeface="Share Tech"/>
                <a:sym typeface="Share Tech"/>
              </a:rPr>
              <a:t>Simplify the analysis</a:t>
            </a:r>
            <a:r>
              <a:rPr lang="en" sz="1500">
                <a:latin typeface="Share Tech"/>
                <a:ea typeface="Share Tech"/>
                <a:cs typeface="Share Tech"/>
                <a:sym typeface="Share Tech"/>
              </a:rPr>
              <a:t> of the large stream of data related to the company</a:t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hare Tech"/>
              <a:buChar char="-"/>
            </a:pPr>
            <a:r>
              <a:rPr lang="en" sz="1500" u="sng">
                <a:latin typeface="Share Tech"/>
                <a:ea typeface="Share Tech"/>
                <a:cs typeface="Share Tech"/>
                <a:sym typeface="Share Tech"/>
              </a:rPr>
              <a:t>Quick access</a:t>
            </a:r>
            <a:r>
              <a:rPr lang="en" sz="1500">
                <a:latin typeface="Share Tech"/>
                <a:ea typeface="Share Tech"/>
                <a:cs typeface="Share Tech"/>
                <a:sym typeface="Share Tech"/>
              </a:rPr>
              <a:t> to related business analysis and KPIs</a:t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72" name="Google Shape;472;p24"/>
          <p:cNvSpPr txBox="1"/>
          <p:nvPr>
            <p:ph type="ctrTitle"/>
          </p:nvPr>
        </p:nvSpPr>
        <p:spPr>
          <a:xfrm>
            <a:off x="986275" y="249375"/>
            <a:ext cx="4788300" cy="82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473" name="Google Shape;473;p24"/>
          <p:cNvSpPr/>
          <p:nvPr/>
        </p:nvSpPr>
        <p:spPr>
          <a:xfrm>
            <a:off x="5782875" y="2683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4"/>
          <p:cNvSpPr txBox="1"/>
          <p:nvPr>
            <p:ph idx="2" type="title"/>
          </p:nvPr>
        </p:nvSpPr>
        <p:spPr>
          <a:xfrm>
            <a:off x="5774575" y="253350"/>
            <a:ext cx="1094100" cy="11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75" name="Google Shape;475;p24"/>
          <p:cNvSpPr/>
          <p:nvPr/>
        </p:nvSpPr>
        <p:spPr>
          <a:xfrm>
            <a:off x="3507082" y="3075426"/>
            <a:ext cx="1406400" cy="44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4"/>
          <p:cNvSpPr txBox="1"/>
          <p:nvPr>
            <p:ph idx="2" type="title"/>
          </p:nvPr>
        </p:nvSpPr>
        <p:spPr>
          <a:xfrm>
            <a:off x="3501225" y="3075425"/>
            <a:ext cx="14181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Overview</a:t>
            </a:r>
            <a:endParaRPr b="1" sz="16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77" name="Google Shape;477;p24"/>
          <p:cNvSpPr/>
          <p:nvPr/>
        </p:nvSpPr>
        <p:spPr>
          <a:xfrm>
            <a:off x="1610978" y="3331485"/>
            <a:ext cx="1061100" cy="269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4"/>
          <p:cNvSpPr txBox="1"/>
          <p:nvPr>
            <p:ph idx="2" type="title"/>
          </p:nvPr>
        </p:nvSpPr>
        <p:spPr>
          <a:xfrm>
            <a:off x="1587075" y="3331475"/>
            <a:ext cx="1069800" cy="2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Product</a:t>
            </a:r>
            <a:endParaRPr b="1" sz="11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79" name="Google Shape;479;p24"/>
          <p:cNvSpPr/>
          <p:nvPr/>
        </p:nvSpPr>
        <p:spPr>
          <a:xfrm>
            <a:off x="1587075" y="3993366"/>
            <a:ext cx="1085100" cy="26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4"/>
          <p:cNvSpPr txBox="1"/>
          <p:nvPr>
            <p:ph idx="2" type="title"/>
          </p:nvPr>
        </p:nvSpPr>
        <p:spPr>
          <a:xfrm>
            <a:off x="1582575" y="3993375"/>
            <a:ext cx="1094100" cy="2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Sales</a:t>
            </a:r>
            <a:endParaRPr b="1" sz="11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81" name="Google Shape;481;p24"/>
          <p:cNvSpPr/>
          <p:nvPr/>
        </p:nvSpPr>
        <p:spPr>
          <a:xfrm>
            <a:off x="2958675" y="3993366"/>
            <a:ext cx="1085100" cy="26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4"/>
          <p:cNvSpPr txBox="1"/>
          <p:nvPr>
            <p:ph idx="2" type="title"/>
          </p:nvPr>
        </p:nvSpPr>
        <p:spPr>
          <a:xfrm>
            <a:off x="2954175" y="3993375"/>
            <a:ext cx="1094100" cy="2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Financial</a:t>
            </a:r>
            <a:endParaRPr b="1" sz="11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83" name="Google Shape;483;p24"/>
          <p:cNvSpPr/>
          <p:nvPr/>
        </p:nvSpPr>
        <p:spPr>
          <a:xfrm>
            <a:off x="4330275" y="3993366"/>
            <a:ext cx="1085100" cy="26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4"/>
          <p:cNvSpPr txBox="1"/>
          <p:nvPr>
            <p:ph idx="2" type="title"/>
          </p:nvPr>
        </p:nvSpPr>
        <p:spPr>
          <a:xfrm>
            <a:off x="4325775" y="3993375"/>
            <a:ext cx="1094100" cy="2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Inventory</a:t>
            </a:r>
            <a:endParaRPr b="1" sz="11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85" name="Google Shape;485;p24"/>
          <p:cNvSpPr/>
          <p:nvPr/>
        </p:nvSpPr>
        <p:spPr>
          <a:xfrm>
            <a:off x="5854275" y="3993366"/>
            <a:ext cx="1085100" cy="26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4"/>
          <p:cNvSpPr txBox="1"/>
          <p:nvPr>
            <p:ph idx="2" type="title"/>
          </p:nvPr>
        </p:nvSpPr>
        <p:spPr>
          <a:xfrm>
            <a:off x="5849775" y="3993375"/>
            <a:ext cx="1094100" cy="2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Procurement</a:t>
            </a:r>
            <a:endParaRPr b="1" sz="11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487" name="Google Shape;487;p24"/>
          <p:cNvCxnSpPr>
            <a:stCxn id="480" idx="2"/>
            <a:endCxn id="488" idx="1"/>
          </p:cNvCxnSpPr>
          <p:nvPr/>
        </p:nvCxnSpPr>
        <p:spPr>
          <a:xfrm flipH="1" rot="-5400000">
            <a:off x="2181675" y="4210425"/>
            <a:ext cx="435300" cy="5394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24"/>
          <p:cNvCxnSpPr/>
          <p:nvPr/>
        </p:nvCxnSpPr>
        <p:spPr>
          <a:xfrm rot="10800000">
            <a:off x="2669000" y="4410650"/>
            <a:ext cx="0" cy="287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0" name="Google Shape;490;p24"/>
          <p:cNvCxnSpPr/>
          <p:nvPr/>
        </p:nvCxnSpPr>
        <p:spPr>
          <a:xfrm flipH="1" rot="-5400000">
            <a:off x="3553275" y="4210425"/>
            <a:ext cx="435300" cy="5394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24"/>
          <p:cNvCxnSpPr/>
          <p:nvPr/>
        </p:nvCxnSpPr>
        <p:spPr>
          <a:xfrm rot="10800000">
            <a:off x="4040600" y="4410650"/>
            <a:ext cx="0" cy="287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2" name="Google Shape;492;p24"/>
          <p:cNvCxnSpPr/>
          <p:nvPr/>
        </p:nvCxnSpPr>
        <p:spPr>
          <a:xfrm flipH="1" rot="-5400000">
            <a:off x="4924875" y="4210425"/>
            <a:ext cx="435300" cy="5394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24"/>
          <p:cNvCxnSpPr/>
          <p:nvPr/>
        </p:nvCxnSpPr>
        <p:spPr>
          <a:xfrm rot="10800000">
            <a:off x="5412200" y="4410650"/>
            <a:ext cx="0" cy="287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4" name="Google Shape;494;p24"/>
          <p:cNvCxnSpPr/>
          <p:nvPr/>
        </p:nvCxnSpPr>
        <p:spPr>
          <a:xfrm flipH="1" rot="-5400000">
            <a:off x="6448875" y="4210425"/>
            <a:ext cx="435300" cy="5394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24"/>
          <p:cNvCxnSpPr/>
          <p:nvPr/>
        </p:nvCxnSpPr>
        <p:spPr>
          <a:xfrm rot="10800000">
            <a:off x="6936200" y="4410650"/>
            <a:ext cx="0" cy="287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" name="Google Shape;496;p24"/>
          <p:cNvCxnSpPr>
            <a:stCxn id="480" idx="0"/>
          </p:cNvCxnSpPr>
          <p:nvPr/>
        </p:nvCxnSpPr>
        <p:spPr>
          <a:xfrm flipH="1" rot="10800000">
            <a:off x="2129625" y="3572475"/>
            <a:ext cx="6000" cy="420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5"/>
          <p:cNvSpPr txBox="1"/>
          <p:nvPr>
            <p:ph type="ctrTitle"/>
          </p:nvPr>
        </p:nvSpPr>
        <p:spPr>
          <a:xfrm>
            <a:off x="986275" y="178050"/>
            <a:ext cx="4741800" cy="150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and Functionalities</a:t>
            </a:r>
            <a:endParaRPr/>
          </a:p>
        </p:txBody>
      </p:sp>
      <p:sp>
        <p:nvSpPr>
          <p:cNvPr id="502" name="Google Shape;502;p25"/>
          <p:cNvSpPr/>
          <p:nvPr/>
        </p:nvSpPr>
        <p:spPr>
          <a:xfrm>
            <a:off x="5782875" y="268375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5"/>
          <p:cNvSpPr txBox="1"/>
          <p:nvPr>
            <p:ph idx="2" type="title"/>
          </p:nvPr>
        </p:nvSpPr>
        <p:spPr>
          <a:xfrm>
            <a:off x="5774575" y="253350"/>
            <a:ext cx="1094100" cy="11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04" name="Google Shape;504;p25"/>
          <p:cNvSpPr txBox="1"/>
          <p:nvPr>
            <p:ph idx="1" type="subTitle"/>
          </p:nvPr>
        </p:nvSpPr>
        <p:spPr>
          <a:xfrm>
            <a:off x="527750" y="1687950"/>
            <a:ext cx="1947000" cy="1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2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Share Tech"/>
              <a:buChar char="●"/>
            </a:pPr>
            <a:r>
              <a:rPr lang="en" sz="17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Overview</a:t>
            </a:r>
            <a:endParaRPr sz="17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133350" lvl="1" marL="6286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hare Tech"/>
              <a:buChar char="○"/>
            </a:pPr>
            <a:r>
              <a:rPr lang="en" sz="13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Dashboard KPI's</a:t>
            </a:r>
            <a:endParaRPr sz="13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133350" lvl="1" marL="6286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hare Tech"/>
              <a:buChar char="○"/>
            </a:pPr>
            <a:r>
              <a:rPr lang="en" sz="13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Sales Summary</a:t>
            </a:r>
            <a:endParaRPr sz="13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133350" lvl="1" marL="6286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hare Tech"/>
              <a:buChar char="○"/>
            </a:pPr>
            <a:r>
              <a:rPr lang="en" sz="13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Sales Region</a:t>
            </a:r>
            <a:endParaRPr sz="13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133350" lvl="1" marL="6286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hare Tech"/>
              <a:buChar char="○"/>
            </a:pPr>
            <a:r>
              <a:rPr lang="en" sz="13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Top Products</a:t>
            </a:r>
            <a:endParaRPr sz="13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133350" lvl="1" marL="6286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hare Tech"/>
              <a:buChar char="○"/>
            </a:pPr>
            <a:r>
              <a:rPr lang="en" sz="13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Balance Sheet</a:t>
            </a:r>
            <a:endParaRPr sz="13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05" name="Google Shape;505;p25"/>
          <p:cNvSpPr txBox="1"/>
          <p:nvPr>
            <p:ph idx="1" type="subTitle"/>
          </p:nvPr>
        </p:nvSpPr>
        <p:spPr>
          <a:xfrm>
            <a:off x="2440850" y="3278550"/>
            <a:ext cx="2724000" cy="15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225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Share Tech"/>
              <a:buChar char="●"/>
            </a:pPr>
            <a:r>
              <a:rPr lang="en" sz="17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Inventory</a:t>
            </a:r>
            <a:endParaRPr sz="17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133350" lvl="1" marL="5143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hare Tech"/>
              <a:buChar char="○"/>
            </a:pPr>
            <a:r>
              <a:rPr lang="en" sz="13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Total Assets in Stock</a:t>
            </a:r>
            <a:endParaRPr sz="13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133350" lvl="1" marL="5143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hare Tech"/>
              <a:buChar char="○"/>
            </a:pPr>
            <a:r>
              <a:rPr lang="en" sz="13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Average Days to Sell Inventory</a:t>
            </a:r>
            <a:endParaRPr sz="13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133350" lvl="1" marL="5143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hare Tech"/>
              <a:buChar char="○"/>
            </a:pPr>
            <a:r>
              <a:rPr lang="en" sz="13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Monthly Inventory Turnover</a:t>
            </a:r>
            <a:endParaRPr sz="13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133350" lvl="1" marL="5143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hare Tech"/>
              <a:buChar char="○"/>
            </a:pPr>
            <a:r>
              <a:rPr lang="en" sz="13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Monthly Average Inventory</a:t>
            </a:r>
            <a:endParaRPr sz="11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06" name="Google Shape;506;p25"/>
          <p:cNvSpPr txBox="1"/>
          <p:nvPr>
            <p:ph idx="1" type="subTitle"/>
          </p:nvPr>
        </p:nvSpPr>
        <p:spPr>
          <a:xfrm>
            <a:off x="472400" y="3278550"/>
            <a:ext cx="2057700" cy="15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hare Tech"/>
              <a:buChar char="●"/>
            </a:pPr>
            <a:r>
              <a:rPr lang="en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Sales</a:t>
            </a:r>
            <a:endParaRPr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133350" lvl="1" marL="6286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hare Tech"/>
              <a:buChar char="○"/>
            </a:pPr>
            <a:r>
              <a:rPr lang="en" sz="13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COGS</a:t>
            </a:r>
            <a:endParaRPr sz="13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133350" lvl="1" marL="6286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hare Tech"/>
              <a:buChar char="○"/>
            </a:pPr>
            <a:r>
              <a:rPr lang="en" sz="13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AOV</a:t>
            </a:r>
            <a:endParaRPr sz="13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133350" lvl="1" marL="6286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hare Tech"/>
              <a:buChar char="○"/>
            </a:pPr>
            <a:r>
              <a:rPr lang="en" sz="13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Profit Margin</a:t>
            </a:r>
            <a:endParaRPr sz="13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133350" lvl="1" marL="6286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hare Tech"/>
              <a:buChar char="○"/>
            </a:pPr>
            <a:r>
              <a:rPr lang="en" sz="13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Sales Region</a:t>
            </a:r>
            <a:endParaRPr sz="13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133350" lvl="1" marL="6286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hare Tech"/>
              <a:buChar char="○"/>
            </a:pPr>
            <a:r>
              <a:rPr lang="en" sz="13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Top Products</a:t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5715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07" name="Google Shape;507;p25"/>
          <p:cNvSpPr txBox="1"/>
          <p:nvPr>
            <p:ph idx="1" type="subTitle"/>
          </p:nvPr>
        </p:nvSpPr>
        <p:spPr>
          <a:xfrm>
            <a:off x="2440850" y="1714950"/>
            <a:ext cx="24582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225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Share Tech"/>
              <a:buChar char="●"/>
            </a:pPr>
            <a:r>
              <a:rPr lang="en" sz="17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Financial</a:t>
            </a:r>
            <a:endParaRPr sz="17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133350" lvl="1" marL="5143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hare Tech"/>
              <a:buChar char="○"/>
            </a:pPr>
            <a:r>
              <a:rPr lang="en" sz="13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Vat Paid/Deducted</a:t>
            </a:r>
            <a:endParaRPr sz="13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133350" lvl="1" marL="5143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hare Tech"/>
              <a:buChar char="○"/>
            </a:pPr>
            <a:r>
              <a:rPr lang="en" sz="13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Profit Margin</a:t>
            </a:r>
            <a:endParaRPr sz="13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133350" lvl="1" marL="5143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hare Tech"/>
              <a:buChar char="○"/>
            </a:pPr>
            <a:r>
              <a:rPr lang="en" sz="13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Balance Sheet</a:t>
            </a:r>
            <a:endParaRPr sz="13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133350" lvl="1" marL="5143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Share Tech"/>
              <a:buChar char="○"/>
            </a:pPr>
            <a:r>
              <a:rPr lang="en" sz="13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Revenue and Expenses</a:t>
            </a:r>
            <a:endParaRPr sz="11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08" name="Google Shape;508;p25"/>
          <p:cNvSpPr txBox="1"/>
          <p:nvPr>
            <p:ph idx="1" type="subTitle"/>
          </p:nvPr>
        </p:nvSpPr>
        <p:spPr>
          <a:xfrm>
            <a:off x="4921300" y="1735100"/>
            <a:ext cx="3489000" cy="15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225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Share Tech"/>
              <a:buChar char="●"/>
            </a:pPr>
            <a:r>
              <a:rPr lang="en" sz="17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Procurement</a:t>
            </a:r>
            <a:endParaRPr sz="17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139700" lvl="1" marL="5143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hare Tech"/>
              <a:buChar char="○"/>
            </a:pPr>
            <a:r>
              <a:rPr lang="en" sz="13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Types of Suppliers</a:t>
            </a:r>
            <a:endParaRPr sz="13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139700" lvl="1" marL="5143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hare Tech"/>
              <a:buChar char="○"/>
            </a:pPr>
            <a:r>
              <a:rPr lang="en" sz="13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Suppliers</a:t>
            </a:r>
            <a:endParaRPr sz="13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139700" lvl="1" marL="5143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hare Tech"/>
              <a:buChar char="○"/>
            </a:pPr>
            <a:r>
              <a:rPr lang="en" sz="13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Supplier Quality Rating</a:t>
            </a:r>
            <a:endParaRPr sz="13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139700" lvl="1" marL="5143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hare Tech"/>
              <a:buChar char="○"/>
            </a:pPr>
            <a:r>
              <a:rPr lang="en" sz="13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Purchases in Time and Budget</a:t>
            </a:r>
            <a:endParaRPr sz="13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139700" lvl="1" marL="5143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hare Tech"/>
              <a:buChar char="○"/>
            </a:pPr>
            <a:r>
              <a:rPr lang="en" sz="13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Purchase Order Cycle Time &amp; Lead Time</a:t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5715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09" name="Google Shape;509;p25"/>
          <p:cNvSpPr txBox="1"/>
          <p:nvPr>
            <p:ph idx="1" type="subTitle"/>
          </p:nvPr>
        </p:nvSpPr>
        <p:spPr>
          <a:xfrm>
            <a:off x="4921300" y="3259100"/>
            <a:ext cx="2972400" cy="15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225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Share Tech"/>
              <a:buChar char="●"/>
            </a:pPr>
            <a:r>
              <a:rPr lang="en" sz="17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Product</a:t>
            </a:r>
            <a:endParaRPr sz="17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133350" lvl="1" marL="5143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hare Tech"/>
              <a:buChar char="○"/>
            </a:pPr>
            <a:r>
              <a:rPr lang="en" sz="13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Product Information</a:t>
            </a:r>
            <a:endParaRPr sz="13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133350" lvl="1" marL="5143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hare Tech"/>
              <a:buChar char="○"/>
            </a:pPr>
            <a:r>
              <a:rPr lang="en" sz="13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Top Clients</a:t>
            </a:r>
            <a:endParaRPr sz="13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133350" lvl="1" marL="5143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hare Tech"/>
              <a:buChar char="○"/>
            </a:pPr>
            <a:r>
              <a:rPr lang="en" sz="13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Units in Stock</a:t>
            </a:r>
            <a:endParaRPr sz="13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133350" lvl="1" marL="5143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hare Tech"/>
              <a:buChar char="○"/>
            </a:pPr>
            <a:r>
              <a:rPr lang="en" sz="13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Units Sold</a:t>
            </a:r>
            <a:endParaRPr sz="13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139700" lvl="1" marL="5143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hare Tech"/>
              <a:buChar char="○"/>
            </a:pPr>
            <a:r>
              <a:rPr lang="en" sz="13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Annual Net Profit</a:t>
            </a:r>
            <a:endParaRPr sz="13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139700" lvl="1" marL="5143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hare Tech"/>
              <a:buChar char="○"/>
            </a:pPr>
            <a:r>
              <a:rPr lang="en" sz="13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Gross Profit vs Net Profit</a:t>
            </a:r>
            <a:endParaRPr sz="14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5715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10" name="Google Shape;510;p25"/>
          <p:cNvSpPr txBox="1"/>
          <p:nvPr/>
        </p:nvSpPr>
        <p:spPr>
          <a:xfrm>
            <a:off x="8051325" y="4719750"/>
            <a:ext cx="9207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Yearly Stats</a:t>
            </a:r>
            <a:endParaRPr sz="10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6"/>
          <p:cNvSpPr txBox="1"/>
          <p:nvPr>
            <p:ph idx="1" type="subTitle"/>
          </p:nvPr>
        </p:nvSpPr>
        <p:spPr>
          <a:xfrm>
            <a:off x="656875" y="1483700"/>
            <a:ext cx="5396400" cy="3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Share Tech"/>
              <a:buChar char="●"/>
            </a:pPr>
            <a:r>
              <a:rPr b="1" lang="en" sz="16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CoreUI</a:t>
            </a:r>
            <a:r>
              <a:rPr lang="en" sz="1600">
                <a:solidFill>
                  <a:srgbClr val="F3F3F3"/>
                </a:solidFill>
                <a:latin typeface="Share Tech"/>
                <a:ea typeface="Share Tech"/>
                <a:cs typeface="Share Tech"/>
                <a:sym typeface="Share Tech"/>
              </a:rPr>
              <a:t>:</a:t>
            </a:r>
            <a:r>
              <a:rPr b="1" lang="en" sz="1600">
                <a:solidFill>
                  <a:srgbClr val="F3F3F3"/>
                </a:solidFill>
                <a:latin typeface="Share Tech"/>
                <a:ea typeface="Share Tech"/>
                <a:cs typeface="Share Tech"/>
                <a:sym typeface="Share Tech"/>
              </a:rPr>
              <a:t> </a:t>
            </a:r>
            <a:r>
              <a:rPr lang="en" sz="1600">
                <a:solidFill>
                  <a:srgbClr val="F3F3F3"/>
                </a:solidFill>
                <a:latin typeface="Share Tech"/>
                <a:ea typeface="Share Tech"/>
                <a:cs typeface="Share Tech"/>
                <a:sym typeface="Share Tech"/>
              </a:rPr>
              <a:t>A complete framework for </a:t>
            </a:r>
            <a:r>
              <a:rPr lang="en" sz="1600">
                <a:solidFill>
                  <a:srgbClr val="F3F3F3"/>
                </a:solidFill>
                <a:latin typeface="Share Tech"/>
                <a:ea typeface="Share Tech"/>
                <a:cs typeface="Share Tech"/>
                <a:sym typeface="Share Tech"/>
              </a:rPr>
              <a:t>web frontend development</a:t>
            </a:r>
            <a:endParaRPr sz="1600">
              <a:solidFill>
                <a:srgbClr val="F3F3F3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215900" lvl="1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Share Tech"/>
              <a:buChar char="○"/>
            </a:pPr>
            <a:r>
              <a:rPr b="1" lang="en" sz="16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Bootstrap</a:t>
            </a:r>
            <a:r>
              <a:rPr lang="en" sz="1600">
                <a:solidFill>
                  <a:srgbClr val="F3F3F3"/>
                </a:solidFill>
                <a:latin typeface="Share Tech"/>
                <a:ea typeface="Share Tech"/>
                <a:cs typeface="Share Tech"/>
                <a:sym typeface="Share Tech"/>
              </a:rPr>
              <a:t>: HTML, CSS and Javascript framework for UI</a:t>
            </a:r>
            <a:endParaRPr sz="1600">
              <a:solidFill>
                <a:srgbClr val="F3F3F3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215900" lvl="1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Share Tech"/>
              <a:buChar char="○"/>
            </a:pPr>
            <a:r>
              <a:rPr b="1" lang="en" sz="16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ChartJs</a:t>
            </a:r>
            <a:r>
              <a:rPr lang="en" sz="1600">
                <a:solidFill>
                  <a:srgbClr val="F3F3F3"/>
                </a:solidFill>
                <a:latin typeface="Share Tech"/>
                <a:ea typeface="Share Tech"/>
                <a:cs typeface="Share Tech"/>
                <a:sym typeface="Share Tech"/>
              </a:rPr>
              <a:t>:</a:t>
            </a:r>
            <a:r>
              <a:rPr b="1" lang="en" sz="1600">
                <a:solidFill>
                  <a:srgbClr val="F3F3F3"/>
                </a:solidFill>
                <a:latin typeface="Share Tech"/>
                <a:ea typeface="Share Tech"/>
                <a:cs typeface="Share Tech"/>
                <a:sym typeface="Share Tech"/>
              </a:rPr>
              <a:t> </a:t>
            </a:r>
            <a:r>
              <a:rPr lang="en" sz="1600">
                <a:solidFill>
                  <a:srgbClr val="F3F3F3"/>
                </a:solidFill>
                <a:latin typeface="Share Tech"/>
                <a:ea typeface="Share Tech"/>
                <a:cs typeface="Share Tech"/>
                <a:sym typeface="Share Tech"/>
              </a:rPr>
              <a:t> HTML based Javascript charts</a:t>
            </a:r>
            <a:endParaRPr sz="1600">
              <a:solidFill>
                <a:srgbClr val="F3F3F3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215900" lvl="1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Share Tech"/>
              <a:buChar char="○"/>
            </a:pPr>
            <a:r>
              <a:rPr b="1" lang="en" sz="16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ReactJS</a:t>
            </a:r>
            <a:r>
              <a:rPr lang="en" sz="1600">
                <a:solidFill>
                  <a:srgbClr val="F3F3F3"/>
                </a:solidFill>
                <a:latin typeface="Share Tech"/>
                <a:ea typeface="Share Tech"/>
                <a:cs typeface="Share Tech"/>
                <a:sym typeface="Share Tech"/>
              </a:rPr>
              <a:t>:</a:t>
            </a:r>
            <a:r>
              <a:rPr b="1" lang="en" sz="1600">
                <a:solidFill>
                  <a:srgbClr val="F3F3F3"/>
                </a:solidFill>
                <a:latin typeface="Share Tech"/>
                <a:ea typeface="Share Tech"/>
                <a:cs typeface="Share Tech"/>
                <a:sym typeface="Share Tech"/>
              </a:rPr>
              <a:t> </a:t>
            </a:r>
            <a:r>
              <a:rPr lang="en" sz="1600">
                <a:solidFill>
                  <a:srgbClr val="F3F3F3"/>
                </a:solidFill>
                <a:latin typeface="Share Tech"/>
                <a:ea typeface="Share Tech"/>
                <a:cs typeface="Share Tech"/>
                <a:sym typeface="Share Tech"/>
              </a:rPr>
              <a:t>Front-end Javascript library for UI</a:t>
            </a:r>
            <a:endParaRPr sz="1600">
              <a:solidFill>
                <a:srgbClr val="F3F3F3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Share Tech"/>
              <a:buChar char="●"/>
            </a:pPr>
            <a:r>
              <a:rPr b="1" lang="en" sz="16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Typescript</a:t>
            </a: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: </a:t>
            </a:r>
            <a:r>
              <a:rPr b="1" lang="en" sz="16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 </a:t>
            </a:r>
            <a:r>
              <a:rPr lang="en" sz="16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Strict syntactical superset of Javascript</a:t>
            </a:r>
            <a:endParaRPr sz="16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Share Tech"/>
              <a:buChar char="●"/>
            </a:pPr>
            <a:r>
              <a:rPr b="1" lang="en" sz="1600">
                <a:solidFill>
                  <a:srgbClr val="00CFCC"/>
                </a:solidFill>
                <a:latin typeface="Share Tech"/>
                <a:ea typeface="Share Tech"/>
                <a:cs typeface="Share Tech"/>
                <a:sym typeface="Share Tech"/>
              </a:rPr>
              <a:t>NodeJS</a:t>
            </a: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: </a:t>
            </a:r>
            <a:r>
              <a:rPr lang="en" sz="1600">
                <a:solidFill>
                  <a:srgbClr val="F3F3F3"/>
                </a:solidFill>
                <a:latin typeface="Share Tech"/>
                <a:ea typeface="Share Tech"/>
                <a:cs typeface="Share Tech"/>
                <a:sym typeface="Share Tech"/>
              </a:rPr>
              <a:t>JavaScript </a:t>
            </a:r>
            <a:r>
              <a:rPr lang="en" sz="1600">
                <a:solidFill>
                  <a:srgbClr val="F3F3F3"/>
                </a:solidFill>
                <a:latin typeface="Share Tech"/>
                <a:ea typeface="Share Tech"/>
                <a:cs typeface="Share Tech"/>
                <a:sym typeface="Share Tech"/>
              </a:rPr>
              <a:t>runtime environment</a:t>
            </a:r>
            <a:endParaRPr sz="1600">
              <a:solidFill>
                <a:srgbClr val="F3F3F3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Share Tech"/>
              <a:buChar char="●"/>
            </a:pPr>
            <a:r>
              <a:rPr b="1" lang="en" sz="1600">
                <a:solidFill>
                  <a:srgbClr val="00CFCC"/>
                </a:solidFill>
                <a:latin typeface="Share Tech"/>
                <a:ea typeface="Share Tech"/>
                <a:cs typeface="Share Tech"/>
                <a:sym typeface="Share Tech"/>
              </a:rPr>
              <a:t>Jasmin</a:t>
            </a: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: </a:t>
            </a:r>
            <a:r>
              <a:rPr lang="en" sz="1600">
                <a:solidFill>
                  <a:srgbClr val="F3F3F3"/>
                </a:solidFill>
                <a:latin typeface="Share Tech"/>
                <a:ea typeface="Share Tech"/>
                <a:cs typeface="Share Tech"/>
                <a:sym typeface="Share Tech"/>
              </a:rPr>
              <a:t>Business m</a:t>
            </a:r>
            <a:r>
              <a:rPr lang="en" sz="1600">
                <a:solidFill>
                  <a:srgbClr val="F3F3F3"/>
                </a:solidFill>
                <a:latin typeface="Share Tech"/>
                <a:ea typeface="Share Tech"/>
                <a:cs typeface="Share Tech"/>
                <a:sym typeface="Share Tech"/>
              </a:rPr>
              <a:t>anagement software</a:t>
            </a:r>
            <a:endParaRPr sz="1600">
              <a:solidFill>
                <a:srgbClr val="F3F3F3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Share Tech"/>
              <a:buChar char="●"/>
            </a:pPr>
            <a:r>
              <a:rPr b="1" lang="en" sz="1600">
                <a:solidFill>
                  <a:srgbClr val="00CFCC"/>
                </a:solidFill>
                <a:latin typeface="Share Tech"/>
                <a:ea typeface="Share Tech"/>
                <a:cs typeface="Share Tech"/>
                <a:sym typeface="Share Tech"/>
              </a:rPr>
              <a:t>Docker</a:t>
            </a:r>
            <a:r>
              <a:rPr lang="en" sz="1600">
                <a:solidFill>
                  <a:srgbClr val="F3F3F3"/>
                </a:solidFill>
                <a:latin typeface="Share Tech"/>
                <a:ea typeface="Share Tech"/>
                <a:cs typeface="Share Tech"/>
                <a:sym typeface="Share Tech"/>
              </a:rPr>
              <a:t>: Open source containerization platform</a:t>
            </a:r>
            <a:endParaRPr sz="1600">
              <a:solidFill>
                <a:srgbClr val="F3F3F3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Share Tech"/>
              <a:buChar char="●"/>
            </a:pPr>
            <a:r>
              <a:rPr b="1" lang="en" sz="16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NPM: </a:t>
            </a:r>
            <a:r>
              <a:rPr lang="en" sz="1600">
                <a:solidFill>
                  <a:srgbClr val="F3F3F3"/>
                </a:solidFill>
                <a:latin typeface="Share Tech"/>
                <a:ea typeface="Share Tech"/>
                <a:cs typeface="Share Tech"/>
                <a:sym typeface="Share Tech"/>
              </a:rPr>
              <a:t>Packet manager to install dependencies</a:t>
            </a:r>
            <a:endParaRPr sz="1600">
              <a:solidFill>
                <a:srgbClr val="F3F3F3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16" name="Google Shape;516;p26"/>
          <p:cNvSpPr txBox="1"/>
          <p:nvPr>
            <p:ph type="ctrTitle"/>
          </p:nvPr>
        </p:nvSpPr>
        <p:spPr>
          <a:xfrm>
            <a:off x="584500" y="268375"/>
            <a:ext cx="5110800" cy="98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517" name="Google Shape;517;p26"/>
          <p:cNvSpPr/>
          <p:nvPr/>
        </p:nvSpPr>
        <p:spPr>
          <a:xfrm>
            <a:off x="5782875" y="2683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6"/>
          <p:cNvSpPr txBox="1"/>
          <p:nvPr>
            <p:ph idx="2" type="title"/>
          </p:nvPr>
        </p:nvSpPr>
        <p:spPr>
          <a:xfrm>
            <a:off x="5774575" y="253350"/>
            <a:ext cx="1094100" cy="11001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19" name="Google Shape;519;p26"/>
          <p:cNvSpPr txBox="1"/>
          <p:nvPr>
            <p:ph type="ctrTitle"/>
          </p:nvPr>
        </p:nvSpPr>
        <p:spPr>
          <a:xfrm>
            <a:off x="584500" y="268375"/>
            <a:ext cx="5110800" cy="98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520" name="Google Shape;520;p26"/>
          <p:cNvSpPr/>
          <p:nvPr/>
        </p:nvSpPr>
        <p:spPr>
          <a:xfrm>
            <a:off x="5782875" y="2683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6"/>
          <p:cNvSpPr txBox="1"/>
          <p:nvPr>
            <p:ph idx="2" type="title"/>
          </p:nvPr>
        </p:nvSpPr>
        <p:spPr>
          <a:xfrm>
            <a:off x="5774575" y="253350"/>
            <a:ext cx="1094100" cy="11001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522" name="Google Shape;5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325" y="3317819"/>
            <a:ext cx="1094100" cy="10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4625" y="3317825"/>
            <a:ext cx="1094100" cy="10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3850" y="1915975"/>
            <a:ext cx="1205675" cy="10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7538" y="1915973"/>
            <a:ext cx="1205675" cy="120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7"/>
          <p:cNvSpPr txBox="1"/>
          <p:nvPr/>
        </p:nvSpPr>
        <p:spPr>
          <a:xfrm>
            <a:off x="1089725" y="4420200"/>
            <a:ext cx="1797000" cy="621000"/>
          </a:xfrm>
          <a:prstGeom prst="rect">
            <a:avLst/>
          </a:prstGeom>
          <a:solidFill>
            <a:srgbClr val="40566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31" name="Google Shape;531;p27"/>
          <p:cNvSpPr txBox="1"/>
          <p:nvPr/>
        </p:nvSpPr>
        <p:spPr>
          <a:xfrm>
            <a:off x="1088975" y="1552100"/>
            <a:ext cx="1797000" cy="2526000"/>
          </a:xfrm>
          <a:prstGeom prst="rect">
            <a:avLst/>
          </a:prstGeom>
          <a:solidFill>
            <a:srgbClr val="40566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32" name="Google Shape;532;p27"/>
          <p:cNvSpPr txBox="1"/>
          <p:nvPr/>
        </p:nvSpPr>
        <p:spPr>
          <a:xfrm>
            <a:off x="3430475" y="1552100"/>
            <a:ext cx="4518600" cy="2132100"/>
          </a:xfrm>
          <a:prstGeom prst="rect">
            <a:avLst/>
          </a:prstGeom>
          <a:solidFill>
            <a:srgbClr val="40566D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33" name="Google Shape;533;p27"/>
          <p:cNvSpPr/>
          <p:nvPr/>
        </p:nvSpPr>
        <p:spPr>
          <a:xfrm>
            <a:off x="1543185" y="1629100"/>
            <a:ext cx="888600" cy="208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aven Pro"/>
                <a:ea typeface="Maven Pro"/>
                <a:cs typeface="Maven Pro"/>
                <a:sym typeface="Maven Pro"/>
              </a:rPr>
              <a:t>Frontend</a:t>
            </a:r>
            <a:endParaRPr b="1" sz="11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34" name="Google Shape;534;p27"/>
          <p:cNvSpPr/>
          <p:nvPr/>
        </p:nvSpPr>
        <p:spPr>
          <a:xfrm>
            <a:off x="3659208" y="2875575"/>
            <a:ext cx="1382400" cy="26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5329275" y="2875566"/>
            <a:ext cx="1085100" cy="26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6700875" y="2875566"/>
            <a:ext cx="1085100" cy="26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7" name="Google Shape;537;p27"/>
          <p:cNvCxnSpPr>
            <a:endCxn id="531" idx="3"/>
          </p:cNvCxnSpPr>
          <p:nvPr/>
        </p:nvCxnSpPr>
        <p:spPr>
          <a:xfrm rot="10800000">
            <a:off x="2885975" y="2815100"/>
            <a:ext cx="54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8" name="Google Shape;538;p27"/>
          <p:cNvCxnSpPr>
            <a:endCxn id="539" idx="0"/>
          </p:cNvCxnSpPr>
          <p:nvPr/>
        </p:nvCxnSpPr>
        <p:spPr>
          <a:xfrm>
            <a:off x="1987325" y="3789900"/>
            <a:ext cx="900" cy="7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0" name="Google Shape;540;p27"/>
          <p:cNvSpPr txBox="1"/>
          <p:nvPr>
            <p:ph type="ctrTitle"/>
          </p:nvPr>
        </p:nvSpPr>
        <p:spPr>
          <a:xfrm>
            <a:off x="584500" y="268375"/>
            <a:ext cx="5110800" cy="98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541" name="Google Shape;541;p27"/>
          <p:cNvSpPr txBox="1"/>
          <p:nvPr>
            <p:ph idx="2" type="title"/>
          </p:nvPr>
        </p:nvSpPr>
        <p:spPr>
          <a:xfrm>
            <a:off x="5774575" y="253350"/>
            <a:ext cx="1094100" cy="11001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42" name="Google Shape;542;p27"/>
          <p:cNvSpPr txBox="1"/>
          <p:nvPr>
            <p:ph idx="2" type="title"/>
          </p:nvPr>
        </p:nvSpPr>
        <p:spPr>
          <a:xfrm>
            <a:off x="3653475" y="2875584"/>
            <a:ext cx="1393800" cy="2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Web server API</a:t>
            </a:r>
            <a:endParaRPr b="1" sz="11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43" name="Google Shape;543;p27"/>
          <p:cNvSpPr txBox="1"/>
          <p:nvPr>
            <p:ph idx="2" type="title"/>
          </p:nvPr>
        </p:nvSpPr>
        <p:spPr>
          <a:xfrm>
            <a:off x="5324775" y="2875575"/>
            <a:ext cx="1094100" cy="2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Node.JS</a:t>
            </a:r>
            <a:endParaRPr b="1" sz="11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44" name="Google Shape;544;p27"/>
          <p:cNvSpPr txBox="1"/>
          <p:nvPr>
            <p:ph idx="2" type="title"/>
          </p:nvPr>
        </p:nvSpPr>
        <p:spPr>
          <a:xfrm>
            <a:off x="6696375" y="2875575"/>
            <a:ext cx="888600" cy="2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SAF-T</a:t>
            </a:r>
            <a:endParaRPr b="1" sz="11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545" name="Google Shape;545;p27"/>
          <p:cNvCxnSpPr/>
          <p:nvPr/>
        </p:nvCxnSpPr>
        <p:spPr>
          <a:xfrm>
            <a:off x="5186331" y="2866566"/>
            <a:ext cx="0" cy="287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Google Shape;546;p27"/>
          <p:cNvCxnSpPr/>
          <p:nvPr/>
        </p:nvCxnSpPr>
        <p:spPr>
          <a:xfrm>
            <a:off x="6557931" y="2866566"/>
            <a:ext cx="0" cy="287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7" name="Google Shape;547;p27"/>
          <p:cNvSpPr/>
          <p:nvPr/>
        </p:nvSpPr>
        <p:spPr>
          <a:xfrm>
            <a:off x="3654108" y="2113575"/>
            <a:ext cx="1382400" cy="26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6700875" y="2113566"/>
            <a:ext cx="1085100" cy="26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7"/>
          <p:cNvSpPr txBox="1"/>
          <p:nvPr>
            <p:ph idx="2" type="title"/>
          </p:nvPr>
        </p:nvSpPr>
        <p:spPr>
          <a:xfrm>
            <a:off x="3648375" y="2113584"/>
            <a:ext cx="1393800" cy="2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Jasmin API</a:t>
            </a:r>
            <a:endParaRPr b="1" sz="11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50" name="Google Shape;550;p27"/>
          <p:cNvSpPr txBox="1"/>
          <p:nvPr>
            <p:ph idx="2" type="title"/>
          </p:nvPr>
        </p:nvSpPr>
        <p:spPr>
          <a:xfrm>
            <a:off x="6696375" y="2113575"/>
            <a:ext cx="945900" cy="2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Primavera</a:t>
            </a:r>
            <a:endParaRPr b="1" sz="11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551" name="Google Shape;551;p27"/>
          <p:cNvCxnSpPr>
            <a:endCxn id="549" idx="3"/>
          </p:cNvCxnSpPr>
          <p:nvPr/>
        </p:nvCxnSpPr>
        <p:spPr>
          <a:xfrm rot="10800000">
            <a:off x="5042175" y="2248134"/>
            <a:ext cx="1659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2" name="Google Shape;552;p27"/>
          <p:cNvSpPr/>
          <p:nvPr/>
        </p:nvSpPr>
        <p:spPr>
          <a:xfrm>
            <a:off x="5427610" y="1629100"/>
            <a:ext cx="888600" cy="208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7"/>
          <p:cNvSpPr txBox="1"/>
          <p:nvPr>
            <p:ph idx="2" type="title"/>
          </p:nvPr>
        </p:nvSpPr>
        <p:spPr>
          <a:xfrm>
            <a:off x="5423925" y="1629107"/>
            <a:ext cx="895800" cy="2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Backend</a:t>
            </a:r>
            <a:endParaRPr b="1" sz="10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1285025" y="4566700"/>
            <a:ext cx="1406400" cy="31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7"/>
          <p:cNvSpPr txBox="1"/>
          <p:nvPr>
            <p:ph idx="2" type="title"/>
          </p:nvPr>
        </p:nvSpPr>
        <p:spPr>
          <a:xfrm>
            <a:off x="1279175" y="4574700"/>
            <a:ext cx="14181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User</a:t>
            </a:r>
            <a:endParaRPr b="1" sz="14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1296275" y="1979025"/>
            <a:ext cx="1382400" cy="1887000"/>
          </a:xfrm>
          <a:prstGeom prst="rect">
            <a:avLst/>
          </a:prstGeom>
          <a:solidFill>
            <a:srgbClr val="FFEC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1448675" y="2382675"/>
            <a:ext cx="1094100" cy="1301400"/>
          </a:xfrm>
          <a:prstGeom prst="rect">
            <a:avLst/>
          </a:prstGeom>
          <a:solidFill>
            <a:srgbClr val="FFD6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1572125" y="2736650"/>
            <a:ext cx="830700" cy="78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7"/>
          <p:cNvSpPr txBox="1"/>
          <p:nvPr>
            <p:ph idx="2" type="title"/>
          </p:nvPr>
        </p:nvSpPr>
        <p:spPr>
          <a:xfrm>
            <a:off x="1291275" y="2021477"/>
            <a:ext cx="1393800" cy="2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Web Browser</a:t>
            </a:r>
            <a:endParaRPr b="1" sz="11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59" name="Google Shape;559;p27"/>
          <p:cNvSpPr txBox="1"/>
          <p:nvPr>
            <p:ph idx="2" type="title"/>
          </p:nvPr>
        </p:nvSpPr>
        <p:spPr>
          <a:xfrm>
            <a:off x="1448675" y="2402475"/>
            <a:ext cx="1094100" cy="2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Tesla 360 </a:t>
            </a:r>
            <a:endParaRPr b="1" sz="10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Dashboard</a:t>
            </a:r>
            <a:endParaRPr b="1" sz="10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60" name="Google Shape;560;p27"/>
          <p:cNvSpPr txBox="1"/>
          <p:nvPr>
            <p:ph idx="2" type="title"/>
          </p:nvPr>
        </p:nvSpPr>
        <p:spPr>
          <a:xfrm>
            <a:off x="1572125" y="2736675"/>
            <a:ext cx="830700" cy="2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ReactJS</a:t>
            </a:r>
            <a:endParaRPr b="1" sz="10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Frontend</a:t>
            </a:r>
            <a:endParaRPr b="1" sz="10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61" name="Google Shape;5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875" y="2905725"/>
            <a:ext cx="208800" cy="208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2" name="Google Shape;562;p27"/>
          <p:cNvGrpSpPr/>
          <p:nvPr/>
        </p:nvGrpSpPr>
        <p:grpSpPr>
          <a:xfrm>
            <a:off x="1795362" y="3115541"/>
            <a:ext cx="379489" cy="366046"/>
            <a:chOff x="1281837" y="1937091"/>
            <a:chExt cx="379489" cy="366046"/>
          </a:xfrm>
        </p:grpSpPr>
        <p:sp>
          <p:nvSpPr>
            <p:cNvPr id="563" name="Google Shape;563;p27"/>
            <p:cNvSpPr/>
            <p:nvPr/>
          </p:nvSpPr>
          <p:spPr>
            <a:xfrm>
              <a:off x="1436861" y="2112975"/>
              <a:ext cx="69444" cy="68902"/>
            </a:xfrm>
            <a:custGeom>
              <a:rect b="b" l="l" r="r" t="t"/>
              <a:pathLst>
                <a:path extrusionOk="0" h="2163" w="2180">
                  <a:moveTo>
                    <a:pt x="1086" y="1"/>
                  </a:moveTo>
                  <a:cubicBezTo>
                    <a:pt x="526" y="1"/>
                    <a:pt x="0" y="443"/>
                    <a:pt x="0" y="1079"/>
                  </a:cubicBezTo>
                  <a:cubicBezTo>
                    <a:pt x="0" y="1675"/>
                    <a:pt x="501" y="2163"/>
                    <a:pt x="1096" y="2163"/>
                  </a:cubicBezTo>
                  <a:cubicBezTo>
                    <a:pt x="1703" y="2163"/>
                    <a:pt x="2179" y="1675"/>
                    <a:pt x="2179" y="1079"/>
                  </a:cubicBezTo>
                  <a:cubicBezTo>
                    <a:pt x="2144" y="1020"/>
                    <a:pt x="2144" y="960"/>
                    <a:pt x="2132" y="889"/>
                  </a:cubicBezTo>
                  <a:cubicBezTo>
                    <a:pt x="2121" y="802"/>
                    <a:pt x="2040" y="744"/>
                    <a:pt x="1963" y="744"/>
                  </a:cubicBezTo>
                  <a:cubicBezTo>
                    <a:pt x="1955" y="744"/>
                    <a:pt x="1948" y="745"/>
                    <a:pt x="1941" y="746"/>
                  </a:cubicBezTo>
                  <a:cubicBezTo>
                    <a:pt x="1846" y="770"/>
                    <a:pt x="1786" y="853"/>
                    <a:pt x="1810" y="948"/>
                  </a:cubicBezTo>
                  <a:cubicBezTo>
                    <a:pt x="1883" y="1428"/>
                    <a:pt x="1488" y="1811"/>
                    <a:pt x="1059" y="1811"/>
                  </a:cubicBezTo>
                  <a:cubicBezTo>
                    <a:pt x="923" y="1811"/>
                    <a:pt x="784" y="1772"/>
                    <a:pt x="655" y="1687"/>
                  </a:cubicBezTo>
                  <a:cubicBezTo>
                    <a:pt x="48" y="1282"/>
                    <a:pt x="346" y="329"/>
                    <a:pt x="1072" y="329"/>
                  </a:cubicBezTo>
                  <a:cubicBezTo>
                    <a:pt x="1239" y="329"/>
                    <a:pt x="1405" y="389"/>
                    <a:pt x="1536" y="496"/>
                  </a:cubicBezTo>
                  <a:cubicBezTo>
                    <a:pt x="1567" y="522"/>
                    <a:pt x="1605" y="534"/>
                    <a:pt x="1642" y="534"/>
                  </a:cubicBezTo>
                  <a:cubicBezTo>
                    <a:pt x="1692" y="534"/>
                    <a:pt x="1741" y="513"/>
                    <a:pt x="1774" y="472"/>
                  </a:cubicBezTo>
                  <a:cubicBezTo>
                    <a:pt x="1834" y="389"/>
                    <a:pt x="1822" y="294"/>
                    <a:pt x="1751" y="234"/>
                  </a:cubicBezTo>
                  <a:cubicBezTo>
                    <a:pt x="1545" y="73"/>
                    <a:pt x="1313" y="1"/>
                    <a:pt x="1086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1281837" y="1937091"/>
              <a:ext cx="379489" cy="366046"/>
            </a:xfrm>
            <a:custGeom>
              <a:rect b="b" l="l" r="r" t="t"/>
              <a:pathLst>
                <a:path extrusionOk="0" h="11491" w="11913">
                  <a:moveTo>
                    <a:pt x="1031" y="2185"/>
                  </a:moveTo>
                  <a:cubicBezTo>
                    <a:pt x="1151" y="2185"/>
                    <a:pt x="1275" y="2224"/>
                    <a:pt x="1387" y="2311"/>
                  </a:cubicBezTo>
                  <a:cubicBezTo>
                    <a:pt x="1625" y="2489"/>
                    <a:pt x="1673" y="2834"/>
                    <a:pt x="1506" y="3084"/>
                  </a:cubicBezTo>
                  <a:cubicBezTo>
                    <a:pt x="1389" y="3256"/>
                    <a:pt x="1207" y="3337"/>
                    <a:pt x="1026" y="3337"/>
                  </a:cubicBezTo>
                  <a:cubicBezTo>
                    <a:pt x="767" y="3337"/>
                    <a:pt x="510" y="3171"/>
                    <a:pt x="447" y="2870"/>
                  </a:cubicBezTo>
                  <a:cubicBezTo>
                    <a:pt x="376" y="2492"/>
                    <a:pt x="689" y="2185"/>
                    <a:pt x="1031" y="2185"/>
                  </a:cubicBezTo>
                  <a:close/>
                  <a:moveTo>
                    <a:pt x="4269" y="3025"/>
                  </a:moveTo>
                  <a:cubicBezTo>
                    <a:pt x="4364" y="3073"/>
                    <a:pt x="5435" y="3680"/>
                    <a:pt x="5519" y="3739"/>
                  </a:cubicBezTo>
                  <a:lnTo>
                    <a:pt x="4269" y="4454"/>
                  </a:lnTo>
                  <a:lnTo>
                    <a:pt x="4269" y="3025"/>
                  </a:lnTo>
                  <a:close/>
                  <a:moveTo>
                    <a:pt x="7448" y="3025"/>
                  </a:moveTo>
                  <a:lnTo>
                    <a:pt x="7448" y="4454"/>
                  </a:lnTo>
                  <a:lnTo>
                    <a:pt x="6197" y="3739"/>
                  </a:lnTo>
                  <a:lnTo>
                    <a:pt x="7448" y="3025"/>
                  </a:lnTo>
                  <a:close/>
                  <a:moveTo>
                    <a:pt x="2550" y="2268"/>
                  </a:moveTo>
                  <a:cubicBezTo>
                    <a:pt x="2817" y="2268"/>
                    <a:pt x="3085" y="2336"/>
                    <a:pt x="3328" y="2477"/>
                  </a:cubicBezTo>
                  <a:cubicBezTo>
                    <a:pt x="3697" y="2692"/>
                    <a:pt x="3566" y="2608"/>
                    <a:pt x="3935" y="2811"/>
                  </a:cubicBezTo>
                  <a:lnTo>
                    <a:pt x="3935" y="4644"/>
                  </a:lnTo>
                  <a:lnTo>
                    <a:pt x="2328" y="5573"/>
                  </a:lnTo>
                  <a:lnTo>
                    <a:pt x="1744" y="5240"/>
                  </a:lnTo>
                  <a:cubicBezTo>
                    <a:pt x="1375" y="5037"/>
                    <a:pt x="1125" y="4692"/>
                    <a:pt x="1006" y="4275"/>
                  </a:cubicBezTo>
                  <a:cubicBezTo>
                    <a:pt x="947" y="4085"/>
                    <a:pt x="923" y="3870"/>
                    <a:pt x="959" y="3680"/>
                  </a:cubicBezTo>
                  <a:lnTo>
                    <a:pt x="959" y="3680"/>
                  </a:lnTo>
                  <a:cubicBezTo>
                    <a:pt x="981" y="3681"/>
                    <a:pt x="1003" y="3682"/>
                    <a:pt x="1025" y="3682"/>
                  </a:cubicBezTo>
                  <a:cubicBezTo>
                    <a:pt x="1659" y="3682"/>
                    <a:pt x="2129" y="3028"/>
                    <a:pt x="1875" y="2418"/>
                  </a:cubicBezTo>
                  <a:cubicBezTo>
                    <a:pt x="2090" y="2319"/>
                    <a:pt x="2320" y="2268"/>
                    <a:pt x="2550" y="2268"/>
                  </a:cubicBezTo>
                  <a:close/>
                  <a:moveTo>
                    <a:pt x="9186" y="2275"/>
                  </a:moveTo>
                  <a:cubicBezTo>
                    <a:pt x="10067" y="2275"/>
                    <a:pt x="10781" y="2977"/>
                    <a:pt x="10781" y="3858"/>
                  </a:cubicBezTo>
                  <a:cubicBezTo>
                    <a:pt x="10781" y="4418"/>
                    <a:pt x="10460" y="4954"/>
                    <a:pt x="9972" y="5240"/>
                  </a:cubicBezTo>
                  <a:lnTo>
                    <a:pt x="9400" y="5573"/>
                  </a:lnTo>
                  <a:cubicBezTo>
                    <a:pt x="9186" y="5454"/>
                    <a:pt x="7983" y="4751"/>
                    <a:pt x="7793" y="4644"/>
                  </a:cubicBezTo>
                  <a:lnTo>
                    <a:pt x="7793" y="2834"/>
                  </a:lnTo>
                  <a:cubicBezTo>
                    <a:pt x="8245" y="2596"/>
                    <a:pt x="8567" y="2275"/>
                    <a:pt x="9186" y="2275"/>
                  </a:cubicBezTo>
                  <a:close/>
                  <a:moveTo>
                    <a:pt x="3935" y="5013"/>
                  </a:moveTo>
                  <a:lnTo>
                    <a:pt x="3935" y="6478"/>
                  </a:lnTo>
                  <a:lnTo>
                    <a:pt x="2673" y="5751"/>
                  </a:lnTo>
                  <a:lnTo>
                    <a:pt x="3935" y="5013"/>
                  </a:lnTo>
                  <a:close/>
                  <a:moveTo>
                    <a:pt x="7793" y="5037"/>
                  </a:moveTo>
                  <a:cubicBezTo>
                    <a:pt x="7948" y="5120"/>
                    <a:pt x="8900" y="5668"/>
                    <a:pt x="9055" y="5763"/>
                  </a:cubicBezTo>
                  <a:lnTo>
                    <a:pt x="7793" y="6490"/>
                  </a:lnTo>
                  <a:lnTo>
                    <a:pt x="7793" y="5037"/>
                  </a:lnTo>
                  <a:close/>
                  <a:moveTo>
                    <a:pt x="5852" y="3918"/>
                  </a:moveTo>
                  <a:lnTo>
                    <a:pt x="7448" y="4823"/>
                  </a:lnTo>
                  <a:lnTo>
                    <a:pt x="7448" y="6668"/>
                  </a:lnTo>
                  <a:lnTo>
                    <a:pt x="5852" y="7573"/>
                  </a:lnTo>
                  <a:lnTo>
                    <a:pt x="4257" y="6668"/>
                  </a:lnTo>
                  <a:lnTo>
                    <a:pt x="4257" y="4823"/>
                  </a:lnTo>
                  <a:lnTo>
                    <a:pt x="5852" y="3918"/>
                  </a:lnTo>
                  <a:close/>
                  <a:moveTo>
                    <a:pt x="7448" y="7061"/>
                  </a:moveTo>
                  <a:lnTo>
                    <a:pt x="7448" y="8490"/>
                  </a:lnTo>
                  <a:cubicBezTo>
                    <a:pt x="7352" y="8442"/>
                    <a:pt x="6281" y="7835"/>
                    <a:pt x="6197" y="7776"/>
                  </a:cubicBezTo>
                  <a:lnTo>
                    <a:pt x="7448" y="7061"/>
                  </a:lnTo>
                  <a:close/>
                  <a:moveTo>
                    <a:pt x="4269" y="7073"/>
                  </a:moveTo>
                  <a:lnTo>
                    <a:pt x="5519" y="7787"/>
                  </a:lnTo>
                  <a:lnTo>
                    <a:pt x="4269" y="8502"/>
                  </a:lnTo>
                  <a:lnTo>
                    <a:pt x="4269" y="7073"/>
                  </a:lnTo>
                  <a:close/>
                  <a:moveTo>
                    <a:pt x="9376" y="5954"/>
                  </a:moveTo>
                  <a:lnTo>
                    <a:pt x="9960" y="6287"/>
                  </a:lnTo>
                  <a:cubicBezTo>
                    <a:pt x="10329" y="6490"/>
                    <a:pt x="10579" y="6835"/>
                    <a:pt x="10710" y="7252"/>
                  </a:cubicBezTo>
                  <a:cubicBezTo>
                    <a:pt x="10746" y="7430"/>
                    <a:pt x="10757" y="7609"/>
                    <a:pt x="10757" y="7787"/>
                  </a:cubicBezTo>
                  <a:cubicBezTo>
                    <a:pt x="10736" y="7786"/>
                    <a:pt x="10714" y="7785"/>
                    <a:pt x="10693" y="7785"/>
                  </a:cubicBezTo>
                  <a:cubicBezTo>
                    <a:pt x="10049" y="7785"/>
                    <a:pt x="9612" y="8474"/>
                    <a:pt x="9888" y="9085"/>
                  </a:cubicBezTo>
                  <a:cubicBezTo>
                    <a:pt x="9662" y="9190"/>
                    <a:pt x="9412" y="9249"/>
                    <a:pt x="9161" y="9249"/>
                  </a:cubicBezTo>
                  <a:cubicBezTo>
                    <a:pt x="8898" y="9249"/>
                    <a:pt x="8632" y="9184"/>
                    <a:pt x="8388" y="9038"/>
                  </a:cubicBezTo>
                  <a:cubicBezTo>
                    <a:pt x="8007" y="8811"/>
                    <a:pt x="8138" y="8907"/>
                    <a:pt x="7769" y="8692"/>
                  </a:cubicBezTo>
                  <a:lnTo>
                    <a:pt x="7769" y="6883"/>
                  </a:lnTo>
                  <a:lnTo>
                    <a:pt x="9376" y="5954"/>
                  </a:lnTo>
                  <a:close/>
                  <a:moveTo>
                    <a:pt x="10731" y="8111"/>
                  </a:moveTo>
                  <a:cubicBezTo>
                    <a:pt x="10841" y="8111"/>
                    <a:pt x="10950" y="8142"/>
                    <a:pt x="11043" y="8204"/>
                  </a:cubicBezTo>
                  <a:cubicBezTo>
                    <a:pt x="11484" y="8502"/>
                    <a:pt x="11329" y="9157"/>
                    <a:pt x="10841" y="9264"/>
                  </a:cubicBezTo>
                  <a:cubicBezTo>
                    <a:pt x="10802" y="9271"/>
                    <a:pt x="10764" y="9275"/>
                    <a:pt x="10726" y="9275"/>
                  </a:cubicBezTo>
                  <a:cubicBezTo>
                    <a:pt x="10276" y="9275"/>
                    <a:pt x="9982" y="8767"/>
                    <a:pt x="10246" y="8371"/>
                  </a:cubicBezTo>
                  <a:cubicBezTo>
                    <a:pt x="10358" y="8199"/>
                    <a:pt x="10545" y="8111"/>
                    <a:pt x="10731" y="8111"/>
                  </a:cubicBezTo>
                  <a:close/>
                  <a:moveTo>
                    <a:pt x="5852" y="7978"/>
                  </a:moveTo>
                  <a:cubicBezTo>
                    <a:pt x="6043" y="8097"/>
                    <a:pt x="7233" y="8764"/>
                    <a:pt x="7448" y="8883"/>
                  </a:cubicBezTo>
                  <a:lnTo>
                    <a:pt x="7448" y="9585"/>
                  </a:lnTo>
                  <a:cubicBezTo>
                    <a:pt x="7448" y="10466"/>
                    <a:pt x="6733" y="11181"/>
                    <a:pt x="5852" y="11181"/>
                  </a:cubicBezTo>
                  <a:cubicBezTo>
                    <a:pt x="4971" y="11181"/>
                    <a:pt x="4257" y="10466"/>
                    <a:pt x="4257" y="9585"/>
                  </a:cubicBezTo>
                  <a:lnTo>
                    <a:pt x="4257" y="8883"/>
                  </a:lnTo>
                  <a:lnTo>
                    <a:pt x="5852" y="7978"/>
                  </a:lnTo>
                  <a:close/>
                  <a:moveTo>
                    <a:pt x="5852" y="1"/>
                  </a:moveTo>
                  <a:cubicBezTo>
                    <a:pt x="4792" y="1"/>
                    <a:pt x="3935" y="870"/>
                    <a:pt x="3935" y="1918"/>
                  </a:cubicBezTo>
                  <a:lnTo>
                    <a:pt x="3935" y="2430"/>
                  </a:lnTo>
                  <a:cubicBezTo>
                    <a:pt x="3649" y="2263"/>
                    <a:pt x="3757" y="2322"/>
                    <a:pt x="3483" y="2180"/>
                  </a:cubicBezTo>
                  <a:cubicBezTo>
                    <a:pt x="3183" y="2005"/>
                    <a:pt x="2854" y="1922"/>
                    <a:pt x="2529" y="1922"/>
                  </a:cubicBezTo>
                  <a:cubicBezTo>
                    <a:pt x="2235" y="1922"/>
                    <a:pt x="1945" y="1990"/>
                    <a:pt x="1685" y="2120"/>
                  </a:cubicBezTo>
                  <a:cubicBezTo>
                    <a:pt x="1491" y="1915"/>
                    <a:pt x="1256" y="1827"/>
                    <a:pt x="1027" y="1827"/>
                  </a:cubicBezTo>
                  <a:cubicBezTo>
                    <a:pt x="497" y="1827"/>
                    <a:pt x="0" y="2303"/>
                    <a:pt x="125" y="2918"/>
                  </a:cubicBezTo>
                  <a:cubicBezTo>
                    <a:pt x="185" y="3215"/>
                    <a:pt x="375" y="3454"/>
                    <a:pt x="625" y="3573"/>
                  </a:cubicBezTo>
                  <a:cubicBezTo>
                    <a:pt x="530" y="4335"/>
                    <a:pt x="887" y="5109"/>
                    <a:pt x="1578" y="5501"/>
                  </a:cubicBezTo>
                  <a:cubicBezTo>
                    <a:pt x="1816" y="5644"/>
                    <a:pt x="1744" y="5597"/>
                    <a:pt x="1983" y="5728"/>
                  </a:cubicBezTo>
                  <a:lnTo>
                    <a:pt x="1578" y="5954"/>
                  </a:lnTo>
                  <a:cubicBezTo>
                    <a:pt x="982" y="6299"/>
                    <a:pt x="613" y="6942"/>
                    <a:pt x="613" y="7633"/>
                  </a:cubicBezTo>
                  <a:cubicBezTo>
                    <a:pt x="613" y="8633"/>
                    <a:pt x="1375" y="9466"/>
                    <a:pt x="2375" y="9538"/>
                  </a:cubicBezTo>
                  <a:lnTo>
                    <a:pt x="2387" y="9538"/>
                  </a:lnTo>
                  <a:cubicBezTo>
                    <a:pt x="2471" y="9538"/>
                    <a:pt x="2554" y="9478"/>
                    <a:pt x="2554" y="9395"/>
                  </a:cubicBezTo>
                  <a:cubicBezTo>
                    <a:pt x="2566" y="9300"/>
                    <a:pt x="2495" y="9216"/>
                    <a:pt x="2399" y="9216"/>
                  </a:cubicBezTo>
                  <a:cubicBezTo>
                    <a:pt x="1578" y="9145"/>
                    <a:pt x="959" y="8454"/>
                    <a:pt x="959" y="7633"/>
                  </a:cubicBezTo>
                  <a:cubicBezTo>
                    <a:pt x="959" y="7073"/>
                    <a:pt x="1268" y="6537"/>
                    <a:pt x="1756" y="6252"/>
                  </a:cubicBezTo>
                  <a:lnTo>
                    <a:pt x="2340" y="5918"/>
                  </a:lnTo>
                  <a:lnTo>
                    <a:pt x="3947" y="6847"/>
                  </a:lnTo>
                  <a:lnTo>
                    <a:pt x="3947" y="8657"/>
                  </a:lnTo>
                  <a:cubicBezTo>
                    <a:pt x="3411" y="8954"/>
                    <a:pt x="3280" y="9061"/>
                    <a:pt x="3030" y="9157"/>
                  </a:cubicBezTo>
                  <a:cubicBezTo>
                    <a:pt x="2935" y="9180"/>
                    <a:pt x="2887" y="9276"/>
                    <a:pt x="2911" y="9359"/>
                  </a:cubicBezTo>
                  <a:cubicBezTo>
                    <a:pt x="2932" y="9443"/>
                    <a:pt x="3008" y="9480"/>
                    <a:pt x="3082" y="9480"/>
                  </a:cubicBezTo>
                  <a:cubicBezTo>
                    <a:pt x="3093" y="9480"/>
                    <a:pt x="3103" y="9480"/>
                    <a:pt x="3114" y="9478"/>
                  </a:cubicBezTo>
                  <a:cubicBezTo>
                    <a:pt x="3423" y="9395"/>
                    <a:pt x="3578" y="9252"/>
                    <a:pt x="3947" y="9061"/>
                  </a:cubicBezTo>
                  <a:lnTo>
                    <a:pt x="3947" y="9573"/>
                  </a:lnTo>
                  <a:cubicBezTo>
                    <a:pt x="3947" y="10621"/>
                    <a:pt x="4816" y="11490"/>
                    <a:pt x="5864" y="11490"/>
                  </a:cubicBezTo>
                  <a:cubicBezTo>
                    <a:pt x="6924" y="11490"/>
                    <a:pt x="7793" y="10621"/>
                    <a:pt x="7793" y="9573"/>
                  </a:cubicBezTo>
                  <a:lnTo>
                    <a:pt x="7793" y="9085"/>
                  </a:lnTo>
                  <a:cubicBezTo>
                    <a:pt x="8269" y="9347"/>
                    <a:pt x="8591" y="9585"/>
                    <a:pt x="9186" y="9585"/>
                  </a:cubicBezTo>
                  <a:cubicBezTo>
                    <a:pt x="9495" y="9585"/>
                    <a:pt x="9829" y="9514"/>
                    <a:pt x="10115" y="9359"/>
                  </a:cubicBezTo>
                  <a:cubicBezTo>
                    <a:pt x="10277" y="9521"/>
                    <a:pt x="10500" y="9615"/>
                    <a:pt x="10736" y="9615"/>
                  </a:cubicBezTo>
                  <a:cubicBezTo>
                    <a:pt x="10794" y="9615"/>
                    <a:pt x="10853" y="9609"/>
                    <a:pt x="10912" y="9597"/>
                  </a:cubicBezTo>
                  <a:cubicBezTo>
                    <a:pt x="11781" y="9419"/>
                    <a:pt x="11912" y="8216"/>
                    <a:pt x="11091" y="7847"/>
                  </a:cubicBezTo>
                  <a:cubicBezTo>
                    <a:pt x="11162" y="7121"/>
                    <a:pt x="10805" y="6371"/>
                    <a:pt x="10138" y="5990"/>
                  </a:cubicBezTo>
                  <a:cubicBezTo>
                    <a:pt x="9900" y="5847"/>
                    <a:pt x="9972" y="5894"/>
                    <a:pt x="9734" y="5763"/>
                  </a:cubicBezTo>
                  <a:lnTo>
                    <a:pt x="10138" y="5537"/>
                  </a:lnTo>
                  <a:cubicBezTo>
                    <a:pt x="11067" y="5013"/>
                    <a:pt x="11377" y="3823"/>
                    <a:pt x="10853" y="2906"/>
                  </a:cubicBezTo>
                  <a:cubicBezTo>
                    <a:pt x="10507" y="2311"/>
                    <a:pt x="9876" y="1941"/>
                    <a:pt x="9174" y="1941"/>
                  </a:cubicBezTo>
                  <a:cubicBezTo>
                    <a:pt x="8471" y="1941"/>
                    <a:pt x="8067" y="2311"/>
                    <a:pt x="7769" y="2442"/>
                  </a:cubicBezTo>
                  <a:cubicBezTo>
                    <a:pt x="7757" y="2025"/>
                    <a:pt x="7805" y="1834"/>
                    <a:pt x="7733" y="1525"/>
                  </a:cubicBezTo>
                  <a:cubicBezTo>
                    <a:pt x="7711" y="1438"/>
                    <a:pt x="7640" y="1380"/>
                    <a:pt x="7546" y="1380"/>
                  </a:cubicBezTo>
                  <a:cubicBezTo>
                    <a:pt x="7537" y="1380"/>
                    <a:pt x="7528" y="1381"/>
                    <a:pt x="7519" y="1382"/>
                  </a:cubicBezTo>
                  <a:cubicBezTo>
                    <a:pt x="7436" y="1406"/>
                    <a:pt x="7376" y="1489"/>
                    <a:pt x="7388" y="1596"/>
                  </a:cubicBezTo>
                  <a:cubicBezTo>
                    <a:pt x="7448" y="1858"/>
                    <a:pt x="7412" y="2013"/>
                    <a:pt x="7436" y="2632"/>
                  </a:cubicBezTo>
                  <a:lnTo>
                    <a:pt x="5840" y="3549"/>
                  </a:lnTo>
                  <a:lnTo>
                    <a:pt x="4245" y="2632"/>
                  </a:lnTo>
                  <a:lnTo>
                    <a:pt x="4245" y="1941"/>
                  </a:lnTo>
                  <a:cubicBezTo>
                    <a:pt x="4245" y="1060"/>
                    <a:pt x="4959" y="346"/>
                    <a:pt x="5840" y="346"/>
                  </a:cubicBezTo>
                  <a:cubicBezTo>
                    <a:pt x="6364" y="346"/>
                    <a:pt x="6840" y="596"/>
                    <a:pt x="7150" y="1025"/>
                  </a:cubicBezTo>
                  <a:cubicBezTo>
                    <a:pt x="7186" y="1076"/>
                    <a:pt x="7241" y="1100"/>
                    <a:pt x="7294" y="1100"/>
                  </a:cubicBezTo>
                  <a:cubicBezTo>
                    <a:pt x="7328" y="1100"/>
                    <a:pt x="7360" y="1091"/>
                    <a:pt x="7388" y="1072"/>
                  </a:cubicBezTo>
                  <a:cubicBezTo>
                    <a:pt x="7459" y="1013"/>
                    <a:pt x="7471" y="906"/>
                    <a:pt x="7436" y="834"/>
                  </a:cubicBezTo>
                  <a:cubicBezTo>
                    <a:pt x="7078" y="310"/>
                    <a:pt x="6483" y="1"/>
                    <a:pt x="5852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65" name="Google Shape;5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875" y="2143725"/>
            <a:ext cx="208800" cy="20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8"/>
          <p:cNvSpPr txBox="1"/>
          <p:nvPr>
            <p:ph type="ctrTitle"/>
          </p:nvPr>
        </p:nvSpPr>
        <p:spPr>
          <a:xfrm>
            <a:off x="5846050" y="3860150"/>
            <a:ext cx="2232300" cy="110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571" name="Google Shape;571;p28"/>
          <p:cNvSpPr txBox="1"/>
          <p:nvPr>
            <p:ph idx="2" type="title"/>
          </p:nvPr>
        </p:nvSpPr>
        <p:spPr>
          <a:xfrm>
            <a:off x="7913625" y="3936350"/>
            <a:ext cx="1094100" cy="1100100"/>
          </a:xfrm>
          <a:prstGeom prst="rect">
            <a:avLst/>
          </a:prstGeom>
          <a:solidFill>
            <a:srgbClr val="FFD966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572" name="Google Shape;5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125" y="295475"/>
            <a:ext cx="4802800" cy="46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