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8" autoAdjust="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8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 صو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lehalgabri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93C801B-C5FF-BAB9-CF2D-701109C9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Software Engineering</a:t>
            </a:r>
            <a:endParaRPr lang="ar-SA" sz="6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168044DF-3EF9-7E0A-46D9-E5D1662F43C0}"/>
              </a:ext>
            </a:extLst>
          </p:cNvPr>
          <p:cNvSpPr txBox="1"/>
          <p:nvPr/>
        </p:nvSpPr>
        <p:spPr>
          <a:xfrm>
            <a:off x="1935804" y="2269655"/>
            <a:ext cx="7704307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" sz="9600" dirty="0">
                <a:solidFill>
                  <a:schemeClr val="accent1"/>
                </a:solidFill>
              </a:rPr>
              <a:t>Assignment 01</a:t>
            </a:r>
            <a:endParaRPr lang="ar-SA" sz="9600" dirty="0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7F0B3233-EE5E-F5AA-B476-D51C8BAEA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311" y="4359722"/>
            <a:ext cx="585267" cy="426757"/>
          </a:xfrm>
          <a:prstGeom prst="rect">
            <a:avLst/>
          </a:prstGeom>
        </p:spPr>
      </p:pic>
      <p:sp>
        <p:nvSpPr>
          <p:cNvPr id="7" name="مربع نص 6">
            <a:extLst>
              <a:ext uri="{FF2B5EF4-FFF2-40B4-BE49-F238E27FC236}">
                <a16:creationId xmlns:a16="http://schemas.microsoft.com/office/drawing/2014/main" id="{7337B31B-C93B-3E09-A125-1CD25E63F8CE}"/>
              </a:ext>
            </a:extLst>
          </p:cNvPr>
          <p:cNvSpPr txBox="1"/>
          <p:nvPr/>
        </p:nvSpPr>
        <p:spPr>
          <a:xfrm>
            <a:off x="3122578" y="4359722"/>
            <a:ext cx="331713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motasimalsharray@gmail.com</a:t>
            </a:r>
          </a:p>
          <a:p>
            <a:endParaRPr lang="ar-SA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8" name="مستطيل: زوايا مستديرة 7">
            <a:extLst>
              <a:ext uri="{FF2B5EF4-FFF2-40B4-BE49-F238E27FC236}">
                <a16:creationId xmlns:a16="http://schemas.microsoft.com/office/drawing/2014/main" id="{8265CE40-9640-ADBF-EDF6-98DAC4614EA1}"/>
              </a:ext>
            </a:extLst>
          </p:cNvPr>
          <p:cNvSpPr/>
          <p:nvPr/>
        </p:nvSpPr>
        <p:spPr>
          <a:xfrm>
            <a:off x="2383276" y="4222744"/>
            <a:ext cx="5029201" cy="1770753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10" name="رسم 9">
            <a:hlinkClick r:id="rId3"/>
            <a:extLst>
              <a:ext uri="{FF2B5EF4-FFF2-40B4-BE49-F238E27FC236}">
                <a16:creationId xmlns:a16="http://schemas.microsoft.com/office/drawing/2014/main" id="{D51F3537-4EB7-9D4D-77FD-6EEB1A73DB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37311" y="5195826"/>
            <a:ext cx="588901" cy="607898"/>
          </a:xfrm>
          <a:prstGeom prst="rect">
            <a:avLst/>
          </a:prstGeom>
        </p:spPr>
      </p:pic>
      <p:sp>
        <p:nvSpPr>
          <p:cNvPr id="11" name="مربع نص 10">
            <a:extLst>
              <a:ext uri="{FF2B5EF4-FFF2-40B4-BE49-F238E27FC236}">
                <a16:creationId xmlns:a16="http://schemas.microsoft.com/office/drawing/2014/main" id="{0C3F5877-EC52-F0BD-0A08-934623EA9203}"/>
              </a:ext>
            </a:extLst>
          </p:cNvPr>
          <p:cNvSpPr txBox="1"/>
          <p:nvPr/>
        </p:nvSpPr>
        <p:spPr>
          <a:xfrm>
            <a:off x="3205263" y="5389482"/>
            <a:ext cx="33852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https://github.com/motasim-saed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6470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FC162522-AC49-F9BD-0023-90CAD84E8D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40" t="-2167" r="-1140" b="-571"/>
          <a:stretch>
            <a:fillRect/>
          </a:stretch>
        </p:blipFill>
        <p:spPr>
          <a:xfrm>
            <a:off x="6288000" y="0"/>
            <a:ext cx="5904000" cy="6712066"/>
          </a:xfrm>
          <a:prstGeom prst="rect">
            <a:avLst/>
          </a:prstGeom>
        </p:spPr>
      </p:pic>
      <p:sp>
        <p:nvSpPr>
          <p:cNvPr id="7" name="مربع نص 6">
            <a:extLst>
              <a:ext uri="{FF2B5EF4-FFF2-40B4-BE49-F238E27FC236}">
                <a16:creationId xmlns:a16="http://schemas.microsoft.com/office/drawing/2014/main" id="{6A888AFB-1494-268E-724D-9B98B2BE421F}"/>
              </a:ext>
            </a:extLst>
          </p:cNvPr>
          <p:cNvSpPr txBox="1"/>
          <p:nvPr/>
        </p:nvSpPr>
        <p:spPr>
          <a:xfrm>
            <a:off x="2334638" y="355211"/>
            <a:ext cx="3761362" cy="63709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rgbClr val="92D050"/>
                </a:solidFill>
              </a:rPr>
              <a:t>D: </a:t>
            </a:r>
            <a:r>
              <a:rPr lang="ar-YE" sz="2400" dirty="0">
                <a:solidFill>
                  <a:srgbClr val="92D050"/>
                </a:solidFill>
              </a:rPr>
              <a:t> </a:t>
            </a:r>
          </a:p>
          <a:p>
            <a:pPr algn="r"/>
            <a:r>
              <a:rPr lang="ar-YE" sz="2400" dirty="0">
                <a:solidFill>
                  <a:srgbClr val="92D050"/>
                </a:solidFill>
              </a:rPr>
              <a:t> للانتقال الى القرص   </a:t>
            </a:r>
            <a:r>
              <a:rPr lang="en-US" sz="2400" dirty="0">
                <a:solidFill>
                  <a:srgbClr val="92D050"/>
                </a:solidFill>
              </a:rPr>
              <a:t>D </a:t>
            </a:r>
          </a:p>
          <a:p>
            <a:pPr algn="r"/>
            <a:r>
              <a:rPr lang="en-US" sz="2400" dirty="0">
                <a:solidFill>
                  <a:srgbClr val="92D050"/>
                </a:solidFill>
              </a:rPr>
              <a:t>Cd </a:t>
            </a:r>
            <a:r>
              <a:rPr lang="ar-YE" sz="2400" dirty="0">
                <a:solidFill>
                  <a:srgbClr val="92D050"/>
                </a:solidFill>
              </a:rPr>
              <a:t> الامر هذا للانتقال الى مسار محدد </a:t>
            </a:r>
            <a:endParaRPr lang="en-US" sz="2400" dirty="0">
              <a:solidFill>
                <a:srgbClr val="92D050"/>
              </a:solidFill>
            </a:endParaRPr>
          </a:p>
          <a:p>
            <a:r>
              <a:rPr lang="en-US" sz="2400" dirty="0">
                <a:solidFill>
                  <a:srgbClr val="92D050"/>
                </a:solidFill>
              </a:rPr>
              <a:t>git config –global </a:t>
            </a:r>
            <a:r>
              <a:rPr lang="en-US" sz="2400" dirty="0" err="1">
                <a:solidFill>
                  <a:srgbClr val="92D050"/>
                </a:solidFill>
              </a:rPr>
              <a:t>user.email</a:t>
            </a:r>
            <a:r>
              <a:rPr lang="en-US" sz="2400" dirty="0">
                <a:solidFill>
                  <a:srgbClr val="92D050"/>
                </a:solidFill>
              </a:rPr>
              <a:t> “ </a:t>
            </a:r>
            <a:r>
              <a:rPr lang="en-US" sz="2400" dirty="0" err="1">
                <a:solidFill>
                  <a:srgbClr val="92D050"/>
                </a:solidFill>
              </a:rPr>
              <a:t>emailname</a:t>
            </a:r>
            <a:r>
              <a:rPr lang="en-US" sz="2400" dirty="0">
                <a:solidFill>
                  <a:srgbClr val="92D050"/>
                </a:solidFill>
              </a:rPr>
              <a:t>”</a:t>
            </a:r>
          </a:p>
          <a:p>
            <a:pPr algn="r"/>
            <a:r>
              <a:rPr lang="ar-SA" sz="2400" dirty="0">
                <a:solidFill>
                  <a:srgbClr val="92D050"/>
                </a:solidFill>
              </a:rPr>
              <a:t>هذا الأمر يستخدم لتعيين عنوان البريد الإلكتروني للمستخدم </a:t>
            </a:r>
            <a:endParaRPr lang="ar-YE" sz="2400" dirty="0">
              <a:solidFill>
                <a:srgbClr val="92D050"/>
              </a:solidFill>
            </a:endParaRPr>
          </a:p>
          <a:p>
            <a:pPr algn="r"/>
            <a:r>
              <a:rPr lang="en-US" sz="2400" dirty="0">
                <a:solidFill>
                  <a:srgbClr val="92D050"/>
                </a:solidFill>
              </a:rPr>
              <a:t>git config –global user.name “my name”</a:t>
            </a:r>
          </a:p>
          <a:p>
            <a:pPr algn="r"/>
            <a:r>
              <a:rPr lang="ar-SA" sz="2400" dirty="0">
                <a:solidFill>
                  <a:srgbClr val="92D050"/>
                </a:solidFill>
              </a:rPr>
              <a:t>هذا الأمر يستخدم لتعيين اسم المستخدم</a:t>
            </a:r>
            <a:endParaRPr lang="ar-YE" sz="2400" dirty="0">
              <a:solidFill>
                <a:srgbClr val="92D050"/>
              </a:solidFill>
            </a:endParaRPr>
          </a:p>
          <a:p>
            <a:pPr algn="r"/>
            <a:r>
              <a:rPr lang="en-US" sz="2400" dirty="0" err="1">
                <a:solidFill>
                  <a:srgbClr val="92D050"/>
                </a:solidFill>
              </a:rPr>
              <a:t>mkdir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ar-YE" sz="2400" dirty="0" err="1">
                <a:solidFill>
                  <a:srgbClr val="92D050"/>
                </a:solidFill>
              </a:rPr>
              <a:t>لاضافة</a:t>
            </a:r>
            <a:r>
              <a:rPr lang="ar-YE" sz="2400" dirty="0">
                <a:solidFill>
                  <a:srgbClr val="92D050"/>
                </a:solidFill>
              </a:rPr>
              <a:t> مجلد </a:t>
            </a:r>
          </a:p>
          <a:p>
            <a:pPr algn="r"/>
            <a:r>
              <a:rPr lang="en-US" sz="2400" dirty="0">
                <a:solidFill>
                  <a:srgbClr val="92D050"/>
                </a:solidFill>
              </a:rPr>
              <a:t>Git </a:t>
            </a:r>
            <a:r>
              <a:rPr lang="en-US" sz="2400" dirty="0" err="1">
                <a:solidFill>
                  <a:srgbClr val="92D050"/>
                </a:solidFill>
              </a:rPr>
              <a:t>init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ar-YE" sz="2400" dirty="0">
                <a:solidFill>
                  <a:srgbClr val="92D050"/>
                </a:solidFill>
              </a:rPr>
              <a:t>لتعريف مستودع جديد </a:t>
            </a:r>
          </a:p>
          <a:p>
            <a:pPr algn="r"/>
            <a:r>
              <a:rPr lang="en-US" sz="2400" dirty="0">
                <a:solidFill>
                  <a:srgbClr val="92D050"/>
                </a:solidFill>
              </a:rPr>
              <a:t>Git status  </a:t>
            </a:r>
            <a:r>
              <a:rPr lang="ar-YE" sz="2400" dirty="0">
                <a:solidFill>
                  <a:srgbClr val="92D050"/>
                </a:solidFill>
              </a:rPr>
              <a:t>للتحقق من  حالة المستودع</a:t>
            </a:r>
            <a:endParaRPr lang="en-US" sz="2400" dirty="0">
              <a:solidFill>
                <a:srgbClr val="92D050"/>
              </a:solidFill>
            </a:endParaRPr>
          </a:p>
          <a:p>
            <a:pPr algn="r"/>
            <a:endParaRPr lang="ar-YE" sz="2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28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98070EEC-9C28-BBD0-3D27-E16A82B71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000" y="0"/>
            <a:ext cx="5904000" cy="6780179"/>
          </a:xfrm>
          <a:prstGeom prst="rect">
            <a:avLst/>
          </a:prstGeom>
        </p:spPr>
      </p:pic>
      <p:sp>
        <p:nvSpPr>
          <p:cNvPr id="7" name="مربع نص 6">
            <a:extLst>
              <a:ext uri="{FF2B5EF4-FFF2-40B4-BE49-F238E27FC236}">
                <a16:creationId xmlns:a16="http://schemas.microsoft.com/office/drawing/2014/main" id="{995E9A2F-2FFA-AA0D-DE4E-52B4AD4CA40F}"/>
              </a:ext>
            </a:extLst>
          </p:cNvPr>
          <p:cNvSpPr txBox="1"/>
          <p:nvPr/>
        </p:nvSpPr>
        <p:spPr>
          <a:xfrm>
            <a:off x="1216900" y="382451"/>
            <a:ext cx="4503906" cy="59400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</a:rPr>
              <a:t>Echo </a:t>
            </a:r>
          </a:p>
          <a:p>
            <a:pPr algn="r"/>
            <a:r>
              <a:rPr lang="ar-YE" sz="2000" dirty="0">
                <a:solidFill>
                  <a:srgbClr val="92D050"/>
                </a:solidFill>
              </a:rPr>
              <a:t>امر كتابة رساله بين علامتي تنصيص </a:t>
            </a:r>
          </a:p>
          <a:p>
            <a:pPr algn="r"/>
            <a:r>
              <a:rPr lang="en-US" sz="2000" dirty="0">
                <a:solidFill>
                  <a:srgbClr val="92D050"/>
                </a:solidFill>
              </a:rPr>
              <a:t>&gt; </a:t>
            </a:r>
            <a:r>
              <a:rPr lang="ar-YE" sz="2000" dirty="0">
                <a:solidFill>
                  <a:srgbClr val="92D050"/>
                </a:solidFill>
              </a:rPr>
              <a:t>مشغل إعادة التوجيه الذي يرسل اخراج الامر السابق الى الملف </a:t>
            </a:r>
          </a:p>
          <a:p>
            <a:pPr algn="r"/>
            <a:endParaRPr lang="ar-YE" sz="2000" dirty="0">
              <a:solidFill>
                <a:srgbClr val="92D050"/>
              </a:solidFill>
            </a:endParaRPr>
          </a:p>
          <a:p>
            <a:r>
              <a:rPr lang="en-US" sz="2000" dirty="0">
                <a:solidFill>
                  <a:srgbClr val="92D050"/>
                </a:solidFill>
              </a:rPr>
              <a:t>Git add index.txt</a:t>
            </a:r>
          </a:p>
          <a:p>
            <a:pPr algn="r"/>
            <a:r>
              <a:rPr lang="ar-YE" sz="2000" dirty="0">
                <a:solidFill>
                  <a:srgbClr val="92D050"/>
                </a:solidFill>
              </a:rPr>
              <a:t>هذا الامر يقوم بإضافة التغييرات في ملف الى منطقة التجهيزات </a:t>
            </a:r>
            <a:r>
              <a:rPr lang="en-US" sz="2000" dirty="0">
                <a:solidFill>
                  <a:srgbClr val="92D050"/>
                </a:solidFill>
              </a:rPr>
              <a:t> staging area </a:t>
            </a:r>
          </a:p>
          <a:p>
            <a:r>
              <a:rPr lang="en-US" sz="2000" dirty="0">
                <a:solidFill>
                  <a:srgbClr val="92D050"/>
                </a:solidFill>
              </a:rPr>
              <a:t>git commit -m "index</a:t>
            </a:r>
          </a:p>
          <a:p>
            <a:pPr algn="r"/>
            <a:r>
              <a:rPr lang="ar-YE" sz="2000" dirty="0">
                <a:solidFill>
                  <a:srgbClr val="92D050"/>
                </a:solidFill>
              </a:rPr>
              <a:t>هذا الامر يقوم بحفظ التغييرات بشكل دائم في سجل المستودع ك لقطة شاشه جديده </a:t>
            </a:r>
            <a:r>
              <a:rPr lang="en-US" sz="2000" dirty="0">
                <a:solidFill>
                  <a:srgbClr val="92D050"/>
                </a:solidFill>
              </a:rPr>
              <a:t>snapshot</a:t>
            </a:r>
          </a:p>
          <a:p>
            <a:pPr algn="r"/>
            <a:r>
              <a:rPr lang="en-US" sz="2000" dirty="0">
                <a:solidFill>
                  <a:srgbClr val="92D050"/>
                </a:solidFill>
              </a:rPr>
              <a:t>-m </a:t>
            </a:r>
            <a:r>
              <a:rPr lang="ar-YE" sz="2000" dirty="0">
                <a:solidFill>
                  <a:srgbClr val="92D050"/>
                </a:solidFill>
              </a:rPr>
              <a:t>يتبع برسالة الالتزام التي تصف التغييرات يجب ان تكون بين علامة تنصيص مزدوجة </a:t>
            </a:r>
          </a:p>
          <a:p>
            <a:pPr algn="r"/>
            <a:r>
              <a:rPr lang="en-US" sz="2000" dirty="0">
                <a:solidFill>
                  <a:srgbClr val="92D050"/>
                </a:solidFill>
              </a:rPr>
              <a:t>git log</a:t>
            </a:r>
            <a:endParaRPr lang="ar-YE" sz="2000" dirty="0">
              <a:solidFill>
                <a:srgbClr val="92D050"/>
              </a:solidFill>
            </a:endParaRPr>
          </a:p>
          <a:p>
            <a:pPr algn="r"/>
            <a:r>
              <a:rPr lang="ar-YE" sz="2000" dirty="0">
                <a:solidFill>
                  <a:srgbClr val="92D050"/>
                </a:solidFill>
              </a:rPr>
              <a:t>هذا الامر يستخدم لعرض سجل الالتزامات في المستودع  أيضا يعرض  المؤلف والتاريخ ورسالة التغييرات</a:t>
            </a:r>
          </a:p>
          <a:p>
            <a:pPr algn="r"/>
            <a:endParaRPr lang="en-US" sz="2000" dirty="0">
              <a:solidFill>
                <a:srgbClr val="92D050"/>
              </a:solidFill>
            </a:endParaRPr>
          </a:p>
          <a:p>
            <a:pPr algn="r"/>
            <a:endParaRPr lang="ar-YE" sz="2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24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53864C9F-2E90-1554-281B-4B85EC895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428" y="97276"/>
            <a:ext cx="5904000" cy="6692629"/>
          </a:xfrm>
          <a:prstGeom prst="rect">
            <a:avLst/>
          </a:prstGeom>
        </p:spPr>
      </p:pic>
      <p:sp>
        <p:nvSpPr>
          <p:cNvPr id="2" name="مربع نص 1">
            <a:extLst>
              <a:ext uri="{FF2B5EF4-FFF2-40B4-BE49-F238E27FC236}">
                <a16:creationId xmlns:a16="http://schemas.microsoft.com/office/drawing/2014/main" id="{34A9C75D-74BF-1398-0D3A-0F23807FC407}"/>
              </a:ext>
            </a:extLst>
          </p:cNvPr>
          <p:cNvSpPr txBox="1"/>
          <p:nvPr/>
        </p:nvSpPr>
        <p:spPr>
          <a:xfrm>
            <a:off x="1251284" y="842211"/>
            <a:ext cx="4844716" cy="34778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</a:rPr>
              <a:t>git checkout</a:t>
            </a:r>
          </a:p>
          <a:p>
            <a:pPr algn="r"/>
            <a:r>
              <a:rPr lang="ar-YE" sz="2000" dirty="0">
                <a:solidFill>
                  <a:srgbClr val="92D050"/>
                </a:solidFill>
              </a:rPr>
              <a:t>يستخدم للانتقال الى التزام </a:t>
            </a:r>
            <a:r>
              <a:rPr lang="en-US" sz="2000" dirty="0">
                <a:solidFill>
                  <a:srgbClr val="92D050"/>
                </a:solidFill>
              </a:rPr>
              <a:t>commit</a:t>
            </a:r>
          </a:p>
          <a:p>
            <a:pPr algn="r"/>
            <a:r>
              <a:rPr lang="en-US" sz="2000" dirty="0">
                <a:solidFill>
                  <a:srgbClr val="92D050"/>
                </a:solidFill>
              </a:rPr>
              <a:t>Commit id </a:t>
            </a:r>
            <a:r>
              <a:rPr lang="ar-YE" sz="2000" dirty="0">
                <a:solidFill>
                  <a:srgbClr val="92D050"/>
                </a:solidFill>
              </a:rPr>
              <a:t>معين بواسطة معرف الالتزام</a:t>
            </a:r>
            <a:endParaRPr lang="en-US" sz="2000" dirty="0">
              <a:solidFill>
                <a:srgbClr val="92D050"/>
              </a:solidFill>
            </a:endParaRPr>
          </a:p>
          <a:p>
            <a:r>
              <a:rPr lang="en-US" sz="2000" dirty="0">
                <a:solidFill>
                  <a:srgbClr val="92D050"/>
                </a:solidFill>
              </a:rPr>
              <a:t>HEAD is now at ec971f3 index</a:t>
            </a:r>
          </a:p>
          <a:p>
            <a:pPr algn="r"/>
            <a:endParaRPr lang="ar-YE" sz="2000" dirty="0">
              <a:solidFill>
                <a:srgbClr val="92D050"/>
              </a:solidFill>
            </a:endParaRPr>
          </a:p>
          <a:p>
            <a:pPr algn="r"/>
            <a:r>
              <a:rPr lang="ar-YE" sz="2000" dirty="0">
                <a:solidFill>
                  <a:srgbClr val="92D050"/>
                </a:solidFill>
              </a:rPr>
              <a:t>ماذا يعني ذلك؟</a:t>
            </a:r>
          </a:p>
          <a:p>
            <a:pPr algn="r"/>
            <a:r>
              <a:rPr lang="ar-YE" sz="2000" dirty="0">
                <a:solidFill>
                  <a:srgbClr val="92D050"/>
                </a:solidFill>
              </a:rPr>
              <a:t> يؤكد أن مؤشر </a:t>
            </a:r>
            <a:r>
              <a:rPr lang="en-US" sz="2000" dirty="0">
                <a:solidFill>
                  <a:srgbClr val="92D050"/>
                </a:solidFill>
              </a:rPr>
              <a:t>HEAD </a:t>
            </a:r>
            <a:r>
              <a:rPr lang="ar-YE" sz="2000" dirty="0">
                <a:solidFill>
                  <a:srgbClr val="92D050"/>
                </a:solidFill>
              </a:rPr>
              <a:t>الخاص بك يشير الآن إلى الالتزام الذي يبدأ بـ </a:t>
            </a:r>
            <a:r>
              <a:rPr lang="en-US" sz="2000" dirty="0">
                <a:solidFill>
                  <a:srgbClr val="92D050"/>
                </a:solidFill>
              </a:rPr>
              <a:t> ec971f3 (</a:t>
            </a:r>
            <a:r>
              <a:rPr lang="ar-YE" sz="2000" dirty="0">
                <a:solidFill>
                  <a:srgbClr val="92D050"/>
                </a:solidFill>
              </a:rPr>
              <a:t> وهو جزء من الـ  </a:t>
            </a:r>
            <a:r>
              <a:rPr lang="en-US" sz="2000" dirty="0">
                <a:solidFill>
                  <a:srgbClr val="92D050"/>
                </a:solidFill>
              </a:rPr>
              <a:t>ID) </a:t>
            </a:r>
            <a:r>
              <a:rPr lang="ar-YE" sz="2000" dirty="0">
                <a:solidFill>
                  <a:srgbClr val="92D050"/>
                </a:solidFill>
              </a:rPr>
              <a:t>وأن هذا الالتزام يحمل رسالة الالتزام </a:t>
            </a:r>
            <a:r>
              <a:rPr lang="en-US" sz="2000" dirty="0">
                <a:solidFill>
                  <a:srgbClr val="92D050"/>
                </a:solidFill>
              </a:rPr>
              <a:t>  “index“</a:t>
            </a:r>
          </a:p>
          <a:p>
            <a:pPr algn="r"/>
            <a:endParaRPr lang="ar-YE" sz="2000" dirty="0">
              <a:solidFill>
                <a:srgbClr val="92D050"/>
              </a:solidFill>
            </a:endParaRPr>
          </a:p>
          <a:p>
            <a:pPr algn="r"/>
            <a:endParaRPr lang="ar-SA" sz="2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8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546C5A06-16D4-1977-BF07-FF4E17C74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792" y="0"/>
            <a:ext cx="5904000" cy="6858000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3F25E66E-A480-571C-64C7-38069D0BB239}"/>
              </a:ext>
            </a:extLst>
          </p:cNvPr>
          <p:cNvSpPr txBox="1"/>
          <p:nvPr/>
        </p:nvSpPr>
        <p:spPr>
          <a:xfrm>
            <a:off x="818147" y="481263"/>
            <a:ext cx="5187061" cy="59093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</a:rPr>
              <a:t>git branch</a:t>
            </a:r>
          </a:p>
          <a:p>
            <a:pPr algn="r"/>
            <a:r>
              <a:rPr lang="ar-SA" sz="2000" dirty="0">
                <a:solidFill>
                  <a:srgbClr val="92D050"/>
                </a:solidFill>
              </a:rPr>
              <a:t>هذا الأمر يُستخدم لعرض جميع الفروع الموجودة في المستودع الحالي. النجمة (*) تشير إلى الفرع الذي أنت عليه حالياً (</a:t>
            </a:r>
            <a:r>
              <a:rPr lang="ar-YE" sz="2000" dirty="0">
                <a:solidFill>
                  <a:srgbClr val="92D050"/>
                </a:solidFill>
              </a:rPr>
              <a:t>النشط</a:t>
            </a:r>
            <a:r>
              <a:rPr lang="ar-SA" sz="2000" dirty="0">
                <a:solidFill>
                  <a:srgbClr val="92D050"/>
                </a:solidFill>
              </a:rPr>
              <a:t>). في هذه الحالة، الفرع النشط هو </a:t>
            </a:r>
            <a:r>
              <a:rPr lang="en-US" sz="2000" dirty="0">
                <a:solidFill>
                  <a:srgbClr val="92D050"/>
                </a:solidFill>
              </a:rPr>
              <a:t> master</a:t>
            </a:r>
          </a:p>
          <a:p>
            <a:pPr algn="r"/>
            <a:endParaRPr lang="en-US" sz="2000" dirty="0">
              <a:solidFill>
                <a:srgbClr val="92D050"/>
              </a:solidFill>
            </a:endParaRPr>
          </a:p>
          <a:p>
            <a:r>
              <a:rPr lang="en-US" sz="2000" dirty="0">
                <a:solidFill>
                  <a:srgbClr val="92D050"/>
                </a:solidFill>
              </a:rPr>
              <a:t>git branch </a:t>
            </a:r>
            <a:r>
              <a:rPr lang="en-US" sz="2000" dirty="0" err="1">
                <a:solidFill>
                  <a:srgbClr val="92D050"/>
                </a:solidFill>
              </a:rPr>
              <a:t>test_branch</a:t>
            </a:r>
            <a:endParaRPr lang="en-US" sz="2000" dirty="0">
              <a:solidFill>
                <a:srgbClr val="92D050"/>
              </a:solidFill>
            </a:endParaRPr>
          </a:p>
          <a:p>
            <a:pPr algn="r"/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ar-SA" sz="2000" dirty="0">
                <a:solidFill>
                  <a:srgbClr val="92D050"/>
                </a:solidFill>
              </a:rPr>
              <a:t>هذا الأمر يُستخدم لإنشاء فرع جديد باسم 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test_branch</a:t>
            </a:r>
            <a:endParaRPr lang="en-US" sz="2000" dirty="0">
              <a:solidFill>
                <a:srgbClr val="92D050"/>
              </a:solidFill>
            </a:endParaRPr>
          </a:p>
          <a:p>
            <a:r>
              <a:rPr lang="en-US" sz="2000" dirty="0">
                <a:solidFill>
                  <a:srgbClr val="92D050"/>
                </a:solidFill>
              </a:rPr>
              <a:t>git checkout </a:t>
            </a:r>
            <a:r>
              <a:rPr lang="en-US" sz="2000" dirty="0" err="1">
                <a:solidFill>
                  <a:srgbClr val="92D050"/>
                </a:solidFill>
              </a:rPr>
              <a:t>test_branch</a:t>
            </a:r>
            <a:endParaRPr lang="en-US" sz="2000" dirty="0">
              <a:solidFill>
                <a:srgbClr val="92D050"/>
              </a:solidFill>
            </a:endParaRPr>
          </a:p>
          <a:p>
            <a:endParaRPr lang="en-US" sz="2000" dirty="0">
              <a:solidFill>
                <a:srgbClr val="92D050"/>
              </a:solidFill>
            </a:endParaRPr>
          </a:p>
          <a:p>
            <a:pPr algn="r"/>
            <a:r>
              <a:rPr lang="ar-SA" sz="2000" dirty="0">
                <a:solidFill>
                  <a:srgbClr val="92D050"/>
                </a:solidFill>
              </a:rPr>
              <a:t>هذا الأمر يُستخدم للانتقال (التبديل) إلى الفرع 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test_branch</a:t>
            </a:r>
            <a:endParaRPr lang="en-US" sz="2000" dirty="0">
              <a:solidFill>
                <a:srgbClr val="92D050"/>
              </a:solidFill>
            </a:endParaRPr>
          </a:p>
          <a:p>
            <a:pPr algn="r"/>
            <a:endParaRPr lang="en-US" sz="2000" dirty="0">
              <a:solidFill>
                <a:srgbClr val="92D050"/>
              </a:solidFill>
            </a:endParaRPr>
          </a:p>
          <a:p>
            <a:r>
              <a:rPr lang="en-US" sz="2000" dirty="0">
                <a:solidFill>
                  <a:srgbClr val="92D050"/>
                </a:solidFill>
              </a:rPr>
              <a:t>git switch </a:t>
            </a:r>
            <a:r>
              <a:rPr lang="en-US" sz="2000" dirty="0" err="1">
                <a:solidFill>
                  <a:srgbClr val="92D050"/>
                </a:solidFill>
              </a:rPr>
              <a:t>test_branch</a:t>
            </a:r>
            <a:endParaRPr lang="en-US" sz="2000" dirty="0">
              <a:solidFill>
                <a:srgbClr val="92D050"/>
              </a:solidFill>
            </a:endParaRPr>
          </a:p>
          <a:p>
            <a:pPr algn="r"/>
            <a:r>
              <a:rPr lang="ar-SA" sz="2000" dirty="0">
                <a:solidFill>
                  <a:srgbClr val="92D050"/>
                </a:solidFill>
              </a:rPr>
              <a:t>هو بديل أحدث وأكثر وضوحاً لـ</a:t>
            </a:r>
            <a:endParaRPr lang="en-US" sz="2000" dirty="0">
              <a:solidFill>
                <a:srgbClr val="92D050"/>
              </a:solidFill>
            </a:endParaRPr>
          </a:p>
          <a:p>
            <a:pPr algn="r"/>
            <a:r>
              <a:rPr lang="ar-SA" sz="2000" dirty="0">
                <a:solidFill>
                  <a:srgbClr val="92D050"/>
                </a:solidFill>
              </a:rPr>
              <a:t> </a:t>
            </a:r>
            <a:r>
              <a:rPr lang="en-US" sz="2000" dirty="0">
                <a:solidFill>
                  <a:srgbClr val="92D050"/>
                </a:solidFill>
              </a:rPr>
              <a:t>git checkout </a:t>
            </a:r>
            <a:r>
              <a:rPr lang="ar-SA" sz="2000" dirty="0">
                <a:solidFill>
                  <a:srgbClr val="92D050"/>
                </a:solidFill>
              </a:rPr>
              <a:t>للتبديل بين الفروع. في هذه الحالة، بما أنك كن</a:t>
            </a:r>
            <a:r>
              <a:rPr lang="ar-YE" sz="2000" dirty="0">
                <a:solidFill>
                  <a:srgbClr val="92D050"/>
                </a:solidFill>
              </a:rPr>
              <a:t>ت</a:t>
            </a:r>
          </a:p>
          <a:p>
            <a:pPr algn="r"/>
            <a:r>
              <a:rPr lang="ar-SA" sz="2000" dirty="0">
                <a:solidFill>
                  <a:srgbClr val="92D050"/>
                </a:solidFill>
              </a:rPr>
              <a:t> بالفعل على الفرع</a:t>
            </a:r>
            <a:endParaRPr lang="ar-YE" sz="2000" dirty="0">
              <a:solidFill>
                <a:srgbClr val="92D050"/>
              </a:solidFill>
            </a:endParaRPr>
          </a:p>
          <a:p>
            <a:pPr algn="r"/>
            <a:r>
              <a:rPr lang="ar-SA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test_branch</a:t>
            </a:r>
            <a:r>
              <a:rPr lang="en-US" sz="2000" dirty="0">
                <a:solidFill>
                  <a:srgbClr val="92D050"/>
                </a:solidFill>
              </a:rPr>
              <a:t>، </a:t>
            </a:r>
            <a:r>
              <a:rPr lang="ar-SA" sz="2000" dirty="0">
                <a:solidFill>
                  <a:srgbClr val="92D050"/>
                </a:solidFill>
              </a:rPr>
              <a:t>فإن </a:t>
            </a:r>
            <a:r>
              <a:rPr lang="en-US" sz="2000" dirty="0">
                <a:solidFill>
                  <a:srgbClr val="92D050"/>
                </a:solidFill>
              </a:rPr>
              <a:t>Git </a:t>
            </a:r>
            <a:r>
              <a:rPr lang="ar-SA" sz="2000" dirty="0">
                <a:solidFill>
                  <a:srgbClr val="92D050"/>
                </a:solidFill>
              </a:rPr>
              <a:t>يخبرك أنك "بالفعل على الفرع '</a:t>
            </a:r>
            <a:r>
              <a:rPr lang="en-US" sz="2000" dirty="0" err="1">
                <a:solidFill>
                  <a:srgbClr val="92D050"/>
                </a:solidFill>
              </a:rPr>
              <a:t>test_branch</a:t>
            </a:r>
            <a:r>
              <a:rPr lang="en-US" sz="2000" dirty="0">
                <a:solidFill>
                  <a:srgbClr val="92D050"/>
                </a:solidFill>
              </a:rPr>
              <a:t>'".</a:t>
            </a:r>
          </a:p>
          <a:p>
            <a:pPr algn="r"/>
            <a:endParaRPr lang="ar-SA" sz="2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09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5D9FC17C-3EE9-3563-E5DD-680074BAE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000" y="-14591"/>
            <a:ext cx="5904000" cy="6872592"/>
          </a:xfrm>
          <a:prstGeom prst="rect">
            <a:avLst/>
          </a:prstGeom>
        </p:spPr>
      </p:pic>
      <p:sp>
        <p:nvSpPr>
          <p:cNvPr id="2" name="مربع نص 1">
            <a:extLst>
              <a:ext uri="{FF2B5EF4-FFF2-40B4-BE49-F238E27FC236}">
                <a16:creationId xmlns:a16="http://schemas.microsoft.com/office/drawing/2014/main" id="{A59B2FE1-A328-A222-3DF8-F7BAA1060EBA}"/>
              </a:ext>
            </a:extLst>
          </p:cNvPr>
          <p:cNvSpPr txBox="1"/>
          <p:nvPr/>
        </p:nvSpPr>
        <p:spPr>
          <a:xfrm>
            <a:off x="1564105" y="553453"/>
            <a:ext cx="3573379" cy="40626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</a:rPr>
              <a:t>git switch -c </a:t>
            </a:r>
            <a:r>
              <a:rPr lang="en-US" sz="2000" dirty="0" err="1">
                <a:solidFill>
                  <a:srgbClr val="92D050"/>
                </a:solidFill>
              </a:rPr>
              <a:t>test_branch</a:t>
            </a:r>
            <a:endParaRPr lang="ar-YE" sz="2000" dirty="0">
              <a:solidFill>
                <a:srgbClr val="92D050"/>
              </a:solidFill>
            </a:endParaRPr>
          </a:p>
          <a:p>
            <a:pPr algn="r"/>
            <a:r>
              <a:rPr lang="ar-SA" sz="2000" dirty="0">
                <a:solidFill>
                  <a:srgbClr val="92D050"/>
                </a:solidFill>
              </a:rPr>
              <a:t>هذا الأمر يُستخدم لإنشاء فرع جديد والانتقال إليه مباشرةً </a:t>
            </a:r>
            <a:endParaRPr lang="ar-YE" sz="2000" dirty="0">
              <a:solidFill>
                <a:srgbClr val="92D050"/>
              </a:solidFill>
            </a:endParaRPr>
          </a:p>
          <a:p>
            <a:r>
              <a:rPr lang="en-US" sz="2000" dirty="0">
                <a:solidFill>
                  <a:srgbClr val="92D050"/>
                </a:solidFill>
              </a:rPr>
              <a:t>-c </a:t>
            </a:r>
            <a:r>
              <a:rPr lang="ar-SA" sz="2000" dirty="0">
                <a:solidFill>
                  <a:srgbClr val="92D050"/>
                </a:solidFill>
              </a:rPr>
              <a:t>يعني </a:t>
            </a:r>
            <a:r>
              <a:rPr lang="en-US" sz="2000" dirty="0">
                <a:solidFill>
                  <a:srgbClr val="92D050"/>
                </a:solidFill>
              </a:rPr>
              <a:t> create</a:t>
            </a:r>
          </a:p>
          <a:p>
            <a:pPr algn="r"/>
            <a:r>
              <a:rPr lang="ar-YE" sz="2000" dirty="0">
                <a:solidFill>
                  <a:srgbClr val="92D050"/>
                </a:solidFill>
              </a:rPr>
              <a:t>هنا اظهر خطا </a:t>
            </a:r>
            <a:r>
              <a:rPr lang="ar-YE" sz="2000" dirty="0" err="1">
                <a:solidFill>
                  <a:srgbClr val="92D050"/>
                </a:solidFill>
              </a:rPr>
              <a:t>لانه</a:t>
            </a:r>
            <a:r>
              <a:rPr lang="ar-YE" sz="2000" dirty="0">
                <a:solidFill>
                  <a:srgbClr val="92D050"/>
                </a:solidFill>
              </a:rPr>
              <a:t> الفرع 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test_branch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</a:p>
          <a:p>
            <a:pPr algn="r"/>
            <a:r>
              <a:rPr lang="ar-YE" sz="2000" dirty="0">
                <a:solidFill>
                  <a:srgbClr val="92D050"/>
                </a:solidFill>
              </a:rPr>
              <a:t>موجود بالفعل من قبل </a:t>
            </a:r>
          </a:p>
          <a:p>
            <a:pPr algn="r"/>
            <a:endParaRPr lang="ar-YE" sz="2000" dirty="0">
              <a:solidFill>
                <a:srgbClr val="92D050"/>
              </a:solidFill>
            </a:endParaRPr>
          </a:p>
          <a:p>
            <a:r>
              <a:rPr lang="en-US" sz="2000" dirty="0">
                <a:solidFill>
                  <a:srgbClr val="92D050"/>
                </a:solidFill>
              </a:rPr>
              <a:t>git checkout -b </a:t>
            </a:r>
            <a:r>
              <a:rPr lang="en-US" sz="2000" dirty="0" err="1">
                <a:solidFill>
                  <a:srgbClr val="92D050"/>
                </a:solidFill>
              </a:rPr>
              <a:t>test_branch</a:t>
            </a:r>
            <a:endParaRPr lang="ar-YE" sz="2000" dirty="0">
              <a:solidFill>
                <a:srgbClr val="92D050"/>
              </a:solidFill>
            </a:endParaRPr>
          </a:p>
          <a:p>
            <a:pPr algn="r"/>
            <a:r>
              <a:rPr lang="ar-YE" sz="2000" dirty="0">
                <a:solidFill>
                  <a:srgbClr val="92D050"/>
                </a:solidFill>
              </a:rPr>
              <a:t>ايضا هذا الامر له نفس وظيفة الامر السابق </a:t>
            </a:r>
          </a:p>
          <a:p>
            <a:pPr algn="r"/>
            <a:r>
              <a:rPr lang="en-US" sz="2000" dirty="0">
                <a:solidFill>
                  <a:srgbClr val="92D050"/>
                </a:solidFill>
              </a:rPr>
              <a:t>Git ls-files</a:t>
            </a:r>
          </a:p>
          <a:p>
            <a:pPr algn="r"/>
            <a:r>
              <a:rPr lang="ar-YE" sz="2000" dirty="0">
                <a:solidFill>
                  <a:srgbClr val="92D050"/>
                </a:solidFill>
              </a:rPr>
              <a:t>هذا الامر لتتبع الملفات في الجيت</a:t>
            </a:r>
          </a:p>
          <a:p>
            <a:pPr algn="r"/>
            <a:endParaRPr lang="ar-SA" sz="2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117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ABE9E605-5430-1C57-667E-B07295656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375" y="0"/>
            <a:ext cx="5904000" cy="6858000"/>
          </a:xfrm>
          <a:prstGeom prst="rect">
            <a:avLst/>
          </a:prstGeom>
        </p:spPr>
      </p:pic>
      <p:sp>
        <p:nvSpPr>
          <p:cNvPr id="2" name="مربع نص 1">
            <a:extLst>
              <a:ext uri="{FF2B5EF4-FFF2-40B4-BE49-F238E27FC236}">
                <a16:creationId xmlns:a16="http://schemas.microsoft.com/office/drawing/2014/main" id="{E45085CC-FB07-45C6-3643-7EC173F25267}"/>
              </a:ext>
            </a:extLst>
          </p:cNvPr>
          <p:cNvSpPr txBox="1"/>
          <p:nvPr/>
        </p:nvSpPr>
        <p:spPr>
          <a:xfrm>
            <a:off x="1371600" y="24063"/>
            <a:ext cx="4259179" cy="67403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git clean –</a:t>
            </a:r>
            <a:r>
              <a:rPr lang="en-US" dirty="0" err="1">
                <a:solidFill>
                  <a:srgbClr val="92D050"/>
                </a:solidFill>
              </a:rPr>
              <a:t>dn</a:t>
            </a:r>
            <a:endParaRPr lang="ar-YE" dirty="0">
              <a:solidFill>
                <a:srgbClr val="92D050"/>
              </a:solidFill>
            </a:endParaRPr>
          </a:p>
          <a:p>
            <a:pPr algn="r"/>
            <a:r>
              <a:rPr lang="ar-YE" dirty="0">
                <a:solidFill>
                  <a:srgbClr val="92D050"/>
                </a:solidFill>
              </a:rPr>
              <a:t>ه</a:t>
            </a:r>
            <a:r>
              <a:rPr lang="ar-SA" dirty="0">
                <a:solidFill>
                  <a:srgbClr val="92D050"/>
                </a:solidFill>
              </a:rPr>
              <a:t>ذا الأمر يُستخدم </a:t>
            </a:r>
            <a:r>
              <a:rPr lang="ar-SA" b="1" dirty="0">
                <a:solidFill>
                  <a:srgbClr val="92D050"/>
                </a:solidFill>
              </a:rPr>
              <a:t>لمحاكاة تنظيف مجلد العمل من الملفات غير المتتبعة</a:t>
            </a:r>
            <a:endParaRPr lang="en-US" b="1" dirty="0">
              <a:solidFill>
                <a:srgbClr val="92D050"/>
              </a:solidFill>
            </a:endParaRPr>
          </a:p>
          <a:p>
            <a:pPr algn="r"/>
            <a:r>
              <a:rPr lang="ar-YE" dirty="0">
                <a:solidFill>
                  <a:srgbClr val="92D050"/>
                </a:solidFill>
              </a:rPr>
              <a:t>أي انه </a:t>
            </a:r>
            <a:br>
              <a:rPr lang="ar-YE" dirty="0">
                <a:solidFill>
                  <a:srgbClr val="92D050"/>
                </a:solidFill>
              </a:rPr>
            </a:br>
            <a:r>
              <a:rPr lang="ar-SA" dirty="0">
                <a:solidFill>
                  <a:srgbClr val="92D050"/>
                </a:solidFill>
              </a:rPr>
              <a:t>يُظهر لك ما سيتم حذفه من ملفات ومجلدات غير متتبعة دون أن يحذفها فعلياً.</a:t>
            </a:r>
            <a:endParaRPr lang="ar-YE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git clean –</a:t>
            </a:r>
            <a:r>
              <a:rPr lang="en-US" dirty="0" err="1">
                <a:solidFill>
                  <a:srgbClr val="92D050"/>
                </a:solidFill>
              </a:rPr>
              <a:t>df</a:t>
            </a:r>
            <a:endParaRPr lang="ar-YE" dirty="0">
              <a:solidFill>
                <a:srgbClr val="92D050"/>
              </a:solidFill>
            </a:endParaRPr>
          </a:p>
          <a:p>
            <a:pPr algn="r"/>
            <a:r>
              <a:rPr lang="ar-SA" dirty="0">
                <a:solidFill>
                  <a:srgbClr val="92D050"/>
                </a:solidFill>
              </a:rPr>
              <a:t>يقوم بحذف الملفات والمجلدات غير المتتبعة بشكل دائم. </a:t>
            </a:r>
            <a:r>
              <a:rPr lang="ar-SA" b="1" dirty="0">
                <a:solidFill>
                  <a:srgbClr val="92D050"/>
                </a:solidFill>
              </a:rPr>
              <a:t>استخدم هذا الأمر بحذر شديد!</a:t>
            </a:r>
            <a:endParaRPr lang="ar-YE" b="1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git restore index.txt</a:t>
            </a:r>
            <a:endParaRPr lang="ar-YE" dirty="0">
              <a:solidFill>
                <a:srgbClr val="92D050"/>
              </a:solidFill>
            </a:endParaRPr>
          </a:p>
          <a:p>
            <a:pPr algn="r"/>
            <a:r>
              <a:rPr lang="ar-SA" dirty="0">
                <a:solidFill>
                  <a:srgbClr val="92D050"/>
                </a:solidFill>
              </a:rPr>
              <a:t>يتجاهل التغييرات المحلية التي لم تُحفظ ويستعيد الملف إلى حالته المعروفة في </a:t>
            </a:r>
            <a:r>
              <a:rPr lang="en-US" dirty="0">
                <a:solidFill>
                  <a:srgbClr val="92D050"/>
                </a:solidFill>
              </a:rPr>
              <a:t>Git.</a:t>
            </a:r>
            <a:endParaRPr lang="ar-YE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git restore .</a:t>
            </a:r>
          </a:p>
          <a:p>
            <a:pPr algn="r"/>
            <a:r>
              <a:rPr lang="ar-YE" dirty="0" err="1">
                <a:solidFill>
                  <a:srgbClr val="92D050"/>
                </a:solidFill>
              </a:rPr>
              <a:t>يت</a:t>
            </a:r>
            <a:r>
              <a:rPr lang="ar-SA" dirty="0">
                <a:solidFill>
                  <a:srgbClr val="92D050"/>
                </a:solidFill>
              </a:rPr>
              <a:t>جاهل جميع التغييرات المحلية غير المحفوظة في المجلد الحالي ويستعيد كل شيء إلى آخر حالة معروفة في </a:t>
            </a:r>
            <a:r>
              <a:rPr lang="en-US" dirty="0">
                <a:solidFill>
                  <a:srgbClr val="92D050"/>
                </a:solidFill>
              </a:rPr>
              <a:t>Git.</a:t>
            </a:r>
          </a:p>
          <a:p>
            <a:pPr algn="r"/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ar-SA" b="1" dirty="0">
                <a:solidFill>
                  <a:srgbClr val="92D050"/>
                </a:solidFill>
              </a:rPr>
              <a:t>استخدم هذا الأمر بحذر شديد لأنه سيتجاهل أي عمل لم يُحفظ بعد!</a:t>
            </a:r>
            <a:endParaRPr lang="ar-YE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Git rm index.txt</a:t>
            </a:r>
          </a:p>
          <a:p>
            <a:pPr algn="r"/>
            <a:r>
              <a:rPr lang="ar-SA" dirty="0">
                <a:solidFill>
                  <a:srgbClr val="92D050"/>
                </a:solidFill>
              </a:rPr>
              <a:t>يقوم بحذف الملف </a:t>
            </a:r>
            <a:r>
              <a:rPr lang="en-US" dirty="0">
                <a:solidFill>
                  <a:srgbClr val="92D050"/>
                </a:solidFill>
              </a:rPr>
              <a:t> index.txt </a:t>
            </a:r>
            <a:r>
              <a:rPr lang="ar-SA" dirty="0">
                <a:solidFill>
                  <a:srgbClr val="92D050"/>
                </a:solidFill>
              </a:rPr>
              <a:t>من نظام الملفات</a:t>
            </a:r>
            <a:endParaRPr lang="en-US" dirty="0">
              <a:solidFill>
                <a:srgbClr val="92D050"/>
              </a:solidFill>
            </a:endParaRPr>
          </a:p>
          <a:p>
            <a:pPr algn="r"/>
            <a:r>
              <a:rPr lang="ar-SA" dirty="0">
                <a:solidFill>
                  <a:srgbClr val="92D050"/>
                </a:solidFill>
              </a:rPr>
              <a:t>إذا قمت بحذف ملف بهذه الطريقة وكان ملفاً متتبعاً في </a:t>
            </a:r>
            <a:r>
              <a:rPr lang="en-US" dirty="0">
                <a:solidFill>
                  <a:srgbClr val="92D050"/>
                </a:solidFill>
              </a:rPr>
              <a:t>Git ، </a:t>
            </a:r>
            <a:r>
              <a:rPr lang="ar-SA" dirty="0">
                <a:solidFill>
                  <a:srgbClr val="92D050"/>
                </a:solidFill>
              </a:rPr>
              <a:t>فإن</a:t>
            </a:r>
            <a:r>
              <a:rPr lang="en-US" dirty="0">
                <a:solidFill>
                  <a:srgbClr val="92D050"/>
                </a:solidFill>
              </a:rPr>
              <a:t> </a:t>
            </a:r>
          </a:p>
          <a:p>
            <a:pPr algn="r"/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Git  </a:t>
            </a:r>
            <a:r>
              <a:rPr lang="ar-SA" dirty="0">
                <a:solidFill>
                  <a:srgbClr val="92D050"/>
                </a:solidFill>
              </a:rPr>
              <a:t>سيكتشف أنه</a:t>
            </a:r>
            <a:r>
              <a:rPr lang="ar-YE" dirty="0">
                <a:solidFill>
                  <a:srgbClr val="92D050"/>
                </a:solidFill>
              </a:rPr>
              <a:t> تم حذفه عندما تقوم بالفحص بواسطة   </a:t>
            </a:r>
            <a:r>
              <a:rPr lang="en-US" dirty="0">
                <a:solidFill>
                  <a:srgbClr val="92D050"/>
                </a:solidFill>
              </a:rPr>
              <a:t> git status </a:t>
            </a:r>
            <a:endParaRPr lang="ar-SA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055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7C47DB06-AD3B-E680-65BE-F10CDB98E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000" y="0"/>
            <a:ext cx="5904000" cy="6858000"/>
          </a:xfrm>
          <a:prstGeom prst="rect">
            <a:avLst/>
          </a:prstGeom>
        </p:spPr>
      </p:pic>
      <p:sp>
        <p:nvSpPr>
          <p:cNvPr id="2" name="مربع نص 1">
            <a:extLst>
              <a:ext uri="{FF2B5EF4-FFF2-40B4-BE49-F238E27FC236}">
                <a16:creationId xmlns:a16="http://schemas.microsoft.com/office/drawing/2014/main" id="{64C1F5CD-990F-942A-9C45-5DC4FB233724}"/>
              </a:ext>
            </a:extLst>
          </p:cNvPr>
          <p:cNvSpPr txBox="1"/>
          <p:nvPr/>
        </p:nvSpPr>
        <p:spPr>
          <a:xfrm>
            <a:off x="1491916" y="335845"/>
            <a:ext cx="4412085" cy="6186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git add index.txt</a:t>
            </a:r>
          </a:p>
          <a:p>
            <a:pPr algn="r"/>
            <a:r>
              <a:rPr lang="ar-YE" dirty="0">
                <a:solidFill>
                  <a:srgbClr val="92D050"/>
                </a:solidFill>
              </a:rPr>
              <a:t>هذا </a:t>
            </a:r>
            <a:r>
              <a:rPr lang="ar-SA" dirty="0">
                <a:solidFill>
                  <a:srgbClr val="92D050"/>
                </a:solidFill>
              </a:rPr>
              <a:t> الأمر يُستخدم لإضافة التغييرات في ملف</a:t>
            </a:r>
            <a:r>
              <a:rPr lang="ar-YE" dirty="0">
                <a:solidFill>
                  <a:srgbClr val="92D050"/>
                </a:solidFill>
              </a:rPr>
              <a:t> </a:t>
            </a:r>
            <a:endParaRPr lang="en-US" dirty="0">
              <a:solidFill>
                <a:srgbClr val="92D050"/>
              </a:solidFill>
            </a:endParaRPr>
          </a:p>
          <a:p>
            <a:pPr algn="r"/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index.txt </a:t>
            </a:r>
            <a:r>
              <a:rPr lang="ar-SA" dirty="0">
                <a:solidFill>
                  <a:srgbClr val="92D050"/>
                </a:solidFill>
              </a:rPr>
              <a:t>إلى منطقة </a:t>
            </a:r>
            <a:r>
              <a:rPr lang="ar-SA" dirty="0" err="1">
                <a:solidFill>
                  <a:srgbClr val="92D050"/>
                </a:solidFill>
              </a:rPr>
              <a:t>التجهي</a:t>
            </a:r>
            <a:r>
              <a:rPr lang="ar-YE" dirty="0">
                <a:solidFill>
                  <a:srgbClr val="92D050"/>
                </a:solidFill>
              </a:rPr>
              <a:t>ز</a:t>
            </a:r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 staging area  </a:t>
            </a:r>
            <a:r>
              <a:rPr lang="ar-SA" dirty="0">
                <a:solidFill>
                  <a:srgbClr val="92D050"/>
                </a:solidFill>
              </a:rPr>
              <a:t>هذا يعني أن </a:t>
            </a:r>
            <a:r>
              <a:rPr lang="en-US" dirty="0">
                <a:solidFill>
                  <a:srgbClr val="92D050"/>
                </a:solidFill>
              </a:rPr>
              <a:t>Git </a:t>
            </a:r>
          </a:p>
          <a:p>
            <a:pPr algn="r"/>
            <a:r>
              <a:rPr lang="ar-SA" dirty="0">
                <a:solidFill>
                  <a:srgbClr val="92D050"/>
                </a:solidFill>
              </a:rPr>
              <a:t>قد سجل هذه التغييرات وهي جاهزة ليتم تضمينها في </a:t>
            </a:r>
            <a:r>
              <a:rPr lang="en-US" dirty="0">
                <a:solidFill>
                  <a:srgbClr val="92D050"/>
                </a:solidFill>
              </a:rPr>
              <a:t>(commit) </a:t>
            </a:r>
            <a:r>
              <a:rPr lang="ar-SA" dirty="0">
                <a:solidFill>
                  <a:srgbClr val="92D050"/>
                </a:solidFill>
              </a:rPr>
              <a:t>التالي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git reset index.txt</a:t>
            </a:r>
          </a:p>
          <a:p>
            <a:pPr algn="r"/>
            <a:r>
              <a:rPr lang="ar-SA" dirty="0">
                <a:solidFill>
                  <a:srgbClr val="92D050"/>
                </a:solidFill>
              </a:rPr>
              <a:t>الأمر يُستخدم لإزالة ملف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ar-YE" dirty="0">
                <a:solidFill>
                  <a:srgbClr val="92D050"/>
                </a:solidFill>
              </a:rPr>
              <a:t>هذا</a:t>
            </a:r>
            <a:r>
              <a:rPr lang="en-US" dirty="0">
                <a:solidFill>
                  <a:srgbClr val="92D050"/>
                </a:solidFill>
              </a:rPr>
              <a:t> </a:t>
            </a:r>
          </a:p>
          <a:p>
            <a:pPr algn="r"/>
            <a:r>
              <a:rPr lang="en-US" dirty="0">
                <a:solidFill>
                  <a:srgbClr val="92D050"/>
                </a:solidFill>
              </a:rPr>
              <a:t>index.txt</a:t>
            </a:r>
          </a:p>
          <a:p>
            <a:pPr algn="r"/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ar-SA" dirty="0">
                <a:solidFill>
                  <a:srgbClr val="92D050"/>
                </a:solidFill>
              </a:rPr>
              <a:t>من منطقة التجهيز</a:t>
            </a:r>
            <a:r>
              <a:rPr lang="en-US" dirty="0">
                <a:solidFill>
                  <a:srgbClr val="92D050"/>
                </a:solidFill>
              </a:rPr>
              <a:t> staging area </a:t>
            </a:r>
          </a:p>
          <a:p>
            <a:pPr algn="r"/>
            <a:r>
              <a:rPr lang="ar-YE" dirty="0">
                <a:solidFill>
                  <a:srgbClr val="92D050"/>
                </a:solidFill>
              </a:rPr>
              <a:t>من الامر السابق هو </a:t>
            </a:r>
            <a:r>
              <a:rPr lang="en-US" dirty="0">
                <a:solidFill>
                  <a:srgbClr val="92D050"/>
                </a:solidFill>
              </a:rPr>
              <a:t>      </a:t>
            </a:r>
            <a:r>
              <a:rPr lang="ar-YE" dirty="0">
                <a:solidFill>
                  <a:srgbClr val="92D050"/>
                </a:solidFill>
              </a:rPr>
              <a:t>ا</a:t>
            </a:r>
            <a:r>
              <a:rPr lang="ar-SA" dirty="0">
                <a:solidFill>
                  <a:srgbClr val="92D050"/>
                </a:solidFill>
              </a:rPr>
              <a:t>لناتج</a:t>
            </a:r>
            <a:r>
              <a:rPr lang="en-US" dirty="0">
                <a:solidFill>
                  <a:srgbClr val="92D050"/>
                </a:solidFill>
              </a:rPr>
              <a:t> </a:t>
            </a:r>
          </a:p>
          <a:p>
            <a:r>
              <a:rPr lang="ar-SA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Unstaged</a:t>
            </a:r>
            <a:r>
              <a:rPr lang="en-US" dirty="0">
                <a:solidFill>
                  <a:srgbClr val="92D050"/>
                </a:solidFill>
              </a:rPr>
              <a:t> changes after reset: M lab1/index.txt </a:t>
            </a:r>
          </a:p>
          <a:p>
            <a:pPr algn="r" rtl="1"/>
            <a:r>
              <a:rPr lang="ar-SA" dirty="0">
                <a:solidFill>
                  <a:srgbClr val="92D050"/>
                </a:solidFill>
              </a:rPr>
              <a:t>يؤكد أن الملف الموجود في المسار 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lab1/index.txt</a:t>
            </a:r>
          </a:p>
          <a:p>
            <a:pPr algn="r"/>
            <a:r>
              <a:rPr lang="ar-YE" dirty="0">
                <a:solidFill>
                  <a:srgbClr val="92D050"/>
                </a:solidFill>
              </a:rPr>
              <a:t>تعني </a:t>
            </a:r>
            <a:r>
              <a:rPr lang="en-US" dirty="0">
                <a:solidFill>
                  <a:srgbClr val="92D050"/>
                </a:solidFill>
              </a:rPr>
              <a:t> modifier     m </a:t>
            </a:r>
            <a:r>
              <a:rPr lang="ar-SA" dirty="0">
                <a:solidFill>
                  <a:srgbClr val="92D050"/>
                </a:solidFill>
              </a:rPr>
              <a:t>قد تم تعديله</a:t>
            </a:r>
            <a:r>
              <a:rPr lang="ar-YE" dirty="0">
                <a:solidFill>
                  <a:srgbClr val="92D050"/>
                </a:solidFill>
              </a:rPr>
              <a:t> </a:t>
            </a:r>
            <a:endParaRPr lang="en-US" dirty="0">
              <a:solidFill>
                <a:srgbClr val="92D050"/>
              </a:solidFill>
            </a:endParaRPr>
          </a:p>
          <a:p>
            <a:pPr algn="r"/>
            <a:r>
              <a:rPr lang="ar-SA" dirty="0">
                <a:solidFill>
                  <a:srgbClr val="92D050"/>
                </a:solidFill>
              </a:rPr>
              <a:t>وهو الآن في حالة غير مجهزة بعد</a:t>
            </a:r>
            <a:endParaRPr lang="en-US" dirty="0">
              <a:solidFill>
                <a:srgbClr val="92D050"/>
              </a:solidFill>
            </a:endParaRPr>
          </a:p>
          <a:p>
            <a:pPr algn="r"/>
            <a:r>
              <a:rPr lang="en-US" dirty="0">
                <a:solidFill>
                  <a:srgbClr val="92D050"/>
                </a:solidFill>
              </a:rPr>
              <a:t> reset</a:t>
            </a:r>
          </a:p>
          <a:p>
            <a:pPr algn="r"/>
            <a:endParaRPr lang="en-US" dirty="0">
              <a:solidFill>
                <a:srgbClr val="92D050"/>
              </a:solidFill>
            </a:endParaRPr>
          </a:p>
          <a:p>
            <a:pPr algn="r"/>
            <a:endParaRPr lang="en-US" dirty="0">
              <a:solidFill>
                <a:srgbClr val="92D050"/>
              </a:solidFill>
            </a:endParaRPr>
          </a:p>
          <a:p>
            <a:pPr algn="r"/>
            <a:endParaRPr lang="en-US" dirty="0">
              <a:solidFill>
                <a:srgbClr val="92D050"/>
              </a:solidFill>
            </a:endParaRPr>
          </a:p>
          <a:p>
            <a:pPr algn="r"/>
            <a:r>
              <a:rPr lang="ar-SA" dirty="0">
                <a:solidFill>
                  <a:srgbClr val="92D050"/>
                </a:solidFill>
              </a:rPr>
              <a:t> 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791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>
            <a:extLst>
              <a:ext uri="{FF2B5EF4-FFF2-40B4-BE49-F238E27FC236}">
                <a16:creationId xmlns:a16="http://schemas.microsoft.com/office/drawing/2014/main" id="{36D32E16-0CDA-5345-A9F9-170248F4A932}"/>
              </a:ext>
            </a:extLst>
          </p:cNvPr>
          <p:cNvSpPr txBox="1"/>
          <p:nvPr/>
        </p:nvSpPr>
        <p:spPr>
          <a:xfrm>
            <a:off x="1799617" y="1118681"/>
            <a:ext cx="8686800" cy="264687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600" dirty="0">
                <a:solidFill>
                  <a:schemeClr val="accent6">
                    <a:lumMod val="75000"/>
                  </a:schemeClr>
                </a:solidFill>
                <a:latin typeface="ActionIs" panose="00000400000000000000" pitchFamily="2" charset="0"/>
              </a:rPr>
              <a:t>The End</a:t>
            </a:r>
            <a:endParaRPr lang="ar-SA" sz="16600" dirty="0">
              <a:solidFill>
                <a:schemeClr val="accent6">
                  <a:lumMod val="75000"/>
                </a:schemeClr>
              </a:solidFill>
              <a:latin typeface="ActionIs" panose="00000400000000000000" pitchFamily="2" charset="0"/>
            </a:endParaRP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BF465FF3-D44A-798F-46D4-3A4C763346E6}"/>
              </a:ext>
            </a:extLst>
          </p:cNvPr>
          <p:cNvSpPr txBox="1"/>
          <p:nvPr/>
        </p:nvSpPr>
        <p:spPr>
          <a:xfrm>
            <a:off x="4747098" y="4514832"/>
            <a:ext cx="475682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ardvark Cafe" panose="00000400000000000000" pitchFamily="2" charset="0"/>
              </a:rPr>
              <a:t>By: Motasim Saeed</a:t>
            </a:r>
          </a:p>
          <a:p>
            <a:endParaRPr lang="ar-SA" sz="2400" dirty="0">
              <a:latin typeface="Aardvark Caf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677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دارة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646</Words>
  <Application>Microsoft Office PowerPoint</Application>
  <PresentationFormat>شاشة عريضة</PresentationFormat>
  <Paragraphs>91</Paragraphs>
  <Slides>9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9</vt:i4>
      </vt:variant>
    </vt:vector>
  </HeadingPairs>
  <TitlesOfParts>
    <vt:vector size="14" baseType="lpstr">
      <vt:lpstr>Aardvark Cafe</vt:lpstr>
      <vt:lpstr>ActionIs</vt:lpstr>
      <vt:lpstr>Arial</vt:lpstr>
      <vt:lpstr>Tw Cen MT</vt:lpstr>
      <vt:lpstr>دارة</vt:lpstr>
      <vt:lpstr>Software Engineering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6</cp:revision>
  <dcterms:created xsi:type="dcterms:W3CDTF">2025-07-20T12:05:17Z</dcterms:created>
  <dcterms:modified xsi:type="dcterms:W3CDTF">2025-07-20T19:13:05Z</dcterms:modified>
</cp:coreProperties>
</file>