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5" r:id="rId1"/>
  </p:sldMasterIdLst>
  <p:notesMasterIdLst>
    <p:notesMasterId r:id="rId23"/>
  </p:notesMasterIdLst>
  <p:sldIdLst>
    <p:sldId id="256" r:id="rId2"/>
    <p:sldId id="257" r:id="rId3"/>
    <p:sldId id="275" r:id="rId4"/>
    <p:sldId id="258" r:id="rId5"/>
    <p:sldId id="274" r:id="rId6"/>
    <p:sldId id="273" r:id="rId7"/>
    <p:sldId id="272"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6"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8" d="100"/>
          <a:sy n="68" d="100"/>
        </p:scale>
        <p:origin x="79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2494AD4-9946-4894-9793-E047BC5CD04B}" type="datetimeFigureOut">
              <a:rPr lang="ar-SA" smtClean="0"/>
              <a:pPr/>
              <a:t>15/11/44</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5D6D24A-C68E-4563-A076-792E3520DBE8}" type="slidenum">
              <a:rPr lang="ar-SA" smtClean="0"/>
              <a:pPr/>
              <a:t>‹#›</a:t>
            </a:fld>
            <a:endParaRPr lang="ar-SA"/>
          </a:p>
        </p:txBody>
      </p:sp>
    </p:spTree>
    <p:extLst>
      <p:ext uri="{BB962C8B-B14F-4D97-AF65-F5344CB8AC3E}">
        <p14:creationId xmlns:p14="http://schemas.microsoft.com/office/powerpoint/2010/main" val="15906973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4B35BB55-06F5-41E2-A040-73DC60D8864B}" type="datetimeFigureOut">
              <a:rPr lang="ar-SA" smtClean="0"/>
              <a:pPr/>
              <a:t>15/11/44</a:t>
            </a:fld>
            <a:endParaRPr lang="ar-SA"/>
          </a:p>
        </p:txBody>
      </p:sp>
      <p:sp>
        <p:nvSpPr>
          <p:cNvPr id="5" name="Footer Placeholder 4"/>
          <p:cNvSpPr>
            <a:spLocks noGrp="1"/>
          </p:cNvSpPr>
          <p:nvPr>
            <p:ph type="ftr" sz="quarter" idx="11"/>
          </p:nvPr>
        </p:nvSpPr>
        <p:spPr/>
        <p:txBody>
          <a:bodyPr/>
          <a:lstStyle/>
          <a:p>
            <a:endParaRPr lang="ar-S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130931470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B35BB55-06F5-41E2-A040-73DC60D8864B}" type="datetimeFigureOut">
              <a:rPr lang="ar-SA" smtClean="0"/>
              <a:pPr/>
              <a:t>15/11/44</a:t>
            </a:fld>
            <a:endParaRPr lang="ar-SA"/>
          </a:p>
        </p:txBody>
      </p:sp>
      <p:sp>
        <p:nvSpPr>
          <p:cNvPr id="5" name="Footer Placeholder 4"/>
          <p:cNvSpPr>
            <a:spLocks noGrp="1"/>
          </p:cNvSpPr>
          <p:nvPr>
            <p:ph type="ftr" sz="quarter" idx="11"/>
          </p:nvPr>
        </p:nvSpPr>
        <p:spPr/>
        <p:txBody>
          <a:bodyPr/>
          <a:lstStyle/>
          <a:p>
            <a:endParaRPr lang="ar-S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4264995849"/>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B35BB55-06F5-41E2-A040-73DC60D8864B}" type="datetimeFigureOut">
              <a:rPr lang="ar-SA" smtClean="0"/>
              <a:pPr/>
              <a:t>15/11/44</a:t>
            </a:fld>
            <a:endParaRPr lang="ar-SA"/>
          </a:p>
        </p:txBody>
      </p:sp>
      <p:sp>
        <p:nvSpPr>
          <p:cNvPr id="5" name="Footer Placeholder 4"/>
          <p:cNvSpPr>
            <a:spLocks noGrp="1"/>
          </p:cNvSpPr>
          <p:nvPr>
            <p:ph type="ftr" sz="quarter" idx="11"/>
          </p:nvPr>
        </p:nvSpPr>
        <p:spPr/>
        <p:txBody>
          <a:bodyPr/>
          <a:lstStyle/>
          <a:p>
            <a:endParaRPr lang="ar-S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5A02D-84C8-4857-87AE-9EA472263338}" type="slidenum">
              <a:rPr lang="ar-SA" smtClean="0"/>
              <a:pPr/>
              <a:t>‹#›</a:t>
            </a:fld>
            <a:endParaRPr lang="ar-S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636601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pPr/>
              <a:t>15/11/44</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1033811026"/>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pPr/>
              <a:t>15/11/44</a:t>
            </a:fld>
            <a:endParaRPr lang="ar-SA"/>
          </a:p>
        </p:txBody>
      </p:sp>
      <p:sp>
        <p:nvSpPr>
          <p:cNvPr id="6" name="Footer Placeholder 5"/>
          <p:cNvSpPr>
            <a:spLocks noGrp="1"/>
          </p:cNvSpPr>
          <p:nvPr>
            <p:ph type="ftr" sz="quarter" idx="11"/>
          </p:nvPr>
        </p:nvSpPr>
        <p:spPr/>
        <p:txBody>
          <a:bodyPr/>
          <a:lstStyle/>
          <a:p>
            <a:endParaRPr lang="ar-S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5A02D-84C8-4857-87AE-9EA472263338}" type="slidenum">
              <a:rPr lang="ar-SA" smtClean="0"/>
              <a:pPr/>
              <a:t>‹#›</a:t>
            </a:fld>
            <a:endParaRPr lang="ar-S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088422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pPr/>
              <a:t>15/11/44</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1957391830"/>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B35BB55-06F5-41E2-A040-73DC60D8864B}" type="datetimeFigureOut">
              <a:rPr lang="ar-SA" smtClean="0"/>
              <a:pPr/>
              <a:t>15/11/44</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179968796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B35BB55-06F5-41E2-A040-73DC60D8864B}" type="datetimeFigureOut">
              <a:rPr lang="ar-SA" smtClean="0"/>
              <a:pPr/>
              <a:t>15/11/44</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114078271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B35BB55-06F5-41E2-A040-73DC60D8864B}" type="datetimeFigureOut">
              <a:rPr lang="ar-SA" smtClean="0"/>
              <a:pPr/>
              <a:t>15/11/44</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114776413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B35BB55-06F5-41E2-A040-73DC60D8864B}" type="datetimeFigureOut">
              <a:rPr lang="ar-SA" smtClean="0"/>
              <a:pPr/>
              <a:t>15/11/44</a:t>
            </a:fld>
            <a:endParaRPr lang="ar-SA"/>
          </a:p>
        </p:txBody>
      </p:sp>
      <p:sp>
        <p:nvSpPr>
          <p:cNvPr id="5" name="Footer Placeholder 4"/>
          <p:cNvSpPr>
            <a:spLocks noGrp="1"/>
          </p:cNvSpPr>
          <p:nvPr>
            <p:ph type="ftr" sz="quarter" idx="11"/>
          </p:nvPr>
        </p:nvSpPr>
        <p:spPr/>
        <p:txBody>
          <a:bodyPr/>
          <a:lstStyle/>
          <a:p>
            <a:endParaRPr lang="ar-S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141591796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4B35BB55-06F5-41E2-A040-73DC60D8864B}" type="datetimeFigureOut">
              <a:rPr lang="ar-SA" smtClean="0"/>
              <a:pPr/>
              <a:t>15/11/44</a:t>
            </a:fld>
            <a:endParaRPr lang="ar-SA"/>
          </a:p>
        </p:txBody>
      </p:sp>
      <p:sp>
        <p:nvSpPr>
          <p:cNvPr id="6" name="Footer Placeholder 5"/>
          <p:cNvSpPr>
            <a:spLocks noGrp="1"/>
          </p:cNvSpPr>
          <p:nvPr>
            <p:ph type="ftr" sz="quarter" idx="11"/>
          </p:nvPr>
        </p:nvSpPr>
        <p:spPr/>
        <p:txBody>
          <a:bodyPr/>
          <a:lstStyle/>
          <a:p>
            <a:endParaRPr lang="ar-S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1669721177"/>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B35BB55-06F5-41E2-A040-73DC60D8864B}" type="datetimeFigureOut">
              <a:rPr lang="ar-SA" smtClean="0"/>
              <a:pPr/>
              <a:t>15/11/44</a:t>
            </a:fld>
            <a:endParaRPr lang="ar-SA"/>
          </a:p>
        </p:txBody>
      </p:sp>
      <p:sp>
        <p:nvSpPr>
          <p:cNvPr id="8" name="Footer Placeholder 7"/>
          <p:cNvSpPr>
            <a:spLocks noGrp="1"/>
          </p:cNvSpPr>
          <p:nvPr>
            <p:ph type="ftr" sz="quarter" idx="11"/>
          </p:nvPr>
        </p:nvSpPr>
        <p:spPr/>
        <p:txBody>
          <a:bodyPr/>
          <a:lstStyle/>
          <a:p>
            <a:endParaRPr lang="ar-S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2128067357"/>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B35BB55-06F5-41E2-A040-73DC60D8864B}" type="datetimeFigureOut">
              <a:rPr lang="ar-SA" smtClean="0"/>
              <a:pPr/>
              <a:t>15/11/44</a:t>
            </a:fld>
            <a:endParaRPr lang="ar-SA"/>
          </a:p>
        </p:txBody>
      </p:sp>
      <p:sp>
        <p:nvSpPr>
          <p:cNvPr id="4" name="Footer Placeholder 3"/>
          <p:cNvSpPr>
            <a:spLocks noGrp="1"/>
          </p:cNvSpPr>
          <p:nvPr>
            <p:ph type="ftr" sz="quarter" idx="11"/>
          </p:nvPr>
        </p:nvSpPr>
        <p:spPr/>
        <p:txBody>
          <a:bodyPr/>
          <a:lstStyle/>
          <a:p>
            <a:endParaRPr lang="ar-S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1565154912"/>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5BB55-06F5-41E2-A040-73DC60D8864B}" type="datetimeFigureOut">
              <a:rPr lang="ar-SA" smtClean="0"/>
              <a:pPr/>
              <a:t>15/11/44</a:t>
            </a:fld>
            <a:endParaRPr lang="ar-SA"/>
          </a:p>
        </p:txBody>
      </p:sp>
      <p:sp>
        <p:nvSpPr>
          <p:cNvPr id="3" name="Footer Placeholder 2"/>
          <p:cNvSpPr>
            <a:spLocks noGrp="1"/>
          </p:cNvSpPr>
          <p:nvPr>
            <p:ph type="ftr" sz="quarter" idx="11"/>
          </p:nvPr>
        </p:nvSpPr>
        <p:spPr/>
        <p:txBody>
          <a:bodyPr/>
          <a:lstStyle/>
          <a:p>
            <a:endParaRPr lang="ar-S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328798086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pPr/>
              <a:t>15/11/44</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4611142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pPr/>
              <a:t>15/11/44</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5A02D-84C8-4857-87AE-9EA472263338}" type="slidenum">
              <a:rPr lang="ar-SA" smtClean="0"/>
              <a:pPr/>
              <a:t>‹#›</a:t>
            </a:fld>
            <a:endParaRPr lang="ar-SA"/>
          </a:p>
        </p:txBody>
      </p:sp>
    </p:spTree>
    <p:extLst>
      <p:ext uri="{BB962C8B-B14F-4D97-AF65-F5344CB8AC3E}">
        <p14:creationId xmlns:p14="http://schemas.microsoft.com/office/powerpoint/2010/main" val="225755852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35BB55-06F5-41E2-A040-73DC60D8864B}" type="datetimeFigureOut">
              <a:rPr lang="ar-SA" smtClean="0"/>
              <a:pPr/>
              <a:t>15/11/44</a:t>
            </a:fld>
            <a:endParaRPr lang="ar-S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A5A02D-84C8-4857-87AE-9EA472263338}" type="slidenum">
              <a:rPr lang="ar-SA" smtClean="0"/>
              <a:pPr/>
              <a:t>‹#›</a:t>
            </a:fld>
            <a:endParaRPr lang="ar-SA"/>
          </a:p>
        </p:txBody>
      </p:sp>
    </p:spTree>
    <p:extLst>
      <p:ext uri="{BB962C8B-B14F-4D97-AF65-F5344CB8AC3E}">
        <p14:creationId xmlns:p14="http://schemas.microsoft.com/office/powerpoint/2010/main" val="394220587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xStyles>
    <p:title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6" name="مستطيل 5">
            <a:extLst>
              <a:ext uri="{FF2B5EF4-FFF2-40B4-BE49-F238E27FC236}">
                <a16:creationId xmlns:a16="http://schemas.microsoft.com/office/drawing/2014/main" id="{AD23FA1C-0337-4300-A6DB-E75BC861FDFA}"/>
              </a:ext>
            </a:extLst>
          </p:cNvPr>
          <p:cNvSpPr/>
          <p:nvPr/>
        </p:nvSpPr>
        <p:spPr>
          <a:xfrm>
            <a:off x="380667" y="302334"/>
            <a:ext cx="4712677" cy="11306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i="0" dirty="0">
                <a:solidFill>
                  <a:srgbClr val="000000"/>
                </a:solidFill>
                <a:effectLst/>
                <a:latin typeface="Helvetica-Bold"/>
              </a:rPr>
              <a:t>Al-Azhar University - Gaza</a:t>
            </a:r>
            <a:r>
              <a:rPr lang="en-US" b="1" dirty="0"/>
              <a:t> </a:t>
            </a:r>
            <a:br>
              <a:rPr lang="en-US" b="1" dirty="0"/>
            </a:br>
            <a:r>
              <a:rPr lang="en-US" b="1" i="0" dirty="0">
                <a:solidFill>
                  <a:srgbClr val="000000"/>
                </a:solidFill>
                <a:effectLst/>
                <a:latin typeface="Helvetica-Bold"/>
              </a:rPr>
              <a:t>Faculty of Economics &amp; Administrative Sciences</a:t>
            </a:r>
            <a:br>
              <a:rPr lang="en-US" b="1" i="0" dirty="0">
                <a:solidFill>
                  <a:srgbClr val="000000"/>
                </a:solidFill>
                <a:effectLst/>
                <a:latin typeface="Helvetica-Bold"/>
              </a:rPr>
            </a:br>
            <a:r>
              <a:rPr lang="en-US" b="1" i="0" dirty="0">
                <a:solidFill>
                  <a:srgbClr val="000000"/>
                </a:solidFill>
                <a:effectLst/>
                <a:latin typeface="Helvetica-Bold"/>
              </a:rPr>
              <a:t>Department of Accounting</a:t>
            </a:r>
            <a:br>
              <a:rPr lang="en-US" b="1" i="0" dirty="0">
                <a:solidFill>
                  <a:srgbClr val="000000"/>
                </a:solidFill>
                <a:effectLst/>
                <a:latin typeface="Helvetica-Bold"/>
              </a:rPr>
            </a:br>
            <a:br>
              <a:rPr lang="en-US" b="1" dirty="0"/>
            </a:br>
            <a:endParaRPr lang="ar-SA" b="1" dirty="0"/>
          </a:p>
        </p:txBody>
      </p:sp>
      <p:sp>
        <p:nvSpPr>
          <p:cNvPr id="7" name="مستطيل 6">
            <a:extLst>
              <a:ext uri="{FF2B5EF4-FFF2-40B4-BE49-F238E27FC236}">
                <a16:creationId xmlns:a16="http://schemas.microsoft.com/office/drawing/2014/main" id="{43E37794-1203-469C-A9FB-CBF4B754A843}"/>
              </a:ext>
            </a:extLst>
          </p:cNvPr>
          <p:cNvSpPr/>
          <p:nvPr/>
        </p:nvSpPr>
        <p:spPr>
          <a:xfrm>
            <a:off x="204716" y="1791567"/>
            <a:ext cx="11987284" cy="149117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gn="ctr">
              <a:lnSpc>
                <a:spcPct val="150000"/>
              </a:lnSpc>
            </a:pPr>
            <a:r>
              <a:rPr lang="en-US" sz="3400" b="1" i="0" dirty="0">
                <a:solidFill>
                  <a:schemeClr val="tx1"/>
                </a:solidFill>
                <a:effectLst/>
                <a:latin typeface="Helvetica-Bold"/>
              </a:rPr>
              <a:t>The relationship of the quality of accounting information in improving management decision-making</a:t>
            </a:r>
            <a:r>
              <a:rPr lang="en-US" sz="3400" b="1" dirty="0">
                <a:solidFill>
                  <a:schemeClr val="tx1"/>
                </a:solidFill>
              </a:rPr>
              <a:t> </a:t>
            </a:r>
            <a:br>
              <a:rPr lang="en-US" sz="2800" b="1" dirty="0">
                <a:solidFill>
                  <a:schemeClr val="tx1"/>
                </a:solidFill>
              </a:rPr>
            </a:br>
            <a:endParaRPr lang="ar-SA" sz="2800" b="1" dirty="0">
              <a:solidFill>
                <a:schemeClr val="tx1"/>
              </a:solidFill>
            </a:endParaRPr>
          </a:p>
        </p:txBody>
      </p:sp>
      <p:sp>
        <p:nvSpPr>
          <p:cNvPr id="8" name="مستطيل 7">
            <a:extLst>
              <a:ext uri="{FF2B5EF4-FFF2-40B4-BE49-F238E27FC236}">
                <a16:creationId xmlns:a16="http://schemas.microsoft.com/office/drawing/2014/main" id="{300759E5-2C10-4FE8-9071-FBCC0B8E2B7A}"/>
              </a:ext>
            </a:extLst>
          </p:cNvPr>
          <p:cNvSpPr/>
          <p:nvPr/>
        </p:nvSpPr>
        <p:spPr>
          <a:xfrm>
            <a:off x="2616591" y="2749536"/>
            <a:ext cx="6644639" cy="410846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gn="ctr">
              <a:lnSpc>
                <a:spcPct val="150000"/>
              </a:lnSpc>
            </a:pPr>
            <a:endParaRPr lang="en-US" sz="2000" b="1" i="0" dirty="0">
              <a:solidFill>
                <a:srgbClr val="FF0000"/>
              </a:solidFill>
              <a:effectLst/>
              <a:latin typeface="Helvetica-Bold"/>
            </a:endParaRPr>
          </a:p>
          <a:p>
            <a:pPr algn="ctr">
              <a:lnSpc>
                <a:spcPct val="150000"/>
              </a:lnSpc>
            </a:pPr>
            <a:r>
              <a:rPr lang="en-US" sz="2000" b="1" i="0" dirty="0">
                <a:solidFill>
                  <a:srgbClr val="FF0000"/>
                </a:solidFill>
                <a:effectLst/>
                <a:latin typeface="Helvetica-Bold"/>
              </a:rPr>
              <a:t>Submitted by:</a:t>
            </a:r>
            <a:br>
              <a:rPr lang="en-US" sz="2000" b="1" i="0" dirty="0">
                <a:solidFill>
                  <a:srgbClr val="FF0000"/>
                </a:solidFill>
                <a:effectLst/>
                <a:latin typeface="Helvetica-Bold"/>
              </a:rPr>
            </a:br>
            <a:r>
              <a:rPr lang="en-US" sz="2200" b="1" i="0" dirty="0">
                <a:solidFill>
                  <a:srgbClr val="000000"/>
                </a:solidFill>
                <a:effectLst/>
                <a:latin typeface="Helvetica-Bold"/>
              </a:rPr>
              <a:t>Younes eyed sheikh ail  20191485</a:t>
            </a:r>
            <a:br>
              <a:rPr lang="en-US" sz="2200" b="1" i="0" dirty="0">
                <a:solidFill>
                  <a:srgbClr val="000000"/>
                </a:solidFill>
                <a:effectLst/>
                <a:latin typeface="Helvetica-Bold"/>
              </a:rPr>
            </a:br>
            <a:r>
              <a:rPr lang="en-US" sz="2200" b="1" i="0" dirty="0">
                <a:solidFill>
                  <a:srgbClr val="000000"/>
                </a:solidFill>
                <a:effectLst/>
                <a:latin typeface="Helvetica-Bold"/>
              </a:rPr>
              <a:t>Shaaban Tariq </a:t>
            </a:r>
            <a:r>
              <a:rPr lang="en-US" sz="2200" b="1" i="0" dirty="0" err="1">
                <a:solidFill>
                  <a:srgbClr val="000000"/>
                </a:solidFill>
                <a:effectLst/>
                <a:latin typeface="Helvetica-Bold"/>
              </a:rPr>
              <a:t>Naser</a:t>
            </a:r>
            <a:r>
              <a:rPr lang="en-US" sz="2200" b="1" dirty="0">
                <a:solidFill>
                  <a:srgbClr val="000000"/>
                </a:solidFill>
                <a:latin typeface="Helvetica-Bold"/>
              </a:rPr>
              <a:t>  </a:t>
            </a:r>
            <a:r>
              <a:rPr lang="en-US" sz="2200" b="1" i="0" dirty="0">
                <a:solidFill>
                  <a:srgbClr val="000000"/>
                </a:solidFill>
                <a:effectLst/>
                <a:latin typeface="Helvetica-Bold"/>
              </a:rPr>
              <a:t>20191375</a:t>
            </a:r>
            <a:br>
              <a:rPr lang="en-US" sz="2200" b="1" i="0" dirty="0">
                <a:solidFill>
                  <a:srgbClr val="000000"/>
                </a:solidFill>
                <a:effectLst/>
                <a:latin typeface="Helvetica-Bold"/>
              </a:rPr>
            </a:br>
            <a:r>
              <a:rPr lang="en-US" sz="2200" b="1" i="0" dirty="0">
                <a:solidFill>
                  <a:srgbClr val="000000"/>
                </a:solidFill>
                <a:effectLst/>
                <a:latin typeface="Helvetica-Bold"/>
              </a:rPr>
              <a:t>Abd al-Rahman Muhammad </a:t>
            </a:r>
            <a:r>
              <a:rPr lang="en-US" sz="2200" b="1" i="0" dirty="0" err="1">
                <a:solidFill>
                  <a:srgbClr val="000000"/>
                </a:solidFill>
                <a:effectLst/>
                <a:latin typeface="Helvetica-Bold"/>
              </a:rPr>
              <a:t>eqtifan</a:t>
            </a:r>
            <a:r>
              <a:rPr lang="en-US" sz="2200" b="1" i="0" dirty="0">
                <a:solidFill>
                  <a:srgbClr val="000000"/>
                </a:solidFill>
                <a:effectLst/>
                <a:latin typeface="Helvetica-Bold"/>
              </a:rPr>
              <a:t>  20174582</a:t>
            </a:r>
            <a:br>
              <a:rPr lang="en-US" sz="2000" b="1" i="0" dirty="0">
                <a:solidFill>
                  <a:srgbClr val="000000"/>
                </a:solidFill>
                <a:effectLst/>
                <a:latin typeface="Helvetica-Bold"/>
              </a:rPr>
            </a:br>
            <a:endParaRPr lang="en-US" sz="2000" b="1" i="0" dirty="0">
              <a:solidFill>
                <a:srgbClr val="000000"/>
              </a:solidFill>
              <a:effectLst/>
              <a:latin typeface="Helvetica-Bold"/>
            </a:endParaRPr>
          </a:p>
          <a:p>
            <a:pPr algn="ctr">
              <a:lnSpc>
                <a:spcPct val="150000"/>
              </a:lnSpc>
            </a:pPr>
            <a:r>
              <a:rPr lang="en-US" sz="2000" b="1" i="0" dirty="0">
                <a:solidFill>
                  <a:srgbClr val="FF0000"/>
                </a:solidFill>
                <a:effectLst/>
                <a:latin typeface="Helvetica-Bold"/>
              </a:rPr>
              <a:t>Supervised by: </a:t>
            </a:r>
            <a:br>
              <a:rPr lang="en-US" sz="2000" b="1" i="0" dirty="0">
                <a:solidFill>
                  <a:srgbClr val="FF0000"/>
                </a:solidFill>
                <a:effectLst/>
                <a:latin typeface="Helvetica-Bold"/>
              </a:rPr>
            </a:br>
            <a:r>
              <a:rPr lang="en-US" sz="2000" b="1" i="0" dirty="0">
                <a:solidFill>
                  <a:srgbClr val="000000"/>
                </a:solidFill>
                <a:effectLst/>
                <a:latin typeface="Helvetica-Bold"/>
              </a:rPr>
              <a:t>Dr. Ahmed Abd-al-Fatah Al-Afifi</a:t>
            </a:r>
            <a:r>
              <a:rPr lang="en-US" sz="2000" dirty="0"/>
              <a:t> </a:t>
            </a:r>
            <a:br>
              <a:rPr lang="en-US" sz="2000" dirty="0"/>
            </a:br>
            <a:r>
              <a:rPr lang="en-US" sz="2000" b="1" i="0" dirty="0">
                <a:solidFill>
                  <a:srgbClr val="000000"/>
                </a:solidFill>
                <a:effectLst/>
                <a:latin typeface="Helvetica-Bold"/>
              </a:rPr>
              <a:t>May 2023</a:t>
            </a:r>
            <a:endParaRPr lang="ar-SA" sz="2000" dirty="0"/>
          </a:p>
          <a:p>
            <a:pPr algn="ctr"/>
            <a:endParaRPr lang="ar-SA" dirty="0"/>
          </a:p>
        </p:txBody>
      </p:sp>
      <p:pic>
        <p:nvPicPr>
          <p:cNvPr id="10" name="صورة 9">
            <a:extLst>
              <a:ext uri="{FF2B5EF4-FFF2-40B4-BE49-F238E27FC236}">
                <a16:creationId xmlns:a16="http://schemas.microsoft.com/office/drawing/2014/main" id="{7B2662D8-ED8E-4C06-91D3-7B49533C84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9970" y="0"/>
            <a:ext cx="1342030" cy="1342030"/>
          </a:xfrm>
          <a:prstGeom prst="rect">
            <a:avLst/>
          </a:prstGeom>
          <a:ln>
            <a:noFill/>
          </a:ln>
          <a:effectLst>
            <a:outerShdw blurRad="292100" dist="139700" dir="2700000" algn="tl" rotWithShape="0">
              <a:srgbClr val="333333">
                <a:alpha val="65000"/>
              </a:srgbClr>
            </a:outerShdw>
          </a:effectLst>
        </p:spPr>
      </p:pic>
      <p:pic>
        <p:nvPicPr>
          <p:cNvPr id="12" name="صورة 11">
            <a:extLst>
              <a:ext uri="{FF2B5EF4-FFF2-40B4-BE49-F238E27FC236}">
                <a16:creationId xmlns:a16="http://schemas.microsoft.com/office/drawing/2014/main" id="{2C03F688-92ED-4CAD-BC9A-62C4E6F867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913194"/>
            <a:ext cx="3701143" cy="1944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872605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76E7673-CCD2-4200-B4B9-6F79D4301694}"/>
              </a:ext>
            </a:extLst>
          </p:cNvPr>
          <p:cNvSpPr>
            <a:spLocks noGrp="1"/>
          </p:cNvSpPr>
          <p:nvPr>
            <p:ph type="title"/>
          </p:nvPr>
        </p:nvSpPr>
        <p:spPr/>
        <p:txBody>
          <a:bodyPr>
            <a:normAutofit/>
          </a:bodyPr>
          <a:lstStyle/>
          <a:p>
            <a:r>
              <a:rPr lang="en-US" b="1" i="0" dirty="0">
                <a:solidFill>
                  <a:srgbClr val="FF0000"/>
                </a:solidFill>
                <a:effectLst/>
                <a:latin typeface="Helvetica-Bold"/>
              </a:rPr>
              <a:t>The importance of the study</a:t>
            </a:r>
            <a:r>
              <a:rPr lang="en-US" dirty="0">
                <a:solidFill>
                  <a:srgbClr val="FF0000"/>
                </a:solidFill>
              </a:rPr>
              <a:t> </a:t>
            </a:r>
            <a:endParaRPr lang="ar-SA" dirty="0">
              <a:solidFill>
                <a:srgbClr val="FF0000"/>
              </a:solidFill>
            </a:endParaRPr>
          </a:p>
        </p:txBody>
      </p:sp>
      <p:sp>
        <p:nvSpPr>
          <p:cNvPr id="4" name="مربع نص 3">
            <a:extLst>
              <a:ext uri="{FF2B5EF4-FFF2-40B4-BE49-F238E27FC236}">
                <a16:creationId xmlns:a16="http://schemas.microsoft.com/office/drawing/2014/main" id="{6851A8C2-916D-41BE-A758-FDD287B90BDB}"/>
              </a:ext>
            </a:extLst>
          </p:cNvPr>
          <p:cNvSpPr txBox="1"/>
          <p:nvPr/>
        </p:nvSpPr>
        <p:spPr>
          <a:xfrm>
            <a:off x="2592925" y="1524000"/>
            <a:ext cx="9599075" cy="5677836"/>
          </a:xfrm>
          <a:prstGeom prst="rect">
            <a:avLst/>
          </a:prstGeom>
          <a:noFill/>
        </p:spPr>
        <p:txBody>
          <a:bodyPr wrap="square" rtlCol="1">
            <a:spAutoFit/>
          </a:bodyPr>
          <a:lstStyle/>
          <a:p>
            <a:pPr marL="285750" indent="-285750">
              <a:lnSpc>
                <a:spcPct val="150000"/>
              </a:lnSpc>
              <a:buFont typeface="Wingdings" panose="05000000000000000000" pitchFamily="2" charset="2"/>
              <a:buChar char="v"/>
            </a:pPr>
            <a:r>
              <a:rPr lang="en-US" sz="1600" b="1" i="0" dirty="0">
                <a:solidFill>
                  <a:srgbClr val="000000"/>
                </a:solidFill>
                <a:effectLst/>
                <a:latin typeface="Helvetica" panose="020B0604020202020204" pitchFamily="34" charset="0"/>
              </a:rPr>
              <a:t>The importance of these studies can be summarized in several points:</a:t>
            </a:r>
            <a:r>
              <a:rPr lang="en-US" sz="1600" b="1" dirty="0"/>
              <a:t> </a:t>
            </a:r>
          </a:p>
          <a:p>
            <a:pPr marL="285750" indent="-285750">
              <a:lnSpc>
                <a:spcPct val="150000"/>
              </a:lnSpc>
              <a:buFont typeface="Wingdings" panose="05000000000000000000" pitchFamily="2" charset="2"/>
              <a:buChar char="v"/>
            </a:pPr>
            <a:endParaRPr lang="en-US" sz="1600" dirty="0"/>
          </a:p>
          <a:p>
            <a:pPr marL="342900" indent="-342900">
              <a:lnSpc>
                <a:spcPct val="200000"/>
              </a:lnSpc>
              <a:buFont typeface="+mj-lt"/>
              <a:buAutoNum type="arabicPeriod"/>
            </a:pPr>
            <a:r>
              <a:rPr lang="en-US" sz="1600" b="0" i="0" dirty="0">
                <a:solidFill>
                  <a:srgbClr val="000000"/>
                </a:solidFill>
                <a:effectLst/>
                <a:latin typeface="Helvetica" panose="020B0604020202020204" pitchFamily="34" charset="0"/>
              </a:rPr>
              <a:t>Contribute to evaluating the role of accounting information in administrative making</a:t>
            </a:r>
            <a:r>
              <a:rPr lang="en-US" sz="1600" dirty="0"/>
              <a:t>  </a:t>
            </a:r>
            <a:r>
              <a:rPr lang="en-US" sz="1600" b="0" i="0" dirty="0">
                <a:solidFill>
                  <a:srgbClr val="000000"/>
                </a:solidFill>
                <a:effectLst/>
                <a:latin typeface="Helvetica" panose="020B0604020202020204" pitchFamily="34" charset="0"/>
              </a:rPr>
              <a:t>decisions.</a:t>
            </a:r>
          </a:p>
          <a:p>
            <a:pPr marL="342900" indent="-342900">
              <a:lnSpc>
                <a:spcPct val="200000"/>
              </a:lnSpc>
              <a:buFont typeface="+mj-lt"/>
              <a:buAutoNum type="arabicPeriod"/>
            </a:pPr>
            <a:r>
              <a:rPr lang="en-US" sz="1600" b="0" i="0" dirty="0">
                <a:solidFill>
                  <a:srgbClr val="000000"/>
                </a:solidFill>
                <a:effectLst/>
                <a:latin typeface="Helvetica" panose="020B0604020202020204" pitchFamily="34" charset="0"/>
              </a:rPr>
              <a:t>Highlighting the vital and important role that information accounting plays in making</a:t>
            </a:r>
            <a:r>
              <a:rPr lang="en-US" sz="1600" dirty="0">
                <a:solidFill>
                  <a:srgbClr val="000000"/>
                </a:solidFill>
                <a:latin typeface="Helvetica" panose="020B0604020202020204" pitchFamily="34" charset="0"/>
              </a:rPr>
              <a:t> </a:t>
            </a:r>
            <a:r>
              <a:rPr lang="en-US" sz="1600" b="0" i="0" dirty="0">
                <a:solidFill>
                  <a:srgbClr val="000000"/>
                </a:solidFill>
                <a:effectLst/>
                <a:latin typeface="Helvetica" panose="020B0604020202020204" pitchFamily="34" charset="0"/>
              </a:rPr>
              <a:t>administrative decisions.</a:t>
            </a:r>
            <a:r>
              <a:rPr lang="en-US" sz="1600" dirty="0"/>
              <a:t> </a:t>
            </a:r>
          </a:p>
          <a:p>
            <a:pPr marL="342900" indent="-342900">
              <a:lnSpc>
                <a:spcPct val="200000"/>
              </a:lnSpc>
              <a:buFont typeface="+mj-lt"/>
              <a:buAutoNum type="arabicPeriod"/>
            </a:pPr>
            <a:r>
              <a:rPr lang="en-US" sz="1600" b="0" i="0" dirty="0">
                <a:solidFill>
                  <a:srgbClr val="000000"/>
                </a:solidFill>
                <a:effectLst/>
                <a:latin typeface="Helvetica" panose="020B0604020202020204" pitchFamily="34" charset="0"/>
              </a:rPr>
              <a:t>Achieving benefit for the owners of joint-stock companies and the decision makers in them, which contribute to increasing the level of benefit achieved from the use of accounting information in making administrative decisions.</a:t>
            </a:r>
            <a:r>
              <a:rPr lang="en-US" sz="1600" dirty="0"/>
              <a:t> </a:t>
            </a:r>
          </a:p>
          <a:p>
            <a:pPr marL="342900" indent="-342900">
              <a:lnSpc>
                <a:spcPct val="200000"/>
              </a:lnSpc>
              <a:buFont typeface="+mj-lt"/>
              <a:buAutoNum type="arabicPeriod"/>
            </a:pPr>
            <a:r>
              <a:rPr lang="en-US" sz="1600" b="0" i="0" dirty="0">
                <a:solidFill>
                  <a:srgbClr val="000000"/>
                </a:solidFill>
                <a:effectLst/>
                <a:latin typeface="Helvetica" panose="020B0604020202020204" pitchFamily="34" charset="0"/>
              </a:rPr>
              <a:t>The lack of previous studies on the subject of the research, especially the Palestinian</a:t>
            </a:r>
            <a:r>
              <a:rPr lang="en-US" sz="1600" dirty="0"/>
              <a:t> </a:t>
            </a:r>
            <a:r>
              <a:rPr lang="en-US" sz="1600" b="0" i="0" dirty="0">
                <a:solidFill>
                  <a:srgbClr val="000000"/>
                </a:solidFill>
                <a:effectLst/>
                <a:latin typeface="Helvetica" panose="020B0604020202020204" pitchFamily="34" charset="0"/>
              </a:rPr>
              <a:t>business environment.</a:t>
            </a:r>
            <a:br>
              <a:rPr lang="en-US" sz="1800" b="0" i="0" dirty="0">
                <a:solidFill>
                  <a:srgbClr val="000000"/>
                </a:solidFill>
                <a:effectLst/>
                <a:latin typeface="Helvetica" panose="020B0604020202020204" pitchFamily="34" charset="0"/>
              </a:rPr>
            </a:br>
            <a:br>
              <a:rPr lang="en-US" sz="1600" dirty="0"/>
            </a:br>
            <a:endParaRPr lang="en-US" sz="1600" dirty="0"/>
          </a:p>
        </p:txBody>
      </p:sp>
    </p:spTree>
    <p:extLst>
      <p:ext uri="{BB962C8B-B14F-4D97-AF65-F5344CB8AC3E}">
        <p14:creationId xmlns:p14="http://schemas.microsoft.com/office/powerpoint/2010/main" val="4244215310"/>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98BC8F3-5FB6-44FB-B785-CEF3BEAD77F9}"/>
              </a:ext>
            </a:extLst>
          </p:cNvPr>
          <p:cNvSpPr>
            <a:spLocks noGrp="1"/>
          </p:cNvSpPr>
          <p:nvPr>
            <p:ph type="title"/>
          </p:nvPr>
        </p:nvSpPr>
        <p:spPr>
          <a:xfrm>
            <a:off x="2002971" y="1785257"/>
            <a:ext cx="4586516" cy="1251855"/>
          </a:xfrm>
        </p:spPr>
        <p:txBody>
          <a:bodyPr/>
          <a:lstStyle/>
          <a:p>
            <a:pPr algn="ctr"/>
            <a:r>
              <a:rPr lang="en-US" b="1" dirty="0">
                <a:solidFill>
                  <a:srgbClr val="FF0000"/>
                </a:solidFill>
                <a:latin typeface="Helvetica-Bold"/>
              </a:rPr>
              <a:t>THE HYPOTHESES </a:t>
            </a:r>
            <a:endParaRPr lang="ar-SA" b="1" dirty="0">
              <a:solidFill>
                <a:srgbClr val="FF0000"/>
              </a:solidFill>
              <a:latin typeface="Helvetica-Bold"/>
            </a:endParaRPr>
          </a:p>
        </p:txBody>
      </p:sp>
      <p:sp>
        <p:nvSpPr>
          <p:cNvPr id="4" name="مربع نص 3">
            <a:extLst>
              <a:ext uri="{FF2B5EF4-FFF2-40B4-BE49-F238E27FC236}">
                <a16:creationId xmlns:a16="http://schemas.microsoft.com/office/drawing/2014/main" id="{CCC07DF9-699E-46E3-96BD-7D5C3B6713BB}"/>
              </a:ext>
            </a:extLst>
          </p:cNvPr>
          <p:cNvSpPr txBox="1"/>
          <p:nvPr/>
        </p:nvSpPr>
        <p:spPr>
          <a:xfrm>
            <a:off x="1649497" y="1132114"/>
            <a:ext cx="9303657" cy="6109365"/>
          </a:xfrm>
          <a:prstGeom prst="rect">
            <a:avLst/>
          </a:prstGeom>
          <a:noFill/>
        </p:spPr>
        <p:txBody>
          <a:bodyPr wrap="square" rtlCol="1">
            <a:spAutoFit/>
          </a:bodyPr>
          <a:lstStyle/>
          <a:p>
            <a:pPr marL="342900" indent="-342900">
              <a:lnSpc>
                <a:spcPct val="150000"/>
              </a:lnSpc>
            </a:pPr>
            <a:r>
              <a:rPr lang="en-US" sz="1700" b="0" i="0" dirty="0">
                <a:solidFill>
                  <a:srgbClr val="000000"/>
                </a:solidFill>
                <a:effectLst/>
                <a:latin typeface="Helvetica" panose="020B0604020202020204" pitchFamily="34" charset="0"/>
              </a:rPr>
              <a:t>.</a:t>
            </a:r>
            <a:r>
              <a:rPr lang="en-US" sz="1700" dirty="0"/>
              <a:t> </a:t>
            </a:r>
            <a:br>
              <a:rPr lang="en-US" sz="1700" dirty="0"/>
            </a:br>
            <a:endParaRPr lang="en-US" sz="1700" dirty="0"/>
          </a:p>
          <a:p>
            <a:pPr marL="342900" indent="-342900">
              <a:lnSpc>
                <a:spcPct val="150000"/>
              </a:lnSpc>
            </a:pPr>
            <a:endParaRPr lang="en-US" sz="1700" dirty="0"/>
          </a:p>
          <a:p>
            <a:pPr marL="342900" indent="-342900">
              <a:lnSpc>
                <a:spcPct val="150000"/>
              </a:lnSpc>
            </a:pPr>
            <a:endParaRPr lang="en-US" sz="1700" dirty="0"/>
          </a:p>
          <a:p>
            <a:pPr marL="342900" indent="-342900">
              <a:lnSpc>
                <a:spcPct val="150000"/>
              </a:lnSpc>
            </a:pPr>
            <a:endParaRPr lang="en-US" sz="1700" dirty="0"/>
          </a:p>
          <a:p>
            <a:pPr marL="342900" indent="-342900">
              <a:lnSpc>
                <a:spcPct val="150000"/>
              </a:lnSpc>
            </a:pPr>
            <a:endParaRPr lang="en-US" sz="1700" dirty="0"/>
          </a:p>
          <a:p>
            <a:pPr marL="342900" indent="-342900">
              <a:lnSpc>
                <a:spcPct val="150000"/>
              </a:lnSpc>
            </a:pPr>
            <a:endParaRPr lang="en-US" sz="1700" dirty="0"/>
          </a:p>
          <a:p>
            <a:pPr marL="342900" indent="-342900">
              <a:lnSpc>
                <a:spcPct val="150000"/>
              </a:lnSpc>
              <a:buFont typeface="+mj-lt"/>
              <a:buAutoNum type="arabicPeriod"/>
            </a:pPr>
            <a:r>
              <a:rPr lang="en-US" sz="1700" b="1" dirty="0"/>
              <a:t>First Hypotheses </a:t>
            </a:r>
            <a:r>
              <a:rPr lang="en-US" sz="1700" b="1" i="0" dirty="0">
                <a:solidFill>
                  <a:srgbClr val="000000"/>
                </a:solidFill>
                <a:effectLst/>
                <a:latin typeface="Helvetica" panose="020B0604020202020204" pitchFamily="34" charset="0"/>
              </a:rPr>
              <a:t>: </a:t>
            </a:r>
            <a:r>
              <a:rPr lang="en-US" sz="1700" b="0" i="0" dirty="0">
                <a:solidFill>
                  <a:srgbClr val="000000"/>
                </a:solidFill>
                <a:effectLst/>
                <a:latin typeface="Helvetica" panose="020B0604020202020204" pitchFamily="34" charset="0"/>
              </a:rPr>
              <a:t>Accounting information is used by managers when making their management decisions in public shareholding companies in Palestine.</a:t>
            </a:r>
            <a:r>
              <a:rPr lang="en-US" sz="1700" dirty="0"/>
              <a:t> </a:t>
            </a:r>
            <a:br>
              <a:rPr lang="en-US" sz="1700" dirty="0"/>
            </a:br>
            <a:endParaRPr lang="en-US" sz="1700" dirty="0"/>
          </a:p>
          <a:p>
            <a:pPr marL="342900" indent="-342900">
              <a:lnSpc>
                <a:spcPct val="150000"/>
              </a:lnSpc>
              <a:buFont typeface="+mj-lt"/>
              <a:buAutoNum type="arabicPeriod"/>
            </a:pPr>
            <a:r>
              <a:rPr lang="en-US" sz="1700" b="1" dirty="0"/>
              <a:t>Second</a:t>
            </a:r>
            <a:r>
              <a:rPr lang="en-US" sz="1700" dirty="0"/>
              <a:t> </a:t>
            </a:r>
            <a:r>
              <a:rPr lang="en-US" sz="1700" b="1" dirty="0"/>
              <a:t>Hypotheses</a:t>
            </a:r>
            <a:r>
              <a:rPr lang="en-US" sz="1700" dirty="0"/>
              <a:t> </a:t>
            </a:r>
            <a:r>
              <a:rPr lang="en-US" sz="1700" b="1" i="0" dirty="0">
                <a:solidFill>
                  <a:srgbClr val="000000"/>
                </a:solidFill>
                <a:effectLst/>
                <a:latin typeface="Helvetica" panose="020B0604020202020204" pitchFamily="34" charset="0"/>
              </a:rPr>
              <a:t>: </a:t>
            </a:r>
            <a:r>
              <a:rPr lang="en-US" sz="1700" b="0" i="0" dirty="0">
                <a:solidFill>
                  <a:srgbClr val="000000"/>
                </a:solidFill>
                <a:effectLst/>
                <a:latin typeface="Helvetica" panose="020B0604020202020204" pitchFamily="34" charset="0"/>
              </a:rPr>
              <a:t>The accounting information available to managers is sufficient to make administrative decisions in public shareholding companies in Palestine.</a:t>
            </a:r>
          </a:p>
          <a:p>
            <a:pPr marL="342900" indent="-342900">
              <a:lnSpc>
                <a:spcPct val="150000"/>
              </a:lnSpc>
            </a:pPr>
            <a:br>
              <a:rPr lang="en-US" sz="1700" dirty="0"/>
            </a:br>
            <a:endParaRPr lang="en-US" sz="1700" dirty="0"/>
          </a:p>
          <a:p>
            <a:br>
              <a:rPr lang="en-US" sz="1700" dirty="0"/>
            </a:br>
            <a:endParaRPr lang="ar-SA" sz="1700" dirty="0"/>
          </a:p>
        </p:txBody>
      </p:sp>
      <p:pic>
        <p:nvPicPr>
          <p:cNvPr id="5" name="صورة 4" descr="02DHBeSp_400x400.jpg"/>
          <p:cNvPicPr>
            <a:picLocks noChangeAspect="1"/>
          </p:cNvPicPr>
          <p:nvPr/>
        </p:nvPicPr>
        <p:blipFill>
          <a:blip r:embed="rId2" cstate="print"/>
          <a:stretch>
            <a:fillRect/>
          </a:stretch>
        </p:blipFill>
        <p:spPr>
          <a:xfrm>
            <a:off x="7287306" y="0"/>
            <a:ext cx="3800475" cy="3800475"/>
          </a:xfrm>
          <a:prstGeom prst="ellipse">
            <a:avLst/>
          </a:prstGeom>
        </p:spPr>
      </p:pic>
    </p:spTree>
    <p:extLst>
      <p:ext uri="{BB962C8B-B14F-4D97-AF65-F5344CB8AC3E}">
        <p14:creationId xmlns:p14="http://schemas.microsoft.com/office/powerpoint/2010/main" val="141352908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79F7D82-9CFA-4530-ACED-5B8C412729BE}"/>
              </a:ext>
            </a:extLst>
          </p:cNvPr>
          <p:cNvSpPr>
            <a:spLocks noGrp="1"/>
          </p:cNvSpPr>
          <p:nvPr>
            <p:ph type="title"/>
          </p:nvPr>
        </p:nvSpPr>
        <p:spPr/>
        <p:txBody>
          <a:bodyPr/>
          <a:lstStyle/>
          <a:p>
            <a:r>
              <a:rPr lang="en-US" b="1" dirty="0">
                <a:solidFill>
                  <a:srgbClr val="FF0000"/>
                </a:solidFill>
                <a:latin typeface="Helvetica-Bold"/>
              </a:rPr>
              <a:t>variables </a:t>
            </a:r>
            <a:endParaRPr lang="ar-SA" b="1" dirty="0">
              <a:solidFill>
                <a:srgbClr val="FF0000"/>
              </a:solidFill>
              <a:latin typeface="Helvetica-Bold"/>
            </a:endParaRPr>
          </a:p>
        </p:txBody>
      </p:sp>
      <p:sp>
        <p:nvSpPr>
          <p:cNvPr id="4" name="مربع نص 3">
            <a:extLst>
              <a:ext uri="{FF2B5EF4-FFF2-40B4-BE49-F238E27FC236}">
                <a16:creationId xmlns:a16="http://schemas.microsoft.com/office/drawing/2014/main" id="{5818DE9E-D9FD-430E-A045-72D06EB73F3B}"/>
              </a:ext>
            </a:extLst>
          </p:cNvPr>
          <p:cNvSpPr txBox="1"/>
          <p:nvPr/>
        </p:nvSpPr>
        <p:spPr>
          <a:xfrm>
            <a:off x="2026868" y="1309911"/>
            <a:ext cx="9773246" cy="6063198"/>
          </a:xfrm>
          <a:prstGeom prst="rect">
            <a:avLst/>
          </a:prstGeom>
          <a:noFill/>
        </p:spPr>
        <p:txBody>
          <a:bodyPr wrap="square" rtlCol="1">
            <a:spAutoFit/>
          </a:bodyPr>
          <a:lstStyle/>
          <a:p>
            <a:r>
              <a:rPr lang="en-US" b="1" i="0" dirty="0">
                <a:solidFill>
                  <a:srgbClr val="000000"/>
                </a:solidFill>
                <a:effectLst/>
                <a:latin typeface="Helvetica" panose="020B0604020202020204" pitchFamily="34" charset="0"/>
              </a:rPr>
              <a:t>1- </a:t>
            </a:r>
            <a:r>
              <a:rPr lang="en-US" b="1" i="0" dirty="0">
                <a:solidFill>
                  <a:srgbClr val="C00000"/>
                </a:solidFill>
                <a:effectLst/>
                <a:latin typeface="Helvetica" panose="020B0604020202020204" pitchFamily="34" charset="0"/>
              </a:rPr>
              <a:t>Independent variable</a:t>
            </a:r>
            <a:r>
              <a:rPr lang="en-US" b="1" i="0" dirty="0">
                <a:solidFill>
                  <a:srgbClr val="00B0F0"/>
                </a:solidFill>
                <a:effectLst/>
                <a:latin typeface="Helvetica" panose="020B0604020202020204" pitchFamily="34" charset="0"/>
              </a:rPr>
              <a:t>: </a:t>
            </a:r>
            <a:r>
              <a:rPr lang="en-US" b="1" i="0" dirty="0">
                <a:solidFill>
                  <a:srgbClr val="000000"/>
                </a:solidFill>
                <a:effectLst/>
                <a:latin typeface="Helvetica" panose="020B0604020202020204" pitchFamily="34" charset="0"/>
              </a:rPr>
              <a:t>The quality of accounting information </a:t>
            </a:r>
          </a:p>
          <a:p>
            <a:br>
              <a:rPr lang="en-US" sz="1600" b="1" i="0" dirty="0">
                <a:solidFill>
                  <a:srgbClr val="000000"/>
                </a:solidFill>
                <a:effectLst/>
                <a:latin typeface="Helvetica" panose="020B0604020202020204" pitchFamily="34" charset="0"/>
              </a:rPr>
            </a:br>
            <a:r>
              <a:rPr lang="en-US" sz="1600" b="1" i="0" dirty="0">
                <a:solidFill>
                  <a:srgbClr val="000000"/>
                </a:solidFill>
                <a:effectLst/>
                <a:latin typeface="Helvetica" panose="020B0604020202020204" pitchFamily="34" charset="0"/>
              </a:rPr>
              <a:t>Definition: </a:t>
            </a:r>
            <a:r>
              <a:rPr lang="en-US" sz="1600" b="0" i="0" dirty="0">
                <a:solidFill>
                  <a:srgbClr val="000000"/>
                </a:solidFill>
                <a:effectLst/>
                <a:latin typeface="Helvetica" panose="020B0604020202020204" pitchFamily="34" charset="0"/>
              </a:rPr>
              <a:t>The quality of accounting information refers to the extent to which financial and nonfinancial data generated through accounting processes are reliable, relevant, accurate, and timely.</a:t>
            </a:r>
            <a:r>
              <a:rPr lang="en-US" sz="1600" dirty="0"/>
              <a:t> </a:t>
            </a:r>
          </a:p>
          <a:p>
            <a:r>
              <a:rPr lang="en-US" sz="1600" b="1" i="0" dirty="0">
                <a:solidFill>
                  <a:srgbClr val="000000"/>
                </a:solidFill>
                <a:effectLst/>
                <a:latin typeface="Helvetica" panose="020B0604020202020204" pitchFamily="34" charset="0"/>
              </a:rPr>
              <a:t>Explanation: </a:t>
            </a:r>
            <a:r>
              <a:rPr lang="en-US" sz="1600" b="0" i="0" dirty="0">
                <a:solidFill>
                  <a:srgbClr val="000000"/>
                </a:solidFill>
                <a:effectLst/>
                <a:latin typeface="Helvetica" panose="020B0604020202020204" pitchFamily="34" charset="0"/>
              </a:rPr>
              <a:t>The independent variable in this research is the quality of accounting In the research titled "The relationship of the quality of accounting information in improving management decision-making," the dependent variable is "management decision-making,“ and the independent variable is "the quality of accounting information.“ information. It represents the factor that is hypothesized to have an impact on the dependent variable, which is management decision-making. The research aims to investigate how improvements in the quality of accounting information can enhance the accuracy, reliability, and relevance of financial data available to managers, thereby influencing their decision-making processes positively</a:t>
            </a:r>
            <a:r>
              <a:rPr lang="en-US" sz="1600" dirty="0"/>
              <a:t> .</a:t>
            </a:r>
            <a:br>
              <a:rPr lang="en-US" sz="1600" dirty="0"/>
            </a:br>
            <a:br>
              <a:rPr lang="en-US" sz="1600" dirty="0"/>
            </a:br>
            <a:r>
              <a:rPr lang="en-US" b="1" dirty="0">
                <a:solidFill>
                  <a:srgbClr val="000000"/>
                </a:solidFill>
                <a:latin typeface="Helvetica" panose="020B0604020202020204" pitchFamily="34" charset="0"/>
              </a:rPr>
              <a:t>2-</a:t>
            </a:r>
            <a:r>
              <a:rPr lang="en-US" sz="1600" b="1" dirty="0">
                <a:solidFill>
                  <a:srgbClr val="000000"/>
                </a:solidFill>
                <a:latin typeface="Helvetica" panose="020B0604020202020204" pitchFamily="34" charset="0"/>
              </a:rPr>
              <a:t> </a:t>
            </a:r>
            <a:r>
              <a:rPr lang="en-US" b="1" dirty="0">
                <a:solidFill>
                  <a:srgbClr val="C00000"/>
                </a:solidFill>
                <a:latin typeface="Helvetica" panose="020B0604020202020204" pitchFamily="34" charset="0"/>
              </a:rPr>
              <a:t>Dependent variable:</a:t>
            </a:r>
            <a:r>
              <a:rPr lang="en-US" b="1" dirty="0">
                <a:solidFill>
                  <a:srgbClr val="000000"/>
                </a:solidFill>
                <a:latin typeface="Helvetica" panose="020B0604020202020204" pitchFamily="34" charset="0"/>
              </a:rPr>
              <a:t> Management decision-making</a:t>
            </a:r>
            <a:br>
              <a:rPr lang="en-US" b="1" dirty="0">
                <a:solidFill>
                  <a:srgbClr val="000000"/>
                </a:solidFill>
                <a:latin typeface="Helvetica" panose="020B0604020202020204" pitchFamily="34" charset="0"/>
              </a:rPr>
            </a:br>
            <a:br>
              <a:rPr lang="en-US" sz="1600" dirty="0">
                <a:solidFill>
                  <a:srgbClr val="000000"/>
                </a:solidFill>
                <a:latin typeface="Helvetica" panose="020B0604020202020204" pitchFamily="34" charset="0"/>
              </a:rPr>
            </a:br>
            <a:r>
              <a:rPr lang="en-US" sz="1600" b="1" dirty="0">
                <a:solidFill>
                  <a:srgbClr val="000000"/>
                </a:solidFill>
                <a:latin typeface="Helvetica" panose="020B0604020202020204" pitchFamily="34" charset="0"/>
              </a:rPr>
              <a:t>Definition</a:t>
            </a:r>
            <a:r>
              <a:rPr lang="en-US" sz="1600" dirty="0">
                <a:solidFill>
                  <a:srgbClr val="000000"/>
                </a:solidFill>
                <a:latin typeface="Helvetica" panose="020B0604020202020204" pitchFamily="34" charset="0"/>
              </a:rPr>
              <a:t>: Management decision-making refers to the process through which managers</a:t>
            </a:r>
            <a:br>
              <a:rPr lang="en-US" sz="1600" dirty="0">
                <a:solidFill>
                  <a:srgbClr val="000000"/>
                </a:solidFill>
                <a:latin typeface="Helvetica" panose="020B0604020202020204" pitchFamily="34" charset="0"/>
              </a:rPr>
            </a:br>
            <a:r>
              <a:rPr lang="en-US" sz="1600" dirty="0">
                <a:solidFill>
                  <a:srgbClr val="000000"/>
                </a:solidFill>
                <a:latin typeface="Helvetica" panose="020B0604020202020204" pitchFamily="34" charset="0"/>
              </a:rPr>
              <a:t>analyze information, evaluate alternatives, and make choices to achieve organizational goals and objectives</a:t>
            </a:r>
            <a:r>
              <a:rPr lang="en-US" sz="1600" dirty="0"/>
              <a:t> .</a:t>
            </a:r>
          </a:p>
          <a:p>
            <a:r>
              <a:rPr lang="en-US" sz="1600" b="1" dirty="0">
                <a:solidFill>
                  <a:srgbClr val="000000"/>
                </a:solidFill>
                <a:latin typeface="Helvetica" panose="020B0604020202020204" pitchFamily="34" charset="0"/>
              </a:rPr>
              <a:t>Explanation</a:t>
            </a:r>
            <a:r>
              <a:rPr lang="en-US" sz="1600" dirty="0">
                <a:solidFill>
                  <a:srgbClr val="000000"/>
                </a:solidFill>
                <a:latin typeface="Helvetica" panose="020B0604020202020204" pitchFamily="34" charset="0"/>
              </a:rPr>
              <a:t>: In this research, management decision-making is the outcome or the variable</a:t>
            </a:r>
            <a:br>
              <a:rPr lang="en-US" sz="1600" dirty="0">
                <a:solidFill>
                  <a:srgbClr val="000000"/>
                </a:solidFill>
                <a:latin typeface="Helvetica" panose="020B0604020202020204" pitchFamily="34" charset="0"/>
              </a:rPr>
            </a:br>
            <a:r>
              <a:rPr lang="en-US" sz="1600" dirty="0">
                <a:solidFill>
                  <a:srgbClr val="000000"/>
                </a:solidFill>
                <a:latin typeface="Helvetica" panose="020B0604020202020204" pitchFamily="34" charset="0"/>
              </a:rPr>
              <a:t>that is being influenced or affected by the independent variable, which is the quality of accounting</a:t>
            </a:r>
            <a:br>
              <a:rPr lang="en-US" sz="1600" dirty="0">
                <a:solidFill>
                  <a:srgbClr val="000000"/>
                </a:solidFill>
                <a:latin typeface="Helvetica" panose="020B0604020202020204" pitchFamily="34" charset="0"/>
              </a:rPr>
            </a:br>
            <a:r>
              <a:rPr lang="en-US" sz="1600" dirty="0">
                <a:solidFill>
                  <a:srgbClr val="000000"/>
                </a:solidFill>
                <a:latin typeface="Helvetica" panose="020B0604020202020204" pitchFamily="34" charset="0"/>
              </a:rPr>
              <a:t>information. The study aims to examine how variations in the quality of accounting information</a:t>
            </a:r>
            <a:br>
              <a:rPr lang="en-US" sz="1600" dirty="0">
                <a:solidFill>
                  <a:srgbClr val="000000"/>
                </a:solidFill>
                <a:latin typeface="Helvetica" panose="020B0604020202020204" pitchFamily="34" charset="0"/>
              </a:rPr>
            </a:br>
            <a:r>
              <a:rPr lang="en-US" sz="1600" dirty="0">
                <a:solidFill>
                  <a:srgbClr val="000000"/>
                </a:solidFill>
                <a:latin typeface="Helvetica" panose="020B0604020202020204" pitchFamily="34" charset="0"/>
              </a:rPr>
              <a:t>can impact the effectiveness and quality of management decision-making within</a:t>
            </a:r>
            <a:br>
              <a:rPr lang="en-US" sz="1600" dirty="0">
                <a:solidFill>
                  <a:srgbClr val="000000"/>
                </a:solidFill>
                <a:latin typeface="Helvetica" panose="020B0604020202020204" pitchFamily="34" charset="0"/>
              </a:rPr>
            </a:br>
            <a:r>
              <a:rPr lang="en-US" sz="1600" dirty="0">
                <a:solidFill>
                  <a:srgbClr val="000000"/>
                </a:solidFill>
                <a:latin typeface="Helvetica" panose="020B0604020202020204" pitchFamily="34" charset="0"/>
              </a:rPr>
              <a:t>organizations</a:t>
            </a:r>
            <a:r>
              <a:rPr lang="en-US" sz="1600" dirty="0"/>
              <a:t> .</a:t>
            </a:r>
          </a:p>
          <a:p>
            <a:br>
              <a:rPr lang="en-US" sz="1600" dirty="0"/>
            </a:br>
            <a:endParaRPr lang="ar-SA" sz="1600" dirty="0"/>
          </a:p>
        </p:txBody>
      </p:sp>
    </p:spTree>
    <p:extLst>
      <p:ext uri="{BB962C8B-B14F-4D97-AF65-F5344CB8AC3E}">
        <p14:creationId xmlns:p14="http://schemas.microsoft.com/office/powerpoint/2010/main" val="2301328227"/>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42BA8D-F4B9-465E-A8B3-29964DEAA7C0}"/>
              </a:ext>
            </a:extLst>
          </p:cNvPr>
          <p:cNvSpPr>
            <a:spLocks noGrp="1"/>
          </p:cNvSpPr>
          <p:nvPr>
            <p:ph type="title"/>
          </p:nvPr>
        </p:nvSpPr>
        <p:spPr/>
        <p:txBody>
          <a:bodyPr/>
          <a:lstStyle/>
          <a:p>
            <a:r>
              <a:rPr lang="en-US" b="1" dirty="0">
                <a:solidFill>
                  <a:srgbClr val="FF0000"/>
                </a:solidFill>
                <a:latin typeface="Helvetica-Bold"/>
              </a:rPr>
              <a:t>The study community and sample </a:t>
            </a:r>
            <a:endParaRPr lang="ar-SA" b="1" dirty="0">
              <a:solidFill>
                <a:srgbClr val="FF0000"/>
              </a:solidFill>
              <a:latin typeface="Helvetica-Bold"/>
            </a:endParaRPr>
          </a:p>
        </p:txBody>
      </p:sp>
      <p:sp>
        <p:nvSpPr>
          <p:cNvPr id="6" name="مربع نص 5">
            <a:extLst>
              <a:ext uri="{FF2B5EF4-FFF2-40B4-BE49-F238E27FC236}">
                <a16:creationId xmlns:a16="http://schemas.microsoft.com/office/drawing/2014/main" id="{85951D41-B24C-4BA5-B0CD-092C5FD68002}"/>
              </a:ext>
            </a:extLst>
          </p:cNvPr>
          <p:cNvSpPr txBox="1"/>
          <p:nvPr/>
        </p:nvSpPr>
        <p:spPr>
          <a:xfrm>
            <a:off x="2592925" y="1784412"/>
            <a:ext cx="9599075" cy="9121536"/>
          </a:xfrm>
          <a:prstGeom prst="rect">
            <a:avLst/>
          </a:prstGeom>
          <a:noFill/>
        </p:spPr>
        <p:txBody>
          <a:bodyPr wrap="square" rtlCol="1">
            <a:spAutoFit/>
          </a:bodyPr>
          <a:lstStyle/>
          <a:p>
            <a:r>
              <a:rPr lang="en-US" sz="1600" b="1" i="0" dirty="0">
                <a:solidFill>
                  <a:srgbClr val="000000"/>
                </a:solidFill>
                <a:effectLst/>
                <a:latin typeface="Helvetica" panose="020B0604020202020204" pitchFamily="34" charset="0"/>
              </a:rPr>
              <a:t>the study community:</a:t>
            </a:r>
            <a:r>
              <a:rPr lang="en-US" sz="1600" b="1" dirty="0"/>
              <a:t> </a:t>
            </a:r>
            <a:r>
              <a:rPr lang="en-US" sz="1600" b="1" i="0" dirty="0">
                <a:solidFill>
                  <a:srgbClr val="000000"/>
                </a:solidFill>
                <a:effectLst/>
                <a:latin typeface="Helvetica" panose="020B0604020202020204" pitchFamily="34" charset="0"/>
              </a:rPr>
              <a:t>The study population consists of most of the public shareholding companies in Palestine ”Gaza strip”.</a:t>
            </a:r>
            <a:r>
              <a:rPr lang="en-US" sz="1600" b="1" dirty="0"/>
              <a:t> </a:t>
            </a:r>
            <a:br>
              <a:rPr lang="en-US" sz="1600" b="1" dirty="0"/>
            </a:br>
            <a:endParaRPr lang="en-US" sz="1600" b="1" dirty="0"/>
          </a:p>
          <a:p>
            <a:pPr>
              <a:lnSpc>
                <a:spcPct val="200000"/>
              </a:lnSpc>
            </a:pPr>
            <a:r>
              <a:rPr lang="en-US" sz="1600" b="1" i="0" dirty="0">
                <a:solidFill>
                  <a:srgbClr val="000000"/>
                </a:solidFill>
                <a:effectLst/>
                <a:latin typeface="Helvetica" panose="020B0604020202020204" pitchFamily="34" charset="0"/>
              </a:rPr>
              <a:t>In the following table are the characteristics of the sample table</a:t>
            </a:r>
            <a:r>
              <a:rPr lang="en-US" sz="1600" b="0" i="0" dirty="0">
                <a:solidFill>
                  <a:srgbClr val="000000"/>
                </a:solidFill>
                <a:effectLst/>
                <a:latin typeface="Helvetica" panose="020B0604020202020204" pitchFamily="34" charset="0"/>
              </a:rPr>
              <a:t> shows that the real sample represents most of the sectors Palestinian economy, as it contains companies representing four economic sectors,</a:t>
            </a:r>
            <a:r>
              <a:rPr lang="en-US" sz="1600" dirty="0"/>
              <a:t> </a:t>
            </a:r>
            <a:r>
              <a:rPr lang="en-US" sz="1600" b="0" i="0" dirty="0">
                <a:solidFill>
                  <a:srgbClr val="000000"/>
                </a:solidFill>
                <a:effectLst/>
                <a:latin typeface="Helvetica" panose="020B0604020202020204" pitchFamily="34" charset="0"/>
              </a:rPr>
              <a:t>And that most of the sectors are the industrial and commercial sectors. The sample</a:t>
            </a:r>
            <a:r>
              <a:rPr lang="en-US" sz="1600" dirty="0"/>
              <a:t> </a:t>
            </a:r>
            <a:r>
              <a:rPr lang="en-US" sz="1600" b="0" i="0" dirty="0">
                <a:solidFill>
                  <a:srgbClr val="000000"/>
                </a:solidFill>
                <a:effectLst/>
                <a:latin typeface="Helvetica" panose="020B0604020202020204" pitchFamily="34" charset="0"/>
              </a:rPr>
              <a:t>includes companies whose age ranges from (6-20 years). On the other hand, the sample reflects the reality of the size of the joint-stock companies in terms of the</a:t>
            </a:r>
            <a:r>
              <a:rPr lang="en-US" sz="1600" dirty="0"/>
              <a:t> </a:t>
            </a:r>
            <a:r>
              <a:rPr lang="en-US" sz="1600" b="0" i="0" dirty="0">
                <a:solidFill>
                  <a:srgbClr val="000000"/>
                </a:solidFill>
                <a:effectLst/>
                <a:latin typeface="Helvetica" panose="020B0604020202020204" pitchFamily="34" charset="0"/>
              </a:rPr>
              <a:t>number of workers, which is not less than it also shows that most of the public</a:t>
            </a:r>
            <a:r>
              <a:rPr lang="en-US" sz="1600" dirty="0"/>
              <a:t> </a:t>
            </a:r>
            <a:r>
              <a:rPr lang="en-US" sz="1600" b="0" i="0" dirty="0">
                <a:solidFill>
                  <a:srgbClr val="000000"/>
                </a:solidFill>
                <a:effectLst/>
                <a:latin typeface="Helvetica" panose="020B0604020202020204" pitchFamily="34" charset="0"/>
              </a:rPr>
              <a:t>shareholding companies are listed on the Palestine Stock Exchange. In our opinion, a</a:t>
            </a:r>
            <a:r>
              <a:rPr lang="en-US" sz="1600" dirty="0"/>
              <a:t> </a:t>
            </a:r>
            <a:r>
              <a:rPr lang="en-US" sz="1600" b="0" i="0" dirty="0">
                <a:solidFill>
                  <a:srgbClr val="000000"/>
                </a:solidFill>
                <a:effectLst/>
                <a:latin typeface="Helvetica" panose="020B0604020202020204" pitchFamily="34" charset="0"/>
              </a:rPr>
              <a:t>sample with these specifications can reflect, to a large extent, the status of the</a:t>
            </a:r>
            <a:r>
              <a:rPr lang="en-US" sz="1600" dirty="0"/>
              <a:t> </a:t>
            </a:r>
            <a:r>
              <a:rPr lang="en-US" sz="1600" b="0" i="0" dirty="0">
                <a:solidFill>
                  <a:srgbClr val="000000"/>
                </a:solidFill>
                <a:effectLst/>
                <a:latin typeface="Helvetica" panose="020B0604020202020204" pitchFamily="34" charset="0"/>
              </a:rPr>
              <a:t>Palestinian public shareholding companies.</a:t>
            </a:r>
            <a:r>
              <a:rPr lang="en-US" sz="1600" dirty="0"/>
              <a:t> </a:t>
            </a:r>
            <a:br>
              <a:rPr lang="en-US" sz="1600" dirty="0"/>
            </a:br>
            <a:br>
              <a:rPr lang="en-US" sz="1600" dirty="0"/>
            </a:br>
            <a:br>
              <a:rPr lang="en-US" sz="1600" dirty="0"/>
            </a:br>
            <a:br>
              <a:rPr lang="en-US" sz="1600" dirty="0"/>
            </a:br>
            <a:br>
              <a:rPr lang="en-US" sz="1600" dirty="0"/>
            </a:br>
            <a:r>
              <a:rPr lang="en-US" sz="1600" dirty="0"/>
              <a:t> </a:t>
            </a:r>
            <a:br>
              <a:rPr lang="en-US" sz="1600" dirty="0"/>
            </a:br>
            <a:br>
              <a:rPr lang="en-US" sz="1600" dirty="0"/>
            </a:br>
            <a:br>
              <a:rPr lang="en-US" sz="1600" dirty="0"/>
            </a:br>
            <a:r>
              <a:rPr lang="en-US" sz="1600" dirty="0"/>
              <a:t> </a:t>
            </a:r>
            <a:br>
              <a:rPr lang="en-US" sz="1600" dirty="0"/>
            </a:br>
            <a:endParaRPr lang="ar-SA" sz="1600" b="1" dirty="0"/>
          </a:p>
        </p:txBody>
      </p:sp>
    </p:spTree>
    <p:extLst>
      <p:ext uri="{BB962C8B-B14F-4D97-AF65-F5344CB8AC3E}">
        <p14:creationId xmlns:p14="http://schemas.microsoft.com/office/powerpoint/2010/main" val="701176236"/>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9">
            <a:extLst>
              <a:ext uri="{FF2B5EF4-FFF2-40B4-BE49-F238E27FC236}">
                <a16:creationId xmlns:a16="http://schemas.microsoft.com/office/drawing/2014/main" id="{74570637-1EB9-4495-953C-9C42803C74A3}"/>
              </a:ext>
            </a:extLst>
          </p:cNvPr>
          <p:cNvGraphicFramePr>
            <a:graphicFrameLocks noGrp="1"/>
          </p:cNvGraphicFramePr>
          <p:nvPr>
            <p:extLst>
              <p:ext uri="{D42A27DB-BD31-4B8C-83A1-F6EECF244321}">
                <p14:modId xmlns:p14="http://schemas.microsoft.com/office/powerpoint/2010/main" val="1500262612"/>
              </p:ext>
            </p:extLst>
          </p:nvPr>
        </p:nvGraphicFramePr>
        <p:xfrm>
          <a:off x="2423888" y="374171"/>
          <a:ext cx="9245598" cy="6356034"/>
        </p:xfrm>
        <a:graphic>
          <a:graphicData uri="http://schemas.openxmlformats.org/drawingml/2006/table">
            <a:tbl>
              <a:tblPr firstRow="1" bandRow="1">
                <a:effectLst>
                  <a:outerShdw blurRad="63500" sx="102000" sy="102000" algn="ctr" rotWithShape="0">
                    <a:prstClr val="black">
                      <a:alpha val="40000"/>
                    </a:prstClr>
                  </a:outerShdw>
                </a:effectLst>
                <a:tableStyleId>{F5AB1C69-6EDB-4FF4-983F-18BD219EF322}</a:tableStyleId>
              </a:tblPr>
              <a:tblGrid>
                <a:gridCol w="1540933">
                  <a:extLst>
                    <a:ext uri="{9D8B030D-6E8A-4147-A177-3AD203B41FA5}">
                      <a16:colId xmlns:a16="http://schemas.microsoft.com/office/drawing/2014/main" val="191958789"/>
                    </a:ext>
                  </a:extLst>
                </a:gridCol>
                <a:gridCol w="1540933">
                  <a:extLst>
                    <a:ext uri="{9D8B030D-6E8A-4147-A177-3AD203B41FA5}">
                      <a16:colId xmlns:a16="http://schemas.microsoft.com/office/drawing/2014/main" val="2167371818"/>
                    </a:ext>
                  </a:extLst>
                </a:gridCol>
                <a:gridCol w="1540933">
                  <a:extLst>
                    <a:ext uri="{9D8B030D-6E8A-4147-A177-3AD203B41FA5}">
                      <a16:colId xmlns:a16="http://schemas.microsoft.com/office/drawing/2014/main" val="2892284097"/>
                    </a:ext>
                  </a:extLst>
                </a:gridCol>
                <a:gridCol w="1540933">
                  <a:extLst>
                    <a:ext uri="{9D8B030D-6E8A-4147-A177-3AD203B41FA5}">
                      <a16:colId xmlns:a16="http://schemas.microsoft.com/office/drawing/2014/main" val="3392714627"/>
                    </a:ext>
                  </a:extLst>
                </a:gridCol>
                <a:gridCol w="1540933">
                  <a:extLst>
                    <a:ext uri="{9D8B030D-6E8A-4147-A177-3AD203B41FA5}">
                      <a16:colId xmlns:a16="http://schemas.microsoft.com/office/drawing/2014/main" val="4065575447"/>
                    </a:ext>
                  </a:extLst>
                </a:gridCol>
                <a:gridCol w="1540933">
                  <a:extLst>
                    <a:ext uri="{9D8B030D-6E8A-4147-A177-3AD203B41FA5}">
                      <a16:colId xmlns:a16="http://schemas.microsoft.com/office/drawing/2014/main" val="580883780"/>
                    </a:ext>
                  </a:extLst>
                </a:gridCol>
              </a:tblGrid>
              <a:tr h="815002">
                <a:tc gridSpan="3">
                  <a:txBody>
                    <a:bodyPr/>
                    <a:lstStyle/>
                    <a:p>
                      <a:pPr algn="ctr" rtl="1"/>
                      <a:r>
                        <a:rPr lang="en-US" sz="1200" b="1" kern="1200" dirty="0">
                          <a:solidFill>
                            <a:schemeClr val="lt1"/>
                          </a:solidFill>
                          <a:effectLst/>
                        </a:rPr>
                        <a:t>Distribution according to the age of the</a:t>
                      </a:r>
                      <a:br>
                        <a:rPr lang="en-US" sz="1200" b="1" kern="1200" dirty="0">
                          <a:solidFill>
                            <a:schemeClr val="lt1"/>
                          </a:solidFill>
                          <a:effectLst/>
                        </a:rPr>
                      </a:br>
                      <a:r>
                        <a:rPr lang="en-US" sz="1200" b="1" kern="1200" dirty="0">
                          <a:solidFill>
                            <a:schemeClr val="lt1"/>
                          </a:solidFill>
                          <a:effectLst/>
                        </a:rPr>
                        <a:t>company</a:t>
                      </a:r>
                      <a:r>
                        <a:rPr lang="en-US" sz="1200" dirty="0"/>
                        <a:t> </a:t>
                      </a:r>
                      <a:endParaRPr lang="ar-SA" sz="1200" dirty="0"/>
                    </a:p>
                  </a:txBody>
                  <a:tcPr anchor="ctr"/>
                </a:tc>
                <a:tc hMerge="1">
                  <a:txBody>
                    <a:bodyPr/>
                    <a:lstStyle/>
                    <a:p>
                      <a:pPr rtl="1"/>
                      <a:endParaRPr lang="ar-SA" dirty="0"/>
                    </a:p>
                  </a:txBody>
                  <a:tcPr/>
                </a:tc>
                <a:tc hMerge="1">
                  <a:txBody>
                    <a:bodyPr/>
                    <a:lstStyle/>
                    <a:p>
                      <a:pPr rtl="1"/>
                      <a:endParaRPr lang="ar-SA" dirty="0"/>
                    </a:p>
                  </a:txBody>
                  <a:tcPr/>
                </a:tc>
                <a:tc gridSpan="3">
                  <a:txBody>
                    <a:bodyPr/>
                    <a:lstStyle/>
                    <a:p>
                      <a:pPr algn="ctr" rtl="1"/>
                      <a:r>
                        <a:rPr lang="en-US" sz="1200" b="1" kern="1200" dirty="0">
                          <a:solidFill>
                            <a:schemeClr val="lt1"/>
                          </a:solidFill>
                          <a:effectLst/>
                        </a:rPr>
                        <a:t>Distribution according to the number of employees</a:t>
                      </a:r>
                      <a:r>
                        <a:rPr lang="en-US" sz="1200" dirty="0"/>
                        <a:t> </a:t>
                      </a:r>
                      <a:endParaRPr lang="ar-SA" sz="1200" dirty="0"/>
                    </a:p>
                  </a:txBody>
                  <a:tcPr anchor="ctr"/>
                </a:tc>
                <a:tc hMerge="1">
                  <a:txBody>
                    <a:bodyPr/>
                    <a:lstStyle/>
                    <a:p>
                      <a:pPr rtl="1"/>
                      <a:endParaRPr lang="ar-SA" dirty="0"/>
                    </a:p>
                  </a:txBody>
                  <a:tcPr/>
                </a:tc>
                <a:tc hMerge="1">
                  <a:txBody>
                    <a:bodyPr/>
                    <a:lstStyle/>
                    <a:p>
                      <a:pPr rtl="1"/>
                      <a:endParaRPr lang="ar-SA" dirty="0"/>
                    </a:p>
                  </a:txBody>
                  <a:tcPr/>
                </a:tc>
                <a:extLst>
                  <a:ext uri="{0D108BD9-81ED-4DB2-BD59-A6C34878D82A}">
                    <a16:rowId xmlns:a16="http://schemas.microsoft.com/office/drawing/2014/main" val="2387481871"/>
                  </a:ext>
                </a:extLst>
              </a:tr>
              <a:tr h="625112">
                <a:tc>
                  <a:txBody>
                    <a:bodyPr/>
                    <a:lstStyle/>
                    <a:p>
                      <a:pPr algn="ctr" rtl="1"/>
                      <a:r>
                        <a:rPr lang="en-US" sz="1200" b="0" kern="1200" dirty="0">
                          <a:solidFill>
                            <a:schemeClr val="dk1"/>
                          </a:solidFill>
                          <a:effectLst/>
                        </a:rPr>
                        <a:t>Company</a:t>
                      </a:r>
                      <a:r>
                        <a:rPr lang="en-US" sz="1200" dirty="0"/>
                        <a:t> </a:t>
                      </a:r>
                      <a:r>
                        <a:rPr lang="en-US" sz="1200" b="0" kern="1200" dirty="0">
                          <a:solidFill>
                            <a:schemeClr val="dk1"/>
                          </a:solidFill>
                          <a:effectLst/>
                        </a:rPr>
                        <a:t>life</a:t>
                      </a:r>
                      <a:endParaRPr lang="ar-SA" sz="1200" dirty="0"/>
                    </a:p>
                  </a:txBody>
                  <a:tcPr anchor="ctr"/>
                </a:tc>
                <a:tc>
                  <a:txBody>
                    <a:bodyPr/>
                    <a:lstStyle/>
                    <a:p>
                      <a:pPr algn="ctr" rtl="1"/>
                      <a:r>
                        <a:rPr lang="en-US" sz="1200" dirty="0"/>
                        <a:t>Number </a:t>
                      </a:r>
                      <a:r>
                        <a:rPr lang="en-US" sz="1200" b="0" kern="1200" dirty="0">
                          <a:solidFill>
                            <a:schemeClr val="dk1"/>
                          </a:solidFill>
                          <a:effectLst/>
                        </a:rPr>
                        <a:t>over</a:t>
                      </a:r>
                      <a:r>
                        <a:rPr lang="en-US" sz="1200" dirty="0"/>
                        <a:t> </a:t>
                      </a:r>
                      <a:br>
                        <a:rPr lang="en-US" sz="1200" dirty="0"/>
                      </a:br>
                      <a:endParaRPr lang="ar-SA" sz="1200" dirty="0"/>
                    </a:p>
                  </a:txBody>
                  <a:tcPr anchor="ctr"/>
                </a:tc>
                <a:tc>
                  <a:txBody>
                    <a:bodyPr/>
                    <a:lstStyle/>
                    <a:p>
                      <a:pPr algn="ctr" rtl="1"/>
                      <a:r>
                        <a:rPr lang="en-US" sz="1200" b="0" kern="1200" dirty="0">
                          <a:solidFill>
                            <a:schemeClr val="dk1"/>
                          </a:solidFill>
                          <a:effectLst/>
                        </a:rPr>
                        <a:t>percentile</a:t>
                      </a:r>
                      <a:r>
                        <a:rPr lang="en-US" sz="1200" dirty="0"/>
                        <a:t> </a:t>
                      </a:r>
                      <a:endParaRPr lang="ar-SA" sz="1200" dirty="0"/>
                    </a:p>
                  </a:txBody>
                  <a:tcPr anchor="ctr"/>
                </a:tc>
                <a:tc>
                  <a:txBody>
                    <a:bodyPr/>
                    <a:lstStyle/>
                    <a:p>
                      <a:pPr algn="ctr" rtl="1"/>
                      <a:r>
                        <a:rPr lang="en-US" sz="1200" b="0" kern="1200" dirty="0">
                          <a:solidFill>
                            <a:schemeClr val="dk1"/>
                          </a:solidFill>
                          <a:effectLst/>
                        </a:rPr>
                        <a:t>The number of workers is</a:t>
                      </a:r>
                      <a:r>
                        <a:rPr lang="en-US" sz="1200" dirty="0"/>
                        <a:t> </a:t>
                      </a:r>
                      <a:endParaRPr lang="ar-SA" sz="1200" dirty="0"/>
                    </a:p>
                  </a:txBody>
                  <a:tcPr anchor="ctr"/>
                </a:tc>
                <a:tc>
                  <a:txBody>
                    <a:bodyPr/>
                    <a:lstStyle/>
                    <a:p>
                      <a:pPr algn="ctr" rtl="1"/>
                      <a:r>
                        <a:rPr lang="en-US" sz="1200" dirty="0"/>
                        <a:t>number</a:t>
                      </a:r>
                      <a:endParaRPr lang="ar-SA" sz="1200" dirty="0"/>
                    </a:p>
                  </a:txBody>
                  <a:tcPr anchor="ctr"/>
                </a:tc>
                <a:tc>
                  <a:txBody>
                    <a:bodyPr/>
                    <a:lstStyle/>
                    <a:p>
                      <a:pPr algn="ctr" rtl="1"/>
                      <a:r>
                        <a:rPr lang="en-US" sz="1200" b="0" kern="1200" dirty="0">
                          <a:solidFill>
                            <a:schemeClr val="dk1"/>
                          </a:solidFill>
                          <a:effectLst/>
                        </a:rPr>
                        <a:t>percent of 0</a:t>
                      </a:r>
                      <a:endParaRPr lang="ar-SA" sz="1200" dirty="0"/>
                    </a:p>
                  </a:txBody>
                  <a:tcPr anchor="ctr"/>
                </a:tc>
                <a:extLst>
                  <a:ext uri="{0D108BD9-81ED-4DB2-BD59-A6C34878D82A}">
                    <a16:rowId xmlns:a16="http://schemas.microsoft.com/office/drawing/2014/main" val="2974068544"/>
                  </a:ext>
                </a:extLst>
              </a:tr>
              <a:tr h="363030">
                <a:tc>
                  <a:txBody>
                    <a:bodyPr/>
                    <a:lstStyle/>
                    <a:p>
                      <a:pPr algn="ctr" rtl="1"/>
                      <a:r>
                        <a:rPr lang="en-US" sz="1200" b="0" kern="1200" dirty="0">
                          <a:solidFill>
                            <a:schemeClr val="dk1"/>
                          </a:solidFill>
                          <a:effectLst/>
                        </a:rPr>
                        <a:t>Less than 5</a:t>
                      </a:r>
                      <a:r>
                        <a:rPr lang="en-US" sz="1200" dirty="0"/>
                        <a:t> </a:t>
                      </a:r>
                      <a:r>
                        <a:rPr lang="en-US" sz="1200" b="0" kern="1200" dirty="0">
                          <a:solidFill>
                            <a:schemeClr val="dk1"/>
                          </a:solidFill>
                          <a:effectLst/>
                        </a:rPr>
                        <a:t>years</a:t>
                      </a:r>
                      <a:r>
                        <a:rPr lang="en-US" sz="1200" dirty="0"/>
                        <a:t> </a:t>
                      </a:r>
                      <a:br>
                        <a:rPr lang="en-US" sz="1200" dirty="0"/>
                      </a:br>
                      <a:endParaRPr lang="ar-SA" sz="1200" dirty="0"/>
                    </a:p>
                  </a:txBody>
                  <a:tcPr anchor="ctr"/>
                </a:tc>
                <a:tc>
                  <a:txBody>
                    <a:bodyPr/>
                    <a:lstStyle/>
                    <a:p>
                      <a:pPr algn="ctr" rtl="1"/>
                      <a:r>
                        <a:rPr lang="en-US" sz="1200" dirty="0"/>
                        <a:t>7</a:t>
                      </a:r>
                      <a:endParaRPr lang="ar-SA" sz="1200" dirty="0"/>
                    </a:p>
                  </a:txBody>
                  <a:tcPr anchor="ctr"/>
                </a:tc>
                <a:tc>
                  <a:txBody>
                    <a:bodyPr/>
                    <a:lstStyle/>
                    <a:p>
                      <a:pPr algn="ctr" rtl="1"/>
                      <a:r>
                        <a:rPr lang="en-US" sz="1200" dirty="0"/>
                        <a:t>17.5</a:t>
                      </a:r>
                      <a:endParaRPr lang="ar-SA" sz="1200" dirty="0"/>
                    </a:p>
                  </a:txBody>
                  <a:tcPr anchor="ctr"/>
                </a:tc>
                <a:tc>
                  <a:txBody>
                    <a:bodyPr/>
                    <a:lstStyle/>
                    <a:p>
                      <a:pPr algn="ctr" rtl="1"/>
                      <a:r>
                        <a:rPr lang="en-US" sz="1200" b="0" kern="1200" dirty="0">
                          <a:solidFill>
                            <a:schemeClr val="dk1"/>
                          </a:solidFill>
                          <a:effectLst/>
                        </a:rPr>
                        <a:t>less than 10</a:t>
                      </a:r>
                      <a:r>
                        <a:rPr lang="en-US" sz="1200" dirty="0"/>
                        <a:t> </a:t>
                      </a:r>
                      <a:endParaRPr lang="ar-SA" sz="1200" dirty="0"/>
                    </a:p>
                  </a:txBody>
                  <a:tcPr anchor="ctr"/>
                </a:tc>
                <a:tc>
                  <a:txBody>
                    <a:bodyPr/>
                    <a:lstStyle/>
                    <a:p>
                      <a:pPr algn="ctr" rtl="1"/>
                      <a:r>
                        <a:rPr lang="en-US" sz="1200" dirty="0"/>
                        <a:t>0</a:t>
                      </a:r>
                      <a:endParaRPr lang="ar-SA" sz="1200" dirty="0"/>
                    </a:p>
                  </a:txBody>
                  <a:tcPr anchor="ctr"/>
                </a:tc>
                <a:tc>
                  <a:txBody>
                    <a:bodyPr/>
                    <a:lstStyle/>
                    <a:p>
                      <a:pPr algn="ctr" rtl="1"/>
                      <a:endParaRPr lang="ar-SA" sz="1200" dirty="0"/>
                    </a:p>
                  </a:txBody>
                  <a:tcPr anchor="ctr"/>
                </a:tc>
                <a:extLst>
                  <a:ext uri="{0D108BD9-81ED-4DB2-BD59-A6C34878D82A}">
                    <a16:rowId xmlns:a16="http://schemas.microsoft.com/office/drawing/2014/main" val="7315688"/>
                  </a:ext>
                </a:extLst>
              </a:tr>
              <a:tr h="363030">
                <a:tc>
                  <a:txBody>
                    <a:bodyPr/>
                    <a:lstStyle/>
                    <a:p>
                      <a:pPr algn="ctr" rtl="1"/>
                      <a:r>
                        <a:rPr lang="en-US" sz="1200" b="0" kern="1200" dirty="0">
                          <a:solidFill>
                            <a:schemeClr val="dk1"/>
                          </a:solidFill>
                          <a:effectLst/>
                        </a:rPr>
                        <a:t>From 6-10 years</a:t>
                      </a:r>
                      <a:r>
                        <a:rPr lang="en-US" sz="1200" dirty="0"/>
                        <a:t> </a:t>
                      </a:r>
                      <a:endParaRPr lang="ar-SA" sz="1200" dirty="0"/>
                    </a:p>
                  </a:txBody>
                  <a:tcPr anchor="ctr"/>
                </a:tc>
                <a:tc>
                  <a:txBody>
                    <a:bodyPr/>
                    <a:lstStyle/>
                    <a:p>
                      <a:pPr algn="ctr" rtl="1"/>
                      <a:r>
                        <a:rPr lang="en-US" sz="1200" dirty="0"/>
                        <a:t>9</a:t>
                      </a:r>
                      <a:endParaRPr lang="ar-SA" sz="1200" dirty="0"/>
                    </a:p>
                  </a:txBody>
                  <a:tcPr anchor="ctr"/>
                </a:tc>
                <a:tc>
                  <a:txBody>
                    <a:bodyPr/>
                    <a:lstStyle/>
                    <a:p>
                      <a:pPr algn="ctr" rtl="1"/>
                      <a:r>
                        <a:rPr lang="en-US" sz="1200" dirty="0"/>
                        <a:t>22.5</a:t>
                      </a:r>
                      <a:endParaRPr lang="ar-SA" sz="1200" dirty="0"/>
                    </a:p>
                  </a:txBody>
                  <a:tcPr anchor="ctr"/>
                </a:tc>
                <a:tc>
                  <a:txBody>
                    <a:bodyPr/>
                    <a:lstStyle/>
                    <a:p>
                      <a:pPr algn="ctr" rtl="1"/>
                      <a:r>
                        <a:rPr lang="en-US" sz="1200" b="0" kern="1200" dirty="0">
                          <a:solidFill>
                            <a:schemeClr val="dk1"/>
                          </a:solidFill>
                          <a:effectLst/>
                        </a:rPr>
                        <a:t>50-11 of</a:t>
                      </a:r>
                      <a:r>
                        <a:rPr lang="en-US" sz="1200" dirty="0"/>
                        <a:t> </a:t>
                      </a:r>
                      <a:endParaRPr lang="ar-SA" sz="1200" dirty="0"/>
                    </a:p>
                  </a:txBody>
                  <a:tcPr anchor="ctr"/>
                </a:tc>
                <a:tc>
                  <a:txBody>
                    <a:bodyPr/>
                    <a:lstStyle/>
                    <a:p>
                      <a:pPr algn="ctr" rtl="1"/>
                      <a:r>
                        <a:rPr lang="en-US" sz="1200" dirty="0"/>
                        <a:t>16</a:t>
                      </a:r>
                      <a:endParaRPr lang="ar-SA" sz="1200" dirty="0"/>
                    </a:p>
                  </a:txBody>
                  <a:tcPr anchor="ctr"/>
                </a:tc>
                <a:tc>
                  <a:txBody>
                    <a:bodyPr/>
                    <a:lstStyle/>
                    <a:p>
                      <a:pPr algn="ctr" rtl="1"/>
                      <a:r>
                        <a:rPr lang="en-US" sz="1200" dirty="0"/>
                        <a:t>40</a:t>
                      </a:r>
                      <a:endParaRPr lang="ar-SA" sz="1200" dirty="0"/>
                    </a:p>
                  </a:txBody>
                  <a:tcPr anchor="ctr"/>
                </a:tc>
                <a:extLst>
                  <a:ext uri="{0D108BD9-81ED-4DB2-BD59-A6C34878D82A}">
                    <a16:rowId xmlns:a16="http://schemas.microsoft.com/office/drawing/2014/main" val="829591099"/>
                  </a:ext>
                </a:extLst>
              </a:tr>
              <a:tr h="363030">
                <a:tc>
                  <a:txBody>
                    <a:bodyPr/>
                    <a:lstStyle/>
                    <a:p>
                      <a:pPr algn="ctr" rtl="1"/>
                      <a:r>
                        <a:rPr lang="en-US" sz="1200" b="0" kern="1200" dirty="0">
                          <a:solidFill>
                            <a:schemeClr val="dk1"/>
                          </a:solidFill>
                          <a:effectLst/>
                        </a:rPr>
                        <a:t>From 11-20 years</a:t>
                      </a:r>
                      <a:r>
                        <a:rPr lang="en-US" sz="1200" dirty="0"/>
                        <a:t> </a:t>
                      </a:r>
                      <a:endParaRPr lang="ar-SA" sz="1200" dirty="0"/>
                    </a:p>
                  </a:txBody>
                  <a:tcPr anchor="ctr"/>
                </a:tc>
                <a:tc>
                  <a:txBody>
                    <a:bodyPr/>
                    <a:lstStyle/>
                    <a:p>
                      <a:pPr algn="ctr" rtl="1"/>
                      <a:r>
                        <a:rPr lang="en-US" sz="1200" dirty="0"/>
                        <a:t>16</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b="0" kern="1200" dirty="0">
                          <a:solidFill>
                            <a:schemeClr val="dk1"/>
                          </a:solidFill>
                          <a:effectLst/>
                        </a:rPr>
                        <a:t>100-51 of</a:t>
                      </a:r>
                      <a:r>
                        <a:rPr lang="en-US" sz="1200" dirty="0"/>
                        <a:t> </a:t>
                      </a:r>
                      <a:endParaRPr lang="ar-SA" sz="1200" dirty="0"/>
                    </a:p>
                  </a:txBody>
                  <a:tcPr anchor="ctr"/>
                </a:tc>
                <a:tc>
                  <a:txBody>
                    <a:bodyPr/>
                    <a:lstStyle/>
                    <a:p>
                      <a:pPr algn="ctr" rtl="1"/>
                      <a:r>
                        <a:rPr lang="en-US" sz="1200" dirty="0"/>
                        <a:t>9</a:t>
                      </a:r>
                      <a:endParaRPr lang="ar-SA" sz="1200" dirty="0"/>
                    </a:p>
                  </a:txBody>
                  <a:tcPr anchor="ctr"/>
                </a:tc>
                <a:tc>
                  <a:txBody>
                    <a:bodyPr/>
                    <a:lstStyle/>
                    <a:p>
                      <a:pPr algn="ctr" rtl="1"/>
                      <a:r>
                        <a:rPr lang="en-US" sz="1200" dirty="0"/>
                        <a:t>22.5</a:t>
                      </a:r>
                      <a:endParaRPr lang="ar-SA" sz="1200" dirty="0"/>
                    </a:p>
                  </a:txBody>
                  <a:tcPr anchor="ctr"/>
                </a:tc>
                <a:extLst>
                  <a:ext uri="{0D108BD9-81ED-4DB2-BD59-A6C34878D82A}">
                    <a16:rowId xmlns:a16="http://schemas.microsoft.com/office/drawing/2014/main" val="3855846660"/>
                  </a:ext>
                </a:extLst>
              </a:tr>
              <a:tr h="363030">
                <a:tc>
                  <a:txBody>
                    <a:bodyPr/>
                    <a:lstStyle/>
                    <a:p>
                      <a:pPr algn="ctr" rtl="1"/>
                      <a:r>
                        <a:rPr lang="en-US" sz="1200" b="0" kern="1200" dirty="0">
                          <a:solidFill>
                            <a:schemeClr val="dk1"/>
                          </a:solidFill>
                          <a:effectLst/>
                        </a:rPr>
                        <a:t>More than</a:t>
                      </a:r>
                      <a:br>
                        <a:rPr lang="en-US" sz="1200" b="0" kern="1200" dirty="0">
                          <a:solidFill>
                            <a:schemeClr val="dk1"/>
                          </a:solidFill>
                          <a:effectLst/>
                        </a:rPr>
                      </a:br>
                      <a:r>
                        <a:rPr lang="en-US" sz="1200" b="0" kern="1200" dirty="0">
                          <a:solidFill>
                            <a:schemeClr val="dk1"/>
                          </a:solidFill>
                          <a:effectLst/>
                        </a:rPr>
                        <a:t>20 years</a:t>
                      </a:r>
                      <a:r>
                        <a:rPr lang="en-US" sz="1200" dirty="0"/>
                        <a:t> </a:t>
                      </a:r>
                      <a:endParaRPr lang="ar-SA" sz="1200" dirty="0"/>
                    </a:p>
                  </a:txBody>
                  <a:tcPr anchor="ctr"/>
                </a:tc>
                <a:tc>
                  <a:txBody>
                    <a:bodyPr/>
                    <a:lstStyle/>
                    <a:p>
                      <a:pPr algn="ctr" rtl="1"/>
                      <a:r>
                        <a:rPr lang="en-US" sz="1200" dirty="0"/>
                        <a:t>8</a:t>
                      </a:r>
                      <a:endParaRPr lang="ar-SA" sz="1200" dirty="0"/>
                    </a:p>
                  </a:txBody>
                  <a:tcPr anchor="ctr"/>
                </a:tc>
                <a:tc>
                  <a:txBody>
                    <a:bodyPr/>
                    <a:lstStyle/>
                    <a:p>
                      <a:pPr algn="ctr" rtl="1"/>
                      <a:r>
                        <a:rPr lang="en-US" sz="1200" dirty="0"/>
                        <a:t>20</a:t>
                      </a:r>
                      <a:endParaRPr lang="ar-SA" sz="1200" dirty="0"/>
                    </a:p>
                  </a:txBody>
                  <a:tcPr anchor="ctr"/>
                </a:tc>
                <a:tc>
                  <a:txBody>
                    <a:bodyPr/>
                    <a:lstStyle/>
                    <a:p>
                      <a:pPr algn="ctr" rtl="1"/>
                      <a:r>
                        <a:rPr lang="en-US" sz="1200" b="0" kern="1200" dirty="0">
                          <a:solidFill>
                            <a:schemeClr val="dk1"/>
                          </a:solidFill>
                          <a:effectLst/>
                        </a:rPr>
                        <a:t>More than</a:t>
                      </a:r>
                      <a:br>
                        <a:rPr lang="en-US" sz="1200" b="0" kern="1200" dirty="0">
                          <a:solidFill>
                            <a:schemeClr val="dk1"/>
                          </a:solidFill>
                          <a:effectLst/>
                        </a:rPr>
                      </a:br>
                      <a:r>
                        <a:rPr lang="en-US" sz="1200" b="0" kern="1200" dirty="0">
                          <a:solidFill>
                            <a:schemeClr val="dk1"/>
                          </a:solidFill>
                          <a:effectLst/>
                        </a:rPr>
                        <a:t>100</a:t>
                      </a:r>
                      <a:r>
                        <a:rPr lang="en-US" sz="1200" dirty="0"/>
                        <a:t> </a:t>
                      </a:r>
                      <a:endParaRPr lang="ar-SA" sz="1200" dirty="0"/>
                    </a:p>
                  </a:txBody>
                  <a:tcPr anchor="ctr"/>
                </a:tc>
                <a:tc>
                  <a:txBody>
                    <a:bodyPr/>
                    <a:lstStyle/>
                    <a:p>
                      <a:pPr algn="ctr" rtl="1"/>
                      <a:r>
                        <a:rPr lang="en-US" sz="1200" dirty="0"/>
                        <a:t>15</a:t>
                      </a:r>
                      <a:endParaRPr lang="ar-SA" sz="1200" dirty="0"/>
                    </a:p>
                  </a:txBody>
                  <a:tcPr anchor="ctr"/>
                </a:tc>
                <a:tc>
                  <a:txBody>
                    <a:bodyPr/>
                    <a:lstStyle/>
                    <a:p>
                      <a:pPr algn="ctr" rtl="1"/>
                      <a:r>
                        <a:rPr lang="en-US" sz="1200" dirty="0"/>
                        <a:t>37.5</a:t>
                      </a:r>
                      <a:endParaRPr lang="ar-SA" sz="1200" dirty="0"/>
                    </a:p>
                  </a:txBody>
                  <a:tcPr anchor="ctr"/>
                </a:tc>
                <a:extLst>
                  <a:ext uri="{0D108BD9-81ED-4DB2-BD59-A6C34878D82A}">
                    <a16:rowId xmlns:a16="http://schemas.microsoft.com/office/drawing/2014/main" val="143836050"/>
                  </a:ext>
                </a:extLst>
              </a:tr>
              <a:tr h="363030">
                <a:tc>
                  <a:txBody>
                    <a:bodyPr/>
                    <a:lstStyle/>
                    <a:p>
                      <a:pPr algn="ctr" rtl="1"/>
                      <a:r>
                        <a:rPr lang="en-US" sz="1200" b="0" kern="1200" dirty="0">
                          <a:solidFill>
                            <a:schemeClr val="dk1"/>
                          </a:solidFill>
                          <a:effectLst/>
                        </a:rPr>
                        <a:t>in all</a:t>
                      </a:r>
                      <a:r>
                        <a:rPr lang="en-US" sz="1200" dirty="0"/>
                        <a:t> </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100</a:t>
                      </a:r>
                      <a:endParaRPr lang="ar-SA" sz="1200" dirty="0"/>
                    </a:p>
                  </a:txBody>
                  <a:tcPr anchor="ctr"/>
                </a:tc>
                <a:tc>
                  <a:txBody>
                    <a:bodyPr/>
                    <a:lstStyle/>
                    <a:p>
                      <a:pPr algn="ctr" rtl="1"/>
                      <a:r>
                        <a:rPr lang="en-US" sz="1200" b="0" kern="1200" dirty="0">
                          <a:solidFill>
                            <a:schemeClr val="dk1"/>
                          </a:solidFill>
                          <a:effectLst/>
                        </a:rPr>
                        <a:t>the total</a:t>
                      </a:r>
                      <a:r>
                        <a:rPr lang="en-US" sz="1200" dirty="0"/>
                        <a:t> </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100</a:t>
                      </a:r>
                      <a:endParaRPr lang="ar-SA" sz="1200" dirty="0"/>
                    </a:p>
                  </a:txBody>
                  <a:tcPr anchor="ctr"/>
                </a:tc>
                <a:extLst>
                  <a:ext uri="{0D108BD9-81ED-4DB2-BD59-A6C34878D82A}">
                    <a16:rowId xmlns:a16="http://schemas.microsoft.com/office/drawing/2014/main" val="3290700444"/>
                  </a:ext>
                </a:extLst>
              </a:tr>
              <a:tr h="363030">
                <a:tc gridSpan="3">
                  <a:txBody>
                    <a:bodyPr/>
                    <a:lstStyle/>
                    <a:p>
                      <a:pPr algn="ctr" rtl="1"/>
                      <a:r>
                        <a:rPr lang="en-US" sz="1200" b="1" kern="1200" dirty="0">
                          <a:solidFill>
                            <a:schemeClr val="bg1"/>
                          </a:solidFill>
                          <a:effectLst/>
                        </a:rPr>
                        <a:t>Distribution according to type of activity</a:t>
                      </a:r>
                      <a:r>
                        <a:rPr lang="en-US" sz="1200" dirty="0">
                          <a:solidFill>
                            <a:schemeClr val="bg1"/>
                          </a:solidFill>
                        </a:rPr>
                        <a:t> </a:t>
                      </a:r>
                      <a:br>
                        <a:rPr lang="en-US" sz="1200" dirty="0">
                          <a:solidFill>
                            <a:schemeClr val="bg1"/>
                          </a:solidFill>
                        </a:rPr>
                      </a:br>
                      <a:endParaRPr lang="ar-SA" sz="1200" dirty="0">
                        <a:solidFill>
                          <a:schemeClr val="bg1"/>
                        </a:solidFill>
                      </a:endParaRPr>
                    </a:p>
                  </a:txBody>
                  <a:tcPr anchor="ctr">
                    <a:solidFill>
                      <a:schemeClr val="accent3"/>
                    </a:solidFill>
                  </a:tcPr>
                </a:tc>
                <a:tc hMerge="1">
                  <a:txBody>
                    <a:bodyPr/>
                    <a:lstStyle/>
                    <a:p>
                      <a:pPr rtl="1"/>
                      <a:endParaRPr lang="ar-SA" dirty="0"/>
                    </a:p>
                  </a:txBody>
                  <a:tcPr/>
                </a:tc>
                <a:tc hMerge="1">
                  <a:txBody>
                    <a:bodyPr/>
                    <a:lstStyle/>
                    <a:p>
                      <a:pPr rtl="1"/>
                      <a:endParaRPr lang="ar-SA" dirty="0"/>
                    </a:p>
                  </a:txBody>
                  <a:tcPr/>
                </a:tc>
                <a:tc gridSpan="3">
                  <a:txBody>
                    <a:bodyPr/>
                    <a:lstStyle/>
                    <a:p>
                      <a:pPr algn="ctr" rtl="1"/>
                      <a:r>
                        <a:rPr lang="en-US" sz="1200" b="1" kern="1200" dirty="0">
                          <a:solidFill>
                            <a:schemeClr val="bg1"/>
                          </a:solidFill>
                          <a:effectLst/>
                        </a:rPr>
                        <a:t>Distribution according to the</a:t>
                      </a:r>
                      <a:r>
                        <a:rPr lang="ar-SA" sz="1200" b="1" kern="1200" dirty="0">
                          <a:solidFill>
                            <a:schemeClr val="bg1"/>
                          </a:solidFill>
                          <a:effectLst/>
                        </a:rPr>
                        <a:t> </a:t>
                      </a:r>
                      <a:r>
                        <a:rPr lang="en-US" sz="1200" b="1" kern="1200" dirty="0">
                          <a:solidFill>
                            <a:schemeClr val="bg1"/>
                          </a:solidFill>
                          <a:effectLst/>
                        </a:rPr>
                        <a:t>Palestine Stock</a:t>
                      </a:r>
                      <a:r>
                        <a:rPr lang="en-US" sz="1200" dirty="0">
                          <a:solidFill>
                            <a:schemeClr val="bg1"/>
                          </a:solidFill>
                        </a:rPr>
                        <a:t> </a:t>
                      </a:r>
                      <a:br>
                        <a:rPr lang="en-US" sz="1200" dirty="0">
                          <a:solidFill>
                            <a:schemeClr val="bg1"/>
                          </a:solidFill>
                        </a:rPr>
                      </a:br>
                      <a:r>
                        <a:rPr lang="en-US" sz="1200" b="1" kern="1200" dirty="0">
                          <a:solidFill>
                            <a:schemeClr val="bg1"/>
                          </a:solidFill>
                          <a:effectLst/>
                        </a:rPr>
                        <a:t>Exchange</a:t>
                      </a:r>
                      <a:r>
                        <a:rPr lang="en-US" sz="1200" dirty="0">
                          <a:solidFill>
                            <a:schemeClr val="bg1"/>
                          </a:solidFill>
                        </a:rPr>
                        <a:t> </a:t>
                      </a:r>
                      <a:endParaRPr lang="ar-SA" sz="1200" dirty="0">
                        <a:solidFill>
                          <a:schemeClr val="bg1"/>
                        </a:solidFill>
                      </a:endParaRPr>
                    </a:p>
                  </a:txBody>
                  <a:tcPr anchor="ctr">
                    <a:solidFill>
                      <a:schemeClr val="accent3"/>
                    </a:solidFill>
                  </a:tcPr>
                </a:tc>
                <a:tc hMerge="1">
                  <a:txBody>
                    <a:bodyPr/>
                    <a:lstStyle/>
                    <a:p>
                      <a:pPr rtl="1"/>
                      <a:endParaRPr lang="ar-SA" dirty="0"/>
                    </a:p>
                  </a:txBody>
                  <a:tcPr/>
                </a:tc>
                <a:tc hMerge="1">
                  <a:txBody>
                    <a:bodyPr/>
                    <a:lstStyle/>
                    <a:p>
                      <a:pPr rtl="1"/>
                      <a:endParaRPr lang="ar-SA" dirty="0"/>
                    </a:p>
                  </a:txBody>
                  <a:tcPr/>
                </a:tc>
                <a:extLst>
                  <a:ext uri="{0D108BD9-81ED-4DB2-BD59-A6C34878D82A}">
                    <a16:rowId xmlns:a16="http://schemas.microsoft.com/office/drawing/2014/main" val="901833486"/>
                  </a:ext>
                </a:extLst>
              </a:tr>
              <a:tr h="0">
                <a:tc>
                  <a:txBody>
                    <a:bodyPr/>
                    <a:lstStyle/>
                    <a:p>
                      <a:pPr algn="ctr" rtl="1"/>
                      <a:r>
                        <a:rPr lang="en-US" sz="1200" b="0" kern="1200" dirty="0">
                          <a:solidFill>
                            <a:schemeClr val="dk1"/>
                          </a:solidFill>
                          <a:effectLst/>
                        </a:rPr>
                        <a:t>company's industrial</a:t>
                      </a:r>
                      <a:r>
                        <a:rPr lang="en-US" sz="1200" dirty="0"/>
                        <a:t> </a:t>
                      </a:r>
                      <a:br>
                        <a:rPr lang="en-US" sz="1200" dirty="0"/>
                      </a:br>
                      <a:endParaRPr lang="ar-SA" sz="1200" dirty="0"/>
                    </a:p>
                  </a:txBody>
                  <a:tcPr anchor="ctr"/>
                </a:tc>
                <a:tc>
                  <a:txBody>
                    <a:bodyPr/>
                    <a:lstStyle/>
                    <a:p>
                      <a:pPr algn="ctr" rtl="1"/>
                      <a:r>
                        <a:rPr lang="en-US" sz="1200" dirty="0"/>
                        <a:t>number</a:t>
                      </a:r>
                      <a:endParaRPr lang="ar-SA" sz="1200" dirty="0"/>
                    </a:p>
                  </a:txBody>
                  <a:tcPr anchor="ctr"/>
                </a:tc>
                <a:tc>
                  <a:txBody>
                    <a:bodyPr/>
                    <a:lstStyle/>
                    <a:p>
                      <a:pPr algn="ctr" rtl="1"/>
                      <a:r>
                        <a:rPr lang="en-US" sz="1200" b="0" kern="1200" dirty="0">
                          <a:solidFill>
                            <a:schemeClr val="dk1"/>
                          </a:solidFill>
                          <a:effectLst/>
                        </a:rPr>
                        <a:t>percentage</a:t>
                      </a:r>
                      <a:endParaRPr lang="ar-SA" sz="1200" dirty="0"/>
                    </a:p>
                  </a:txBody>
                  <a:tcPr anchor="ctr"/>
                </a:tc>
                <a:tc>
                  <a:txBody>
                    <a:bodyPr/>
                    <a:lstStyle/>
                    <a:p>
                      <a:pPr algn="ctr" rtl="1"/>
                      <a:r>
                        <a:rPr lang="en-US" sz="1200" b="0" kern="1200" dirty="0">
                          <a:solidFill>
                            <a:schemeClr val="dk1"/>
                          </a:solidFill>
                          <a:effectLst/>
                        </a:rPr>
                        <a:t>listing in the</a:t>
                      </a:r>
                      <a:r>
                        <a:rPr lang="en-US" sz="1200" dirty="0"/>
                        <a:t> </a:t>
                      </a:r>
                      <a:r>
                        <a:rPr lang="en-US" sz="1200" b="0" kern="1200" dirty="0">
                          <a:solidFill>
                            <a:schemeClr val="dk1"/>
                          </a:solidFill>
                          <a:effectLst/>
                        </a:rPr>
                        <a:t>market</a:t>
                      </a:r>
                      <a:r>
                        <a:rPr lang="en-US" sz="1200" dirty="0"/>
                        <a:t> </a:t>
                      </a:r>
                      <a:endParaRPr lang="ar-SA" sz="1200" dirty="0"/>
                    </a:p>
                  </a:txBody>
                  <a:tcPr anchor="ctr"/>
                </a:tc>
                <a:tc>
                  <a:txBody>
                    <a:bodyPr/>
                    <a:lstStyle/>
                    <a:p>
                      <a:pPr algn="ctr" rtl="1"/>
                      <a:r>
                        <a:rPr lang="en-US" sz="1200" dirty="0"/>
                        <a:t>number</a:t>
                      </a:r>
                      <a:endParaRPr lang="ar-SA" sz="1200" dirty="0"/>
                    </a:p>
                  </a:txBody>
                  <a:tcPr anchor="ctr"/>
                </a:tc>
                <a:tc>
                  <a:txBody>
                    <a:bodyPr/>
                    <a:lstStyle/>
                    <a:p>
                      <a:pPr algn="ctr" rtl="1"/>
                      <a:r>
                        <a:rPr lang="en-US" sz="1200" b="0" kern="1200" dirty="0">
                          <a:solidFill>
                            <a:schemeClr val="dk1"/>
                          </a:solidFill>
                          <a:effectLst/>
                        </a:rPr>
                        <a:t>percentage</a:t>
                      </a:r>
                      <a:endParaRPr lang="ar-SA" sz="1200" dirty="0"/>
                    </a:p>
                  </a:txBody>
                  <a:tcPr anchor="ctr"/>
                </a:tc>
                <a:extLst>
                  <a:ext uri="{0D108BD9-81ED-4DB2-BD59-A6C34878D82A}">
                    <a16:rowId xmlns:a16="http://schemas.microsoft.com/office/drawing/2014/main" val="3703679160"/>
                  </a:ext>
                </a:extLst>
              </a:tr>
              <a:tr h="363030">
                <a:tc>
                  <a:txBody>
                    <a:bodyPr/>
                    <a:lstStyle/>
                    <a:p>
                      <a:pPr algn="ctr" rtl="1"/>
                      <a:r>
                        <a:rPr lang="en-US" sz="1200" b="0" kern="1200" dirty="0">
                          <a:solidFill>
                            <a:schemeClr val="dk1"/>
                          </a:solidFill>
                          <a:effectLst/>
                        </a:rPr>
                        <a:t>activity</a:t>
                      </a:r>
                      <a:r>
                        <a:rPr lang="en-US" sz="1200" dirty="0"/>
                        <a:t> </a:t>
                      </a:r>
                      <a:endParaRPr lang="ar-SA" sz="1200" dirty="0"/>
                    </a:p>
                  </a:txBody>
                  <a:tcPr anchor="ctr"/>
                </a:tc>
                <a:tc>
                  <a:txBody>
                    <a:bodyPr/>
                    <a:lstStyle/>
                    <a:p>
                      <a:pPr algn="ctr" rtl="1"/>
                      <a:r>
                        <a:rPr lang="en-US" sz="1200" dirty="0"/>
                        <a:t>16</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yes</a:t>
                      </a:r>
                      <a:endParaRPr lang="ar-SA" sz="1200" dirty="0"/>
                    </a:p>
                  </a:txBody>
                  <a:tcPr anchor="ctr"/>
                </a:tc>
                <a:tc>
                  <a:txBody>
                    <a:bodyPr/>
                    <a:lstStyle/>
                    <a:p>
                      <a:pPr algn="ctr" rtl="1"/>
                      <a:r>
                        <a:rPr lang="en-US" sz="1200" dirty="0"/>
                        <a:t>21</a:t>
                      </a:r>
                      <a:endParaRPr lang="ar-SA" sz="1200" dirty="0"/>
                    </a:p>
                  </a:txBody>
                  <a:tcPr anchor="ctr"/>
                </a:tc>
                <a:tc>
                  <a:txBody>
                    <a:bodyPr/>
                    <a:lstStyle/>
                    <a:p>
                      <a:pPr algn="ctr" rtl="1"/>
                      <a:r>
                        <a:rPr lang="en-US" sz="1200" dirty="0"/>
                        <a:t>52.5</a:t>
                      </a:r>
                      <a:endParaRPr lang="ar-SA" sz="1200" dirty="0"/>
                    </a:p>
                  </a:txBody>
                  <a:tcPr anchor="ctr"/>
                </a:tc>
                <a:extLst>
                  <a:ext uri="{0D108BD9-81ED-4DB2-BD59-A6C34878D82A}">
                    <a16:rowId xmlns:a16="http://schemas.microsoft.com/office/drawing/2014/main" val="2310145951"/>
                  </a:ext>
                </a:extLst>
              </a:tr>
              <a:tr h="363030">
                <a:tc>
                  <a:txBody>
                    <a:bodyPr/>
                    <a:lstStyle/>
                    <a:p>
                      <a:pPr algn="ctr" rtl="1"/>
                      <a:r>
                        <a:rPr lang="en-US" sz="1200" b="0" kern="1200" dirty="0">
                          <a:solidFill>
                            <a:schemeClr val="dk1"/>
                          </a:solidFill>
                          <a:effectLst/>
                        </a:rPr>
                        <a:t>commercial</a:t>
                      </a:r>
                      <a:endParaRPr lang="ar-SA" sz="1200" dirty="0"/>
                    </a:p>
                  </a:txBody>
                  <a:tcPr anchor="ctr"/>
                </a:tc>
                <a:tc>
                  <a:txBody>
                    <a:bodyPr/>
                    <a:lstStyle/>
                    <a:p>
                      <a:pPr algn="ctr" rtl="1"/>
                      <a:r>
                        <a:rPr lang="en-US" sz="1200" dirty="0"/>
                        <a:t>13</a:t>
                      </a:r>
                      <a:endParaRPr lang="ar-SA" sz="1200" dirty="0"/>
                    </a:p>
                  </a:txBody>
                  <a:tcPr anchor="ctr"/>
                </a:tc>
                <a:tc>
                  <a:txBody>
                    <a:bodyPr/>
                    <a:lstStyle/>
                    <a:p>
                      <a:pPr algn="ctr" rtl="1"/>
                      <a:r>
                        <a:rPr lang="en-US" sz="1200" dirty="0"/>
                        <a:t>32.5</a:t>
                      </a:r>
                      <a:endParaRPr lang="ar-SA" sz="1200" dirty="0"/>
                    </a:p>
                  </a:txBody>
                  <a:tcPr anchor="ctr"/>
                </a:tc>
                <a:tc>
                  <a:txBody>
                    <a:bodyPr/>
                    <a:lstStyle/>
                    <a:p>
                      <a:pPr algn="ctr" rtl="1"/>
                      <a:r>
                        <a:rPr lang="en-US" sz="1200" dirty="0"/>
                        <a:t>no</a:t>
                      </a:r>
                      <a:endParaRPr lang="ar-SA" sz="1200" dirty="0"/>
                    </a:p>
                  </a:txBody>
                  <a:tcPr anchor="ctr"/>
                </a:tc>
                <a:tc>
                  <a:txBody>
                    <a:bodyPr/>
                    <a:lstStyle/>
                    <a:p>
                      <a:pPr algn="ctr" rtl="1"/>
                      <a:r>
                        <a:rPr lang="en-US" sz="1200" dirty="0"/>
                        <a:t>19</a:t>
                      </a:r>
                      <a:endParaRPr lang="ar-SA" sz="1200" dirty="0"/>
                    </a:p>
                  </a:txBody>
                  <a:tcPr anchor="ctr"/>
                </a:tc>
                <a:tc>
                  <a:txBody>
                    <a:bodyPr/>
                    <a:lstStyle/>
                    <a:p>
                      <a:pPr algn="ctr" rtl="1"/>
                      <a:r>
                        <a:rPr lang="en-US" sz="1200" dirty="0"/>
                        <a:t>47.5</a:t>
                      </a:r>
                      <a:endParaRPr lang="ar-SA" sz="1200" dirty="0"/>
                    </a:p>
                  </a:txBody>
                  <a:tcPr anchor="ctr"/>
                </a:tc>
                <a:extLst>
                  <a:ext uri="{0D108BD9-81ED-4DB2-BD59-A6C34878D82A}">
                    <a16:rowId xmlns:a16="http://schemas.microsoft.com/office/drawing/2014/main" val="2014772139"/>
                  </a:ext>
                </a:extLst>
              </a:tr>
              <a:tr h="363030">
                <a:tc>
                  <a:txBody>
                    <a:bodyPr/>
                    <a:lstStyle/>
                    <a:p>
                      <a:pPr algn="ctr" rtl="1"/>
                      <a:r>
                        <a:rPr lang="en-US" sz="1200" b="0" kern="1200" dirty="0">
                          <a:solidFill>
                            <a:schemeClr val="dk1"/>
                          </a:solidFill>
                          <a:effectLst/>
                        </a:rPr>
                        <a:t>service</a:t>
                      </a:r>
                      <a:r>
                        <a:rPr lang="en-US" sz="1200" dirty="0"/>
                        <a:t> </a:t>
                      </a:r>
                      <a:endParaRPr lang="ar-SA" sz="1200" dirty="0"/>
                    </a:p>
                  </a:txBody>
                  <a:tcPr anchor="ctr"/>
                </a:tc>
                <a:tc>
                  <a:txBody>
                    <a:bodyPr/>
                    <a:lstStyle/>
                    <a:p>
                      <a:pPr algn="ctr" rtl="1"/>
                      <a:r>
                        <a:rPr lang="en-US" sz="1200" dirty="0"/>
                        <a:t>8</a:t>
                      </a:r>
                      <a:endParaRPr lang="ar-SA" sz="1200" dirty="0"/>
                    </a:p>
                  </a:txBody>
                  <a:tcPr anchor="ctr"/>
                </a:tc>
                <a:tc>
                  <a:txBody>
                    <a:bodyPr/>
                    <a:lstStyle/>
                    <a:p>
                      <a:pPr algn="ctr" rtl="1"/>
                      <a:r>
                        <a:rPr lang="en-US" sz="1200" dirty="0"/>
                        <a:t>20</a:t>
                      </a:r>
                      <a:endParaRPr lang="ar-SA" sz="1200" dirty="0"/>
                    </a:p>
                  </a:txBody>
                  <a:tcPr anchor="ctr"/>
                </a:tc>
                <a:tc>
                  <a:txBody>
                    <a:bodyPr/>
                    <a:lstStyle/>
                    <a:p>
                      <a:pPr algn="ctr" rtl="1"/>
                      <a:endParaRPr lang="ar-SA" sz="1200"/>
                    </a:p>
                  </a:txBody>
                  <a:tcPr anchor="ctr"/>
                </a:tc>
                <a:tc>
                  <a:txBody>
                    <a:bodyPr/>
                    <a:lstStyle/>
                    <a:p>
                      <a:pPr algn="ctr" rtl="1"/>
                      <a:endParaRPr lang="ar-SA" sz="1200" dirty="0"/>
                    </a:p>
                  </a:txBody>
                  <a:tcPr anchor="ctr"/>
                </a:tc>
                <a:tc>
                  <a:txBody>
                    <a:bodyPr/>
                    <a:lstStyle/>
                    <a:p>
                      <a:pPr algn="ctr" rtl="1"/>
                      <a:endParaRPr lang="ar-SA" sz="1200" dirty="0"/>
                    </a:p>
                  </a:txBody>
                  <a:tcPr anchor="ctr"/>
                </a:tc>
                <a:extLst>
                  <a:ext uri="{0D108BD9-81ED-4DB2-BD59-A6C34878D82A}">
                    <a16:rowId xmlns:a16="http://schemas.microsoft.com/office/drawing/2014/main" val="2703732427"/>
                  </a:ext>
                </a:extLst>
              </a:tr>
              <a:tr h="363030">
                <a:tc>
                  <a:txBody>
                    <a:bodyPr/>
                    <a:lstStyle/>
                    <a:p>
                      <a:pPr algn="ctr" rtl="1"/>
                      <a:r>
                        <a:rPr lang="en-US" sz="1200" dirty="0"/>
                        <a:t>other</a:t>
                      </a:r>
                      <a:endParaRPr lang="ar-SA" sz="1200" dirty="0"/>
                    </a:p>
                  </a:txBody>
                  <a:tcPr anchor="ctr"/>
                </a:tc>
                <a:tc>
                  <a:txBody>
                    <a:bodyPr/>
                    <a:lstStyle/>
                    <a:p>
                      <a:pPr algn="ctr" rtl="1"/>
                      <a:r>
                        <a:rPr lang="en-US" sz="1200" dirty="0"/>
                        <a:t>3</a:t>
                      </a:r>
                      <a:endParaRPr lang="ar-SA" sz="1200" dirty="0"/>
                    </a:p>
                  </a:txBody>
                  <a:tcPr anchor="ctr"/>
                </a:tc>
                <a:tc>
                  <a:txBody>
                    <a:bodyPr/>
                    <a:lstStyle/>
                    <a:p>
                      <a:pPr algn="ctr" rtl="1"/>
                      <a:r>
                        <a:rPr lang="en-US" sz="1200" dirty="0"/>
                        <a:t>7.5</a:t>
                      </a:r>
                      <a:endParaRPr lang="ar-SA" sz="1200" dirty="0"/>
                    </a:p>
                  </a:txBody>
                  <a:tcPr anchor="ctr"/>
                </a:tc>
                <a:tc>
                  <a:txBody>
                    <a:bodyPr/>
                    <a:lstStyle/>
                    <a:p>
                      <a:pPr algn="ctr" rtl="1"/>
                      <a:endParaRPr lang="ar-SA" sz="1200"/>
                    </a:p>
                  </a:txBody>
                  <a:tcPr anchor="ctr"/>
                </a:tc>
                <a:tc>
                  <a:txBody>
                    <a:bodyPr/>
                    <a:lstStyle/>
                    <a:p>
                      <a:pPr algn="ctr" rtl="1"/>
                      <a:endParaRPr lang="ar-SA" sz="1200" dirty="0"/>
                    </a:p>
                  </a:txBody>
                  <a:tcPr anchor="ctr"/>
                </a:tc>
                <a:tc>
                  <a:txBody>
                    <a:bodyPr/>
                    <a:lstStyle/>
                    <a:p>
                      <a:pPr algn="ctr" rtl="1"/>
                      <a:endParaRPr lang="ar-SA" sz="1200" dirty="0"/>
                    </a:p>
                  </a:txBody>
                  <a:tcPr anchor="ctr"/>
                </a:tc>
                <a:extLst>
                  <a:ext uri="{0D108BD9-81ED-4DB2-BD59-A6C34878D82A}">
                    <a16:rowId xmlns:a16="http://schemas.microsoft.com/office/drawing/2014/main" val="4107676437"/>
                  </a:ext>
                </a:extLst>
              </a:tr>
              <a:tr h="363030">
                <a:tc>
                  <a:txBody>
                    <a:bodyPr/>
                    <a:lstStyle/>
                    <a:p>
                      <a:pPr algn="ctr" rtl="1"/>
                      <a:r>
                        <a:rPr lang="en-US" sz="1200" dirty="0"/>
                        <a:t>the total</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100</a:t>
                      </a:r>
                      <a:endParaRPr lang="ar-SA" sz="1200" dirty="0"/>
                    </a:p>
                  </a:txBody>
                  <a:tcPr anchor="ctr"/>
                </a:tc>
                <a:tc>
                  <a:txBody>
                    <a:bodyPr/>
                    <a:lstStyle/>
                    <a:p>
                      <a:pPr algn="ctr" rtl="1"/>
                      <a:r>
                        <a:rPr lang="en-US" sz="1200" dirty="0"/>
                        <a:t>the total</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100</a:t>
                      </a:r>
                      <a:endParaRPr lang="ar-SA" sz="1200" dirty="0"/>
                    </a:p>
                  </a:txBody>
                  <a:tcPr anchor="ctr"/>
                </a:tc>
                <a:extLst>
                  <a:ext uri="{0D108BD9-81ED-4DB2-BD59-A6C34878D82A}">
                    <a16:rowId xmlns:a16="http://schemas.microsoft.com/office/drawing/2014/main" val="3538335761"/>
                  </a:ext>
                </a:extLst>
              </a:tr>
            </a:tbl>
          </a:graphicData>
        </a:graphic>
      </p:graphicFrame>
    </p:spTree>
    <p:extLst>
      <p:ext uri="{BB962C8B-B14F-4D97-AF65-F5344CB8AC3E}">
        <p14:creationId xmlns:p14="http://schemas.microsoft.com/office/powerpoint/2010/main" val="2783846753"/>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9B0B3A-8324-4938-A694-7983ABB1F104}"/>
              </a:ext>
            </a:extLst>
          </p:cNvPr>
          <p:cNvSpPr>
            <a:spLocks noGrp="1"/>
          </p:cNvSpPr>
          <p:nvPr>
            <p:ph type="title"/>
          </p:nvPr>
        </p:nvSpPr>
        <p:spPr>
          <a:xfrm>
            <a:off x="2592925" y="624110"/>
            <a:ext cx="9932904" cy="1280890"/>
          </a:xfrm>
        </p:spPr>
        <p:txBody>
          <a:bodyPr>
            <a:noAutofit/>
          </a:bodyPr>
          <a:lstStyle/>
          <a:p>
            <a:r>
              <a:rPr lang="en-US" b="1" i="0" dirty="0">
                <a:solidFill>
                  <a:srgbClr val="FF0000"/>
                </a:solidFill>
                <a:effectLst/>
                <a:latin typeface="Helvetica-Bold"/>
              </a:rPr>
              <a:t>Table (12) General information about the study sample</a:t>
            </a:r>
            <a:r>
              <a:rPr lang="en-US" dirty="0">
                <a:solidFill>
                  <a:srgbClr val="FF0000"/>
                </a:solidFill>
              </a:rPr>
              <a:t> </a:t>
            </a:r>
            <a:br>
              <a:rPr lang="en-US" dirty="0"/>
            </a:br>
            <a:endParaRPr lang="ar-SA" dirty="0"/>
          </a:p>
        </p:txBody>
      </p:sp>
      <p:sp>
        <p:nvSpPr>
          <p:cNvPr id="4" name="مربع نص 3">
            <a:extLst>
              <a:ext uri="{FF2B5EF4-FFF2-40B4-BE49-F238E27FC236}">
                <a16:creationId xmlns:a16="http://schemas.microsoft.com/office/drawing/2014/main" id="{A882E56A-F3B5-4C3F-9C4A-30A22B171410}"/>
              </a:ext>
            </a:extLst>
          </p:cNvPr>
          <p:cNvSpPr txBox="1"/>
          <p:nvPr/>
        </p:nvSpPr>
        <p:spPr>
          <a:xfrm>
            <a:off x="2592925" y="2192219"/>
            <a:ext cx="9085943" cy="2473562"/>
          </a:xfrm>
          <a:prstGeom prst="rect">
            <a:avLst/>
          </a:prstGeom>
          <a:noFill/>
        </p:spPr>
        <p:txBody>
          <a:bodyPr wrap="square" rtlCol="1">
            <a:spAutoFit/>
          </a:bodyPr>
          <a:lstStyle/>
          <a:p>
            <a:pPr>
              <a:lnSpc>
                <a:spcPct val="200000"/>
              </a:lnSpc>
            </a:pPr>
            <a:r>
              <a:rPr lang="en-US" sz="1600" b="0" i="0" dirty="0">
                <a:solidFill>
                  <a:srgbClr val="000000"/>
                </a:solidFill>
                <a:effectLst/>
                <a:latin typeface="Helvetica" panose="020B0604020202020204" pitchFamily="34" charset="0"/>
              </a:rPr>
              <a:t>The previous table shows that most of the respondents to the questionnaire are holders of bachelor's degrees.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Accounting is one of the specializations of accounting and its related sciences, most of them hold positions related to administrative staff, and most of them have experience in their field of work.</a:t>
            </a:r>
            <a:r>
              <a:rPr lang="en-US" sz="1600" dirty="0"/>
              <a:t> </a:t>
            </a:r>
            <a:br>
              <a:rPr lang="en-US" sz="1600" dirty="0"/>
            </a:br>
            <a:endParaRPr lang="ar-SA" sz="1600" dirty="0"/>
          </a:p>
        </p:txBody>
      </p:sp>
    </p:spTree>
    <p:extLst>
      <p:ext uri="{BB962C8B-B14F-4D97-AF65-F5344CB8AC3E}">
        <p14:creationId xmlns:p14="http://schemas.microsoft.com/office/powerpoint/2010/main" val="1604483077"/>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933B97B-E481-4FF1-9BAF-87B58D6FF911}"/>
              </a:ext>
            </a:extLst>
          </p:cNvPr>
          <p:cNvSpPr>
            <a:spLocks noGrp="1"/>
          </p:cNvSpPr>
          <p:nvPr>
            <p:ph type="title"/>
          </p:nvPr>
        </p:nvSpPr>
        <p:spPr/>
        <p:txBody>
          <a:bodyPr>
            <a:normAutofit/>
          </a:bodyPr>
          <a:lstStyle/>
          <a:p>
            <a:r>
              <a:rPr lang="en-US" b="1" i="0" dirty="0">
                <a:solidFill>
                  <a:srgbClr val="FF0000"/>
                </a:solidFill>
                <a:effectLst/>
                <a:latin typeface="Helvetica-Bold"/>
              </a:rPr>
              <a:t>Results</a:t>
            </a:r>
            <a:r>
              <a:rPr lang="en-US" dirty="0">
                <a:solidFill>
                  <a:srgbClr val="FF0000"/>
                </a:solidFill>
              </a:rPr>
              <a:t> </a:t>
            </a:r>
            <a:endParaRPr lang="ar-SA" dirty="0">
              <a:solidFill>
                <a:srgbClr val="FF0000"/>
              </a:solidFill>
            </a:endParaRPr>
          </a:p>
        </p:txBody>
      </p:sp>
      <p:sp>
        <p:nvSpPr>
          <p:cNvPr id="4" name="مربع نص 3">
            <a:extLst>
              <a:ext uri="{FF2B5EF4-FFF2-40B4-BE49-F238E27FC236}">
                <a16:creationId xmlns:a16="http://schemas.microsoft.com/office/drawing/2014/main" id="{92F2A4E9-4A14-4BCE-A5BD-A50F414A2D96}"/>
              </a:ext>
            </a:extLst>
          </p:cNvPr>
          <p:cNvSpPr txBox="1"/>
          <p:nvPr/>
        </p:nvSpPr>
        <p:spPr>
          <a:xfrm>
            <a:off x="2592925" y="1451429"/>
            <a:ext cx="9250732" cy="4524315"/>
          </a:xfrm>
          <a:prstGeom prst="rect">
            <a:avLst/>
          </a:prstGeom>
          <a:noFill/>
        </p:spPr>
        <p:txBody>
          <a:bodyPr wrap="square" rtlCol="1">
            <a:spAutoFit/>
          </a:bodyPr>
          <a:lstStyle/>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Accounting information has an important and vital role when making administrative decisions in public shareholding companies.</a:t>
            </a:r>
            <a:r>
              <a:rPr lang="en-US" sz="1600" dirty="0"/>
              <a:t> </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Management in public shareholding companies relies on accounting information derived from the financial statements in making administrative decisions.</a:t>
            </a:r>
            <a:r>
              <a:rPr lang="en-US" sz="1600" dirty="0"/>
              <a:t> </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administration relies in its decision-making and performance of administrative functions on information accounting by 90%</a:t>
            </a:r>
            <a:r>
              <a:rPr lang="en-US" sz="1600" dirty="0"/>
              <a:t> </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statement of cash flows occupies the first place in importance in obtaining accounting information, followed by the statement of financial position, then the statement of income, then the list of changes in equity.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a:t>
            </a:r>
            <a:r>
              <a:rPr lang="en-US" sz="1600" b="0" i="0" dirty="0">
                <a:solidFill>
                  <a:srgbClr val="000000"/>
                </a:solidFill>
                <a:effectLst/>
                <a:latin typeface="Helvetica" panose="020B0604020202020204" pitchFamily="34" charset="0"/>
              </a:rPr>
              <a:t>Public shareholding companies rely on an external auditor to audit their accounts, which gives more objectivity to accounting information.</a:t>
            </a:r>
            <a:r>
              <a:rPr lang="en-US" sz="1600" dirty="0"/>
              <a:t> </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Accounting information is permanently available in joint-stock companies for use in making administrative decisions.</a:t>
            </a:r>
            <a:r>
              <a:rPr lang="en-US" sz="1600" dirty="0"/>
              <a:t> </a:t>
            </a:r>
          </a:p>
        </p:txBody>
      </p:sp>
    </p:spTree>
    <p:extLst>
      <p:ext uri="{BB962C8B-B14F-4D97-AF65-F5344CB8AC3E}">
        <p14:creationId xmlns:p14="http://schemas.microsoft.com/office/powerpoint/2010/main" val="4210736499"/>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7488439C-498B-4874-AB55-D16076D89ACF}"/>
              </a:ext>
            </a:extLst>
          </p:cNvPr>
          <p:cNvSpPr txBox="1"/>
          <p:nvPr/>
        </p:nvSpPr>
        <p:spPr>
          <a:xfrm>
            <a:off x="3338286" y="319314"/>
            <a:ext cx="8360228" cy="6986528"/>
          </a:xfrm>
          <a:prstGeom prst="rect">
            <a:avLst/>
          </a:prstGeom>
          <a:noFill/>
        </p:spPr>
        <p:txBody>
          <a:bodyPr wrap="square" rtlCol="1">
            <a:spAutoFit/>
          </a:bodyPr>
          <a:lstStyle/>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required characteristics are available in the accounting information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that is relied upon in making administrative decisions by the management</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in public shareholding companies.</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public shareholding companies use the computerized system in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their accounting system, which speeds up the process of communicating</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and submitting information, accounting reports and feedback information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to the decision makers in the companies.</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Public shareholding companies use a specialized cadre of accountants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who have knowledge of accounting rules and standards and the ability to</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prepare financial statements that contain accounting information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characterized by credibility and accuracy.</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Accounting information in public shareholding companies is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characterized by objectivity, impartiality, credibility, and a high degree of</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clarity and confidence.</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Public shareholding companies are obligated to publish detailed</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explanatory information attached to the financial statements, and this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enhances the possibility of obtaining clearer accounting information for</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use in making administrative decisions.</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joint-stock companies prepare special financial reports other than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the basic financial statements and reports, and this also enhances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the possibility of obtaining additional accounting information.</a:t>
            </a:r>
            <a:r>
              <a:rPr lang="en-US" sz="1600" dirty="0"/>
              <a:t> </a:t>
            </a:r>
            <a:br>
              <a:rPr lang="en-US" sz="1600" dirty="0"/>
            </a:br>
            <a:endParaRPr lang="ar-SA" sz="1600" dirty="0"/>
          </a:p>
          <a:p>
            <a:pPr marL="285750" indent="-285750">
              <a:buFont typeface="Arial" panose="020B0604020202020204" pitchFamily="34" charset="0"/>
              <a:buChar char="•"/>
            </a:pPr>
            <a:endParaRPr lang="ar-SA" sz="1600" dirty="0"/>
          </a:p>
        </p:txBody>
      </p:sp>
    </p:spTree>
    <p:extLst>
      <p:ext uri="{BB962C8B-B14F-4D97-AF65-F5344CB8AC3E}">
        <p14:creationId xmlns:p14="http://schemas.microsoft.com/office/powerpoint/2010/main" val="2464501176"/>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345EEAD-B008-4D94-A37A-617468A6A35B}"/>
              </a:ext>
            </a:extLst>
          </p:cNvPr>
          <p:cNvSpPr>
            <a:spLocks noGrp="1"/>
          </p:cNvSpPr>
          <p:nvPr>
            <p:ph type="title"/>
          </p:nvPr>
        </p:nvSpPr>
        <p:spPr/>
        <p:txBody>
          <a:bodyPr>
            <a:normAutofit/>
          </a:bodyPr>
          <a:lstStyle/>
          <a:p>
            <a:r>
              <a:rPr lang="en-US" b="1" i="0" dirty="0">
                <a:solidFill>
                  <a:srgbClr val="FF0000"/>
                </a:solidFill>
                <a:effectLst/>
                <a:latin typeface="Helvetica-Bold"/>
              </a:rPr>
              <a:t>Recommendations</a:t>
            </a:r>
            <a:r>
              <a:rPr lang="en-US" dirty="0">
                <a:solidFill>
                  <a:srgbClr val="FF0000"/>
                </a:solidFill>
              </a:rPr>
              <a:t> </a:t>
            </a:r>
            <a:endParaRPr lang="ar-SA" dirty="0">
              <a:solidFill>
                <a:srgbClr val="FF0000"/>
              </a:solidFill>
            </a:endParaRPr>
          </a:p>
        </p:txBody>
      </p:sp>
      <p:sp>
        <p:nvSpPr>
          <p:cNvPr id="4" name="مربع نص 3">
            <a:extLst>
              <a:ext uri="{FF2B5EF4-FFF2-40B4-BE49-F238E27FC236}">
                <a16:creationId xmlns:a16="http://schemas.microsoft.com/office/drawing/2014/main" id="{71FF765B-E70D-41FD-9E63-0AC5615A161F}"/>
              </a:ext>
            </a:extLst>
          </p:cNvPr>
          <p:cNvSpPr txBox="1"/>
          <p:nvPr/>
        </p:nvSpPr>
        <p:spPr>
          <a:xfrm>
            <a:off x="2592925" y="1582057"/>
            <a:ext cx="9453932" cy="5755422"/>
          </a:xfrm>
          <a:prstGeom prst="rect">
            <a:avLst/>
          </a:prstGeom>
          <a:noFill/>
        </p:spPr>
        <p:txBody>
          <a:bodyPr wrap="square" rtlCol="1">
            <a:spAutoFit/>
          </a:bodyPr>
          <a:lstStyle/>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need for public shareholding companies to use planning or discretionary budgets due to their importance as a tool to assist management in its mission to make administrative decisions.</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need to expand the use of accounting information in planning processes of all kinds and to draw up future policies for the company.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That the joint-stock companies increase the knowledge and knowledge of the accounting staff who work in the financial department with it, especially with regard to international accounting standards, because of their great importance that helps them in upgrading their scientific and knowledge level in the field of accounting, and this would increase the objectivity and accuracy of preparing financial statements and reports, and thus obtaining It has distinct accounting information with its required characteristics.</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We recommend that joint-stock companies make comparisons of their financial statements with other companies constantly, because this gives an assessment of the company's situation and then works to improve that situation from an administrative and financial point of view.</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need for shareholding companies to use computers to save and store accounting data, to obtain accounting information in order to provide accuracy and speed in delivering this information to decision makers in companies.</a:t>
            </a:r>
            <a:r>
              <a:rPr lang="en-US" sz="1600" dirty="0"/>
              <a:t> </a:t>
            </a:r>
            <a:br>
              <a:rPr lang="en-US" sz="1600" dirty="0"/>
            </a:br>
            <a:br>
              <a:rPr lang="en-US" sz="1600" dirty="0"/>
            </a:br>
            <a:br>
              <a:rPr lang="en-US" sz="1600" dirty="0"/>
            </a:br>
            <a:endParaRPr lang="ar-SA" sz="1600" dirty="0"/>
          </a:p>
        </p:txBody>
      </p:sp>
    </p:spTree>
    <p:extLst>
      <p:ext uri="{BB962C8B-B14F-4D97-AF65-F5344CB8AC3E}">
        <p14:creationId xmlns:p14="http://schemas.microsoft.com/office/powerpoint/2010/main" val="4095091814"/>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DB763B23-3ADF-4E2F-AFD3-73B00352D619}"/>
              </a:ext>
            </a:extLst>
          </p:cNvPr>
          <p:cNvSpPr txBox="1"/>
          <p:nvPr/>
        </p:nvSpPr>
        <p:spPr>
          <a:xfrm>
            <a:off x="2757714" y="783772"/>
            <a:ext cx="9434286" cy="6320769"/>
          </a:xfrm>
          <a:prstGeom prst="rect">
            <a:avLst/>
          </a:prstGeom>
          <a:noFill/>
        </p:spPr>
        <p:txBody>
          <a:bodyPr wrap="square" rtlCol="1">
            <a:spAutoFit/>
          </a:bodyPr>
          <a:lstStyle/>
          <a:p>
            <a:pPr marL="285750" indent="-285750">
              <a:lnSpc>
                <a:spcPct val="150000"/>
              </a:lnSpc>
              <a:buFont typeface="Arial" panose="020B0604020202020204" pitchFamily="34" charset="0"/>
              <a:buChar char="•"/>
            </a:pPr>
            <a:r>
              <a:rPr lang="en-US" sz="1600" b="0" i="0" dirty="0">
                <a:solidFill>
                  <a:srgbClr val="000000"/>
                </a:solidFill>
                <a:effectLst/>
                <a:latin typeface="Helvetica" panose="020B0604020202020204" pitchFamily="34" charset="0"/>
              </a:rPr>
              <a:t>The need for senior management in joint-stock companies to support the accounting departments and departments and provide them with the competencies and expertise necessary to carry out accounting work and submit reports and periodic follow-up lists to facilitate the management’s access to information on an up-to-date basis and to identify any deviations.</a:t>
            </a:r>
            <a:r>
              <a:rPr lang="en-US" sz="1600" dirty="0"/>
              <a:t> </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b="0" i="0" dirty="0">
                <a:solidFill>
                  <a:srgbClr val="000000"/>
                </a:solidFill>
                <a:effectLst/>
                <a:latin typeface="Helvetica" panose="020B0604020202020204" pitchFamily="34" charset="0"/>
              </a:rPr>
              <a:t>Preparing and qualifying administrative decision-makers in the field of financial analysis and holding courses in the field of decision-making so that they can deal with administrative situations that require difficult decisions, which contributes to increasing the ability of decision-makers to deal effectively with accounting information.</a:t>
            </a:r>
            <a:r>
              <a:rPr lang="en-US" sz="1600" dirty="0"/>
              <a:t> </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b="0" i="0" dirty="0">
                <a:solidFill>
                  <a:srgbClr val="000000"/>
                </a:solidFill>
                <a:effectLst/>
                <a:latin typeface="Helvetica" panose="020B0604020202020204" pitchFamily="34" charset="0"/>
              </a:rPr>
              <a:t>The necessity of identifying the nature of the information needed by each administrative category and taking into account the different categories that use the information and the multiplicity of their needs, as well as providing the necessary information for decision-making models in\ order to raise the efficiency and effectiveness of accounting information.</a:t>
            </a:r>
            <a:r>
              <a:rPr lang="en-US" sz="1600" dirty="0"/>
              <a:t> </a:t>
            </a:r>
            <a:br>
              <a:rPr lang="en-US" sz="1600" dirty="0"/>
            </a:br>
            <a:br>
              <a:rPr lang="en-US" sz="1600" dirty="0"/>
            </a:br>
            <a:br>
              <a:rPr lang="en-US" sz="1600" dirty="0"/>
            </a:br>
            <a:endParaRPr lang="ar-SA" sz="1600" dirty="0"/>
          </a:p>
        </p:txBody>
      </p:sp>
    </p:spTree>
    <p:extLst>
      <p:ext uri="{BB962C8B-B14F-4D97-AF65-F5344CB8AC3E}">
        <p14:creationId xmlns:p14="http://schemas.microsoft.com/office/powerpoint/2010/main" val="3877189562"/>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A604E25-01B1-487B-BDC7-6460F15BF4E9}"/>
              </a:ext>
            </a:extLst>
          </p:cNvPr>
          <p:cNvSpPr>
            <a:spLocks noGrp="1"/>
          </p:cNvSpPr>
          <p:nvPr>
            <p:ph type="title"/>
          </p:nvPr>
        </p:nvSpPr>
        <p:spPr/>
        <p:txBody>
          <a:bodyPr>
            <a:normAutofit/>
          </a:bodyPr>
          <a:lstStyle/>
          <a:p>
            <a:r>
              <a:rPr lang="en-US" b="1" i="0" dirty="0">
                <a:solidFill>
                  <a:srgbClr val="FF0000"/>
                </a:solidFill>
                <a:effectLst/>
                <a:latin typeface="Helvetica-Bold"/>
              </a:rPr>
              <a:t>Introduction</a:t>
            </a:r>
            <a:endParaRPr lang="ar-SA" dirty="0">
              <a:solidFill>
                <a:srgbClr val="FF0000"/>
              </a:solidFill>
            </a:endParaRPr>
          </a:p>
        </p:txBody>
      </p:sp>
      <p:sp>
        <p:nvSpPr>
          <p:cNvPr id="4" name="مستطيل 3">
            <a:extLst>
              <a:ext uri="{FF2B5EF4-FFF2-40B4-BE49-F238E27FC236}">
                <a16:creationId xmlns:a16="http://schemas.microsoft.com/office/drawing/2014/main" id="{BCD1FA72-5501-42DF-B2A1-4FC0608DB46A}"/>
              </a:ext>
            </a:extLst>
          </p:cNvPr>
          <p:cNvSpPr/>
          <p:nvPr/>
        </p:nvSpPr>
        <p:spPr>
          <a:xfrm>
            <a:off x="2592925" y="2601462"/>
            <a:ext cx="10411875" cy="470307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nSpc>
                <a:spcPct val="200000"/>
              </a:lnSpc>
            </a:pPr>
            <a:r>
              <a:rPr lang="en-US" sz="1600" i="0" dirty="0">
                <a:solidFill>
                  <a:srgbClr val="000000"/>
                </a:solidFill>
                <a:effectLst/>
                <a:latin typeface="Helvetica" panose="020B0604020202020204" pitchFamily="34" charset="0"/>
              </a:rPr>
              <a:t>Accounting information has become an important part of the administration's work and a basic</a:t>
            </a:r>
            <a:br>
              <a:rPr lang="en-US" sz="1600" i="0" dirty="0">
                <a:solidFill>
                  <a:srgbClr val="000000"/>
                </a:solidFill>
                <a:effectLst/>
                <a:latin typeface="Helvetica" panose="020B0604020202020204" pitchFamily="34" charset="0"/>
              </a:rPr>
            </a:br>
            <a:r>
              <a:rPr lang="en-US" sz="1600" i="0" dirty="0">
                <a:solidFill>
                  <a:srgbClr val="000000"/>
                </a:solidFill>
                <a:effectLst/>
                <a:latin typeface="Helvetica" panose="020B0604020202020204" pitchFamily="34" charset="0"/>
              </a:rPr>
              <a:t>resource on which it relies to support its administrative decisions. Accounting information also has</a:t>
            </a:r>
            <a:br>
              <a:rPr lang="en-US" sz="1600" i="0" dirty="0">
                <a:solidFill>
                  <a:srgbClr val="000000"/>
                </a:solidFill>
                <a:effectLst/>
                <a:latin typeface="Helvetica" panose="020B0604020202020204" pitchFamily="34" charset="0"/>
              </a:rPr>
            </a:br>
            <a:r>
              <a:rPr lang="en-US" sz="1600" i="0" dirty="0">
                <a:solidFill>
                  <a:srgbClr val="000000"/>
                </a:solidFill>
                <a:effectLst/>
                <a:latin typeface="Helvetica" panose="020B0604020202020204" pitchFamily="34" charset="0"/>
              </a:rPr>
              <a:t>a significant and important role in the administrative decision-making process in companies, so</a:t>
            </a:r>
            <a:br>
              <a:rPr lang="en-US" sz="1600" i="0" dirty="0">
                <a:solidFill>
                  <a:srgbClr val="000000"/>
                </a:solidFill>
                <a:effectLst/>
                <a:latin typeface="Helvetica" panose="020B0604020202020204" pitchFamily="34" charset="0"/>
              </a:rPr>
            </a:br>
            <a:r>
              <a:rPr lang="en-US" sz="1600" i="0" dirty="0">
                <a:solidFill>
                  <a:srgbClr val="000000"/>
                </a:solidFill>
                <a:effectLst/>
                <a:latin typeface="Helvetica" panose="020B0604020202020204" pitchFamily="34" charset="0"/>
              </a:rPr>
              <a:t>that the administration cannot overlook this important role.</a:t>
            </a:r>
            <a:r>
              <a:rPr lang="en-US" sz="1600" dirty="0"/>
              <a:t> </a:t>
            </a:r>
          </a:p>
          <a:p>
            <a:pPr>
              <a:lnSpc>
                <a:spcPct val="200000"/>
              </a:lnSpc>
            </a:pPr>
            <a:r>
              <a:rPr lang="en-US" sz="1600" i="0" dirty="0">
                <a:solidFill>
                  <a:srgbClr val="000000"/>
                </a:solidFill>
                <a:effectLst/>
                <a:latin typeface="Helvetica" panose="020B0604020202020204" pitchFamily="34" charset="0"/>
              </a:rPr>
              <a:t>The need for information production increases as a means that derives its importance and necessity</a:t>
            </a:r>
            <a:br>
              <a:rPr lang="en-US" sz="1600" i="0" dirty="0">
                <a:solidFill>
                  <a:srgbClr val="000000"/>
                </a:solidFill>
                <a:effectLst/>
                <a:latin typeface="Helvetica" panose="020B0604020202020204" pitchFamily="34" charset="0"/>
              </a:rPr>
            </a:br>
            <a:r>
              <a:rPr lang="en-US" sz="1600" i="0" dirty="0">
                <a:solidFill>
                  <a:srgbClr val="000000"/>
                </a:solidFill>
                <a:effectLst/>
                <a:latin typeface="Helvetica" panose="020B0604020202020204" pitchFamily="34" charset="0"/>
              </a:rPr>
              <a:t>from its contribution to the decision-making process. The accounting system is considered one of the</a:t>
            </a:r>
            <a:br>
              <a:rPr lang="en-US" sz="1600" i="0" dirty="0">
                <a:solidFill>
                  <a:srgbClr val="000000"/>
                </a:solidFill>
                <a:effectLst/>
                <a:latin typeface="Helvetica" panose="020B0604020202020204" pitchFamily="34" charset="0"/>
              </a:rPr>
            </a:br>
            <a:r>
              <a:rPr lang="en-US" sz="1600" i="0" dirty="0">
                <a:solidFill>
                  <a:srgbClr val="000000"/>
                </a:solidFill>
                <a:effectLst/>
                <a:latin typeface="Helvetica" panose="020B0604020202020204" pitchFamily="34" charset="0"/>
              </a:rPr>
              <a:t>most important information producing systems</a:t>
            </a:r>
            <a:r>
              <a:rPr lang="en-US" sz="1600" dirty="0"/>
              <a:t> .</a:t>
            </a:r>
          </a:p>
          <a:p>
            <a:pPr>
              <a:lnSpc>
                <a:spcPct val="200000"/>
              </a:lnSpc>
            </a:pPr>
            <a:r>
              <a:rPr lang="en-US" sz="1600" i="0" dirty="0">
                <a:solidFill>
                  <a:srgbClr val="000000"/>
                </a:solidFill>
                <a:effectLst/>
                <a:latin typeface="Helvetica" panose="020B0604020202020204" pitchFamily="34" charset="0"/>
              </a:rPr>
              <a:t>Information is data prepared in a manner that allows an opinion to be based on it or a decision to be</a:t>
            </a:r>
            <a:br>
              <a:rPr lang="en-US" sz="1600" i="0" dirty="0">
                <a:solidFill>
                  <a:srgbClr val="000000"/>
                </a:solidFill>
                <a:effectLst/>
                <a:latin typeface="Helvetica" panose="020B0604020202020204" pitchFamily="34" charset="0"/>
              </a:rPr>
            </a:br>
            <a:r>
              <a:rPr lang="en-US" sz="1600" i="0" dirty="0">
                <a:solidFill>
                  <a:srgbClr val="000000"/>
                </a:solidFill>
                <a:effectLst/>
                <a:latin typeface="Helvetica" panose="020B0604020202020204" pitchFamily="34" charset="0"/>
              </a:rPr>
              <a:t>taken according to it. The financial statements are considered a basic source of accounting information</a:t>
            </a:r>
            <a:br>
              <a:rPr lang="en-US" sz="1600" i="0" dirty="0">
                <a:solidFill>
                  <a:srgbClr val="000000"/>
                </a:solidFill>
                <a:effectLst/>
                <a:latin typeface="Helvetica" panose="020B0604020202020204" pitchFamily="34" charset="0"/>
              </a:rPr>
            </a:br>
            <a:r>
              <a:rPr lang="en-US" sz="1600" i="0" dirty="0">
                <a:solidFill>
                  <a:srgbClr val="000000"/>
                </a:solidFill>
                <a:effectLst/>
                <a:latin typeface="Helvetica" panose="020B0604020202020204" pitchFamily="34" charset="0"/>
              </a:rPr>
              <a:t>useful for making decisions</a:t>
            </a:r>
            <a:r>
              <a:rPr lang="en-US" sz="1600" dirty="0"/>
              <a:t> .</a:t>
            </a:r>
          </a:p>
          <a:p>
            <a:pPr>
              <a:lnSpc>
                <a:spcPct val="200000"/>
              </a:lnSpc>
            </a:pPr>
            <a:br>
              <a:rPr lang="en-US" sz="1600" dirty="0"/>
            </a:br>
            <a:endParaRPr lang="en-US" sz="1600" dirty="0"/>
          </a:p>
          <a:p>
            <a:pPr>
              <a:lnSpc>
                <a:spcPct val="200000"/>
              </a:lnSpc>
            </a:pPr>
            <a:br>
              <a:rPr lang="en-US" sz="1600" dirty="0"/>
            </a:br>
            <a:endParaRPr lang="ar-SA" sz="1600" dirty="0"/>
          </a:p>
        </p:txBody>
      </p:sp>
    </p:spTree>
    <p:extLst>
      <p:ext uri="{BB962C8B-B14F-4D97-AF65-F5344CB8AC3E}">
        <p14:creationId xmlns:p14="http://schemas.microsoft.com/office/powerpoint/2010/main" val="263550002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descr="تصدير الصفحات Paltel_Group_Annual_Report_2020_page-0001.jpg"/>
          <p:cNvPicPr>
            <a:picLocks noChangeAspect="1"/>
          </p:cNvPicPr>
          <p:nvPr/>
        </p:nvPicPr>
        <p:blipFill>
          <a:blip r:embed="rId2" cstate="print"/>
          <a:stretch>
            <a:fillRect/>
          </a:stretch>
        </p:blipFill>
        <p:spPr>
          <a:xfrm>
            <a:off x="0" y="0"/>
            <a:ext cx="1219199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C50A57AE-E2AC-4C71-B5D6-5CEF63B2D9F0}"/>
              </a:ext>
            </a:extLst>
          </p:cNvPr>
          <p:cNvSpPr txBox="1"/>
          <p:nvPr/>
        </p:nvSpPr>
        <p:spPr>
          <a:xfrm>
            <a:off x="2474685" y="2690336"/>
            <a:ext cx="7736115" cy="1477328"/>
          </a:xfrm>
          <a:prstGeom prst="rect">
            <a:avLst/>
          </a:prstGeom>
        </p:spPr>
        <p:style>
          <a:lnRef idx="0">
            <a:schemeClr val="accent2"/>
          </a:lnRef>
          <a:fillRef idx="3">
            <a:schemeClr val="accent2"/>
          </a:fillRef>
          <a:effectRef idx="3">
            <a:schemeClr val="accent2"/>
          </a:effectRef>
          <a:fontRef idx="minor">
            <a:schemeClr val="lt1"/>
          </a:fontRef>
        </p:style>
        <p:txBody>
          <a:bodyPr wrap="square" rtlCol="1" anchor="t">
            <a:spAutoFit/>
          </a:bodyPr>
          <a:lstStyle/>
          <a:p>
            <a:pPr algn="ctr"/>
            <a:r>
              <a:rPr lang="en-US" sz="9000" dirty="0">
                <a:latin typeface="Aldhabi" panose="01000000000000000000" pitchFamily="2" charset="-78"/>
                <a:cs typeface="Aldhabi" panose="01000000000000000000" pitchFamily="2" charset="-78"/>
              </a:rPr>
              <a:t>Thank you all</a:t>
            </a:r>
            <a:endParaRPr lang="ar-SA" sz="9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020981659"/>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descr="-e1616070859396.jpg"/>
          <p:cNvPicPr>
            <a:picLocks noChangeAspect="1"/>
          </p:cNvPicPr>
          <p:nvPr/>
        </p:nvPicPr>
        <p:blipFill>
          <a:blip r:embed="rId2" cstate="print"/>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3688C92-86E5-4C8D-9552-713BE7F8BC6E}"/>
              </a:ext>
            </a:extLst>
          </p:cNvPr>
          <p:cNvSpPr/>
          <p:nvPr/>
        </p:nvSpPr>
        <p:spPr>
          <a:xfrm>
            <a:off x="1983544" y="377373"/>
            <a:ext cx="10208456" cy="60605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nSpc>
                <a:spcPct val="150000"/>
              </a:lnSpc>
            </a:pPr>
            <a:br>
              <a:rPr lang="en-US" sz="1600" b="0" i="0" dirty="0">
                <a:solidFill>
                  <a:srgbClr val="000000"/>
                </a:solidFill>
                <a:effectLst/>
                <a:latin typeface="Helvetica" panose="020B0604020202020204" pitchFamily="34" charset="0"/>
              </a:rPr>
            </a:br>
            <a:r>
              <a:rPr lang="en-US" sz="1600" dirty="0">
                <a:solidFill>
                  <a:srgbClr val="000000"/>
                </a:solidFill>
                <a:latin typeface="Helvetica" panose="020B0604020202020204" pitchFamily="34" charset="0"/>
              </a:rPr>
              <a:t> </a:t>
            </a:r>
            <a:r>
              <a:rPr lang="en-US" b="1" dirty="0">
                <a:solidFill>
                  <a:srgbClr val="FF0000"/>
                </a:solidFill>
                <a:latin typeface="Helvetica" panose="020B0604020202020204" pitchFamily="34" charset="0"/>
              </a:rPr>
              <a:t>The characteristics that make this information </a:t>
            </a:r>
            <a:r>
              <a:rPr lang="en-US" b="1" i="0" dirty="0">
                <a:solidFill>
                  <a:srgbClr val="FF0000"/>
                </a:solidFill>
                <a:effectLst/>
                <a:latin typeface="Helvetica" panose="020B0604020202020204" pitchFamily="34" charset="0"/>
              </a:rPr>
              <a:t>must be identified and defined Useful in decision-making, and the following shows some of These characteristics:</a:t>
            </a:r>
          </a:p>
          <a:p>
            <a:pPr>
              <a:lnSpc>
                <a:spcPct val="150000"/>
              </a:lnSpc>
            </a:pPr>
            <a:br>
              <a:rPr lang="en-US" b="0" i="0" dirty="0">
                <a:solidFill>
                  <a:srgbClr val="000000"/>
                </a:solidFill>
                <a:effectLst/>
                <a:latin typeface="Helvetica" panose="020B0604020202020204" pitchFamily="34" charset="0"/>
              </a:rPr>
            </a:br>
            <a:r>
              <a:rPr lang="en-US" sz="2000" b="0" i="0" dirty="0">
                <a:solidFill>
                  <a:srgbClr val="000000"/>
                </a:solidFill>
                <a:effectLst/>
                <a:latin typeface="Helvetica" panose="020B0604020202020204" pitchFamily="34" charset="0"/>
              </a:rPr>
              <a:t>A- Convenience: It means the existence of a close relationship between the information derived</a:t>
            </a:r>
            <a:br>
              <a:rPr lang="en-US" sz="2000" b="0" i="0" dirty="0">
                <a:solidFill>
                  <a:srgbClr val="000000"/>
                </a:solidFill>
                <a:effectLst/>
                <a:latin typeface="Helvetica" panose="020B0604020202020204" pitchFamily="34" charset="0"/>
              </a:rPr>
            </a:br>
            <a:r>
              <a:rPr lang="en-US" sz="2000" b="0" i="0" dirty="0">
                <a:solidFill>
                  <a:srgbClr val="000000"/>
                </a:solidFill>
                <a:effectLst/>
                <a:latin typeface="Helvetica" panose="020B0604020202020204" pitchFamily="34" charset="0"/>
              </a:rPr>
              <a:t>from financial accounting and the purposes for which it was prepared.</a:t>
            </a:r>
          </a:p>
          <a:p>
            <a:pPr>
              <a:lnSpc>
                <a:spcPct val="150000"/>
              </a:lnSpc>
            </a:pPr>
            <a:br>
              <a:rPr lang="en-US" sz="2000" b="0" i="0" dirty="0">
                <a:solidFill>
                  <a:srgbClr val="000000"/>
                </a:solidFill>
                <a:effectLst/>
                <a:latin typeface="Helvetica" panose="020B0604020202020204" pitchFamily="34" charset="0"/>
              </a:rPr>
            </a:br>
            <a:r>
              <a:rPr lang="en-US" sz="2000" b="0" i="0" dirty="0">
                <a:solidFill>
                  <a:srgbClr val="000000"/>
                </a:solidFill>
                <a:effectLst/>
                <a:latin typeface="Helvetica" panose="020B0604020202020204" pitchFamily="34" charset="0"/>
              </a:rPr>
              <a:t>B- The information's reliability, accuracy, and the ability to trust or rely on it.</a:t>
            </a:r>
            <a:br>
              <a:rPr lang="en-US" sz="2000" b="0" i="0" dirty="0">
                <a:solidFill>
                  <a:srgbClr val="000000"/>
                </a:solidFill>
                <a:effectLst/>
                <a:latin typeface="Helvetica" panose="020B0604020202020204" pitchFamily="34" charset="0"/>
              </a:rPr>
            </a:br>
            <a:endParaRPr lang="en-US" sz="2000" b="0" i="0" dirty="0">
              <a:solidFill>
                <a:srgbClr val="000000"/>
              </a:solidFill>
              <a:effectLst/>
              <a:latin typeface="Helvetica" panose="020B0604020202020204" pitchFamily="34" charset="0"/>
            </a:endParaRPr>
          </a:p>
          <a:p>
            <a:pPr>
              <a:lnSpc>
                <a:spcPct val="150000"/>
              </a:lnSpc>
            </a:pPr>
            <a:r>
              <a:rPr lang="en-US" sz="2000" b="0" i="0" dirty="0">
                <a:solidFill>
                  <a:srgbClr val="000000"/>
                </a:solidFill>
                <a:effectLst/>
                <a:latin typeface="Helvetica" panose="020B0604020202020204" pitchFamily="34" charset="0"/>
              </a:rPr>
              <a:t>C- information, its comparability, timeliness, and completeness</a:t>
            </a:r>
            <a:r>
              <a:rPr lang="en-US" sz="2000" dirty="0"/>
              <a:t> .</a:t>
            </a:r>
            <a:br>
              <a:rPr lang="en-US" dirty="0"/>
            </a:br>
            <a:br>
              <a:rPr lang="en-US" dirty="0"/>
            </a:br>
            <a:br>
              <a:rPr lang="en-US" sz="1600" b="0" i="0" dirty="0">
                <a:solidFill>
                  <a:srgbClr val="000000"/>
                </a:solidFill>
                <a:effectLst/>
                <a:latin typeface="Helvetica" panose="020B0604020202020204" pitchFamily="34" charset="0"/>
              </a:rPr>
            </a:br>
            <a:br>
              <a:rPr lang="en-US" sz="1600" dirty="0"/>
            </a:br>
            <a:br>
              <a:rPr lang="en-US" sz="1600" dirty="0"/>
            </a:br>
            <a:endParaRPr lang="ar-SA" sz="1600" dirty="0"/>
          </a:p>
        </p:txBody>
      </p:sp>
    </p:spTree>
    <p:extLst>
      <p:ext uri="{BB962C8B-B14F-4D97-AF65-F5344CB8AC3E}">
        <p14:creationId xmlns:p14="http://schemas.microsoft.com/office/powerpoint/2010/main" val="1728448893"/>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descr="Screenshot_٢٠٢٣٠٦٠٣-١٧٥٨٣٣_ReVanced Extended.png"/>
          <p:cNvPicPr>
            <a:picLocks noChangeAspect="1"/>
          </p:cNvPicPr>
          <p:nvPr/>
        </p:nvPicPr>
        <p:blipFill>
          <a:blip r:embed="rId2" cstate="print"/>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a:solidFill>
                  <a:srgbClr val="FF0000"/>
                </a:solidFill>
                <a:latin typeface="Helvetica" panose="020B0604020202020204" pitchFamily="34" charset="0"/>
              </a:rPr>
              <a:t>Examples of administrative decision-making for users of accounting information are as follows</a:t>
            </a:r>
            <a:endParaRPr lang="ar-SA" dirty="0">
              <a:solidFill>
                <a:srgbClr val="FF0000"/>
              </a:solidFill>
            </a:endParaRPr>
          </a:p>
        </p:txBody>
      </p:sp>
      <p:sp>
        <p:nvSpPr>
          <p:cNvPr id="3" name="عنصر نائب للمحتوى 2"/>
          <p:cNvSpPr>
            <a:spLocks noGrp="1"/>
          </p:cNvSpPr>
          <p:nvPr>
            <p:ph idx="1"/>
          </p:nvPr>
        </p:nvSpPr>
        <p:spPr/>
        <p:txBody>
          <a:bodyPr>
            <a:normAutofit/>
          </a:bodyPr>
          <a:lstStyle/>
          <a:p>
            <a:pPr algn="l" rtl="0"/>
            <a:r>
              <a:rPr lang="en-US" sz="2000" dirty="0">
                <a:solidFill>
                  <a:srgbClr val="000000"/>
                </a:solidFill>
                <a:latin typeface="Helvetica" panose="020B0604020202020204" pitchFamily="34" charset="0"/>
              </a:rPr>
              <a:t>Decisions taken by management related to the exercise of various administrative functions. </a:t>
            </a:r>
            <a:br>
              <a:rPr lang="en-US" sz="2000" dirty="0">
                <a:solidFill>
                  <a:srgbClr val="000000"/>
                </a:solidFill>
                <a:latin typeface="Helvetica" panose="020B0604020202020204" pitchFamily="34" charset="0"/>
              </a:rPr>
            </a:br>
            <a:r>
              <a:rPr lang="en-US" sz="2000" dirty="0">
                <a:solidFill>
                  <a:srgbClr val="FF0000"/>
                </a:solidFill>
                <a:latin typeface="Helvetica" panose="020B0604020202020204" pitchFamily="34" charset="0"/>
              </a:rPr>
              <a:t>For example:</a:t>
            </a:r>
            <a:r>
              <a:rPr lang="en-US" sz="2000" dirty="0">
                <a:solidFill>
                  <a:srgbClr val="000000"/>
                </a:solidFill>
                <a:latin typeface="Helvetica" panose="020B0604020202020204" pitchFamily="34" charset="0"/>
              </a:rPr>
              <a:t> a business manager may decide to invest in marketing to attract new customers. This decision could involve analyzing the costs, benefits, and risks involved with each possible course of action and choosing the best course of action for the organization.</a:t>
            </a:r>
            <a:endParaRPr lang="en-US" sz="2000" dirty="0"/>
          </a:p>
          <a:p>
            <a:pPr algn="l" rtl="0"/>
            <a:r>
              <a:rPr lang="en-US" sz="2000" dirty="0"/>
              <a:t> </a:t>
            </a:r>
            <a:r>
              <a:rPr lang="en-US" sz="2000" dirty="0">
                <a:solidFill>
                  <a:srgbClr val="000000"/>
                </a:solidFill>
                <a:latin typeface="Helvetica" panose="020B0604020202020204" pitchFamily="34" charset="0"/>
              </a:rPr>
              <a:t>Decisions related to investing money in a specific enterprise</a:t>
            </a:r>
            <a:r>
              <a:rPr lang="en-US" sz="2000" dirty="0"/>
              <a:t> .</a:t>
            </a:r>
          </a:p>
          <a:p>
            <a:pPr algn="l" rtl="0">
              <a:buNone/>
            </a:pPr>
            <a:r>
              <a:rPr lang="en-US" sz="2000" dirty="0">
                <a:solidFill>
                  <a:srgbClr val="000000"/>
                </a:solidFill>
                <a:latin typeface="Helvetica" panose="020B0604020202020204" pitchFamily="34" charset="0"/>
              </a:rPr>
              <a:t>     </a:t>
            </a:r>
            <a:r>
              <a:rPr lang="en-US" sz="2000" dirty="0">
                <a:solidFill>
                  <a:srgbClr val="FF0000"/>
                </a:solidFill>
                <a:latin typeface="Helvetica" panose="020B0604020202020204" pitchFamily="34" charset="0"/>
              </a:rPr>
              <a:t>For example:</a:t>
            </a:r>
            <a:r>
              <a:rPr lang="en-US" sz="2000" dirty="0">
                <a:solidFill>
                  <a:srgbClr val="000000"/>
                </a:solidFill>
                <a:latin typeface="Helvetica" panose="020B0604020202020204" pitchFamily="34" charset="0"/>
              </a:rPr>
              <a:t> a long term capital decision would be to buy machinery for production. This is important as it affects the long term earnings of the firm. Short term investment is related to levels of cash, inventories, etc. These decisions affect day to day working of the business.</a:t>
            </a:r>
          </a:p>
          <a:p>
            <a:pPr algn="l" rtl="0">
              <a:buNone/>
            </a:pPr>
            <a:endParaRPr lang="ar-SA" sz="2000" dirty="0"/>
          </a:p>
        </p:txBody>
      </p:sp>
    </p:spTree>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descr="FB_IMG_1685747107170.jpg"/>
          <p:cNvPicPr>
            <a:picLocks noChangeAspect="1"/>
          </p:cNvPicPr>
          <p:nvPr/>
        </p:nvPicPr>
        <p:blipFill>
          <a:blip r:embed="rId2" cstate="print"/>
          <a:stretch>
            <a:fillRect/>
          </a:stretch>
        </p:blipFill>
        <p:spPr>
          <a:xfrm>
            <a:off x="0" y="0"/>
            <a:ext cx="12192001"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3C981B9-77CC-4827-BA69-5FDF296E6558}"/>
              </a:ext>
            </a:extLst>
          </p:cNvPr>
          <p:cNvSpPr>
            <a:spLocks noGrp="1"/>
          </p:cNvSpPr>
          <p:nvPr>
            <p:ph type="title"/>
          </p:nvPr>
        </p:nvSpPr>
        <p:spPr/>
        <p:txBody>
          <a:bodyPr>
            <a:normAutofit/>
          </a:bodyPr>
          <a:lstStyle/>
          <a:p>
            <a:r>
              <a:rPr lang="en-US" b="1" i="0" dirty="0">
                <a:solidFill>
                  <a:srgbClr val="FF0000"/>
                </a:solidFill>
                <a:effectLst/>
                <a:latin typeface="Helvetica-Bold"/>
              </a:rPr>
              <a:t>The problem of the study</a:t>
            </a:r>
            <a:endParaRPr lang="ar-SA" dirty="0">
              <a:solidFill>
                <a:srgbClr val="FF0000"/>
              </a:solidFill>
            </a:endParaRPr>
          </a:p>
        </p:txBody>
      </p:sp>
      <p:sp>
        <p:nvSpPr>
          <p:cNvPr id="4" name="مربع نص 3">
            <a:extLst>
              <a:ext uri="{FF2B5EF4-FFF2-40B4-BE49-F238E27FC236}">
                <a16:creationId xmlns:a16="http://schemas.microsoft.com/office/drawing/2014/main" id="{AFCEAD51-C5CC-493D-9CD4-19944E68AB06}"/>
              </a:ext>
            </a:extLst>
          </p:cNvPr>
          <p:cNvSpPr txBox="1"/>
          <p:nvPr/>
        </p:nvSpPr>
        <p:spPr>
          <a:xfrm>
            <a:off x="2592924" y="1264555"/>
            <a:ext cx="9700676" cy="7059433"/>
          </a:xfrm>
          <a:prstGeom prst="rect">
            <a:avLst/>
          </a:prstGeom>
          <a:noFill/>
        </p:spPr>
        <p:txBody>
          <a:bodyPr wrap="square" rtlCol="1">
            <a:spAutoFit/>
          </a:bodyPr>
          <a:lstStyle/>
          <a:p>
            <a:pPr>
              <a:lnSpc>
                <a:spcPct val="150000"/>
              </a:lnSpc>
            </a:pPr>
            <a:r>
              <a:rPr lang="en-US" sz="1600" b="0" i="0" dirty="0">
                <a:solidFill>
                  <a:srgbClr val="000000"/>
                </a:solidFill>
                <a:effectLst/>
                <a:latin typeface="Helvetica" panose="020B0604020202020204" pitchFamily="34" charset="0"/>
              </a:rPr>
              <a:t>The researcher believes that the success of these efforts depends on the abundance of accounting information. that can be relied upon to complete the tasks and achieve the goals, which are the study problem</a:t>
            </a:r>
            <a:r>
              <a:rPr lang="en-US" sz="1600" dirty="0"/>
              <a:t> .</a:t>
            </a:r>
          </a:p>
          <a:p>
            <a:pPr marL="285750" indent="-285750">
              <a:lnSpc>
                <a:spcPct val="150000"/>
              </a:lnSpc>
              <a:buFont typeface="Wingdings" panose="05000000000000000000" pitchFamily="2" charset="2"/>
              <a:buChar char="v"/>
            </a:pPr>
            <a:r>
              <a:rPr lang="en-US" sz="1600" b="1" i="0" dirty="0">
                <a:solidFill>
                  <a:srgbClr val="000000"/>
                </a:solidFill>
                <a:effectLst/>
                <a:latin typeface="Helvetica" panose="020B0604020202020204" pitchFamily="34" charset="0"/>
              </a:rPr>
              <a:t>the main question : </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is: What is the role of accounting information in making administrative decisions in public shareholding companies in Palestine?</a:t>
            </a:r>
            <a:r>
              <a:rPr lang="en-US" sz="1600" dirty="0"/>
              <a:t> </a:t>
            </a:r>
          </a:p>
          <a:p>
            <a:pPr marL="285750" indent="-285750">
              <a:lnSpc>
                <a:spcPct val="150000"/>
              </a:lnSpc>
              <a:buFont typeface="Wingdings" panose="05000000000000000000" pitchFamily="2" charset="2"/>
              <a:buChar char="v"/>
            </a:pPr>
            <a:r>
              <a:rPr lang="en-US" sz="1600" b="1" i="0" dirty="0">
                <a:solidFill>
                  <a:srgbClr val="000000"/>
                </a:solidFill>
                <a:effectLst/>
                <a:latin typeface="Helvetica" panose="020B0604020202020204" pitchFamily="34" charset="0"/>
              </a:rPr>
              <a:t>From this main question, the following sub-questions branch out:</a:t>
            </a:r>
            <a:br>
              <a:rPr lang="en-US" sz="1600" dirty="0"/>
            </a:br>
            <a:r>
              <a:rPr lang="en-US" sz="1600" dirty="0"/>
              <a:t>1. </a:t>
            </a:r>
            <a:r>
              <a:rPr lang="en-US" sz="1600" b="0" i="0" dirty="0">
                <a:solidFill>
                  <a:srgbClr val="000000"/>
                </a:solidFill>
                <a:effectLst/>
                <a:latin typeface="Helvetica" panose="020B0604020202020204" pitchFamily="34" charset="0"/>
              </a:rPr>
              <a:t>Are the financial statements relied upon to obtain accounting information when making          administrative decisions?</a:t>
            </a:r>
            <a:r>
              <a:rPr lang="en-US" sz="1600" dirty="0"/>
              <a:t> </a:t>
            </a:r>
            <a:br>
              <a:rPr lang="en-US" sz="1600" dirty="0"/>
            </a:br>
            <a:r>
              <a:rPr lang="en-US" sz="1600" dirty="0"/>
              <a:t>2. </a:t>
            </a:r>
            <a:r>
              <a:rPr lang="en-US" sz="1600" b="0" i="0" dirty="0">
                <a:solidFill>
                  <a:srgbClr val="000000"/>
                </a:solidFill>
                <a:effectLst/>
                <a:latin typeface="Helvetica" panose="020B0604020202020204" pitchFamily="34" charset="0"/>
              </a:rPr>
              <a:t>Are the required characteristics available in the accounting information that is relied upon in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   the administrative decision-making process in the public shareholding companies in Palestine?</a:t>
            </a:r>
            <a:r>
              <a:rPr lang="en-US" sz="1600" dirty="0"/>
              <a:t> </a:t>
            </a:r>
          </a:p>
          <a:p>
            <a:pPr>
              <a:lnSpc>
                <a:spcPct val="150000"/>
              </a:lnSpc>
            </a:pPr>
            <a:r>
              <a:rPr lang="en-US" sz="1600" b="0" i="0" dirty="0">
                <a:solidFill>
                  <a:srgbClr val="000000"/>
                </a:solidFill>
                <a:effectLst/>
                <a:latin typeface="Helvetica" panose="020B0604020202020204" pitchFamily="34" charset="0"/>
              </a:rPr>
              <a:t>    3. Are the accounting information used by the managers when they take their management</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       decisions in the public shareholding companies in Palestine?</a:t>
            </a:r>
            <a:r>
              <a:rPr lang="en-US" sz="1600" dirty="0"/>
              <a:t> </a:t>
            </a:r>
            <a:br>
              <a:rPr lang="en-US" sz="1600" dirty="0"/>
            </a:br>
            <a:r>
              <a:rPr lang="en-US" sz="1600" dirty="0"/>
              <a:t>    4. </a:t>
            </a:r>
            <a:r>
              <a:rPr lang="en-US" sz="1600" b="0" i="0" dirty="0">
                <a:solidFill>
                  <a:srgbClr val="000000"/>
                </a:solidFill>
                <a:effectLst/>
                <a:latin typeface="Helvetica" panose="020B0604020202020204" pitchFamily="34" charset="0"/>
              </a:rPr>
              <a:t>Is the accounting information available to managers sufficient to make administrative</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        decisions in companies?</a:t>
            </a:r>
            <a:r>
              <a:rPr lang="en-US" sz="1600" dirty="0"/>
              <a:t> </a:t>
            </a:r>
            <a:br>
              <a:rPr lang="en-US" sz="1600" dirty="0"/>
            </a:br>
            <a:br>
              <a:rPr lang="en-US" sz="1600" dirty="0"/>
            </a:br>
            <a:br>
              <a:rPr lang="en-US" sz="1600" dirty="0"/>
            </a:br>
            <a:br>
              <a:rPr lang="en-US" sz="1600" dirty="0"/>
            </a:br>
            <a:endParaRPr lang="ar-SA" sz="1600" dirty="0"/>
          </a:p>
        </p:txBody>
      </p:sp>
    </p:spTree>
    <p:extLst>
      <p:ext uri="{BB962C8B-B14F-4D97-AF65-F5344CB8AC3E}">
        <p14:creationId xmlns:p14="http://schemas.microsoft.com/office/powerpoint/2010/main" val="148158043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56B8652-A34C-434E-8C0F-8CF8EFFD8DD0}"/>
              </a:ext>
            </a:extLst>
          </p:cNvPr>
          <p:cNvSpPr>
            <a:spLocks noGrp="1"/>
          </p:cNvSpPr>
          <p:nvPr>
            <p:ph type="title"/>
          </p:nvPr>
        </p:nvSpPr>
        <p:spPr/>
        <p:txBody>
          <a:bodyPr>
            <a:normAutofit/>
          </a:bodyPr>
          <a:lstStyle/>
          <a:p>
            <a:r>
              <a:rPr lang="en-US" b="1" i="0" dirty="0">
                <a:solidFill>
                  <a:srgbClr val="FF0000"/>
                </a:solidFill>
                <a:effectLst/>
                <a:latin typeface="Helvetica-Bold"/>
              </a:rPr>
              <a:t>Study Objectives</a:t>
            </a:r>
            <a:r>
              <a:rPr lang="en-US" dirty="0">
                <a:solidFill>
                  <a:srgbClr val="FF0000"/>
                </a:solidFill>
              </a:rPr>
              <a:t> </a:t>
            </a:r>
            <a:endParaRPr lang="ar-SA" dirty="0">
              <a:solidFill>
                <a:srgbClr val="FF0000"/>
              </a:solidFill>
            </a:endParaRPr>
          </a:p>
        </p:txBody>
      </p:sp>
      <p:sp>
        <p:nvSpPr>
          <p:cNvPr id="4" name="مربع نص 3">
            <a:extLst>
              <a:ext uri="{FF2B5EF4-FFF2-40B4-BE49-F238E27FC236}">
                <a16:creationId xmlns:a16="http://schemas.microsoft.com/office/drawing/2014/main" id="{7BB29F0A-0EE7-4577-80B3-FA5CE55464C2}"/>
              </a:ext>
            </a:extLst>
          </p:cNvPr>
          <p:cNvSpPr txBox="1"/>
          <p:nvPr/>
        </p:nvSpPr>
        <p:spPr>
          <a:xfrm>
            <a:off x="2592925" y="1640115"/>
            <a:ext cx="8728218" cy="7798097"/>
          </a:xfrm>
          <a:prstGeom prst="rect">
            <a:avLst/>
          </a:prstGeom>
          <a:noFill/>
        </p:spPr>
        <p:txBody>
          <a:bodyPr wrap="square" rtlCol="1">
            <a:spAutoFit/>
          </a:bodyPr>
          <a:lstStyle/>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Determine the relationship between accounting information and the administrative</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decision-making process</a:t>
            </a:r>
            <a:r>
              <a:rPr lang="en-US" sz="1600" dirty="0"/>
              <a:t>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Recognizing the quality and efficiency of accounting information in the process of</a:t>
            </a:r>
            <a:r>
              <a:rPr lang="en-US" sz="1600" dirty="0"/>
              <a:t> </a:t>
            </a:r>
            <a:r>
              <a:rPr lang="en-US" sz="1600" b="0" i="0" dirty="0">
                <a:solidFill>
                  <a:srgbClr val="000000"/>
                </a:solidFill>
                <a:effectLst/>
                <a:latin typeface="Helvetica" panose="020B0604020202020204" pitchFamily="34" charset="0"/>
              </a:rPr>
              <a:t>making administrative decisions in joint stock companies</a:t>
            </a:r>
            <a:r>
              <a:rPr lang="en-US" sz="1600" dirty="0"/>
              <a:t>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A study of the characteristics and requirements that must be taken into account in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appropriate accounting information to meet the administrative needs of public</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shareholding companies in Palestine.</a:t>
            </a:r>
            <a:r>
              <a:rPr lang="en-US" sz="1600" dirty="0"/>
              <a:t>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Identifying the adequacy of the accounting information available to managers in order to</a:t>
            </a:r>
            <a:r>
              <a:rPr lang="en-US" sz="1600" dirty="0"/>
              <a:t> </a:t>
            </a:r>
            <a:r>
              <a:rPr lang="en-US" sz="1600" b="0" i="0" dirty="0">
                <a:solidFill>
                  <a:srgbClr val="000000"/>
                </a:solidFill>
                <a:effectLst/>
                <a:latin typeface="Helvetica" panose="020B0604020202020204" pitchFamily="34" charset="0"/>
              </a:rPr>
              <a:t>make administrative decisions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Determining the extent to which management in public shareholding companies uses accounting information in the decision-making process</a:t>
            </a:r>
            <a:r>
              <a:rPr lang="en-US" sz="1600" dirty="0"/>
              <a:t>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Presenting recommendations that may contribute to improving the management</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decision-making process in joint stock companies and raising their value.</a:t>
            </a:r>
            <a:r>
              <a:rPr lang="en-US" sz="1600" dirty="0"/>
              <a:t> </a:t>
            </a:r>
            <a:br>
              <a:rPr lang="en-US" sz="1600" dirty="0"/>
            </a:br>
            <a:br>
              <a:rPr lang="en-US" sz="1600" dirty="0"/>
            </a:br>
            <a:br>
              <a:rPr lang="en-US" sz="1600" b="0" i="0" dirty="0">
                <a:solidFill>
                  <a:srgbClr val="000000"/>
                </a:solidFill>
                <a:effectLst/>
                <a:latin typeface="Helvetica" panose="020B0604020202020204" pitchFamily="34" charset="0"/>
              </a:rPr>
            </a:br>
            <a:br>
              <a:rPr lang="en-US" sz="1600" dirty="0"/>
            </a:br>
            <a:br>
              <a:rPr lang="en-US" sz="1600" dirty="0"/>
            </a:br>
            <a:br>
              <a:rPr lang="en-US" sz="1600" dirty="0"/>
            </a:br>
            <a:br>
              <a:rPr lang="en-US" sz="1600" dirty="0"/>
            </a:br>
            <a:br>
              <a:rPr lang="en-US" sz="1600" dirty="0"/>
            </a:br>
            <a:endParaRPr lang="ar-SA" sz="1600" dirty="0"/>
          </a:p>
        </p:txBody>
      </p:sp>
    </p:spTree>
    <p:extLst>
      <p:ext uri="{BB962C8B-B14F-4D97-AF65-F5344CB8AC3E}">
        <p14:creationId xmlns:p14="http://schemas.microsoft.com/office/powerpoint/2010/main" val="405592245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ربطة">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259</TotalTime>
  <Words>2222</Words>
  <Application>Microsoft Office PowerPoint</Application>
  <PresentationFormat>شاشة عريضة</PresentationFormat>
  <Paragraphs>163</Paragraphs>
  <Slides>21</Slides>
  <Notes>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21</vt:i4>
      </vt:variant>
    </vt:vector>
  </HeadingPairs>
  <TitlesOfParts>
    <vt:vector size="30" baseType="lpstr">
      <vt:lpstr>Aldhabi</vt:lpstr>
      <vt:lpstr>Arial</vt:lpstr>
      <vt:lpstr>Calibri</vt:lpstr>
      <vt:lpstr>Century Gothic</vt:lpstr>
      <vt:lpstr>Helvetica</vt:lpstr>
      <vt:lpstr>Helvetica-Bold</vt:lpstr>
      <vt:lpstr>Wingdings</vt:lpstr>
      <vt:lpstr>Wingdings 3</vt:lpstr>
      <vt:lpstr>ربطة</vt:lpstr>
      <vt:lpstr>عرض تقديمي في PowerPoint</vt:lpstr>
      <vt:lpstr>Introduction</vt:lpstr>
      <vt:lpstr>عرض تقديمي في PowerPoint</vt:lpstr>
      <vt:lpstr>عرض تقديمي في PowerPoint</vt:lpstr>
      <vt:lpstr>عرض تقديمي في PowerPoint</vt:lpstr>
      <vt:lpstr>Examples of administrative decision-making for users of accounting information are as follows</vt:lpstr>
      <vt:lpstr>عرض تقديمي في PowerPoint</vt:lpstr>
      <vt:lpstr>The problem of the study</vt:lpstr>
      <vt:lpstr>Study Objectives </vt:lpstr>
      <vt:lpstr>The importance of the study </vt:lpstr>
      <vt:lpstr>THE HYPOTHESES </vt:lpstr>
      <vt:lpstr>variables </vt:lpstr>
      <vt:lpstr>The study community and sample </vt:lpstr>
      <vt:lpstr>عرض تقديمي في PowerPoint</vt:lpstr>
      <vt:lpstr>Table (12) General information about the study sample  </vt:lpstr>
      <vt:lpstr>Results </vt:lpstr>
      <vt:lpstr>عرض تقديمي في PowerPoint</vt:lpstr>
      <vt:lpstr>Recommendations </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Al-Azhar University - Gaza  Faculty of Economics &amp; Administrative Sciences Department of Accounting</dc:title>
  <dc:creator>Apple</dc:creator>
  <cp:lastModifiedBy>Apple</cp:lastModifiedBy>
  <cp:revision>31</cp:revision>
  <dcterms:created xsi:type="dcterms:W3CDTF">2023-05-27T11:53:34Z</dcterms:created>
  <dcterms:modified xsi:type="dcterms:W3CDTF">2023-06-03T20:57:20Z</dcterms:modified>
</cp:coreProperties>
</file>