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98" r:id="rId4"/>
    <p:sldId id="465" r:id="rId5"/>
    <p:sldId id="464" r:id="rId6"/>
    <p:sldId id="299" r:id="rId7"/>
    <p:sldId id="300" r:id="rId8"/>
    <p:sldId id="301" r:id="rId10"/>
    <p:sldId id="383" r:id="rId11"/>
    <p:sldId id="302" r:id="rId12"/>
    <p:sldId id="307" r:id="rId13"/>
    <p:sldId id="304" r:id="rId14"/>
    <p:sldId id="351" r:id="rId15"/>
    <p:sldId id="352" r:id="rId16"/>
    <p:sldId id="384" r:id="rId17"/>
    <p:sldId id="305" r:id="rId18"/>
    <p:sldId id="306" r:id="rId19"/>
    <p:sldId id="308" r:id="rId20"/>
    <p:sldId id="309" r:id="rId21"/>
    <p:sldId id="310" r:id="rId22"/>
    <p:sldId id="311" r:id="rId23"/>
    <p:sldId id="328" r:id="rId24"/>
    <p:sldId id="312" r:id="rId25"/>
    <p:sldId id="427" r:id="rId26"/>
    <p:sldId id="317" r:id="rId27"/>
    <p:sldId id="319" r:id="rId28"/>
    <p:sldId id="326" r:id="rId29"/>
    <p:sldId id="320" r:id="rId30"/>
    <p:sldId id="321" r:id="rId31"/>
    <p:sldId id="322" r:id="rId32"/>
    <p:sldId id="382" r:id="rId33"/>
    <p:sldId id="323" r:id="rId34"/>
    <p:sldId id="324" r:id="rId35"/>
    <p:sldId id="387" r:id="rId36"/>
    <p:sldId id="422" r:id="rId37"/>
    <p:sldId id="385" r:id="rId38"/>
    <p:sldId id="339" r:id="rId39"/>
    <p:sldId id="340" r:id="rId40"/>
    <p:sldId id="341" r:id="rId41"/>
    <p:sldId id="342" r:id="rId42"/>
    <p:sldId id="343" r:id="rId43"/>
    <p:sldId id="344" r:id="rId44"/>
    <p:sldId id="345" r:id="rId45"/>
    <p:sldId id="346" r:id="rId46"/>
    <p:sldId id="347" r:id="rId47"/>
    <p:sldId id="349" r:id="rId48"/>
    <p:sldId id="348" r:id="rId49"/>
    <p:sldId id="350" r:id="rId50"/>
    <p:sldId id="423" r:id="rId51"/>
    <p:sldId id="424" r:id="rId52"/>
    <p:sldId id="425" r:id="rId53"/>
    <p:sldId id="426" r:id="rId54"/>
    <p:sldId id="457" r:id="rId55"/>
    <p:sldId id="458" r:id="rId56"/>
    <p:sldId id="461" r:id="rId57"/>
    <p:sldId id="459" r:id="rId58"/>
    <p:sldId id="264"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Exploratory analysis of Big Data and Cloud EDABDC</a:t>
            </a:r>
            <a:endParaRPr lang="en-US" dirty="0"/>
          </a:p>
        </p:txBody>
      </p:sp>
      <p:sp>
        <p:nvSpPr>
          <p:cNvPr id="3" name="Subtitle 2"/>
          <p:cNvSpPr>
            <a:spLocks noGrp="1"/>
          </p:cNvSpPr>
          <p:nvPr>
            <p:ph type="subTitle" idx="1"/>
          </p:nvPr>
        </p:nvSpPr>
        <p:spPr/>
        <p:txBody>
          <a:bodyPr/>
          <a:lstStyle/>
          <a:p>
            <a:r>
              <a:rPr lang="en-US"/>
              <a:t>Data Models</a:t>
            </a:r>
            <a:endParaRPr lang="en-US"/>
          </a:p>
        </p:txBody>
      </p:sp>
      <p:pic>
        <p:nvPicPr>
          <p:cNvPr id="101" name="Picture 100"/>
          <p:cNvPicPr/>
          <p:nvPr/>
        </p:nvPicPr>
        <p:blipFill>
          <a:blip r:embed="rId1"/>
          <a:stretch>
            <a:fillRect/>
          </a:stretch>
        </p:blipFill>
        <p:spPr>
          <a:xfrm>
            <a:off x="4328160" y="4142740"/>
            <a:ext cx="4101465" cy="253492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Picture 99"/>
          <p:cNvPicPr/>
          <p:nvPr/>
        </p:nvPicPr>
        <p:blipFill>
          <a:blip r:embed="rId1"/>
          <a:stretch>
            <a:fillRect/>
          </a:stretch>
        </p:blipFill>
        <p:spPr>
          <a:xfrm>
            <a:off x="62230" y="163830"/>
            <a:ext cx="11562715" cy="651891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XML Tools </a:t>
            </a:r>
            <a:endParaRPr lang="en-US"/>
          </a:p>
        </p:txBody>
      </p:sp>
      <p:sp>
        <p:nvSpPr>
          <p:cNvPr id="3" name="Content Placeholder 2"/>
          <p:cNvSpPr>
            <a:spLocks noGrp="1"/>
          </p:cNvSpPr>
          <p:nvPr>
            <p:ph idx="1"/>
          </p:nvPr>
        </p:nvSpPr>
        <p:spPr/>
        <p:txBody>
          <a:bodyPr/>
          <a:p>
            <a:r>
              <a:rPr lang="en-US"/>
              <a:t>W3School https://www.w3schools.com/xml/ </a:t>
            </a:r>
            <a:endParaRPr lang="en-US"/>
          </a:p>
          <a:p>
            <a:r>
              <a:rPr lang="en-US"/>
              <a:t>vscode with redhat xml plugin </a:t>
            </a:r>
            <a:endParaRPr lang="en-US"/>
          </a:p>
        </p:txBody>
      </p:sp>
      <p:pic>
        <p:nvPicPr>
          <p:cNvPr id="4" name="Picture 3"/>
          <p:cNvPicPr>
            <a:picLocks noChangeAspect="1"/>
          </p:cNvPicPr>
          <p:nvPr/>
        </p:nvPicPr>
        <p:blipFill>
          <a:blip r:embed="rId1"/>
          <a:stretch>
            <a:fillRect/>
          </a:stretch>
        </p:blipFill>
        <p:spPr>
          <a:xfrm>
            <a:off x="7785100" y="106045"/>
            <a:ext cx="4406900" cy="3877945"/>
          </a:xfrm>
          <a:prstGeom prst="rect">
            <a:avLst/>
          </a:prstGeom>
        </p:spPr>
      </p:pic>
      <p:pic>
        <p:nvPicPr>
          <p:cNvPr id="5" name="Picture 4"/>
          <p:cNvPicPr>
            <a:picLocks noChangeAspect="1"/>
          </p:cNvPicPr>
          <p:nvPr/>
        </p:nvPicPr>
        <p:blipFill>
          <a:blip r:embed="rId2"/>
          <a:stretch>
            <a:fillRect/>
          </a:stretch>
        </p:blipFill>
        <p:spPr>
          <a:xfrm>
            <a:off x="838200" y="2832735"/>
            <a:ext cx="6179185" cy="39554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XML attributes</a:t>
            </a:r>
            <a:endParaRPr lang="en-US"/>
          </a:p>
        </p:txBody>
      </p:sp>
      <p:sp>
        <p:nvSpPr>
          <p:cNvPr id="3" name="Content Placeholder 2"/>
          <p:cNvSpPr>
            <a:spLocks noGrp="1"/>
          </p:cNvSpPr>
          <p:nvPr>
            <p:ph sz="half" idx="1"/>
          </p:nvPr>
        </p:nvSpPr>
        <p:spPr>
          <a:ln>
            <a:solidFill>
              <a:schemeClr val="tx1"/>
            </a:solidFill>
          </a:ln>
        </p:spPr>
        <p:txBody>
          <a:bodyPr/>
          <a:p>
            <a:pPr marL="0" indent="0">
              <a:buNone/>
            </a:pPr>
            <a:r>
              <a:rPr lang="en-US">
                <a:sym typeface="+mn-ea"/>
              </a:rPr>
              <a:t>&lt;person&gt;</a:t>
            </a:r>
            <a:endParaRPr lang="en-US"/>
          </a:p>
          <a:p>
            <a:pPr marL="0" indent="0">
              <a:buNone/>
            </a:pPr>
            <a:r>
              <a:rPr lang="en-US">
                <a:sym typeface="+mn-ea"/>
              </a:rPr>
              <a:t>  &lt;firstname&gt;Anna&lt;/firstname&gt;</a:t>
            </a:r>
            <a:endParaRPr lang="en-US"/>
          </a:p>
          <a:p>
            <a:pPr marL="0" indent="0">
              <a:buNone/>
            </a:pPr>
            <a:r>
              <a:rPr lang="en-US">
                <a:sym typeface="+mn-ea"/>
              </a:rPr>
              <a:t>  &lt;lastname&gt;Smith&lt;/lastname&gt;</a:t>
            </a:r>
            <a:endParaRPr lang="en-US"/>
          </a:p>
          <a:p>
            <a:pPr marL="0" indent="0">
              <a:buNone/>
            </a:pPr>
            <a:r>
              <a:rPr lang="en-US">
                <a:sym typeface="+mn-ea"/>
              </a:rPr>
              <a:t>&lt;/person&gt;</a:t>
            </a:r>
            <a:endParaRPr lang="en-US"/>
          </a:p>
          <a:p>
            <a:pPr marL="0" indent="0">
              <a:buNone/>
            </a:pPr>
            <a:endParaRPr lang="en-US"/>
          </a:p>
        </p:txBody>
      </p:sp>
      <p:sp>
        <p:nvSpPr>
          <p:cNvPr id="4" name="Content Placeholder 3"/>
          <p:cNvSpPr>
            <a:spLocks noGrp="1"/>
          </p:cNvSpPr>
          <p:nvPr>
            <p:ph sz="half" idx="2"/>
          </p:nvPr>
        </p:nvSpPr>
        <p:spPr>
          <a:ln>
            <a:solidFill>
              <a:schemeClr val="tx1"/>
            </a:solidFill>
          </a:ln>
        </p:spPr>
        <p:txBody>
          <a:bodyPr/>
          <a:p>
            <a:pPr marL="0" indent="0">
              <a:buNone/>
            </a:pPr>
            <a:r>
              <a:rPr lang="en-US">
                <a:sym typeface="+mn-ea"/>
              </a:rPr>
              <a:t>&lt;person gender="female"&gt;</a:t>
            </a:r>
            <a:endParaRPr lang="en-US"/>
          </a:p>
          <a:p>
            <a:pPr marL="0" indent="0">
              <a:buNone/>
            </a:pPr>
            <a:r>
              <a:rPr lang="en-US">
                <a:sym typeface="+mn-ea"/>
              </a:rPr>
              <a:t>  &lt;firstname&gt;Anna&lt;/firstname&gt;</a:t>
            </a:r>
            <a:endParaRPr lang="en-US"/>
          </a:p>
          <a:p>
            <a:pPr marL="0" indent="0">
              <a:buNone/>
            </a:pPr>
            <a:r>
              <a:rPr lang="en-US">
                <a:sym typeface="+mn-ea"/>
              </a:rPr>
              <a:t>  &lt;lastname&gt;Smith&lt;/lastname&gt;</a:t>
            </a:r>
            <a:endParaRPr lang="en-US"/>
          </a:p>
          <a:p>
            <a:pPr marL="0" indent="0">
              <a:buNone/>
            </a:pPr>
            <a:r>
              <a:rPr lang="en-US">
                <a:sym typeface="+mn-ea"/>
              </a:rPr>
              <a:t>&lt;/person&gt;</a:t>
            </a:r>
            <a:endParaRPr lang="en-US"/>
          </a:p>
          <a:p>
            <a:pPr marL="0" indent="0">
              <a:buNone/>
            </a:pPr>
            <a:endParaRPr lang="en-US"/>
          </a:p>
        </p:txBody>
      </p:sp>
      <p:sp>
        <p:nvSpPr>
          <p:cNvPr id="5" name="Text Box 4"/>
          <p:cNvSpPr txBox="1"/>
          <p:nvPr/>
        </p:nvSpPr>
        <p:spPr>
          <a:xfrm>
            <a:off x="6836410" y="1182370"/>
            <a:ext cx="2967355" cy="368300"/>
          </a:xfrm>
          <a:prstGeom prst="rect">
            <a:avLst/>
          </a:prstGeom>
          <a:solidFill>
            <a:srgbClr val="FFFF00"/>
          </a:solidFill>
        </p:spPr>
        <p:txBody>
          <a:bodyPr wrap="square" rtlCol="0">
            <a:spAutoFit/>
          </a:bodyPr>
          <a:p>
            <a:r>
              <a:rPr lang="en-US"/>
              <a:t>Adding the gender attribute</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XML Elements vs. Attributes</a:t>
            </a:r>
            <a:endParaRPr lang="en-US"/>
          </a:p>
        </p:txBody>
      </p:sp>
      <p:pic>
        <p:nvPicPr>
          <p:cNvPr id="4" name="Content Placeholder 3"/>
          <p:cNvPicPr>
            <a:picLocks noChangeAspect="1"/>
          </p:cNvPicPr>
          <p:nvPr>
            <p:ph idx="1"/>
          </p:nvPr>
        </p:nvPicPr>
        <p:blipFill>
          <a:blip r:embed="rId1"/>
          <a:stretch>
            <a:fillRect/>
          </a:stretch>
        </p:blipFill>
        <p:spPr>
          <a:xfrm>
            <a:off x="4104640" y="1618615"/>
            <a:ext cx="7152005" cy="4692650"/>
          </a:xfrm>
          <a:prstGeom prst="rect">
            <a:avLst/>
          </a:prstGeom>
        </p:spPr>
      </p:pic>
      <p:sp>
        <p:nvSpPr>
          <p:cNvPr id="5" name="Text Box 4"/>
          <p:cNvSpPr txBox="1"/>
          <p:nvPr/>
        </p:nvSpPr>
        <p:spPr>
          <a:xfrm>
            <a:off x="516890" y="2750820"/>
            <a:ext cx="3483610" cy="1568450"/>
          </a:xfrm>
          <a:prstGeom prst="rect">
            <a:avLst/>
          </a:prstGeom>
          <a:noFill/>
        </p:spPr>
        <p:txBody>
          <a:bodyPr wrap="square" rtlCol="0" anchor="t">
            <a:spAutoFit/>
          </a:bodyPr>
          <a:p>
            <a:r>
              <a:rPr lang="en-US" sz="3200"/>
              <a:t>Both examples provide the same information.</a:t>
            </a:r>
            <a:endParaRPr lang="en-US" sz="3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a:t>Hierarchical Data Model </a:t>
            </a:r>
            <a:endParaRPr lang="en-US"/>
          </a:p>
          <a:p>
            <a:r>
              <a:rPr lang="en-US" b="1"/>
              <a:t>Relational Data Model</a:t>
            </a:r>
            <a:endParaRPr lang="en-US" b="1"/>
          </a:p>
          <a:p>
            <a:r>
              <a:rPr lang="en-US" b="1"/>
              <a:t>Entity-Relationship Model (ER Model)</a:t>
            </a:r>
            <a:endParaRPr lang="en-US" b="1"/>
          </a:p>
          <a:p>
            <a:r>
              <a:rPr lang="en-US"/>
              <a:t>Document Data Model</a:t>
            </a:r>
            <a:endParaRPr lang="en-US"/>
          </a:p>
          <a:p>
            <a:r>
              <a:rPr lang="en-US"/>
              <a:t>Key-Value Data Mode</a:t>
            </a:r>
            <a:endParaRPr lang="en-US"/>
          </a:p>
          <a:p>
            <a:r>
              <a:rPr lang="en-US"/>
              <a:t>Graph Data Model</a:t>
            </a:r>
            <a:endParaRPr lang="en-US"/>
          </a:p>
          <a:p>
            <a:r>
              <a:rPr lang="en-US"/>
              <a:t>Multi-Model Databases</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Relational Data Model</a:t>
            </a:r>
            <a:endParaRPr lang="en-US"/>
          </a:p>
        </p:txBody>
      </p:sp>
      <p:sp>
        <p:nvSpPr>
          <p:cNvPr id="3" name="Content Placeholder 2"/>
          <p:cNvSpPr>
            <a:spLocks noGrp="1"/>
          </p:cNvSpPr>
          <p:nvPr>
            <p:ph idx="1"/>
          </p:nvPr>
        </p:nvSpPr>
        <p:spPr/>
        <p:txBody>
          <a:bodyPr/>
          <a:p>
            <a:r>
              <a:rPr lang="en-US"/>
              <a:t>The Relational Data Model is one of the most widely used data models in database management systems. </a:t>
            </a:r>
            <a:endParaRPr lang="en-US"/>
          </a:p>
          <a:p>
            <a:r>
              <a:rPr lang="en-US"/>
              <a:t>Introduced in 1970 and has become the foundation for modern relational database management systems (RDBMS). </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Relational Data Model Key Characteristics</a:t>
            </a:r>
            <a:endParaRPr lang="en-US"/>
          </a:p>
        </p:txBody>
      </p:sp>
      <p:sp>
        <p:nvSpPr>
          <p:cNvPr id="3" name="Content Placeholder 2"/>
          <p:cNvSpPr>
            <a:spLocks noGrp="1"/>
          </p:cNvSpPr>
          <p:nvPr>
            <p:ph idx="1"/>
          </p:nvPr>
        </p:nvSpPr>
        <p:spPr>
          <a:xfrm>
            <a:off x="567690" y="1891030"/>
            <a:ext cx="11261090" cy="4675505"/>
          </a:xfrm>
        </p:spPr>
        <p:txBody>
          <a:bodyPr>
            <a:normAutofit fontScale="80000"/>
          </a:bodyPr>
          <a:p>
            <a:r>
              <a:rPr lang="en-US"/>
              <a:t>Tables (Relations): Data is organized into tables, which consist of rows and columns. Each table represents a relation, and each row in the table represents a record.</a:t>
            </a:r>
            <a:endParaRPr lang="en-US"/>
          </a:p>
          <a:p>
            <a:r>
              <a:rPr lang="en-US"/>
              <a:t>Rows (Tuples): Each row in a table is called a tuple, representing a single record with a unique set of values.</a:t>
            </a:r>
            <a:endParaRPr lang="en-US"/>
          </a:p>
          <a:p>
            <a:r>
              <a:rPr lang="en-US"/>
              <a:t>Columns (Attributes): Each column in a table represents an attribute or field. Columns define the properties of the data.</a:t>
            </a:r>
            <a:endParaRPr lang="en-US"/>
          </a:p>
          <a:p>
            <a:r>
              <a:rPr lang="en-US"/>
              <a:t>Primary Keys: Each table has a primary key, a unique identifier for each row. The primary key ensures that each record can be uniquely identified.</a:t>
            </a:r>
            <a:endParaRPr lang="en-US"/>
          </a:p>
          <a:p>
            <a:r>
              <a:rPr lang="en-US"/>
              <a:t>Foreign Keys: Foreign keys are used to establish relationships between tables. A foreign key in one table refers to the primary key of another table, enabling the creation of relational links.</a:t>
            </a:r>
            <a:endParaRPr lang="en-US"/>
          </a:p>
          <a:p>
            <a:r>
              <a:rPr lang="en-US"/>
              <a:t>Normalization: The process of organizing data to minimize redundancy and improve data integrity. Normalization involves decomposing tables into smaller, related tables.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1" name="Picture 100"/>
          <p:cNvPicPr/>
          <p:nvPr/>
        </p:nvPicPr>
        <p:blipFill>
          <a:blip r:embed="rId1"/>
          <a:srcRect b="8343"/>
          <a:stretch>
            <a:fillRect/>
          </a:stretch>
        </p:blipFill>
        <p:spPr>
          <a:xfrm>
            <a:off x="457835" y="285750"/>
            <a:ext cx="11400155" cy="595693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Relation in RDM </a:t>
            </a:r>
            <a:endParaRPr lang="en-US"/>
          </a:p>
        </p:txBody>
      </p:sp>
      <p:pic>
        <p:nvPicPr>
          <p:cNvPr id="102" name="Picture 101"/>
          <p:cNvPicPr/>
          <p:nvPr/>
        </p:nvPicPr>
        <p:blipFill>
          <a:blip r:embed="rId1"/>
          <a:stretch>
            <a:fillRect/>
          </a:stretch>
        </p:blipFill>
        <p:spPr>
          <a:xfrm>
            <a:off x="2252980" y="1457325"/>
            <a:ext cx="7945120" cy="5210810"/>
          </a:xfrm>
          <a:prstGeom prst="rect">
            <a:avLst/>
          </a:prstGeom>
          <a:noFill/>
          <a:ln w="9525">
            <a:noFill/>
          </a:ln>
        </p:spPr>
      </p:pic>
      <p:sp>
        <p:nvSpPr>
          <p:cNvPr id="3" name="Text Box 2"/>
          <p:cNvSpPr txBox="1"/>
          <p:nvPr/>
        </p:nvSpPr>
        <p:spPr>
          <a:xfrm>
            <a:off x="1070610" y="2103120"/>
            <a:ext cx="937260" cy="368300"/>
          </a:xfrm>
          <a:prstGeom prst="rect">
            <a:avLst/>
          </a:prstGeom>
          <a:noFill/>
          <a:ln>
            <a:solidFill>
              <a:schemeClr val="tx1"/>
            </a:solidFill>
          </a:ln>
        </p:spPr>
        <p:txBody>
          <a:bodyPr wrap="square" rtlCol="0">
            <a:spAutoFit/>
          </a:bodyPr>
          <a:p>
            <a:r>
              <a:rPr lang="en-US"/>
              <a:t>Student</a:t>
            </a:r>
            <a:endParaRPr lang="en-US"/>
          </a:p>
        </p:txBody>
      </p:sp>
      <p:sp>
        <p:nvSpPr>
          <p:cNvPr id="4" name="Text Box 3"/>
          <p:cNvSpPr txBox="1"/>
          <p:nvPr/>
        </p:nvSpPr>
        <p:spPr>
          <a:xfrm>
            <a:off x="7526655" y="931545"/>
            <a:ext cx="937260" cy="368300"/>
          </a:xfrm>
          <a:prstGeom prst="rect">
            <a:avLst/>
          </a:prstGeom>
          <a:noFill/>
          <a:ln>
            <a:solidFill>
              <a:schemeClr val="tx1"/>
            </a:solidFill>
          </a:ln>
        </p:spPr>
        <p:txBody>
          <a:bodyPr wrap="square" rtlCol="0">
            <a:spAutoFit/>
          </a:bodyPr>
          <a:p>
            <a:r>
              <a:rPr lang="en-US"/>
              <a:t>Subject</a:t>
            </a:r>
            <a:endParaRPr lang="en-US"/>
          </a:p>
        </p:txBody>
      </p:sp>
      <p:sp>
        <p:nvSpPr>
          <p:cNvPr id="5" name="Text Box 4"/>
          <p:cNvSpPr txBox="1"/>
          <p:nvPr/>
        </p:nvSpPr>
        <p:spPr>
          <a:xfrm>
            <a:off x="2252980" y="5958840"/>
            <a:ext cx="1534795" cy="368300"/>
          </a:xfrm>
          <a:prstGeom prst="rect">
            <a:avLst/>
          </a:prstGeom>
          <a:noFill/>
          <a:ln>
            <a:solidFill>
              <a:schemeClr val="tx1"/>
            </a:solidFill>
          </a:ln>
        </p:spPr>
        <p:txBody>
          <a:bodyPr wrap="square" rtlCol="0">
            <a:spAutoFit/>
          </a:bodyPr>
          <a:p>
            <a:r>
              <a:rPr lang="en-US"/>
              <a:t>Enrollments</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Relation Data Model Use Cases</a:t>
            </a:r>
            <a:endParaRPr lang="en-US"/>
          </a:p>
        </p:txBody>
      </p:sp>
      <p:sp>
        <p:nvSpPr>
          <p:cNvPr id="3" name="Content Placeholder 2"/>
          <p:cNvSpPr>
            <a:spLocks noGrp="1"/>
          </p:cNvSpPr>
          <p:nvPr>
            <p:ph idx="1"/>
          </p:nvPr>
        </p:nvSpPr>
        <p:spPr/>
        <p:txBody>
          <a:bodyPr/>
          <a:p>
            <a:r>
              <a:rPr lang="en-US"/>
              <a:t>Business Applications: Enterprise resource planning (ERP), customer relationship management (CRM), and other business applications.</a:t>
            </a:r>
            <a:endParaRPr lang="en-US"/>
          </a:p>
          <a:p>
            <a:r>
              <a:rPr lang="en-US"/>
              <a:t>Financial Systems: Banking, insurance, and other financial services.</a:t>
            </a:r>
            <a:endParaRPr lang="en-US"/>
          </a:p>
          <a:p>
            <a:r>
              <a:rPr lang="en-US"/>
              <a:t>E-commerce: Online retail platforms, inventory management systems.</a:t>
            </a:r>
            <a:endParaRPr lang="en-US"/>
          </a:p>
          <a:p>
            <a:r>
              <a:rPr lang="en-US"/>
              <a:t>Healthcare: Patient records, hospital management systems.</a:t>
            </a:r>
            <a:endParaRPr lang="en-US"/>
          </a:p>
          <a:p>
            <a:r>
              <a:rPr lang="en-US"/>
              <a: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Models </a:t>
            </a:r>
            <a:endParaRPr lang="en-US"/>
          </a:p>
        </p:txBody>
      </p:sp>
      <p:sp>
        <p:nvSpPr>
          <p:cNvPr id="3" name="Content Placeholder 2"/>
          <p:cNvSpPr>
            <a:spLocks noGrp="1"/>
          </p:cNvSpPr>
          <p:nvPr>
            <p:ph idx="1"/>
          </p:nvPr>
        </p:nvSpPr>
        <p:spPr/>
        <p:txBody>
          <a:bodyPr>
            <a:normAutofit lnSpcReduction="20000"/>
          </a:bodyPr>
          <a:p>
            <a:pPr>
              <a:lnSpc>
                <a:spcPct val="200000"/>
              </a:lnSpc>
            </a:pPr>
            <a:r>
              <a:rPr lang="en-US"/>
              <a:t>We have data, but need to be organized and managed! </a:t>
            </a:r>
            <a:endParaRPr lang="en-US"/>
          </a:p>
          <a:p>
            <a:pPr>
              <a:lnSpc>
                <a:spcPct val="200000"/>
              </a:lnSpc>
            </a:pPr>
            <a:r>
              <a:rPr lang="en-US"/>
              <a:t>Data models are frameworks for </a:t>
            </a:r>
            <a:r>
              <a:rPr lang="en-US" b="1"/>
              <a:t>organizing </a:t>
            </a:r>
            <a:r>
              <a:rPr lang="en-US"/>
              <a:t>and </a:t>
            </a:r>
            <a:r>
              <a:rPr lang="en-US" b="1"/>
              <a:t>defining </a:t>
            </a:r>
            <a:r>
              <a:rPr lang="en-US"/>
              <a:t>data elements and their </a:t>
            </a:r>
            <a:r>
              <a:rPr lang="en-US" b="1"/>
              <a:t>relationships</a:t>
            </a:r>
            <a:r>
              <a:rPr lang="en-US"/>
              <a:t>. </a:t>
            </a:r>
            <a:endParaRPr lang="en-US"/>
          </a:p>
          <a:p>
            <a:pPr>
              <a:lnSpc>
                <a:spcPct val="200000"/>
              </a:lnSpc>
            </a:pPr>
            <a:r>
              <a:rPr lang="en-US"/>
              <a:t>They provide a systematic way to manage data, which is essential for developing databases and information systems. </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endParaRPr lang="en-US"/>
          </a:p>
        </p:txBody>
      </p:sp>
      <p:pic>
        <p:nvPicPr>
          <p:cNvPr id="5" name="Picture 4"/>
          <p:cNvPicPr>
            <a:picLocks noChangeAspect="1"/>
          </p:cNvPicPr>
          <p:nvPr/>
        </p:nvPicPr>
        <p:blipFill>
          <a:blip r:embed="rId1"/>
          <a:stretch>
            <a:fillRect/>
          </a:stretch>
        </p:blipFill>
        <p:spPr>
          <a:xfrm>
            <a:off x="930275" y="1531620"/>
            <a:ext cx="9826625" cy="48228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948035" cy="1325880"/>
          </a:xfrm>
        </p:spPr>
        <p:txBody>
          <a:bodyPr>
            <a:normAutofit fontScale="90000"/>
          </a:bodyPr>
          <a:p>
            <a:r>
              <a:rPr lang="en-US"/>
              <a:t>if we do not make relations, we have redundant data</a:t>
            </a:r>
            <a:endParaRPr lang="en-US"/>
          </a:p>
        </p:txBody>
      </p:sp>
      <p:graphicFrame>
        <p:nvGraphicFramePr>
          <p:cNvPr id="6" name="Table 5"/>
          <p:cNvGraphicFramePr/>
          <p:nvPr/>
        </p:nvGraphicFramePr>
        <p:xfrm>
          <a:off x="438785" y="1616710"/>
          <a:ext cx="11499215" cy="4867910"/>
        </p:xfrm>
        <a:graphic>
          <a:graphicData uri="http://schemas.openxmlformats.org/drawingml/2006/table">
            <a:tbl>
              <a:tblPr/>
              <a:tblGrid>
                <a:gridCol w="712470"/>
                <a:gridCol w="1690370"/>
                <a:gridCol w="993140"/>
                <a:gridCol w="2098675"/>
                <a:gridCol w="6004560"/>
              </a:tblGrid>
              <a:tr h="479425">
                <a:tc>
                  <a:txBody>
                    <a:bodyPr/>
                    <a:p>
                      <a:pPr indent="0" algn="ctr">
                        <a:buNone/>
                      </a:pPr>
                      <a:r>
                        <a:rPr lang="en-US" sz="1600" b="1">
                          <a:solidFill>
                            <a:srgbClr val="0D0D0D"/>
                          </a:solidFill>
                          <a:latin typeface="Segoe UI" panose="020B0502040204020203" charset="-122"/>
                        </a:rPr>
                        <a:t>book_id</a:t>
                      </a:r>
                      <a:endParaRPr lang="en-US" sz="1600" b="1">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1600" b="1">
                          <a:solidFill>
                            <a:srgbClr val="0D0D0D"/>
                          </a:solidFill>
                          <a:latin typeface="Segoe UI" panose="020B0502040204020203" charset="-122"/>
                        </a:rPr>
                        <a:t>title</a:t>
                      </a:r>
                      <a:endParaRPr lang="en-US" sz="1600" b="1">
                        <a:solidFill>
                          <a:srgbClr val="0D0D0D"/>
                        </a:solidFill>
                        <a:latin typeface="Segoe UI" panose="020B0502040204020203"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1600" b="1">
                          <a:solidFill>
                            <a:srgbClr val="0D0D0D"/>
                          </a:solidFill>
                          <a:latin typeface="Segoe UI" panose="020B0502040204020203" charset="-122"/>
                        </a:rPr>
                        <a:t>genre</a:t>
                      </a:r>
                      <a:endParaRPr lang="en-US" sz="1600" b="1">
                        <a:solidFill>
                          <a:srgbClr val="0D0D0D"/>
                        </a:solidFill>
                        <a:latin typeface="Segoe UI" panose="020B0502040204020203"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1600" b="1">
                          <a:solidFill>
                            <a:srgbClr val="0D0D0D"/>
                          </a:solidFill>
                          <a:latin typeface="Segoe UI" panose="020B0502040204020203" charset="-122"/>
                        </a:rPr>
                        <a:t>author_name</a:t>
                      </a:r>
                      <a:endParaRPr lang="en-US" sz="1600" b="1">
                        <a:solidFill>
                          <a:srgbClr val="0D0D0D"/>
                        </a:solidFill>
                        <a:latin typeface="Segoe UI" panose="020B0502040204020203"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1600" b="1">
                          <a:solidFill>
                            <a:srgbClr val="0D0D0D"/>
                          </a:solidFill>
                          <a:latin typeface="Segoe UI" panose="020B0502040204020203" charset="-122"/>
                        </a:rPr>
                        <a:t>biography</a:t>
                      </a:r>
                      <a:endParaRPr lang="en-US" sz="1600" b="1">
                        <a:solidFill>
                          <a:srgbClr val="0D0D0D"/>
                        </a:solidFill>
                        <a:latin typeface="Segoe UI" panose="020B0502040204020203"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r>
              <a:tr h="478790">
                <a:tc>
                  <a:txBody>
                    <a:bodyPr/>
                    <a:p>
                      <a:pPr indent="0" algn="ctr">
                        <a:buNone/>
                      </a:pPr>
                      <a:r>
                        <a:rPr lang="en-US" sz="1600" b="0">
                          <a:solidFill>
                            <a:srgbClr val="0D0D0D"/>
                          </a:solidFill>
                          <a:latin typeface="Segoe UI" panose="020B0502040204020203" charset="-122"/>
                        </a:rPr>
                        <a:t>1</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Harry Potter</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Fantasy</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J.K. Rowling</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British author known for creating the magical world of Harry Potter.</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829310">
                <a:tc>
                  <a:txBody>
                    <a:bodyPr/>
                    <a:p>
                      <a:pPr indent="0" algn="ctr">
                        <a:buNone/>
                      </a:pPr>
                      <a:r>
                        <a:rPr lang="en-US" sz="1600" b="0">
                          <a:solidFill>
                            <a:srgbClr val="0D0D0D"/>
                          </a:solidFill>
                          <a:latin typeface="Segoe UI" panose="020B0502040204020203" charset="-122"/>
                        </a:rPr>
                        <a:t>2</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1984</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Dystopian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George Orwell</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highlight>
                            <a:srgbClr val="C0C0C0"/>
                          </a:highlight>
                          <a:latin typeface="Segoe UI" panose="020B0502040204020203" charset="-122"/>
                        </a:rPr>
                        <a:t>English novelist famous for his dystopian novels exploring political and social themes.</a:t>
                      </a:r>
                      <a:endParaRPr lang="en-US" sz="1600" b="0">
                        <a:solidFill>
                          <a:srgbClr val="0D0D0D"/>
                        </a:solidFill>
                        <a:highlight>
                          <a:srgbClr val="C0C0C0"/>
                        </a:highlight>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79425">
                <a:tc>
                  <a:txBody>
                    <a:bodyPr/>
                    <a:p>
                      <a:pPr indent="0" algn="ctr">
                        <a:buNone/>
                      </a:pPr>
                      <a:r>
                        <a:rPr lang="en-US" sz="1600" b="0">
                          <a:solidFill>
                            <a:srgbClr val="0D0D0D"/>
                          </a:solidFill>
                          <a:latin typeface="Segoe UI" panose="020B0502040204020203" charset="-122"/>
                        </a:rPr>
                        <a:t>3</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The Hobbit</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Fantasy</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J.R.R. Tolkien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English writer, poet, and professor best known for his high-fantasy works.</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79425">
                <a:tc>
                  <a:txBody>
                    <a:bodyPr/>
                    <a:p>
                      <a:pPr indent="0" algn="ctr">
                        <a:buNone/>
                      </a:pPr>
                      <a:r>
                        <a:rPr lang="en-US" sz="1600" b="0">
                          <a:solidFill>
                            <a:srgbClr val="0D0D0D"/>
                          </a:solidFill>
                          <a:latin typeface="Segoe UI" panose="020B0502040204020203" charset="-122"/>
                        </a:rPr>
                        <a:t>4</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Pride and Prejudice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Romance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Jane Austen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highlight>
                            <a:srgbClr val="FFFF00"/>
                          </a:highlight>
                          <a:latin typeface="Segoe UI" panose="020B0502040204020203" charset="-122"/>
                        </a:rPr>
                        <a:t>English novelist renowned for her keen observations on societal manners and relationships.</a:t>
                      </a:r>
                      <a:endParaRPr lang="en-US" sz="1600" b="0">
                        <a:solidFill>
                          <a:srgbClr val="0D0D0D"/>
                        </a:solidFill>
                        <a:highlight>
                          <a:srgbClr val="FFFF00"/>
                        </a:highlight>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78790">
                <a:tc>
                  <a:txBody>
                    <a:bodyPr/>
                    <a:p>
                      <a:pPr indent="0" algn="ctr">
                        <a:buNone/>
                      </a:pPr>
                      <a:r>
                        <a:rPr lang="en-US" sz="1600" b="0">
                          <a:solidFill>
                            <a:srgbClr val="0D0D0D"/>
                          </a:solidFill>
                          <a:latin typeface="Segoe UI" panose="020B0502040204020203" charset="-122"/>
                        </a:rPr>
                        <a:t>5</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To Kill a Mockingbird</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Fiction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Harper Lee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American novelist celebrated for her profound storytelling and themes of racial injustice.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829310">
                <a:tc>
                  <a:txBody>
                    <a:bodyPr/>
                    <a:p>
                      <a:pPr indent="0" algn="ctr">
                        <a:buNone/>
                      </a:pPr>
                      <a:r>
                        <a:rPr lang="en-US" sz="1600" b="0">
                          <a:solidFill>
                            <a:srgbClr val="0D0D0D"/>
                          </a:solidFill>
                          <a:latin typeface="Segoe UI" panose="020B0502040204020203" charset="-122"/>
                        </a:rPr>
                        <a:t>6</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Animal Farm</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Political satire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George Orwell</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highlight>
                            <a:srgbClr val="C0C0C0"/>
                          </a:highlight>
                          <a:latin typeface="Segoe UI" panose="020B0502040204020203" charset="-122"/>
                        </a:rPr>
                        <a:t>English novelist famous for his dystopian novels exploring political and social themes.</a:t>
                      </a:r>
                      <a:endParaRPr lang="en-US" sz="1600" b="0">
                        <a:solidFill>
                          <a:srgbClr val="0D0D0D"/>
                        </a:solidFill>
                        <a:highlight>
                          <a:srgbClr val="C0C0C0"/>
                        </a:highlight>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79425">
                <a:tc>
                  <a:txBody>
                    <a:bodyPr/>
                    <a:p>
                      <a:pPr indent="0" algn="ctr">
                        <a:buNone/>
                      </a:pPr>
                      <a:r>
                        <a:rPr lang="en-US" sz="1600" b="0">
                          <a:solidFill>
                            <a:srgbClr val="0D0D0D"/>
                          </a:solidFill>
                          <a:latin typeface="Segoe UI" panose="020B0502040204020203" charset="-122"/>
                        </a:rPr>
                        <a:t>7</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Sense and Sensibility</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Romance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Jane Austen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highlight>
                            <a:srgbClr val="FFFF00"/>
                          </a:highlight>
                          <a:latin typeface="Segoe UI" panose="020B0502040204020203" charset="-122"/>
                        </a:rPr>
                        <a:t>English novelist renowned for her keen observations on societal manners and relationships.</a:t>
                      </a:r>
                      <a:endParaRPr lang="en-US" sz="1600" b="0">
                        <a:solidFill>
                          <a:srgbClr val="0D0D0D"/>
                        </a:solidFill>
                        <a:highlight>
                          <a:srgbClr val="FFFF00"/>
                        </a:highlight>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SQL Queries</a:t>
            </a:r>
            <a:endParaRPr lang="en-US"/>
          </a:p>
        </p:txBody>
      </p:sp>
      <p:sp>
        <p:nvSpPr>
          <p:cNvPr id="3" name="Content Placeholder 2"/>
          <p:cNvSpPr>
            <a:spLocks noGrp="1"/>
          </p:cNvSpPr>
          <p:nvPr>
            <p:ph idx="1"/>
          </p:nvPr>
        </p:nvSpPr>
        <p:spPr/>
        <p:txBody>
          <a:bodyPr>
            <a:normAutofit lnSpcReduction="10000"/>
          </a:bodyPr>
          <a:p>
            <a:pPr marL="0" indent="0">
              <a:buNone/>
            </a:pPr>
            <a:r>
              <a:rPr lang="en-US"/>
              <a:t>Selecting Data: Retrieve all books published after 1930.</a:t>
            </a:r>
            <a:endParaRPr lang="en-US"/>
          </a:p>
          <a:p>
            <a:pPr marL="0" indent="0">
              <a:buNone/>
            </a:pPr>
            <a:r>
              <a:rPr lang="en-US"/>
              <a:t>SELECT * FROM Books WHERE PublishedYear &gt; 1930;</a:t>
            </a:r>
            <a:endParaRPr lang="en-US"/>
          </a:p>
          <a:p>
            <a:pPr marL="0" indent="0">
              <a:buNone/>
            </a:pPr>
            <a:endParaRPr lang="en-US"/>
          </a:p>
          <a:p>
            <a:pPr marL="0" indent="0">
              <a:buNone/>
            </a:pPr>
            <a:endParaRPr lang="en-US"/>
          </a:p>
          <a:p>
            <a:pPr marL="0" indent="0">
              <a:buNone/>
            </a:pPr>
            <a:endParaRPr lang="en-US"/>
          </a:p>
          <a:p>
            <a:pPr marL="0" indent="0">
              <a:buNone/>
            </a:pPr>
            <a:r>
              <a:rPr lang="en-US"/>
              <a:t>Joining Tables: Retrieve a list of books along with their authors.</a:t>
            </a:r>
            <a:endParaRPr lang="en-US"/>
          </a:p>
          <a:p>
            <a:pPr marL="0" indent="0">
              <a:buNone/>
            </a:pPr>
            <a:r>
              <a:rPr lang="en-US"/>
              <a:t>SELECT Books.Title, Authors.Name</a:t>
            </a:r>
            <a:endParaRPr lang="en-US"/>
          </a:p>
          <a:p>
            <a:pPr marL="0" indent="0">
              <a:buNone/>
            </a:pPr>
            <a:r>
              <a:rPr lang="en-US"/>
              <a:t>FROM Books</a:t>
            </a:r>
            <a:endParaRPr lang="en-US"/>
          </a:p>
          <a:p>
            <a:pPr marL="0" indent="0">
              <a:buNone/>
            </a:pPr>
            <a:r>
              <a:rPr lang="en-US"/>
              <a:t>JOIN Authors ON Books.AuthorID = Authors.AuthorID;</a:t>
            </a:r>
            <a:endParaRPr lang="en-US"/>
          </a:p>
          <a:p>
            <a:pPr marL="0" indent="0">
              <a:buNone/>
            </a:pPr>
            <a:endParaRPr lang="en-US"/>
          </a:p>
          <a:p>
            <a:pPr marL="0" indent="0">
              <a:buNone/>
            </a:pP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Learn SQL 	</a:t>
            </a:r>
            <a:endParaRPr lang="en-US"/>
          </a:p>
        </p:txBody>
      </p:sp>
      <p:sp>
        <p:nvSpPr>
          <p:cNvPr id="3" name="Content Placeholder 2"/>
          <p:cNvSpPr>
            <a:spLocks noGrp="1"/>
          </p:cNvSpPr>
          <p:nvPr>
            <p:ph idx="1"/>
          </p:nvPr>
        </p:nvSpPr>
        <p:spPr/>
        <p:txBody>
          <a:bodyPr/>
          <a:p>
            <a:r>
              <a:rPr lang="en-US"/>
              <a:t>https://www.w3schools.com/sql/</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Tools </a:t>
            </a:r>
            <a:endParaRPr lang="en-US"/>
          </a:p>
        </p:txBody>
      </p:sp>
      <p:sp>
        <p:nvSpPr>
          <p:cNvPr id="3" name="Content Placeholder 2"/>
          <p:cNvSpPr>
            <a:spLocks noGrp="1"/>
          </p:cNvSpPr>
          <p:nvPr>
            <p:ph idx="1"/>
          </p:nvPr>
        </p:nvSpPr>
        <p:spPr/>
        <p:txBody>
          <a:bodyPr/>
          <a:p>
            <a:r>
              <a:rPr lang="en-US"/>
              <a:t>SQLite Browser </a:t>
            </a:r>
            <a:endParaRPr lang="en-US"/>
          </a:p>
        </p:txBody>
      </p:sp>
      <p:pic>
        <p:nvPicPr>
          <p:cNvPr id="4" name="Picture 3"/>
          <p:cNvPicPr>
            <a:picLocks noChangeAspect="1"/>
          </p:cNvPicPr>
          <p:nvPr/>
        </p:nvPicPr>
        <p:blipFill>
          <a:blip r:embed="rId1"/>
          <a:stretch>
            <a:fillRect/>
          </a:stretch>
        </p:blipFill>
        <p:spPr>
          <a:xfrm>
            <a:off x="4025900" y="247650"/>
            <a:ext cx="7818120" cy="6362700"/>
          </a:xfrm>
          <a:prstGeom prst="rect">
            <a:avLst/>
          </a:prstGeom>
        </p:spPr>
      </p:pic>
      <p:pic>
        <p:nvPicPr>
          <p:cNvPr id="5" name="Picture 4"/>
          <p:cNvPicPr>
            <a:picLocks noChangeAspect="1"/>
          </p:cNvPicPr>
          <p:nvPr/>
        </p:nvPicPr>
        <p:blipFill>
          <a:blip r:embed="rId2"/>
          <a:stretch>
            <a:fillRect/>
          </a:stretch>
        </p:blipFill>
        <p:spPr>
          <a:xfrm>
            <a:off x="993140" y="3626485"/>
            <a:ext cx="2371725" cy="17240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Relations in Relational data model (RDM)</a:t>
            </a:r>
            <a:endParaRPr lang="en-US"/>
          </a:p>
        </p:txBody>
      </p:sp>
      <p:sp>
        <p:nvSpPr>
          <p:cNvPr id="3" name="Content Placeholder 2"/>
          <p:cNvSpPr>
            <a:spLocks noGrp="1"/>
          </p:cNvSpPr>
          <p:nvPr>
            <p:ph idx="1"/>
          </p:nvPr>
        </p:nvSpPr>
        <p:spPr/>
        <p:txBody>
          <a:bodyPr/>
          <a:p>
            <a:r>
              <a:rPr lang="en-US"/>
              <a:t>In a relational data model, relationships between entities (tables) are crucial for organizing and structuring the data effectively. </a:t>
            </a:r>
            <a:endParaRPr lang="en-US"/>
          </a:p>
          <a:p>
            <a:r>
              <a:rPr lang="en-US"/>
              <a:t>These relationships help in defining how data in one table is related to data in another table. </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Keys in Relationships</a:t>
            </a:r>
            <a:endParaRPr lang="en-US"/>
          </a:p>
        </p:txBody>
      </p:sp>
      <p:sp>
        <p:nvSpPr>
          <p:cNvPr id="3" name="Content Placeholder 2"/>
          <p:cNvSpPr>
            <a:spLocks noGrp="1"/>
          </p:cNvSpPr>
          <p:nvPr>
            <p:ph idx="1"/>
          </p:nvPr>
        </p:nvSpPr>
        <p:spPr/>
        <p:txBody>
          <a:bodyPr/>
          <a:p>
            <a:r>
              <a:rPr lang="en-US"/>
              <a:t>Primary Key (PK): A unique identifier for a record in a table.</a:t>
            </a:r>
            <a:endParaRPr lang="en-US"/>
          </a:p>
          <a:p>
            <a:r>
              <a:rPr lang="en-US"/>
              <a:t>Foreign Key (FK): A field in one table that uniquely identifies a row of another table. It is used to establish and enforce a link between the data in the two tables.</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One-to-Many (1:N) Relationship</a:t>
            </a:r>
            <a:endParaRPr lang="en-US"/>
          </a:p>
        </p:txBody>
      </p:sp>
      <p:sp>
        <p:nvSpPr>
          <p:cNvPr id="3" name="Content Placeholder 2"/>
          <p:cNvSpPr>
            <a:spLocks noGrp="1"/>
          </p:cNvSpPr>
          <p:nvPr>
            <p:ph idx="1"/>
          </p:nvPr>
        </p:nvSpPr>
        <p:spPr/>
        <p:txBody>
          <a:bodyPr/>
          <a:p>
            <a:r>
              <a:rPr lang="en-US"/>
              <a:t>In a one-to-many relationship, a record in one table (the "one" side) can be related to multiple records in another table (the "many" side), but each record in the "many" side is related to only one record in the "one" side. This is the most common type of relationship.</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ar-EG" altLang="en-US"/>
              <a:t>1</a:t>
            </a:r>
            <a:r>
              <a:rPr lang="en-US" altLang="ar-EG"/>
              <a:t>:N relationship example: </a:t>
            </a:r>
            <a:r>
              <a:rPr lang="en-US">
                <a:sym typeface="+mn-ea"/>
              </a:rPr>
              <a:t>two tables, Department and Employee.</a:t>
            </a:r>
            <a:r>
              <a:rPr lang="en-US" altLang="ar-EG"/>
              <a:t> </a:t>
            </a:r>
            <a:endParaRPr lang="en-US" altLang="ar-EG"/>
          </a:p>
        </p:txBody>
      </p:sp>
      <p:sp>
        <p:nvSpPr>
          <p:cNvPr id="3" name="Content Placeholder 2"/>
          <p:cNvSpPr>
            <a:spLocks noGrp="1"/>
          </p:cNvSpPr>
          <p:nvPr>
            <p:ph idx="1"/>
          </p:nvPr>
        </p:nvSpPr>
        <p:spPr>
          <a:xfrm>
            <a:off x="838200" y="1825625"/>
            <a:ext cx="10958830" cy="4826635"/>
          </a:xfrm>
        </p:spPr>
        <p:txBody>
          <a:bodyPr>
            <a:normAutofit/>
          </a:bodyPr>
          <a:p>
            <a:r>
              <a:rPr lang="en-US"/>
              <a:t>Department table: Contains information about departments.</a:t>
            </a:r>
            <a:endParaRPr lang="en-US"/>
          </a:p>
          <a:p>
            <a:r>
              <a:rPr lang="en-US"/>
              <a:t>Employee table: Contains information about employees.</a:t>
            </a:r>
            <a:endParaRPr lang="en-US"/>
          </a:p>
          <a:p>
            <a:r>
              <a:rPr lang="en-US"/>
              <a:t>Each department can have multiple employees, but each employee belongs to only one department.</a:t>
            </a:r>
            <a:endParaRPr lang="en-US"/>
          </a:p>
          <a:p>
            <a:pPr marL="0" indent="0">
              <a:buNone/>
            </a:pPr>
            <a:endParaRPr lang="en-US"/>
          </a:p>
          <a:p>
            <a:pPr marL="457200" lvl="1" indent="0">
              <a:buNone/>
            </a:pPr>
            <a:r>
              <a:rPr lang="en-US"/>
              <a:t>Department                 			Employee</a:t>
            </a:r>
            <a:endParaRPr lang="en-US"/>
          </a:p>
          <a:p>
            <a:pPr marL="457200" lvl="1" indent="0">
              <a:buNone/>
            </a:pPr>
            <a:r>
              <a:rPr lang="en-US"/>
              <a:t>-----------                				-----------</a:t>
            </a:r>
            <a:endParaRPr lang="en-US"/>
          </a:p>
          <a:p>
            <a:pPr marL="457200" lvl="1" indent="0">
              <a:buNone/>
            </a:pPr>
            <a:r>
              <a:rPr lang="en-US"/>
              <a:t>DepartmentID (PK)          			EmployeeID (PK)</a:t>
            </a:r>
            <a:endParaRPr lang="en-US"/>
          </a:p>
          <a:p>
            <a:pPr marL="457200" lvl="1" indent="0">
              <a:buNone/>
            </a:pPr>
            <a:r>
              <a:rPr lang="en-US"/>
              <a:t>DepartmentName             			Name</a:t>
            </a:r>
            <a:endParaRPr lang="en-US"/>
          </a:p>
          <a:p>
            <a:pPr marL="457200" lvl="1" indent="0">
              <a:buNone/>
            </a:pPr>
            <a:r>
              <a:rPr lang="en-US"/>
              <a:t>                           				DateOfBirth</a:t>
            </a:r>
            <a:endParaRPr lang="en-US"/>
          </a:p>
          <a:p>
            <a:pPr marL="457200" lvl="1" indent="0">
              <a:buNone/>
            </a:pPr>
            <a:r>
              <a:rPr lang="en-US"/>
              <a:t>                           				DepartmentID (FK)</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Dept - Emptloyees relation </a:t>
            </a:r>
            <a:endParaRPr lang="en-US"/>
          </a:p>
        </p:txBody>
      </p:sp>
      <p:pic>
        <p:nvPicPr>
          <p:cNvPr id="100" name="Picture 99"/>
          <p:cNvPicPr/>
          <p:nvPr/>
        </p:nvPicPr>
        <p:blipFill>
          <a:blip r:embed="rId1"/>
          <a:srcRect b="32575"/>
          <a:stretch>
            <a:fillRect/>
          </a:stretch>
        </p:blipFill>
        <p:spPr>
          <a:xfrm>
            <a:off x="639445" y="2095500"/>
            <a:ext cx="9677400" cy="465836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Importance of Data Models</a:t>
            </a:r>
            <a:endParaRPr lang="en-US"/>
          </a:p>
        </p:txBody>
      </p:sp>
      <p:sp>
        <p:nvSpPr>
          <p:cNvPr id="3" name="Content Placeholder 2"/>
          <p:cNvSpPr>
            <a:spLocks noGrp="1"/>
          </p:cNvSpPr>
          <p:nvPr>
            <p:ph idx="1"/>
          </p:nvPr>
        </p:nvSpPr>
        <p:spPr>
          <a:xfrm>
            <a:off x="838200" y="1825625"/>
            <a:ext cx="10921365" cy="4351655"/>
          </a:xfrm>
        </p:spPr>
        <p:txBody>
          <a:bodyPr>
            <a:normAutofit lnSpcReduction="10000"/>
          </a:bodyPr>
          <a:p>
            <a:r>
              <a:rPr lang="en-US" b="1"/>
              <a:t>Data Organization</a:t>
            </a:r>
            <a:r>
              <a:rPr lang="en-US"/>
              <a:t>: Helps in organizing and structuring data efficiently.</a:t>
            </a:r>
            <a:endParaRPr lang="en-US"/>
          </a:p>
          <a:p>
            <a:r>
              <a:rPr lang="en-US" b="1"/>
              <a:t>Data Integrity</a:t>
            </a:r>
            <a:r>
              <a:rPr lang="en-US"/>
              <a:t>: Ensures the accuracy and consistency of data through constraints and rules.</a:t>
            </a:r>
            <a:endParaRPr lang="en-US"/>
          </a:p>
          <a:p>
            <a:r>
              <a:rPr lang="en-US" b="1"/>
              <a:t>Data Access</a:t>
            </a:r>
            <a:r>
              <a:rPr lang="en-US"/>
              <a:t>: Facilitates easy and efficient access to data for queries and transactions.</a:t>
            </a:r>
            <a:endParaRPr lang="en-US"/>
          </a:p>
          <a:p>
            <a:r>
              <a:rPr lang="en-US" b="1"/>
              <a:t>Scalability</a:t>
            </a:r>
            <a:r>
              <a:rPr lang="en-US"/>
              <a:t>: Allows databases to scale and handle large volumes of data.</a:t>
            </a:r>
            <a:endParaRPr lang="en-US"/>
          </a:p>
          <a:p>
            <a:r>
              <a:rPr lang="en-US" b="1"/>
              <a:t>Maintenance</a:t>
            </a:r>
            <a:r>
              <a:rPr lang="en-US"/>
              <a:t>: Simplifies data management and maintenance over time.</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591820" y="175895"/>
            <a:ext cx="10596245" cy="653224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Many-to-Many (M:M) Relationship</a:t>
            </a:r>
            <a:endParaRPr lang="en-US"/>
          </a:p>
        </p:txBody>
      </p:sp>
      <p:sp>
        <p:nvSpPr>
          <p:cNvPr id="3" name="Content Placeholder 2"/>
          <p:cNvSpPr>
            <a:spLocks noGrp="1"/>
          </p:cNvSpPr>
          <p:nvPr>
            <p:ph idx="1"/>
          </p:nvPr>
        </p:nvSpPr>
        <p:spPr/>
        <p:txBody>
          <a:bodyPr/>
          <a:p>
            <a:r>
              <a:rPr lang="en-US"/>
              <a:t>In a many-to-many relationship, records in one table can be related to multiple records in another table, and vice versa. </a:t>
            </a:r>
            <a:endParaRPr lang="en-US"/>
          </a:p>
          <a:p>
            <a:r>
              <a:rPr lang="en-US"/>
              <a:t>This type of relationship is usually implemented using a junction table (also called a bridge table or associative entity) that contains foreign keys referencing the primary keys of the two related tables.</a:t>
            </a:r>
            <a:endParaRPr lang="en-US"/>
          </a:p>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M:M example </a:t>
            </a:r>
            <a:endParaRPr lang="en-US"/>
          </a:p>
        </p:txBody>
      </p:sp>
      <p:pic>
        <p:nvPicPr>
          <p:cNvPr id="6" name="Picture 5"/>
          <p:cNvPicPr>
            <a:picLocks noChangeAspect="1"/>
          </p:cNvPicPr>
          <p:nvPr/>
        </p:nvPicPr>
        <p:blipFill>
          <a:blip r:embed="rId1"/>
          <a:stretch>
            <a:fillRect/>
          </a:stretch>
        </p:blipFill>
        <p:spPr>
          <a:xfrm>
            <a:off x="5076190" y="0"/>
            <a:ext cx="7115810" cy="675195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RDBMS data model examples </a:t>
            </a:r>
            <a:endParaRPr lang="en-US" altLang="en-US"/>
          </a:p>
        </p:txBody>
      </p:sp>
      <p:sp>
        <p:nvSpPr>
          <p:cNvPr id="3" name="Content Placeholder 2"/>
          <p:cNvSpPr>
            <a:spLocks noGrp="1"/>
          </p:cNvSpPr>
          <p:nvPr>
            <p:ph idx="1"/>
          </p:nvPr>
        </p:nvSpPr>
        <p:spPr/>
        <p:txBody>
          <a:bodyPr/>
          <a:p>
            <a:r>
              <a:rPr lang="en-US"/>
              <a:t>https://datamodels.databases.biz/ </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607820" y="-6985"/>
            <a:ext cx="8903970" cy="681672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a:t>Hierarchical Data Model </a:t>
            </a:r>
            <a:endParaRPr lang="en-US"/>
          </a:p>
          <a:p>
            <a:r>
              <a:rPr lang="en-US"/>
              <a:t>Relational Data Model</a:t>
            </a:r>
            <a:endParaRPr lang="en-US"/>
          </a:p>
          <a:p>
            <a:r>
              <a:rPr lang="en-US"/>
              <a:t>Entity-Relationship Model (ER Model)</a:t>
            </a:r>
            <a:endParaRPr lang="en-US"/>
          </a:p>
          <a:p>
            <a:r>
              <a:rPr lang="en-US" b="1"/>
              <a:t>Document Data Model</a:t>
            </a:r>
            <a:endParaRPr lang="en-US" b="1"/>
          </a:p>
          <a:p>
            <a:r>
              <a:rPr lang="en-US"/>
              <a:t>Key-Value Data Mode</a:t>
            </a:r>
            <a:endParaRPr lang="en-US"/>
          </a:p>
          <a:p>
            <a:r>
              <a:rPr lang="en-US"/>
              <a:t>Graph Data Model</a:t>
            </a:r>
            <a:endParaRPr lang="en-US"/>
          </a:p>
          <a:p>
            <a:r>
              <a:rPr lang="en-US"/>
              <a:t>Multi-Model Databases</a:t>
            </a: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Document Data Model </a:t>
            </a:r>
            <a:endParaRPr lang="en-US"/>
          </a:p>
        </p:txBody>
      </p:sp>
      <p:sp>
        <p:nvSpPr>
          <p:cNvPr id="3" name="Content Placeholder 2"/>
          <p:cNvSpPr>
            <a:spLocks noGrp="1"/>
          </p:cNvSpPr>
          <p:nvPr>
            <p:ph idx="1"/>
          </p:nvPr>
        </p:nvSpPr>
        <p:spPr/>
        <p:txBody>
          <a:bodyPr/>
          <a:p>
            <a:r>
              <a:rPr lang="en-US"/>
              <a:t>The Document Data Model is a type of NoSQL database model that is designed for storing, retrieving, and managing semi-structured or structured data as documents.</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Key aspects of the Document Data Model</a:t>
            </a:r>
            <a:endParaRPr lang="en-US"/>
          </a:p>
        </p:txBody>
      </p:sp>
      <p:sp>
        <p:nvSpPr>
          <p:cNvPr id="3" name="Content Placeholder 2"/>
          <p:cNvSpPr>
            <a:spLocks noGrp="1"/>
          </p:cNvSpPr>
          <p:nvPr>
            <p:ph idx="1"/>
          </p:nvPr>
        </p:nvSpPr>
        <p:spPr/>
        <p:txBody>
          <a:bodyPr>
            <a:normAutofit/>
          </a:bodyPr>
          <a:p>
            <a:r>
              <a:rPr lang="en-US"/>
              <a:t>Structure:</a:t>
            </a:r>
            <a:endParaRPr lang="en-US"/>
          </a:p>
          <a:p>
            <a:pPr lvl="1"/>
            <a:r>
              <a:rPr lang="en-US"/>
              <a:t>Documents are self-contained pieces of data that store information in a standard format, typically JSON (JavaScript Object Notation), BSON (Binary JSON), XML, or similar formats.</a:t>
            </a:r>
            <a:endParaRPr lang="en-US"/>
          </a:p>
          <a:p>
            <a:pPr lvl="1"/>
            <a:r>
              <a:rPr lang="en-US"/>
              <a:t>Each document is stored in the database as a unique record and does not require a fixed schema like traditional relational databases.</a:t>
            </a:r>
            <a:endParaRPr lang="en-US"/>
          </a:p>
          <a:p>
            <a:pPr lvl="0"/>
            <a:r>
              <a:rPr lang="en-US"/>
              <a:t>Tool: </a:t>
            </a:r>
            <a:endParaRPr lang="en-US"/>
          </a:p>
          <a:p>
            <a:pPr lvl="1"/>
            <a:r>
              <a:rPr lang="en-US"/>
              <a:t>MongoDB: A popular document database that uses BSON (Binary JSON) for storage. It is widely used for its scalability, flexibility, and ease of use.</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Key aspects of the Document Data Model (Cont.)</a:t>
            </a:r>
            <a:endParaRPr lang="en-US"/>
          </a:p>
        </p:txBody>
      </p:sp>
      <p:sp>
        <p:nvSpPr>
          <p:cNvPr id="3" name="Content Placeholder 2"/>
          <p:cNvSpPr>
            <a:spLocks noGrp="1"/>
          </p:cNvSpPr>
          <p:nvPr>
            <p:ph idx="1"/>
          </p:nvPr>
        </p:nvSpPr>
        <p:spPr/>
        <p:txBody>
          <a:bodyPr/>
          <a:p>
            <a:r>
              <a:rPr lang="en-US"/>
              <a:t>Use Cases:</a:t>
            </a:r>
            <a:endParaRPr lang="en-US"/>
          </a:p>
          <a:p>
            <a:pPr lvl="1"/>
            <a:r>
              <a:rPr lang="en-US"/>
              <a:t>Document databases are suitable for a wide range of applications, including content management systems, e-commerce platforms, real-time analytics, mobile apps, and more.</a:t>
            </a:r>
            <a:endParaRPr lang="en-US"/>
          </a:p>
          <a:p>
            <a:pPr lvl="1"/>
            <a:r>
              <a:rPr lang="en-US"/>
              <a:t>They are particularly useful in scenarios where data is semi-structured or where flexibility in data model is required.</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documents </a:t>
            </a:r>
            <a:endParaRPr lang="en-US"/>
          </a:p>
        </p:txBody>
      </p:sp>
      <p:sp>
        <p:nvSpPr>
          <p:cNvPr id="3" name="Content Placeholder 2"/>
          <p:cNvSpPr>
            <a:spLocks noGrp="1"/>
          </p:cNvSpPr>
          <p:nvPr>
            <p:ph idx="1"/>
          </p:nvPr>
        </p:nvSpPr>
        <p:spPr/>
        <p:txBody>
          <a:bodyPr/>
          <a:p>
            <a:r>
              <a:rPr lang="en-US"/>
              <a:t>JSON is a format for storing and transporting data.</a:t>
            </a:r>
            <a:endParaRPr lang="en-US"/>
          </a:p>
          <a:p>
            <a:r>
              <a:rPr lang="en-US"/>
              <a:t>JSON stands for JavaScript Object Notation</a:t>
            </a:r>
            <a:endParaRPr lang="en-US"/>
          </a:p>
          <a:p>
            <a:r>
              <a:rPr lang="en-US"/>
              <a:t>JSON is a lightweight data interchange format</a:t>
            </a:r>
            <a:endParaRPr lang="en-US"/>
          </a:p>
          <a:p>
            <a:r>
              <a:rPr lang="en-US"/>
              <a:t>JSON is language independent</a:t>
            </a:r>
            <a:endParaRPr lang="en-US"/>
          </a:p>
          <a:p>
            <a:r>
              <a:rPr lang="en-US"/>
              <a:t>JSON is "self-describing" and easy to understand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Why analyze data? </a:t>
            </a:r>
            <a:endParaRPr lang="en-US" altLang="en-GB"/>
          </a:p>
        </p:txBody>
      </p:sp>
      <p:sp>
        <p:nvSpPr>
          <p:cNvPr id="3" name="Content Placeholder 2"/>
          <p:cNvSpPr>
            <a:spLocks noGrp="1"/>
          </p:cNvSpPr>
          <p:nvPr>
            <p:ph idx="1"/>
          </p:nvPr>
        </p:nvSpPr>
        <p:spPr/>
        <p:txBody>
          <a:bodyPr>
            <a:normAutofit lnSpcReduction="20000"/>
          </a:bodyPr>
          <a:p>
            <a:r>
              <a:rPr lang="en-US" altLang="en-GB"/>
              <a:t>Enables informed decision-making</a:t>
            </a:r>
            <a:endParaRPr lang="en-US" altLang="en-GB"/>
          </a:p>
          <a:p>
            <a:r>
              <a:rPr lang="en-US" altLang="en-GB"/>
              <a:t>Identifies trends and patterns</a:t>
            </a:r>
            <a:endParaRPr lang="en-US" altLang="en-GB"/>
          </a:p>
          <a:p>
            <a:r>
              <a:rPr lang="en-US" altLang="en-GB"/>
              <a:t>Improves efficiency and reduces costs</a:t>
            </a:r>
            <a:endParaRPr lang="en-US" altLang="en-GB"/>
          </a:p>
          <a:p>
            <a:r>
              <a:rPr lang="en-US" altLang="en-GB"/>
              <a:t>Enhances understanding of customer / user behavior</a:t>
            </a:r>
            <a:endParaRPr lang="en-US" altLang="en-GB"/>
          </a:p>
          <a:p>
            <a:r>
              <a:rPr lang="en-US" altLang="en-GB"/>
              <a:t>Aids in risk management</a:t>
            </a:r>
            <a:endParaRPr lang="en-US" altLang="en-GB"/>
          </a:p>
          <a:p>
            <a:r>
              <a:rPr lang="en-US" altLang="en-GB"/>
              <a:t>Measures performance against KPIs</a:t>
            </a:r>
            <a:endParaRPr lang="en-US" altLang="en-GB"/>
          </a:p>
          <a:p>
            <a:r>
              <a:rPr lang="en-US" altLang="en-GB"/>
              <a:t>Helps make sense of complex information for better outcomes</a:t>
            </a:r>
            <a:endParaRPr lang="en-US" altLang="en-GB"/>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Example</a:t>
            </a:r>
            <a:endParaRPr lang="en-US"/>
          </a:p>
        </p:txBody>
      </p:sp>
      <p:sp>
        <p:nvSpPr>
          <p:cNvPr id="3" name="Content Placeholder 2"/>
          <p:cNvSpPr>
            <a:spLocks noGrp="1"/>
          </p:cNvSpPr>
          <p:nvPr>
            <p:ph idx="1"/>
          </p:nvPr>
        </p:nvSpPr>
        <p:spPr/>
        <p:txBody>
          <a:bodyPr/>
          <a:p>
            <a:pPr marL="0" indent="0">
              <a:buNone/>
            </a:pPr>
            <a:r>
              <a:rPr lang="en-US"/>
              <a:t>{</a:t>
            </a:r>
            <a:endParaRPr lang="en-US"/>
          </a:p>
          <a:p>
            <a:pPr marL="0" indent="0">
              <a:buNone/>
            </a:pPr>
            <a:r>
              <a:rPr lang="en-US"/>
              <a:t>"employees":[</a:t>
            </a:r>
            <a:endParaRPr lang="en-US"/>
          </a:p>
          <a:p>
            <a:pPr marL="0" indent="0">
              <a:buNone/>
            </a:pPr>
            <a:r>
              <a:rPr lang="en-US"/>
              <a:t>  {"firstName":"John", "lastName":"Doe"},</a:t>
            </a:r>
            <a:endParaRPr lang="en-US"/>
          </a:p>
          <a:p>
            <a:pPr marL="0" indent="0">
              <a:buNone/>
            </a:pPr>
            <a:r>
              <a:rPr lang="en-US"/>
              <a:t>  {"firstName":"Anna", "lastName":"Smith"},</a:t>
            </a:r>
            <a:endParaRPr lang="en-US"/>
          </a:p>
          <a:p>
            <a:pPr marL="0" indent="0">
              <a:buNone/>
            </a:pPr>
            <a:r>
              <a:rPr lang="en-US"/>
              <a:t>  {"firstName":"Peter", "lastName":"Jones"}</a:t>
            </a:r>
            <a:endParaRPr lang="en-US"/>
          </a:p>
          <a:p>
            <a:pPr marL="0" indent="0">
              <a:buNone/>
            </a:pPr>
            <a:r>
              <a:rPr lang="en-US"/>
              <a:t>]</a:t>
            </a:r>
            <a:endParaRPr lang="en-US"/>
          </a:p>
          <a:p>
            <a:pPr marL="0" indent="0">
              <a:buNone/>
            </a:pPr>
            <a:r>
              <a:rPr lang="en-US"/>
              <a:t>}</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Syntax Rules</a:t>
            </a:r>
            <a:endParaRPr lang="en-US"/>
          </a:p>
        </p:txBody>
      </p:sp>
      <p:sp>
        <p:nvSpPr>
          <p:cNvPr id="3" name="Content Placeholder 2"/>
          <p:cNvSpPr>
            <a:spLocks noGrp="1"/>
          </p:cNvSpPr>
          <p:nvPr>
            <p:ph idx="1"/>
          </p:nvPr>
        </p:nvSpPr>
        <p:spPr/>
        <p:txBody>
          <a:bodyPr/>
          <a:p>
            <a:r>
              <a:rPr lang="en-US"/>
              <a:t>Data is in name/value pairs</a:t>
            </a:r>
            <a:endParaRPr lang="en-US"/>
          </a:p>
          <a:p>
            <a:r>
              <a:rPr lang="en-US"/>
              <a:t>Data is separated by commas</a:t>
            </a:r>
            <a:endParaRPr lang="en-US"/>
          </a:p>
          <a:p>
            <a:r>
              <a:rPr lang="en-US"/>
              <a:t>Curly braces hold objects</a:t>
            </a:r>
            <a:endParaRPr lang="en-US"/>
          </a:p>
          <a:p>
            <a:r>
              <a:rPr lang="en-US"/>
              <a:t>Square brackets hold arrays</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Data - A name and a Value</a:t>
            </a:r>
            <a:endParaRPr lang="en-US"/>
          </a:p>
        </p:txBody>
      </p:sp>
      <p:sp>
        <p:nvSpPr>
          <p:cNvPr id="3" name="Content Placeholder 2"/>
          <p:cNvSpPr>
            <a:spLocks noGrp="1"/>
          </p:cNvSpPr>
          <p:nvPr>
            <p:ph idx="1"/>
          </p:nvPr>
        </p:nvSpPr>
        <p:spPr/>
        <p:txBody>
          <a:bodyPr/>
          <a:p>
            <a:r>
              <a:rPr lang="en-US"/>
              <a:t>A name/value pair consists of a field name (in double quotes), followed by a colon, followed by a value:</a:t>
            </a:r>
            <a:endParaRPr lang="en-US"/>
          </a:p>
          <a:p>
            <a:pPr marL="0" indent="0">
              <a:buNone/>
            </a:pPr>
            <a:endParaRPr lang="en-US"/>
          </a:p>
          <a:p>
            <a:pPr marL="0" indent="0">
              <a:buNone/>
            </a:pPr>
            <a:r>
              <a:rPr lang="en-US"/>
              <a:t>"firstName":"John"</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Objects</a:t>
            </a:r>
            <a:endParaRPr lang="en-US"/>
          </a:p>
        </p:txBody>
      </p:sp>
      <p:sp>
        <p:nvSpPr>
          <p:cNvPr id="3" name="Content Placeholder 2"/>
          <p:cNvSpPr>
            <a:spLocks noGrp="1"/>
          </p:cNvSpPr>
          <p:nvPr>
            <p:ph idx="1"/>
          </p:nvPr>
        </p:nvSpPr>
        <p:spPr/>
        <p:txBody>
          <a:bodyPr/>
          <a:p>
            <a:r>
              <a:rPr lang="en-US"/>
              <a:t>JSON objects are written inside curly braces.</a:t>
            </a:r>
            <a:endParaRPr lang="en-US"/>
          </a:p>
          <a:p>
            <a:endParaRPr lang="en-US"/>
          </a:p>
          <a:p>
            <a:pPr marL="0" indent="0">
              <a:buNone/>
            </a:pPr>
            <a:r>
              <a:rPr lang="en-US"/>
              <a:t>{"firstName":"John", "lastName":"Doe"}</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Arrays</a:t>
            </a:r>
            <a:endParaRPr lang="en-US"/>
          </a:p>
        </p:txBody>
      </p:sp>
      <p:sp>
        <p:nvSpPr>
          <p:cNvPr id="3" name="Content Placeholder 2"/>
          <p:cNvSpPr>
            <a:spLocks noGrp="1"/>
          </p:cNvSpPr>
          <p:nvPr>
            <p:ph idx="1"/>
          </p:nvPr>
        </p:nvSpPr>
        <p:spPr/>
        <p:txBody>
          <a:bodyPr/>
          <a:p>
            <a:r>
              <a:rPr lang="en-US"/>
              <a:t>JSON arrays are written inside square brackets.</a:t>
            </a:r>
            <a:endParaRPr lang="en-US"/>
          </a:p>
          <a:p>
            <a:endParaRPr lang="en-US"/>
          </a:p>
          <a:p>
            <a:endParaRPr lang="en-US"/>
          </a:p>
          <a:p>
            <a:pPr marL="0" indent="0">
              <a:buNone/>
            </a:pPr>
            <a:r>
              <a:rPr lang="en-US"/>
              <a:t>"employees":[</a:t>
            </a:r>
            <a:endParaRPr lang="en-US"/>
          </a:p>
          <a:p>
            <a:pPr marL="0" indent="0">
              <a:buNone/>
            </a:pPr>
            <a:r>
              <a:rPr lang="en-US"/>
              <a:t>  {"firstName":"John", "lastName":"Doe"},</a:t>
            </a:r>
            <a:endParaRPr lang="en-US"/>
          </a:p>
          <a:p>
            <a:pPr marL="0" indent="0">
              <a:buNone/>
            </a:pPr>
            <a:r>
              <a:rPr lang="en-US"/>
              <a:t>  {"firstName":"Anna", "lastName":"Smith"},</a:t>
            </a:r>
            <a:endParaRPr lang="en-US"/>
          </a:p>
          <a:p>
            <a:pPr marL="0" indent="0">
              <a:buNone/>
            </a:pPr>
            <a:r>
              <a:rPr lang="en-US"/>
              <a:t>  {"firstName":"Peter", "lastName":"Jones"}</a:t>
            </a:r>
            <a:endParaRPr lang="en-US"/>
          </a:p>
          <a:p>
            <a:pPr marL="0" indent="0">
              <a:buNone/>
            </a:pPr>
            <a:r>
              <a:rPr lang="en-US"/>
              <a:t>]</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Complete Example again </a:t>
            </a:r>
            <a:endParaRPr lang="en-US"/>
          </a:p>
        </p:txBody>
      </p:sp>
      <p:sp>
        <p:nvSpPr>
          <p:cNvPr id="3" name="Content Placeholder 2"/>
          <p:cNvSpPr>
            <a:spLocks noGrp="1"/>
          </p:cNvSpPr>
          <p:nvPr>
            <p:ph idx="1"/>
          </p:nvPr>
        </p:nvSpPr>
        <p:spPr/>
        <p:txBody>
          <a:bodyPr/>
          <a:p>
            <a:pPr marL="0" indent="0">
              <a:buNone/>
            </a:pPr>
            <a:r>
              <a:rPr lang="en-US"/>
              <a:t>{</a:t>
            </a:r>
            <a:endParaRPr lang="en-US"/>
          </a:p>
          <a:p>
            <a:pPr marL="0" indent="0">
              <a:buNone/>
            </a:pPr>
            <a:r>
              <a:rPr lang="en-US"/>
              <a:t>"employees":[</a:t>
            </a:r>
            <a:endParaRPr lang="en-US"/>
          </a:p>
          <a:p>
            <a:pPr marL="0" indent="0">
              <a:buNone/>
            </a:pPr>
            <a:r>
              <a:rPr lang="en-US"/>
              <a:t>  {"firstName":"John", "lastName":"Doe"},</a:t>
            </a:r>
            <a:endParaRPr lang="en-US"/>
          </a:p>
          <a:p>
            <a:pPr marL="0" indent="0">
              <a:buNone/>
            </a:pPr>
            <a:r>
              <a:rPr lang="en-US"/>
              <a:t>  {"firstName":"Anna", "lastName":"Smith"},</a:t>
            </a:r>
            <a:endParaRPr lang="en-US"/>
          </a:p>
          <a:p>
            <a:pPr marL="0" indent="0">
              <a:buNone/>
            </a:pPr>
            <a:r>
              <a:rPr lang="en-US"/>
              <a:t>  {"firstName":"Peter", "lastName":"Jones"}</a:t>
            </a:r>
            <a:endParaRPr lang="en-US"/>
          </a:p>
          <a:p>
            <a:pPr marL="0" indent="0">
              <a:buNone/>
            </a:pPr>
            <a:r>
              <a:rPr lang="en-US"/>
              <a:t>]</a:t>
            </a:r>
            <a:endParaRPr lang="en-US"/>
          </a:p>
          <a:p>
            <a:pPr marL="0" indent="0">
              <a:buNone/>
            </a:pPr>
            <a:r>
              <a:rPr lang="en-US"/>
              <a:t>}</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JSON vs XML </a:t>
            </a:r>
            <a:endParaRPr lang="en-US"/>
          </a:p>
        </p:txBody>
      </p:sp>
      <p:sp>
        <p:nvSpPr>
          <p:cNvPr id="4" name="Content Placeholder 3"/>
          <p:cNvSpPr>
            <a:spLocks noGrp="1"/>
          </p:cNvSpPr>
          <p:nvPr>
            <p:ph sz="half" idx="1"/>
          </p:nvPr>
        </p:nvSpPr>
        <p:spPr>
          <a:ln>
            <a:solidFill>
              <a:schemeClr val="tx1"/>
            </a:solidFill>
          </a:ln>
        </p:spPr>
        <p:txBody>
          <a:bodyPr>
            <a:normAutofit lnSpcReduction="10000"/>
          </a:bodyPr>
          <a:p>
            <a:pPr marL="0" indent="0">
              <a:buNone/>
            </a:pPr>
            <a:r>
              <a:rPr lang="en-US"/>
              <a:t>{</a:t>
            </a:r>
            <a:endParaRPr lang="en-US"/>
          </a:p>
          <a:p>
            <a:pPr marL="0" indent="0">
              <a:buNone/>
            </a:pPr>
            <a:r>
              <a:rPr lang="en-US"/>
              <a:t>"employees":[</a:t>
            </a:r>
            <a:endParaRPr lang="en-US"/>
          </a:p>
          <a:p>
            <a:pPr marL="0" indent="0">
              <a:buNone/>
            </a:pPr>
            <a:r>
              <a:rPr lang="en-US"/>
              <a:t>  {"firstName":"John", "lastName":"Doe"},</a:t>
            </a:r>
            <a:endParaRPr lang="en-US"/>
          </a:p>
          <a:p>
            <a:pPr marL="0" indent="0">
              <a:buNone/>
            </a:pPr>
            <a:r>
              <a:rPr lang="en-US"/>
              <a:t>  {"firstName":"Anna", "lastName":"Smith"},</a:t>
            </a:r>
            <a:endParaRPr lang="en-US"/>
          </a:p>
          <a:p>
            <a:pPr marL="0" indent="0">
              <a:buNone/>
            </a:pPr>
            <a:r>
              <a:rPr lang="en-US"/>
              <a:t>  {"firstName":"Peter", "lastName":"Jones"}</a:t>
            </a:r>
            <a:endParaRPr lang="en-US"/>
          </a:p>
          <a:p>
            <a:pPr marL="0" indent="0">
              <a:buNone/>
            </a:pPr>
            <a:r>
              <a:rPr lang="en-US"/>
              <a:t>]</a:t>
            </a:r>
            <a:endParaRPr lang="en-US"/>
          </a:p>
          <a:p>
            <a:pPr marL="0" indent="0">
              <a:buNone/>
            </a:pPr>
            <a:r>
              <a:rPr lang="en-US"/>
              <a:t>}</a:t>
            </a:r>
            <a:endParaRPr lang="en-US"/>
          </a:p>
        </p:txBody>
      </p:sp>
      <p:sp>
        <p:nvSpPr>
          <p:cNvPr id="5" name="Content Placeholder 4"/>
          <p:cNvSpPr>
            <a:spLocks noGrp="1"/>
          </p:cNvSpPr>
          <p:nvPr>
            <p:ph sz="half" idx="2"/>
          </p:nvPr>
        </p:nvSpPr>
        <p:spPr>
          <a:ln>
            <a:solidFill>
              <a:schemeClr val="tx1"/>
            </a:solidFill>
          </a:ln>
        </p:spPr>
        <p:txBody>
          <a:bodyPr>
            <a:normAutofit fontScale="50000"/>
          </a:bodyPr>
          <a:p>
            <a:pPr marL="0" indent="0">
              <a:buNone/>
            </a:pPr>
            <a:r>
              <a:rPr lang="en-US"/>
              <a:t>&lt;?xml version="1.0" encoding="UTF-8" ?&gt;</a:t>
            </a:r>
            <a:endParaRPr lang="en-US"/>
          </a:p>
          <a:p>
            <a:pPr marL="0" indent="0">
              <a:buNone/>
            </a:pPr>
            <a:r>
              <a:rPr lang="en-US"/>
              <a:t>&lt;employees&gt;</a:t>
            </a:r>
            <a:endParaRPr lang="en-US"/>
          </a:p>
          <a:p>
            <a:pPr marL="0" indent="0">
              <a:buNone/>
            </a:pPr>
            <a:r>
              <a:rPr lang="en-US"/>
              <a:t>    &lt;firstName&gt;John&lt;/firstName&gt;</a:t>
            </a:r>
            <a:endParaRPr lang="en-US"/>
          </a:p>
          <a:p>
            <a:pPr marL="0" indent="0">
              <a:buNone/>
            </a:pPr>
            <a:r>
              <a:rPr lang="en-US"/>
              <a:t>    &lt;lastName&gt;Doe&lt;/lastName&gt;</a:t>
            </a:r>
            <a:endParaRPr lang="en-US"/>
          </a:p>
          <a:p>
            <a:pPr marL="0" indent="0">
              <a:buNone/>
            </a:pPr>
            <a:r>
              <a:rPr lang="en-US"/>
              <a:t>&lt;/employees&gt;</a:t>
            </a:r>
            <a:endParaRPr lang="en-US"/>
          </a:p>
          <a:p>
            <a:pPr marL="0" indent="0">
              <a:buNone/>
            </a:pPr>
            <a:r>
              <a:rPr lang="en-US"/>
              <a:t>&lt;employees&gt;</a:t>
            </a:r>
            <a:endParaRPr lang="en-US"/>
          </a:p>
          <a:p>
            <a:pPr marL="0" indent="0">
              <a:buNone/>
            </a:pPr>
            <a:r>
              <a:rPr lang="en-US"/>
              <a:t>    &lt;firstName&gt;Anna&lt;/firstName&gt;</a:t>
            </a:r>
            <a:endParaRPr lang="en-US"/>
          </a:p>
          <a:p>
            <a:pPr marL="0" indent="0">
              <a:buNone/>
            </a:pPr>
            <a:r>
              <a:rPr lang="en-US"/>
              <a:t>    &lt;lastName&gt;Smith&lt;/lastName&gt;</a:t>
            </a:r>
            <a:endParaRPr lang="en-US"/>
          </a:p>
          <a:p>
            <a:pPr marL="0" indent="0">
              <a:buNone/>
            </a:pPr>
            <a:r>
              <a:rPr lang="en-US"/>
              <a:t>&lt;/employees&gt;</a:t>
            </a:r>
            <a:endParaRPr lang="en-US"/>
          </a:p>
          <a:p>
            <a:pPr marL="0" indent="0">
              <a:buNone/>
            </a:pPr>
            <a:r>
              <a:rPr lang="en-US"/>
              <a:t>&lt;employees&gt;</a:t>
            </a:r>
            <a:endParaRPr lang="en-US"/>
          </a:p>
          <a:p>
            <a:pPr marL="0" indent="0">
              <a:buNone/>
            </a:pPr>
            <a:r>
              <a:rPr lang="en-US"/>
              <a:t>    &lt;firstName&gt;Peter&lt;/firstName&gt;</a:t>
            </a:r>
            <a:endParaRPr lang="en-US"/>
          </a:p>
          <a:p>
            <a:pPr marL="0" indent="0">
              <a:buNone/>
            </a:pPr>
            <a:r>
              <a:rPr lang="en-US"/>
              <a:t>    &lt;lastName&gt;Jones&lt;/lastName&gt;</a:t>
            </a:r>
            <a:endParaRPr lang="en-US"/>
          </a:p>
          <a:p>
            <a:pPr marL="0" indent="0">
              <a:buNone/>
            </a:pPr>
            <a:r>
              <a:rPr lang="en-US"/>
              <a:t>&lt;/employees&gt;</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MongoDB </a:t>
            </a:r>
            <a:endParaRPr lang="en-US"/>
          </a:p>
        </p:txBody>
      </p:sp>
      <p:sp>
        <p:nvSpPr>
          <p:cNvPr id="6" name="Content Placeholder 5"/>
          <p:cNvSpPr>
            <a:spLocks noGrp="1"/>
          </p:cNvSpPr>
          <p:nvPr>
            <p:ph idx="1"/>
          </p:nvPr>
        </p:nvSpPr>
        <p:spPr/>
        <p:txBody>
          <a:bodyPr/>
          <a:p>
            <a:r>
              <a:rPr lang="en-US"/>
              <a:t>MongoDB is a document database. It stores data in a type of JSON format called BSON.</a:t>
            </a:r>
            <a:endParaRPr lang="en-US"/>
          </a:p>
          <a:p>
            <a:r>
              <a:rPr lang="en-US"/>
              <a:t>A record in MongoDB is a document, which is a data structure composed of key value pairs similar to the structure of JSON objects.</a:t>
            </a:r>
            <a:endParaRPr lang="en-US"/>
          </a:p>
          <a:p>
            <a:r>
              <a:rPr lang="en-US"/>
              <a:t>Records in a MongoDB database are called documents, and the field values may include numbers, strings, booleans, arrays, or even nested documents.</a:t>
            </a:r>
            <a:endParaRPr lang="en-US"/>
          </a:p>
          <a:p>
            <a:r>
              <a:rPr lang="en-US"/>
              <a:t>Can be installed locally or hosted in the cloud.</a:t>
            </a:r>
            <a:endParaRPr lang="en-US"/>
          </a:p>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 Document</a:t>
            </a:r>
            <a:endParaRPr lang="en-US"/>
          </a:p>
        </p:txBody>
      </p:sp>
      <p:sp>
        <p:nvSpPr>
          <p:cNvPr id="3" name="Content Placeholder 2"/>
          <p:cNvSpPr>
            <a:spLocks noGrp="1"/>
          </p:cNvSpPr>
          <p:nvPr>
            <p:ph idx="1"/>
          </p:nvPr>
        </p:nvSpPr>
        <p:spPr/>
        <p:txBody>
          <a:bodyPr/>
          <a:p>
            <a:pPr marL="0" indent="0">
              <a:buNone/>
            </a:pPr>
            <a:r>
              <a:rPr lang="en-US"/>
              <a:t>{</a:t>
            </a:r>
            <a:endParaRPr lang="en-US"/>
          </a:p>
          <a:p>
            <a:pPr marL="0" indent="0">
              <a:buNone/>
            </a:pPr>
            <a:r>
              <a:rPr lang="en-US"/>
              <a:t>	title: "Post Title 1",</a:t>
            </a:r>
            <a:endParaRPr lang="en-US"/>
          </a:p>
          <a:p>
            <a:pPr marL="0" indent="0">
              <a:buNone/>
            </a:pPr>
            <a:r>
              <a:rPr lang="en-US"/>
              <a:t>	body: "Body of post.",</a:t>
            </a:r>
            <a:endParaRPr lang="en-US"/>
          </a:p>
          <a:p>
            <a:pPr marL="0" indent="0">
              <a:buNone/>
            </a:pPr>
            <a:r>
              <a:rPr lang="en-US"/>
              <a:t>	category: "News",</a:t>
            </a:r>
            <a:endParaRPr lang="en-US"/>
          </a:p>
          <a:p>
            <a:pPr marL="0" indent="0">
              <a:buNone/>
            </a:pPr>
            <a:r>
              <a:rPr lang="en-US"/>
              <a:t>	likes: 1,</a:t>
            </a:r>
            <a:endParaRPr lang="en-US"/>
          </a:p>
          <a:p>
            <a:pPr marL="0" indent="0">
              <a:buNone/>
            </a:pPr>
            <a:r>
              <a:rPr lang="en-US"/>
              <a:t>	tags: ["news", "events"],</a:t>
            </a:r>
            <a:endParaRPr lang="en-US"/>
          </a:p>
          <a:p>
            <a:pPr marL="0" indent="0">
              <a:buNone/>
            </a:pPr>
            <a:r>
              <a:rPr lang="en-US"/>
              <a:t>	date: Date()</a:t>
            </a:r>
            <a:endParaRPr lang="en-US"/>
          </a:p>
          <a:p>
            <a:pPr marL="0" indent="0">
              <a:buNone/>
            </a:pPr>
            <a:r>
              <a:rPr lang="en-US"/>
              <a:t>}</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SQL vs Document Databases</a:t>
            </a:r>
            <a:endParaRPr lang="en-US"/>
          </a:p>
        </p:txBody>
      </p:sp>
      <p:graphicFrame>
        <p:nvGraphicFramePr>
          <p:cNvPr id="5" name="Table 4"/>
          <p:cNvGraphicFramePr/>
          <p:nvPr/>
        </p:nvGraphicFramePr>
        <p:xfrm>
          <a:off x="546735" y="1473200"/>
          <a:ext cx="10985500" cy="5013960"/>
        </p:xfrm>
        <a:graphic>
          <a:graphicData uri="http://schemas.openxmlformats.org/drawingml/2006/table">
            <a:tbl>
              <a:tblPr/>
              <a:tblGrid>
                <a:gridCol w="2202815"/>
                <a:gridCol w="3804285"/>
                <a:gridCol w="4978400"/>
              </a:tblGrid>
              <a:tr h="626745">
                <a:tc>
                  <a:txBody>
                    <a:bodyPr/>
                    <a:p>
                      <a:pPr indent="0" algn="ctr">
                        <a:buNone/>
                      </a:pPr>
                      <a:r>
                        <a:rPr lang="en-US" sz="2000" b="1">
                          <a:solidFill>
                            <a:srgbClr val="0D0D0D"/>
                          </a:solidFill>
                          <a:latin typeface="Segoe UI" panose="020B0502040204020203" charset="-122"/>
                        </a:rPr>
                        <a:t>Feature</a:t>
                      </a:r>
                      <a:endParaRPr lang="en-US" sz="2000" b="1">
                        <a:solidFill>
                          <a:srgbClr val="0D0D0D"/>
                        </a:solidFill>
                        <a:latin typeface="Segoe UI" panose="020B0502040204020203" charset="-122"/>
                      </a:endParaRPr>
                    </a:p>
                  </a:txBody>
                  <a:tcPr marL="12700" marR="12700" marT="12700" vert="horz" anchor="b" anchorCtr="0">
                    <a:lnL>
                      <a:noFill/>
                    </a:lnL>
                    <a:lnR w="12700" cap="flat" cmpd="sng">
                      <a:solidFill>
                        <a:srgbClr val="E3E3E3"/>
                      </a:solidFill>
                      <a:prstDash val="solid"/>
                      <a:headEnd type="none" w="med" len="med"/>
                      <a:tailEnd type="none" w="med" len="med"/>
                    </a:lnR>
                    <a:lnT cap="flat">
                      <a:noFill/>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2000" b="1">
                          <a:solidFill>
                            <a:srgbClr val="0D0D0D"/>
                          </a:solidFill>
                          <a:latin typeface="Segoe UI" panose="020B0502040204020203" charset="-122"/>
                        </a:rPr>
                        <a:t>SQL Databases</a:t>
                      </a:r>
                      <a:endParaRPr lang="en-US" sz="2000" b="1">
                        <a:solidFill>
                          <a:srgbClr val="0D0D0D"/>
                        </a:solidFill>
                        <a:latin typeface="Segoe UI" panose="020B0502040204020203" charset="-122"/>
                      </a:endParaRPr>
                    </a:p>
                  </a:txBody>
                  <a:tcPr marL="12700" marR="12700" marT="12700" vert="horz" anchor="b" anchorCtr="0">
                    <a:lnL w="12700" cap="flat" cmpd="sng">
                      <a:solidFill>
                        <a:srgbClr val="E3E3E3"/>
                      </a:solidFill>
                      <a:prstDash val="solid"/>
                      <a:headEnd type="none" w="med" len="med"/>
                      <a:tailEnd type="none" w="med" len="med"/>
                    </a:lnL>
                    <a:lnR w="12700" cap="flat" cmpd="sng">
                      <a:solidFill>
                        <a:srgbClr val="E3E3E3"/>
                      </a:solidFill>
                      <a:prstDash val="solid"/>
                      <a:headEnd type="none" w="med" len="med"/>
                      <a:tailEnd type="none" w="med" len="med"/>
                    </a:lnR>
                    <a:lnT cap="flat">
                      <a:noFill/>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2000" b="1">
                          <a:solidFill>
                            <a:srgbClr val="0D0D0D"/>
                          </a:solidFill>
                          <a:latin typeface="Segoe UI" panose="020B0502040204020203" charset="-122"/>
                        </a:rPr>
                        <a:t>MongoDB (Document Databases)</a:t>
                      </a:r>
                      <a:endParaRPr lang="en-US" sz="2000" b="1">
                        <a:solidFill>
                          <a:srgbClr val="0D0D0D"/>
                        </a:solidFill>
                        <a:latin typeface="Segoe UI" panose="020B0502040204020203" charset="-122"/>
                      </a:endParaRPr>
                    </a:p>
                  </a:txBody>
                  <a:tcPr marL="12700" marR="12700" marT="12700" vert="horz" anchor="b" anchorCtr="0">
                    <a:lnL w="12700" cap="flat" cmpd="sng">
                      <a:solidFill>
                        <a:srgbClr val="E3E3E3"/>
                      </a:solidFill>
                      <a:prstDash val="solid"/>
                      <a:headEnd type="none" w="med" len="med"/>
                      <a:tailEnd type="none" w="med" len="med"/>
                    </a:lnL>
                    <a:lnR cap="flat">
                      <a:noFill/>
                    </a:lnR>
                    <a:lnT cap="flat">
                      <a:noFill/>
                    </a:lnT>
                    <a:lnB w="6350" cap="flat" cmpd="sng">
                      <a:solidFill>
                        <a:srgbClr val="000000"/>
                      </a:solidFill>
                      <a:prstDash val="solid"/>
                      <a:headEnd type="none" w="med" len="med"/>
                      <a:tailEnd type="none" w="med" len="med"/>
                    </a:lnB>
                    <a:lnTlToBr>
                      <a:noFill/>
                    </a:lnTlToBr>
                    <a:lnBlToTr>
                      <a:noFill/>
                    </a:lnBlToTr>
                    <a:solidFill>
                      <a:srgbClr val="BFBFBF"/>
                    </a:solidFill>
                  </a:tcPr>
                </a:tc>
              </a:tr>
              <a:tr h="626745">
                <a:tc>
                  <a:txBody>
                    <a:bodyPr/>
                    <a:p>
                      <a:pPr indent="0">
                        <a:buNone/>
                      </a:pPr>
                      <a:r>
                        <a:rPr lang="en-US" sz="2000" b="0">
                          <a:solidFill>
                            <a:srgbClr val="0D0D0D"/>
                          </a:solidFill>
                          <a:latin typeface="Segoe UI" panose="020B0502040204020203" charset="-122"/>
                        </a:rPr>
                        <a:t>Type</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Relational Database</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Non-Relational (Document) Database</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626745">
                <a:tc>
                  <a:txBody>
                    <a:bodyPr/>
                    <a:p>
                      <a:pPr indent="0">
                        <a:buNone/>
                      </a:pPr>
                      <a:r>
                        <a:rPr lang="en-US" sz="2000" b="0">
                          <a:solidFill>
                            <a:srgbClr val="0D0D0D"/>
                          </a:solidFill>
                          <a:latin typeface="Segoe UI" panose="020B0502040204020203" charset="-122"/>
                        </a:rPr>
                        <a:t>Data Storage</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Related data in separate tables</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Data stored in flexible documents</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626745">
                <a:tc>
                  <a:txBody>
                    <a:bodyPr/>
                    <a:p>
                      <a:pPr indent="0">
                        <a:buNone/>
                      </a:pPr>
                      <a:r>
                        <a:rPr lang="en-US" sz="2000" b="0">
                          <a:solidFill>
                            <a:srgbClr val="0D0D0D"/>
                          </a:solidFill>
                          <a:latin typeface="Segoe UI" panose="020B0502040204020203" charset="-122"/>
                        </a:rPr>
                        <a:t>Data Retrieval</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Queried from multiple tables and joined</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Data often read from a single document</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626745">
                <a:tc>
                  <a:txBody>
                    <a:bodyPr/>
                    <a:p>
                      <a:pPr indent="0">
                        <a:buNone/>
                      </a:pPr>
                      <a:r>
                        <a:rPr lang="en-US" sz="2000" b="0">
                          <a:solidFill>
                            <a:srgbClr val="0D0D0D"/>
                          </a:solidFill>
                          <a:latin typeface="Segoe UI" panose="020B0502040204020203" charset="-122"/>
                        </a:rPr>
                        <a:t>Data Organization</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Tables</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Collections</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626745">
                <a:tc>
                  <a:txBody>
                    <a:bodyPr/>
                    <a:p>
                      <a:pPr indent="0">
                        <a:buNone/>
                      </a:pPr>
                      <a:r>
                        <a:rPr lang="en-US" sz="2000" b="0">
                          <a:solidFill>
                            <a:srgbClr val="0D0D0D"/>
                          </a:solidFill>
                          <a:latin typeface="Segoe UI" panose="020B0502040204020203" charset="-122"/>
                        </a:rPr>
                        <a:t>Structure</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Tabular</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Non-Tabular</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626745">
                <a:tc>
                  <a:txBody>
                    <a:bodyPr/>
                    <a:p>
                      <a:pPr indent="0">
                        <a:buNone/>
                      </a:pPr>
                      <a:r>
                        <a:rPr lang="en-US" sz="2000" b="0">
                          <a:solidFill>
                            <a:srgbClr val="0D0D0D"/>
                          </a:solidFill>
                          <a:latin typeface="Segoe UI" panose="020B0502040204020203" charset="-122"/>
                        </a:rPr>
                        <a:t>Flexibility</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Less flexible (schema changes are harder)</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More flexible (schema can evolve)</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626745">
                <a:tc>
                  <a:txBody>
                    <a:bodyPr/>
                    <a:p>
                      <a:pPr indent="0">
                        <a:buNone/>
                      </a:pPr>
                      <a:r>
                        <a:rPr lang="en-US" sz="2000" b="0">
                          <a:solidFill>
                            <a:srgbClr val="0D0D0D"/>
                          </a:solidFill>
                          <a:latin typeface="Segoe UI" panose="020B0502040204020203" charset="-122"/>
                        </a:rPr>
                        <a:t>Use Case</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Traditional applications, structured data</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2000" b="0">
                          <a:solidFill>
                            <a:srgbClr val="0D0D0D"/>
                          </a:solidFill>
                          <a:latin typeface="Segoe UI" panose="020B0502040204020203" charset="-122"/>
                        </a:rPr>
                        <a:t>Applications needing flexibility, semi-structured data</a:t>
                      </a:r>
                      <a:endParaRPr lang="en-US" sz="20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a:t>Hierarchical Data Model </a:t>
            </a:r>
            <a:endParaRPr lang="en-US"/>
          </a:p>
          <a:p>
            <a:r>
              <a:rPr lang="en-US"/>
              <a:t>Relational Data Model</a:t>
            </a:r>
            <a:endParaRPr lang="en-US"/>
          </a:p>
          <a:p>
            <a:r>
              <a:rPr lang="en-US"/>
              <a:t>Entity-Relationship Model (ER Model)</a:t>
            </a:r>
            <a:endParaRPr lang="en-US"/>
          </a:p>
          <a:p>
            <a:r>
              <a:rPr lang="en-US"/>
              <a:t>Document Data Model</a:t>
            </a:r>
            <a:endParaRPr lang="en-US"/>
          </a:p>
          <a:p>
            <a:r>
              <a:rPr lang="en-US"/>
              <a:t>Key-Value Data Mode</a:t>
            </a:r>
            <a:endParaRPr lang="en-US"/>
          </a:p>
          <a:p>
            <a:r>
              <a:rPr lang="en-US"/>
              <a:t>Graph Data Model</a:t>
            </a:r>
            <a:endParaRPr lang="en-US"/>
          </a:p>
          <a:p>
            <a:r>
              <a:rPr lang="en-US"/>
              <a:t>Multi-Model Databases</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Local vs Cloud Database</a:t>
            </a:r>
            <a:endParaRPr lang="en-US"/>
          </a:p>
        </p:txBody>
      </p:sp>
      <p:sp>
        <p:nvSpPr>
          <p:cNvPr id="3" name="Content Placeholder 2"/>
          <p:cNvSpPr>
            <a:spLocks noGrp="1"/>
          </p:cNvSpPr>
          <p:nvPr>
            <p:ph idx="1"/>
          </p:nvPr>
        </p:nvSpPr>
        <p:spPr/>
        <p:txBody>
          <a:bodyPr>
            <a:normAutofit fontScale="90000"/>
          </a:bodyPr>
          <a:p>
            <a:r>
              <a:rPr lang="en-US"/>
              <a:t>MongoDB can be installed locally, which will allow you to host your own MongoDB server on your hardware. This requires you to manage your server, upgrades, and any other maintenance.</a:t>
            </a:r>
            <a:endParaRPr lang="en-US"/>
          </a:p>
          <a:p>
            <a:r>
              <a:rPr lang="en-US"/>
              <a:t>You can download and use the MongoDB open source Community Server on your hardware for free.</a:t>
            </a:r>
            <a:endParaRPr lang="en-US"/>
          </a:p>
          <a:p>
            <a:endParaRPr lang="en-US"/>
          </a:p>
          <a:p>
            <a:r>
              <a:rPr lang="en-US"/>
              <a:t>on the other hand, you can use MongoDB Atlas, a cloud database platform. This is much easier than hosting your own local database.</a:t>
            </a:r>
            <a:endParaRPr lang="en-US"/>
          </a:p>
          <a:p>
            <a:r>
              <a:rPr lang="en-US"/>
              <a:t>To be able to experiment with the code examples, you will need access to a MongoDB database.</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MongoDB Atlas</a:t>
            </a:r>
            <a:endParaRPr lang="en-US"/>
          </a:p>
        </p:txBody>
      </p:sp>
      <p:pic>
        <p:nvPicPr>
          <p:cNvPr id="4" name="Picture 3"/>
          <p:cNvPicPr>
            <a:picLocks noChangeAspect="1"/>
          </p:cNvPicPr>
          <p:nvPr/>
        </p:nvPicPr>
        <p:blipFill>
          <a:blip r:embed="rId1"/>
          <a:stretch>
            <a:fillRect/>
          </a:stretch>
        </p:blipFill>
        <p:spPr>
          <a:xfrm>
            <a:off x="506730" y="1844040"/>
            <a:ext cx="11590020" cy="501396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Generate Queries in natural language </a:t>
            </a:r>
            <a:endParaRPr lang="en-US"/>
          </a:p>
        </p:txBody>
      </p:sp>
      <p:pic>
        <p:nvPicPr>
          <p:cNvPr id="4" name="Picture 3"/>
          <p:cNvPicPr>
            <a:picLocks noChangeAspect="1"/>
          </p:cNvPicPr>
          <p:nvPr/>
        </p:nvPicPr>
        <p:blipFill>
          <a:blip r:embed="rId1"/>
          <a:stretch>
            <a:fillRect/>
          </a:stretch>
        </p:blipFill>
        <p:spPr>
          <a:xfrm>
            <a:off x="977265" y="1565275"/>
            <a:ext cx="9729470" cy="519747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Mongodb Compass docs </a:t>
            </a:r>
            <a:endParaRPr lang="en-US"/>
          </a:p>
        </p:txBody>
      </p:sp>
      <p:sp>
        <p:nvSpPr>
          <p:cNvPr id="3" name="Content Placeholder 2"/>
          <p:cNvSpPr>
            <a:spLocks noGrp="1"/>
          </p:cNvSpPr>
          <p:nvPr>
            <p:ph idx="1"/>
          </p:nvPr>
        </p:nvSpPr>
        <p:spPr/>
        <p:txBody>
          <a:bodyPr/>
          <a:p>
            <a:r>
              <a:rPr lang="en-US"/>
              <a:t>https://www.mongodb.com/docs/compass/current/ </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Creating Indexes </a:t>
            </a:r>
            <a:endParaRPr lang="en-US"/>
          </a:p>
        </p:txBody>
      </p:sp>
      <p:sp>
        <p:nvSpPr>
          <p:cNvPr id="3" name="Content Placeholder 2"/>
          <p:cNvSpPr>
            <a:spLocks noGrp="1"/>
          </p:cNvSpPr>
          <p:nvPr>
            <p:ph idx="1"/>
          </p:nvPr>
        </p:nvSpPr>
        <p:spPr/>
        <p:txBody>
          <a:bodyPr/>
          <a:p>
            <a:r>
              <a:rPr lang="en-US"/>
              <a:t>to improve the performance of query time </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Blogs doc sample </a:t>
            </a:r>
            <a:endParaRPr lang="en-US"/>
          </a:p>
        </p:txBody>
      </p:sp>
      <p:sp>
        <p:nvSpPr>
          <p:cNvPr id="3" name="Content Placeholder 2"/>
          <p:cNvSpPr>
            <a:spLocks noGrp="1"/>
          </p:cNvSpPr>
          <p:nvPr>
            <p:ph idx="1"/>
          </p:nvPr>
        </p:nvSpPr>
        <p:spPr>
          <a:xfrm>
            <a:off x="838200" y="1338580"/>
            <a:ext cx="10515600" cy="4838700"/>
          </a:xfrm>
        </p:spPr>
        <p:txBody>
          <a:bodyPr>
            <a:noAutofit/>
          </a:bodyPr>
          <a:p>
            <a:pPr marL="0" indent="0">
              <a:buNone/>
            </a:pPr>
            <a:r>
              <a:rPr lang="en-US" sz="2000"/>
              <a:t>[</a:t>
            </a:r>
            <a:endParaRPr lang="en-US" sz="2000"/>
          </a:p>
          <a:p>
            <a:pPr marL="0" indent="0">
              <a:buNone/>
            </a:pPr>
            <a:r>
              <a:rPr lang="en-US" sz="2000"/>
              <a:t>    {</a:t>
            </a:r>
            <a:endParaRPr lang="en-US" sz="2000"/>
          </a:p>
          <a:p>
            <a:pPr marL="0" indent="0">
              <a:buNone/>
            </a:pPr>
            <a:r>
              <a:rPr lang="en-US" sz="2000"/>
              <a:t>        "title": "Exploring the Future of AI Technology",</a:t>
            </a:r>
            <a:endParaRPr lang="en-US" sz="2000"/>
          </a:p>
          <a:p>
            <a:pPr marL="0" indent="0">
              <a:buNone/>
            </a:pPr>
            <a:r>
              <a:rPr lang="en-US" sz="2000"/>
              <a:t>        "date": "2024-06-01",</a:t>
            </a:r>
            <a:endParaRPr lang="en-US" sz="2000"/>
          </a:p>
          <a:p>
            <a:pPr marL="0" indent="0">
              <a:buNone/>
            </a:pPr>
            <a:r>
              <a:rPr lang="en-US" sz="2000"/>
              <a:t>        "body": "Artificial Intelligence (AI) is rapidly evolving and transforming various industries...",</a:t>
            </a:r>
            <a:endParaRPr lang="en-US" sz="2000"/>
          </a:p>
          <a:p>
            <a:pPr marL="0" indent="0">
              <a:buNone/>
            </a:pPr>
            <a:r>
              <a:rPr lang="en-US" sz="2000"/>
              <a:t>        "category": "news",</a:t>
            </a:r>
            <a:endParaRPr lang="en-US" sz="2000"/>
          </a:p>
          <a:p>
            <a:pPr marL="0" indent="0">
              <a:buNone/>
            </a:pPr>
            <a:r>
              <a:rPr lang="en-US" sz="2000"/>
              <a:t>        "tags": ["AI", "technology", "innovation"],</a:t>
            </a:r>
            <a:endParaRPr lang="en-US" sz="2000"/>
          </a:p>
          <a:p>
            <a:pPr marL="0" indent="0">
              <a:buNone/>
            </a:pPr>
            <a:r>
              <a:rPr lang="en-US" sz="2000"/>
              <a:t>        "like_count": 120,</a:t>
            </a:r>
            <a:endParaRPr lang="en-US" sz="2000"/>
          </a:p>
          <a:p>
            <a:pPr marL="0" indent="0">
              <a:buNone/>
            </a:pPr>
            <a:r>
              <a:rPr lang="en-US" sz="2000"/>
              <a:t>        "share_count": 45</a:t>
            </a:r>
            <a:endParaRPr lang="en-US" sz="2000"/>
          </a:p>
          <a:p>
            <a:pPr marL="0" indent="0">
              <a:buNone/>
            </a:pPr>
            <a:r>
              <a:rPr lang="en-US" sz="2000"/>
              <a:t>    },</a:t>
            </a:r>
            <a:endParaRPr lang="en-US" sz="2000"/>
          </a:p>
          <a:p>
            <a:pPr marL="0" indent="0">
              <a:buNone/>
            </a:pPr>
            <a:r>
              <a:rPr lang="en-US" sz="2000"/>
              <a:t>.....</a:t>
            </a:r>
            <a:endParaRPr lang="en-US" sz="2000"/>
          </a:p>
          <a:p>
            <a:pPr marL="0" indent="0">
              <a:buNone/>
            </a:pPr>
            <a:r>
              <a:rPr lang="en-US" sz="2000"/>
              <a:t>]</a:t>
            </a:r>
            <a:endParaRPr lang="en-US" sz="20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Questions </a:t>
            </a:r>
            <a:endParaRPr lang="en-US"/>
          </a:p>
        </p:txBody>
      </p:sp>
      <p:pic>
        <p:nvPicPr>
          <p:cNvPr id="100" name="Picture 99"/>
          <p:cNvPicPr/>
          <p:nvPr/>
        </p:nvPicPr>
        <p:blipFill>
          <a:blip r:embed="rId1"/>
          <a:stretch>
            <a:fillRect/>
          </a:stretch>
        </p:blipFill>
        <p:spPr>
          <a:xfrm>
            <a:off x="3168015" y="1355725"/>
            <a:ext cx="7316470" cy="461772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 </a:t>
            </a:r>
            <a:endParaRPr lang="en-US"/>
          </a:p>
        </p:txBody>
      </p:sp>
      <p:graphicFrame>
        <p:nvGraphicFramePr>
          <p:cNvPr id="9" name="Table 8"/>
          <p:cNvGraphicFramePr/>
          <p:nvPr/>
        </p:nvGraphicFramePr>
        <p:xfrm>
          <a:off x="346075" y="1390650"/>
          <a:ext cx="11474450" cy="6293485"/>
        </p:xfrm>
        <a:graphic>
          <a:graphicData uri="http://schemas.openxmlformats.org/drawingml/2006/table">
            <a:tbl>
              <a:tblPr firstRow="1" bandRow="1">
                <a:tableStyleId>{5C22544A-7EE6-4342-B048-85BDC9FD1C3A}</a:tableStyleId>
              </a:tblPr>
              <a:tblGrid>
                <a:gridCol w="2294890"/>
                <a:gridCol w="2294890"/>
                <a:gridCol w="2294890"/>
                <a:gridCol w="2294890"/>
                <a:gridCol w="2294890"/>
              </a:tblGrid>
              <a:tr h="504190">
                <a:tc>
                  <a:txBody>
                    <a:bodyPr/>
                    <a:p>
                      <a:pPr>
                        <a:buNone/>
                      </a:pPr>
                      <a:r>
                        <a:rPr lang="en-US"/>
                        <a:t>Data Model</a:t>
                      </a:r>
                      <a:endParaRPr lang="en-US"/>
                    </a:p>
                  </a:txBody>
                  <a:tcPr/>
                </a:tc>
                <a:tc>
                  <a:txBody>
                    <a:bodyPr/>
                    <a:p>
                      <a:pPr>
                        <a:buNone/>
                      </a:pPr>
                      <a:r>
                        <a:rPr lang="en-US"/>
                        <a:t>Structure</a:t>
                      </a:r>
                      <a:endParaRPr lang="en-US"/>
                    </a:p>
                  </a:txBody>
                  <a:tcPr/>
                </a:tc>
                <a:tc>
                  <a:txBody>
                    <a:bodyPr/>
                    <a:p>
                      <a:pPr>
                        <a:buNone/>
                      </a:pPr>
                      <a:r>
                        <a:rPr lang="en-US"/>
                        <a:t>Relationships</a:t>
                      </a:r>
                      <a:endParaRPr lang="en-US"/>
                    </a:p>
                  </a:txBody>
                  <a:tcPr/>
                </a:tc>
                <a:tc>
                  <a:txBody>
                    <a:bodyPr/>
                    <a:p>
                      <a:pPr>
                        <a:buNone/>
                      </a:pPr>
                      <a:r>
                        <a:rPr lang="en-US"/>
                        <a:t>Use Cases</a:t>
                      </a:r>
                      <a:endParaRPr lang="en-US"/>
                    </a:p>
                  </a:txBody>
                  <a:tcPr/>
                </a:tc>
                <a:tc>
                  <a:txBody>
                    <a:bodyPr/>
                    <a:p>
                      <a:pPr>
                        <a:buNone/>
                      </a:pPr>
                      <a:r>
                        <a:rPr lang="en-US"/>
                        <a:t>Tools</a:t>
                      </a:r>
                      <a:endParaRPr lang="en-US"/>
                    </a:p>
                  </a:txBody>
                  <a:tcPr/>
                </a:tc>
              </a:tr>
              <a:tr h="920115">
                <a:tc>
                  <a:txBody>
                    <a:bodyPr/>
                    <a:p>
                      <a:pPr>
                        <a:buNone/>
                      </a:pPr>
                      <a:r>
                        <a:rPr lang="en-US"/>
                        <a:t>Hierarchical Data Model</a:t>
                      </a:r>
                      <a:endParaRPr lang="en-US"/>
                    </a:p>
                  </a:txBody>
                  <a:tcPr/>
                </a:tc>
                <a:tc>
                  <a:txBody>
                    <a:bodyPr/>
                    <a:p>
                      <a:pPr>
                        <a:buNone/>
                      </a:pPr>
                      <a:r>
                        <a:rPr lang="en-US"/>
                        <a:t>Tree-like structure</a:t>
                      </a:r>
                      <a:endParaRPr lang="en-US"/>
                    </a:p>
                  </a:txBody>
                  <a:tcPr/>
                </a:tc>
                <a:tc>
                  <a:txBody>
                    <a:bodyPr/>
                    <a:p>
                      <a:pPr>
                        <a:buNone/>
                      </a:pPr>
                      <a:r>
                        <a:rPr lang="en-US"/>
                        <a:t>Parent-child</a:t>
                      </a:r>
                      <a:endParaRPr lang="en-US"/>
                    </a:p>
                  </a:txBody>
                  <a:tcPr/>
                </a:tc>
                <a:tc>
                  <a:txBody>
                    <a:bodyPr/>
                    <a:p>
                      <a:pPr>
                        <a:buNone/>
                      </a:pPr>
                      <a:r>
                        <a:rPr lang="en-US"/>
                        <a:t>Organizational charts, file systems</a:t>
                      </a:r>
                      <a:endParaRPr lang="en-US"/>
                    </a:p>
                  </a:txBody>
                  <a:tcPr/>
                </a:tc>
                <a:tc>
                  <a:txBody>
                    <a:bodyPr/>
                    <a:p>
                      <a:pPr>
                        <a:buNone/>
                      </a:pPr>
                      <a:r>
                        <a:rPr lang="en-US" b="0"/>
                        <a:t>XML</a:t>
                      </a:r>
                      <a:endParaRPr lang="en-US" b="0"/>
                    </a:p>
                  </a:txBody>
                  <a:tcPr/>
                </a:tc>
              </a:tr>
              <a:tr h="920115">
                <a:tc>
                  <a:txBody>
                    <a:bodyPr/>
                    <a:p>
                      <a:pPr>
                        <a:buNone/>
                      </a:pPr>
                      <a:r>
                        <a:rPr lang="en-US"/>
                        <a:t>Relational Data Model</a:t>
                      </a:r>
                      <a:endParaRPr lang="en-US"/>
                    </a:p>
                    <a:p>
                      <a:pPr>
                        <a:buNone/>
                      </a:pPr>
                      <a:endParaRPr lang="en-US" sz="1800">
                        <a:sym typeface="+mn-ea"/>
                      </a:endParaRPr>
                    </a:p>
                    <a:p>
                      <a:pPr>
                        <a:buNone/>
                      </a:pPr>
                      <a:r>
                        <a:rPr lang="en-US" sz="1800">
                          <a:sym typeface="+mn-ea"/>
                        </a:rPr>
                        <a:t>Entity-Relationship Model</a:t>
                      </a:r>
                      <a:endParaRPr lang="en-US" sz="1800"/>
                    </a:p>
                    <a:p>
                      <a:pPr>
                        <a:buNone/>
                      </a:pPr>
                      <a:endParaRPr lang="en-US"/>
                    </a:p>
                  </a:txBody>
                  <a:tcPr/>
                </a:tc>
                <a:tc>
                  <a:txBody>
                    <a:bodyPr/>
                    <a:p>
                      <a:pPr>
                        <a:buNone/>
                      </a:pPr>
                      <a:r>
                        <a:rPr lang="en-US"/>
                        <a:t>Tables (relations)</a:t>
                      </a:r>
                      <a:endParaRPr lang="en-US"/>
                    </a:p>
                    <a:p>
                      <a:pPr>
                        <a:buNone/>
                      </a:pPr>
                      <a:endParaRPr lang="en-US"/>
                    </a:p>
                    <a:p>
                      <a:pPr>
                        <a:buNone/>
                      </a:pPr>
                      <a:r>
                        <a:rPr lang="en-US" sz="1800">
                          <a:sym typeface="+mn-ea"/>
                        </a:rPr>
                        <a:t>Entities and relationships</a:t>
                      </a:r>
                      <a:endParaRPr lang="en-US" sz="1800"/>
                    </a:p>
                    <a:p>
                      <a:pPr>
                        <a:buNone/>
                      </a:pPr>
                      <a:endParaRPr lang="en-US"/>
                    </a:p>
                  </a:txBody>
                  <a:tcPr/>
                </a:tc>
                <a:tc>
                  <a:txBody>
                    <a:bodyPr/>
                    <a:p>
                      <a:pPr>
                        <a:buNone/>
                      </a:pPr>
                      <a:r>
                        <a:rPr lang="en-US"/>
                        <a:t>Foreign keys and primary keys</a:t>
                      </a:r>
                      <a:endParaRPr lang="en-US"/>
                    </a:p>
                    <a:p>
                      <a:pPr>
                        <a:buNone/>
                      </a:pPr>
                      <a:endParaRPr lang="en-US"/>
                    </a:p>
                    <a:p>
                      <a:pPr>
                        <a:buNone/>
                      </a:pPr>
                      <a:r>
                        <a:rPr lang="en-US" sz="1800">
                          <a:sym typeface="+mn-ea"/>
                        </a:rPr>
                        <a:t>One-to-one, one-to-many, many-to-many</a:t>
                      </a:r>
                      <a:endParaRPr lang="en-US" sz="1800"/>
                    </a:p>
                    <a:p>
                      <a:pPr>
                        <a:buNone/>
                      </a:pPr>
                      <a:endParaRPr lang="en-US"/>
                    </a:p>
                  </a:txBody>
                  <a:tcPr/>
                </a:tc>
                <a:tc>
                  <a:txBody>
                    <a:bodyPr/>
                    <a:p>
                      <a:pPr>
                        <a:buNone/>
                      </a:pPr>
                      <a:r>
                        <a:rPr lang="en-US"/>
                        <a:t>Financial systems, inventory management</a:t>
                      </a:r>
                      <a:endParaRPr lang="en-US"/>
                    </a:p>
                    <a:p>
                      <a:pPr>
                        <a:buNone/>
                      </a:pPr>
                      <a:endParaRPr lang="en-US"/>
                    </a:p>
                    <a:p>
                      <a:pPr>
                        <a:buNone/>
                      </a:pPr>
                      <a:r>
                        <a:rPr lang="en-US" sz="1800">
                          <a:sym typeface="+mn-ea"/>
                        </a:rPr>
                        <a:t>Database design</a:t>
                      </a:r>
                      <a:endParaRPr lang="en-US" sz="1800"/>
                    </a:p>
                    <a:p>
                      <a:pPr>
                        <a:buNone/>
                      </a:pPr>
                      <a:endParaRPr lang="en-US"/>
                    </a:p>
                  </a:txBody>
                  <a:tcPr/>
                </a:tc>
                <a:tc>
                  <a:txBody>
                    <a:bodyPr/>
                    <a:p>
                      <a:pPr>
                        <a:buNone/>
                      </a:pPr>
                      <a:r>
                        <a:rPr lang="en-US"/>
                        <a:t>SQLite Browser, MS SQL Server, </a:t>
                      </a:r>
                      <a:r>
                        <a:rPr lang="en-US" sz="1800">
                          <a:sym typeface="+mn-ea"/>
                        </a:rPr>
                        <a:t>MySQL, PostgreSQL,</a:t>
                      </a:r>
                      <a:endParaRPr lang="en-US"/>
                    </a:p>
                    <a:p>
                      <a:pPr>
                        <a:buNone/>
                      </a:pPr>
                      <a:endParaRPr lang="en-US"/>
                    </a:p>
                    <a:p>
                      <a:pPr>
                        <a:buNone/>
                      </a:pPr>
                      <a:r>
                        <a:rPr lang="en-US" sz="1800">
                          <a:sym typeface="+mn-ea"/>
                        </a:rPr>
                        <a:t>BigER vs code plugin</a:t>
                      </a:r>
                      <a:endParaRPr lang="en-US"/>
                    </a:p>
                  </a:txBody>
                  <a:tcPr/>
                </a:tc>
              </a:tr>
              <a:tr h="920115">
                <a:tc>
                  <a:txBody>
                    <a:bodyPr/>
                    <a:p>
                      <a:pPr>
                        <a:buNone/>
                      </a:pPr>
                      <a:r>
                        <a:rPr lang="en-US"/>
                        <a:t>Document Data Model (NoSQL database) </a:t>
                      </a:r>
                      <a:endParaRPr lang="en-US"/>
                    </a:p>
                  </a:txBody>
                  <a:tcPr/>
                </a:tc>
                <a:tc>
                  <a:txBody>
                    <a:bodyPr/>
                    <a:p>
                      <a:pPr>
                        <a:buNone/>
                      </a:pPr>
                      <a:r>
                        <a:rPr lang="en-US"/>
                        <a:t>Documents (JSON, XML)</a:t>
                      </a:r>
                      <a:endParaRPr lang="en-US"/>
                    </a:p>
                  </a:txBody>
                  <a:tcPr/>
                </a:tc>
                <a:tc>
                  <a:txBody>
                    <a:bodyPr/>
                    <a:p>
                      <a:pPr>
                        <a:buNone/>
                      </a:pPr>
                      <a:r>
                        <a:rPr lang="en-US"/>
                        <a:t>Embedded relationships</a:t>
                      </a:r>
                      <a:endParaRPr lang="en-US"/>
                    </a:p>
                  </a:txBody>
                  <a:tcPr/>
                </a:tc>
                <a:tc>
                  <a:txBody>
                    <a:bodyPr/>
                    <a:p>
                      <a:pPr>
                        <a:buNone/>
                      </a:pPr>
                      <a:r>
                        <a:rPr lang="en-US"/>
                        <a:t>Content management systems, web applications</a:t>
                      </a:r>
                      <a:endParaRPr lang="en-US"/>
                    </a:p>
                  </a:txBody>
                  <a:tcPr/>
                </a:tc>
                <a:tc>
                  <a:txBody>
                    <a:bodyPr/>
                    <a:p>
                      <a:pPr>
                        <a:buNone/>
                      </a:pPr>
                      <a:r>
                        <a:rPr lang="en-US"/>
                        <a:t>MongoDB, CouchDB</a:t>
                      </a:r>
                      <a:endParaRPr lang="en-US"/>
                    </a:p>
                  </a:txBody>
                  <a:tcPr/>
                </a:tc>
              </a:tr>
              <a:tr h="920115">
                <a:tc>
                  <a:txBody>
                    <a:bodyPr/>
                    <a:p>
                      <a:pPr>
                        <a:buNone/>
                      </a:pPr>
                      <a:r>
                        <a:rPr lang="en-US"/>
                        <a:t>Key-Value Data Model</a:t>
                      </a:r>
                      <a:endParaRPr lang="en-US"/>
                    </a:p>
                  </a:txBody>
                  <a:tcPr/>
                </a:tc>
                <a:tc>
                  <a:txBody>
                    <a:bodyPr/>
                    <a:p>
                      <a:pPr>
                        <a:buNone/>
                      </a:pPr>
                      <a:r>
                        <a:rPr lang="en-US"/>
                        <a:t>Key-value pairs</a:t>
                      </a:r>
                      <a:endParaRPr lang="en-US"/>
                    </a:p>
                  </a:txBody>
                  <a:tcPr/>
                </a:tc>
                <a:tc>
                  <a:txBody>
                    <a:bodyPr/>
                    <a:p>
                      <a:pPr>
                        <a:buNone/>
                      </a:pPr>
                      <a:r>
                        <a:rPr lang="en-US"/>
                        <a:t>Simple lookup</a:t>
                      </a:r>
                      <a:endParaRPr lang="en-US"/>
                    </a:p>
                  </a:txBody>
                  <a:tcPr/>
                </a:tc>
                <a:tc>
                  <a:txBody>
                    <a:bodyPr/>
                    <a:p>
                      <a:pPr>
                        <a:buNone/>
                      </a:pPr>
                      <a:r>
                        <a:rPr lang="en-US"/>
                        <a:t>Session storage, user profiles</a:t>
                      </a:r>
                      <a:endParaRPr lang="en-US"/>
                    </a:p>
                  </a:txBody>
                  <a:tcPr/>
                </a:tc>
                <a:tc>
                  <a:txBody>
                    <a:bodyPr/>
                    <a:p>
                      <a:pPr>
                        <a:buNone/>
                      </a:pPr>
                      <a:r>
                        <a:rPr lang="en-US"/>
                        <a:t>Redis, DynamoDB</a:t>
                      </a:r>
                      <a:endParaRPr lang="en-US"/>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 (Cont.)</a:t>
            </a:r>
            <a:endParaRPr lang="en-US"/>
          </a:p>
        </p:txBody>
      </p:sp>
      <p:graphicFrame>
        <p:nvGraphicFramePr>
          <p:cNvPr id="9" name="Table 8"/>
          <p:cNvGraphicFramePr/>
          <p:nvPr/>
        </p:nvGraphicFramePr>
        <p:xfrm>
          <a:off x="346075" y="1390650"/>
          <a:ext cx="11474450" cy="6293485"/>
        </p:xfrm>
        <a:graphic>
          <a:graphicData uri="http://schemas.openxmlformats.org/drawingml/2006/table">
            <a:tbl>
              <a:tblPr firstRow="1" bandRow="1">
                <a:tableStyleId>{5C22544A-7EE6-4342-B048-85BDC9FD1C3A}</a:tableStyleId>
              </a:tblPr>
              <a:tblGrid>
                <a:gridCol w="2294890"/>
                <a:gridCol w="2294890"/>
                <a:gridCol w="2294890"/>
                <a:gridCol w="2294890"/>
                <a:gridCol w="2294890"/>
              </a:tblGrid>
              <a:tr h="504190">
                <a:tc>
                  <a:txBody>
                    <a:bodyPr/>
                    <a:p>
                      <a:pPr>
                        <a:buNone/>
                      </a:pPr>
                      <a:r>
                        <a:rPr lang="en-US"/>
                        <a:t>Data Model</a:t>
                      </a:r>
                      <a:endParaRPr lang="en-US"/>
                    </a:p>
                  </a:txBody>
                  <a:tcPr/>
                </a:tc>
                <a:tc>
                  <a:txBody>
                    <a:bodyPr/>
                    <a:p>
                      <a:pPr>
                        <a:buNone/>
                      </a:pPr>
                      <a:r>
                        <a:rPr lang="en-US"/>
                        <a:t>Structure</a:t>
                      </a:r>
                      <a:endParaRPr lang="en-US"/>
                    </a:p>
                  </a:txBody>
                  <a:tcPr/>
                </a:tc>
                <a:tc>
                  <a:txBody>
                    <a:bodyPr/>
                    <a:p>
                      <a:pPr>
                        <a:buNone/>
                      </a:pPr>
                      <a:r>
                        <a:rPr lang="en-US"/>
                        <a:t>Relationships</a:t>
                      </a:r>
                      <a:endParaRPr lang="en-US"/>
                    </a:p>
                  </a:txBody>
                  <a:tcPr/>
                </a:tc>
                <a:tc>
                  <a:txBody>
                    <a:bodyPr/>
                    <a:p>
                      <a:pPr>
                        <a:buNone/>
                      </a:pPr>
                      <a:r>
                        <a:rPr lang="en-US"/>
                        <a:t>Use Cases</a:t>
                      </a:r>
                      <a:endParaRPr lang="en-US"/>
                    </a:p>
                  </a:txBody>
                  <a:tcPr/>
                </a:tc>
                <a:tc>
                  <a:txBody>
                    <a:bodyPr/>
                    <a:p>
                      <a:pPr>
                        <a:buNone/>
                      </a:pPr>
                      <a:r>
                        <a:rPr lang="en-US"/>
                        <a:t>Tools</a:t>
                      </a:r>
                      <a:endParaRPr lang="en-US"/>
                    </a:p>
                  </a:txBody>
                  <a:tcPr/>
                </a:tc>
              </a:tr>
              <a:tr h="920115">
                <a:tc>
                  <a:txBody>
                    <a:bodyPr/>
                    <a:p>
                      <a:pPr>
                        <a:buNone/>
                      </a:pPr>
                      <a:r>
                        <a:rPr lang="en-US"/>
                        <a:t>Column-Family Data Model</a:t>
                      </a:r>
                      <a:endParaRPr lang="en-US"/>
                    </a:p>
                  </a:txBody>
                  <a:tcPr/>
                </a:tc>
                <a:tc>
                  <a:txBody>
                    <a:bodyPr/>
                    <a:p>
                      <a:pPr>
                        <a:buNone/>
                      </a:pPr>
                      <a:r>
                        <a:rPr lang="en-US"/>
                        <a:t>Columns grouped into families</a:t>
                      </a:r>
                      <a:endParaRPr lang="en-US"/>
                    </a:p>
                  </a:txBody>
                  <a:tcPr/>
                </a:tc>
                <a:tc>
                  <a:txBody>
                    <a:bodyPr/>
                    <a:p>
                      <a:pPr>
                        <a:buNone/>
                      </a:pPr>
                      <a:r>
                        <a:rPr lang="en-US"/>
                        <a:t>Optimized read/write operations</a:t>
                      </a:r>
                      <a:endParaRPr lang="en-US"/>
                    </a:p>
                  </a:txBody>
                  <a:tcPr/>
                </a:tc>
                <a:tc>
                  <a:txBody>
                    <a:bodyPr/>
                    <a:p>
                      <a:pPr>
                        <a:buNone/>
                      </a:pPr>
                      <a:r>
                        <a:rPr lang="en-US"/>
                        <a:t>Time-series data, big data applications</a:t>
                      </a:r>
                      <a:endParaRPr lang="en-US"/>
                    </a:p>
                  </a:txBody>
                  <a:tcPr/>
                </a:tc>
                <a:tc>
                  <a:txBody>
                    <a:bodyPr/>
                    <a:p>
                      <a:pPr>
                        <a:buNone/>
                      </a:pPr>
                      <a:r>
                        <a:rPr lang="en-US" b="0"/>
                        <a:t>Cassandra, HBase</a:t>
                      </a:r>
                      <a:endParaRPr lang="en-US" b="0"/>
                    </a:p>
                  </a:txBody>
                  <a:tcPr/>
                </a:tc>
              </a:tr>
              <a:tr h="920115">
                <a:tc>
                  <a:txBody>
                    <a:bodyPr/>
                    <a:p>
                      <a:pPr>
                        <a:buNone/>
                      </a:pPr>
                      <a:r>
                        <a:rPr lang="en-US"/>
                        <a:t>Graph Data Model</a:t>
                      </a:r>
                      <a:endParaRPr lang="en-US"/>
                    </a:p>
                  </a:txBody>
                  <a:tcPr/>
                </a:tc>
                <a:tc>
                  <a:txBody>
                    <a:bodyPr/>
                    <a:p>
                      <a:pPr>
                        <a:buNone/>
                      </a:pPr>
                      <a:r>
                        <a:rPr lang="en-US"/>
                        <a:t>Nodes and edges</a:t>
                      </a:r>
                      <a:endParaRPr lang="en-US"/>
                    </a:p>
                  </a:txBody>
                  <a:tcPr/>
                </a:tc>
                <a:tc>
                  <a:txBody>
                    <a:bodyPr/>
                    <a:p>
                      <a:pPr>
                        <a:buNone/>
                      </a:pPr>
                      <a:r>
                        <a:rPr lang="en-US"/>
                        <a:t>Explicitly stored edges</a:t>
                      </a:r>
                      <a:endParaRPr lang="en-US"/>
                    </a:p>
                  </a:txBody>
                  <a:tcPr/>
                </a:tc>
                <a:tc>
                  <a:txBody>
                    <a:bodyPr/>
                    <a:p>
                      <a:pPr>
                        <a:buNone/>
                      </a:pPr>
                      <a:r>
                        <a:rPr lang="en-US"/>
                        <a:t>Social networks, recommendation engines</a:t>
                      </a:r>
                      <a:endParaRPr lang="en-US"/>
                    </a:p>
                  </a:txBody>
                  <a:tcPr/>
                </a:tc>
                <a:tc>
                  <a:txBody>
                    <a:bodyPr/>
                    <a:p>
                      <a:pPr>
                        <a:buNone/>
                      </a:pPr>
                      <a:r>
                        <a:rPr lang="en-US"/>
                        <a:t>Neo4j, OrientDB</a:t>
                      </a:r>
                      <a:endParaRPr lang="en-US"/>
                    </a:p>
                  </a:txBody>
                  <a:tcPr/>
                </a:tc>
              </a:tr>
              <a:tr h="920115">
                <a:tc>
                  <a:txBody>
                    <a:bodyPr/>
                    <a:p>
                      <a:pPr>
                        <a:buNone/>
                      </a:pPr>
                      <a:r>
                        <a:rPr lang="en-US"/>
                        <a:t>Multi-Model Databases</a:t>
                      </a:r>
                      <a:endParaRPr lang="en-US"/>
                    </a:p>
                  </a:txBody>
                  <a:tcPr/>
                </a:tc>
                <a:tc>
                  <a:txBody>
                    <a:bodyPr/>
                    <a:p>
                      <a:pPr>
                        <a:buNone/>
                      </a:pPr>
                      <a:r>
                        <a:rPr lang="en-US"/>
                        <a:t>Supports multiple data models</a:t>
                      </a:r>
                      <a:endParaRPr lang="en-US"/>
                    </a:p>
                  </a:txBody>
                  <a:tcPr/>
                </a:tc>
                <a:tc>
                  <a:txBody>
                    <a:bodyPr/>
                    <a:p>
                      <a:pPr>
                        <a:buNone/>
                      </a:pPr>
                      <a:r>
                        <a:rPr lang="en-US"/>
                        <a:t>Various types</a:t>
                      </a:r>
                      <a:endParaRPr lang="en-US"/>
                    </a:p>
                  </a:txBody>
                  <a:tcPr/>
                </a:tc>
                <a:tc>
                  <a:txBody>
                    <a:bodyPr/>
                    <a:p>
                      <a:pPr>
                        <a:buNone/>
                      </a:pPr>
                      <a:r>
                        <a:rPr lang="en-US"/>
                        <a:t>Flexible data handling, diverse use cases</a:t>
                      </a:r>
                      <a:endParaRPr lang="en-US"/>
                    </a:p>
                  </a:txBody>
                  <a:tcPr/>
                </a:tc>
                <a:tc>
                  <a:txBody>
                    <a:bodyPr/>
                    <a:p>
                      <a:pPr>
                        <a:buNone/>
                      </a:pPr>
                      <a:r>
                        <a:rPr lang="en-US"/>
                        <a:t>ArangoDB, Couchbase</a:t>
                      </a:r>
                      <a:endParaRPr lang="en-US"/>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b="1"/>
              <a:t>Hierarchical Data Model </a:t>
            </a:r>
            <a:endParaRPr lang="en-US" b="1"/>
          </a:p>
          <a:p>
            <a:r>
              <a:rPr lang="en-US"/>
              <a:t>Relational Data Model</a:t>
            </a:r>
            <a:endParaRPr lang="en-US"/>
          </a:p>
          <a:p>
            <a:r>
              <a:rPr lang="en-US"/>
              <a:t>Entity-Relationship Model (ER Model)</a:t>
            </a:r>
            <a:endParaRPr lang="en-US"/>
          </a:p>
          <a:p>
            <a:r>
              <a:rPr lang="en-US"/>
              <a:t>Document Data Model</a:t>
            </a:r>
            <a:endParaRPr lang="en-US"/>
          </a:p>
          <a:p>
            <a:r>
              <a:rPr lang="en-US"/>
              <a:t>Key-Value Data Mode</a:t>
            </a:r>
            <a:endParaRPr lang="en-US"/>
          </a:p>
          <a:p>
            <a:r>
              <a:rPr lang="en-US"/>
              <a:t>Graph Data Model</a:t>
            </a:r>
            <a:endParaRPr lang="en-US"/>
          </a:p>
          <a:p>
            <a:r>
              <a:rPr lang="en-US"/>
              <a:t>Multi-Model Databases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Hierarchical Data Model</a:t>
            </a:r>
            <a:endParaRPr lang="en-US"/>
          </a:p>
        </p:txBody>
      </p:sp>
      <p:sp>
        <p:nvSpPr>
          <p:cNvPr id="3" name="Content Placeholder 2"/>
          <p:cNvSpPr>
            <a:spLocks noGrp="1"/>
          </p:cNvSpPr>
          <p:nvPr>
            <p:ph idx="1"/>
          </p:nvPr>
        </p:nvSpPr>
        <p:spPr/>
        <p:txBody>
          <a:bodyPr>
            <a:normAutofit lnSpcReduction="20000"/>
          </a:bodyPr>
          <a:p>
            <a:pPr>
              <a:lnSpc>
                <a:spcPct val="200000"/>
              </a:lnSpc>
            </a:pPr>
            <a:r>
              <a:rPr lang="en-US"/>
              <a:t>The Hierarchical Data Model is one of the oldest database models, developed in the 1960s. </a:t>
            </a:r>
            <a:endParaRPr lang="en-US"/>
          </a:p>
          <a:p>
            <a:pPr>
              <a:lnSpc>
                <a:spcPct val="200000"/>
              </a:lnSpc>
            </a:pPr>
            <a:r>
              <a:rPr lang="en-US"/>
              <a:t>It organizes data in a tree-like structure where each record has a single parent and potentially many children, resembling a hierarchy.</a:t>
            </a:r>
            <a:endParaRPr lang="en-US"/>
          </a:p>
          <a:p>
            <a:endParaRPr lang="en-US"/>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12828</Words>
  <Application>WPS Presentation</Application>
  <PresentationFormat>Widescreen</PresentationFormat>
  <Paragraphs>591</Paragraphs>
  <Slides>56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56</vt:i4>
      </vt:variant>
    </vt:vector>
  </HeadingPairs>
  <TitlesOfParts>
    <vt:vector size="66" baseType="lpstr">
      <vt:lpstr>Arial</vt:lpstr>
      <vt:lpstr>SimSun</vt:lpstr>
      <vt:lpstr>Wingdings</vt:lpstr>
      <vt:lpstr>Calibri Light</vt:lpstr>
      <vt:lpstr>Calibri</vt:lpstr>
      <vt:lpstr>Microsoft YaHei</vt:lpstr>
      <vt:lpstr>Arial Unicode MS</vt:lpstr>
      <vt:lpstr>Segoe UI</vt:lpstr>
      <vt:lpstr>Times New Roman</vt:lpstr>
      <vt:lpstr>Office Theme</vt:lpstr>
      <vt:lpstr>Exploratory analysis of Big Data and Cloud EDABDC</vt:lpstr>
      <vt:lpstr>Data Models </vt:lpstr>
      <vt:lpstr>Importance of Data Models</vt:lpstr>
      <vt:lpstr>PowerPoint 演示文稿</vt:lpstr>
      <vt:lpstr>Common data models</vt:lpstr>
      <vt:lpstr>Common data models </vt:lpstr>
      <vt:lpstr>Common data models (Cont.)</vt:lpstr>
      <vt:lpstr>Common data models</vt:lpstr>
      <vt:lpstr>Hierarchical Data Model</vt:lpstr>
      <vt:lpstr>PowerPoint 演示文稿</vt:lpstr>
      <vt:lpstr>XML Tools </vt:lpstr>
      <vt:lpstr>XML attributes</vt:lpstr>
      <vt:lpstr>XML Elements vs. Attributes</vt:lpstr>
      <vt:lpstr>Common data models</vt:lpstr>
      <vt:lpstr>Relational Data Model</vt:lpstr>
      <vt:lpstr>Relational Data Model Key Characteristics</vt:lpstr>
      <vt:lpstr>PowerPoint 演示文稿</vt:lpstr>
      <vt:lpstr>Relation in RDM </vt:lpstr>
      <vt:lpstr>Relation Data Model Use Cases</vt:lpstr>
      <vt:lpstr>Example</vt:lpstr>
      <vt:lpstr>if we do not make relations, we have redundant data</vt:lpstr>
      <vt:lpstr>SQL Queries</vt:lpstr>
      <vt:lpstr>Learn SQL 	</vt:lpstr>
      <vt:lpstr>Tools </vt:lpstr>
      <vt:lpstr>Relations in Relational data model (RDM)</vt:lpstr>
      <vt:lpstr>Keys in Relationships</vt:lpstr>
      <vt:lpstr>One-to-Many (1:N) Relationship</vt:lpstr>
      <vt:lpstr>1:N relationship example: two tables, Department and Employee. </vt:lpstr>
      <vt:lpstr>Dept - Emptloyees relation </vt:lpstr>
      <vt:lpstr>PowerPoint 演示文稿</vt:lpstr>
      <vt:lpstr>Many-to-Many (M:M) Relationship</vt:lpstr>
      <vt:lpstr>M:M example </vt:lpstr>
      <vt:lpstr>RDBMS data model examples </vt:lpstr>
      <vt:lpstr>PowerPoint 演示文稿</vt:lpstr>
      <vt:lpstr>Common data models</vt:lpstr>
      <vt:lpstr>The Document Data Model </vt:lpstr>
      <vt:lpstr>Key aspects of the Document Data Model</vt:lpstr>
      <vt:lpstr>Key aspects of the Document Data Model (Cont.)</vt:lpstr>
      <vt:lpstr>JSON documents </vt:lpstr>
      <vt:lpstr>JSON Example</vt:lpstr>
      <vt:lpstr>JSON Syntax Rules</vt:lpstr>
      <vt:lpstr>JSON Data - A name and a Value</vt:lpstr>
      <vt:lpstr>JSON Objects</vt:lpstr>
      <vt:lpstr>JSON Arrays</vt:lpstr>
      <vt:lpstr>JSON Complete Example again </vt:lpstr>
      <vt:lpstr>JSON vs XML </vt:lpstr>
      <vt:lpstr>MongoDB </vt:lpstr>
      <vt:lpstr>Example Document</vt:lpstr>
      <vt:lpstr>SQL vs Document Databases</vt:lpstr>
      <vt:lpstr>Local vs Cloud Database</vt:lpstr>
      <vt:lpstr>MongoDB Atlas</vt:lpstr>
      <vt:lpstr>Generate Queries in natural language </vt:lpstr>
      <vt:lpstr>Mongodb Compass docs </vt:lpstr>
      <vt:lpstr>Creating Indexes </vt:lpstr>
      <vt:lpstr>Blogs doc sample </vt:lpstr>
      <vt:lpstr>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analysis of Big Data and Cloud</dc:title>
  <dc:creator/>
  <cp:lastModifiedBy>Motaz Saad (‫معتز سعد</cp:lastModifiedBy>
  <cp:revision>97</cp:revision>
  <dcterms:created xsi:type="dcterms:W3CDTF">2024-05-27T12:15:00Z</dcterms:created>
  <dcterms:modified xsi:type="dcterms:W3CDTF">2025-01-18T07:47:09Z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64CA65B98C9049B2BE9994B864F6B5BF_13</vt:lpwstr>
  </property>
  <property fmtid="{D5CDD505-2E9C-101B-9397-08002B2CF9AE}" pid="3" name="KSOProductBuildVer">
    <vt:lpwstr>2057-12.2.0.19821</vt:lpwstr>
  </property>
</Properties>
</file>