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73" r:id="rId4"/>
    <p:sldId id="274" r:id="rId5"/>
    <p:sldId id="275" r:id="rId6"/>
    <p:sldId id="276" r:id="rId7"/>
    <p:sldId id="280" r:id="rId8"/>
    <p:sldId id="277" r:id="rId9"/>
    <p:sldId id="278" r:id="rId10"/>
    <p:sldId id="284" r:id="rId11"/>
    <p:sldId id="279" r:id="rId12"/>
    <p:sldId id="281" r:id="rId13"/>
    <p:sldId id="282" r:id="rId14"/>
    <p:sldId id="283" r:id="rId15"/>
    <p:sldId id="271" r:id="rId16"/>
    <p:sldId id="270" r:id="rId17"/>
    <p:sldId id="269" r:id="rId19"/>
    <p:sldId id="268" r:id="rId20"/>
    <p:sldId id="267" r:id="rId21"/>
    <p:sldId id="266" r:id="rId22"/>
    <p:sldId id="285" r:id="rId23"/>
    <p:sldId id="297" r:id="rId24"/>
    <p:sldId id="299" r:id="rId25"/>
    <p:sldId id="300" r:id="rId26"/>
    <p:sldId id="301" r:id="rId27"/>
    <p:sldId id="302" r:id="rId28"/>
    <p:sldId id="303" r:id="rId29"/>
    <p:sldId id="304" r:id="rId30"/>
    <p:sldId id="305" r:id="rId31"/>
    <p:sldId id="306" r:id="rId32"/>
    <p:sldId id="318" r:id="rId33"/>
    <p:sldId id="307" r:id="rId34"/>
    <p:sldId id="315" r:id="rId35"/>
    <p:sldId id="316" r:id="rId36"/>
    <p:sldId id="317" r:id="rId37"/>
    <p:sldId id="308" r:id="rId38"/>
    <p:sldId id="309" r:id="rId39"/>
    <p:sldId id="31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1CF5345-C684-4981-BD42-138B67E5F38D}" type="doc">
      <dgm:prSet loTypeId="urn:microsoft.com/office/officeart/2005/8/layout/pyramid1" loCatId="pyramid" qsTypeId="urn:microsoft.com/office/officeart/2005/8/quickstyle/simple1" qsCatId="simple" csTypeId="urn:microsoft.com/office/officeart/2005/8/colors/accent1_2" csCatId="accent1" phldr="1"/>
      <dgm:spPr/>
    </dgm:pt>
    <dgm:pt modelId="{B28EED89-29EE-4118-B9E8-2A88487C3F88}">
      <dgm:prSet phldrT="[Text]"/>
      <dgm:spPr>
        <a:solidFill>
          <a:srgbClr val="92D050"/>
        </a:solidFill>
      </dgm:spPr>
      <dgm:t>
        <a:bodyPr/>
        <a:lstStyle/>
        <a:p>
          <a:r>
            <a:rPr lang="de-DE" dirty="0">
              <a:solidFill>
                <a:srgbClr val="002060"/>
              </a:solidFill>
            </a:rPr>
            <a:t>Structured</a:t>
          </a:r>
        </a:p>
      </dgm:t>
    </dgm:pt>
    <dgm:pt modelId="{BEBDF701-0876-4318-B2FD-FC17DF4256D5}" cxnId="{3736017C-49D5-4CBF-A2C0-40B4B6DDAECB}" type="parTrans">
      <dgm:prSet/>
      <dgm:spPr/>
      <dgm:t>
        <a:bodyPr/>
        <a:lstStyle/>
        <a:p>
          <a:endParaRPr lang="de-DE">
            <a:solidFill>
              <a:srgbClr val="002060"/>
            </a:solidFill>
          </a:endParaRPr>
        </a:p>
      </dgm:t>
    </dgm:pt>
    <dgm:pt modelId="{01FCF16A-8DE7-40C4-882E-18F829D170FC}" cxnId="{3736017C-49D5-4CBF-A2C0-40B4B6DDAECB}" type="sibTrans">
      <dgm:prSet/>
      <dgm:spPr/>
      <dgm:t>
        <a:bodyPr/>
        <a:lstStyle/>
        <a:p>
          <a:endParaRPr lang="de-DE">
            <a:solidFill>
              <a:srgbClr val="002060"/>
            </a:solidFill>
          </a:endParaRPr>
        </a:p>
      </dgm:t>
    </dgm:pt>
    <dgm:pt modelId="{1DBE3EF6-EAF3-4C0A-A7D1-EBC1711918F6}">
      <dgm:prSet phldrT="[Text]"/>
      <dgm:spPr>
        <a:solidFill>
          <a:srgbClr val="FFFF00"/>
        </a:solidFill>
      </dgm:spPr>
      <dgm:t>
        <a:bodyPr/>
        <a:lstStyle/>
        <a:p>
          <a:r>
            <a:rPr lang="de-DE" dirty="0">
              <a:solidFill>
                <a:srgbClr val="002060"/>
              </a:solidFill>
            </a:rPr>
            <a:t>Semi-Structured</a:t>
          </a:r>
        </a:p>
      </dgm:t>
    </dgm:pt>
    <dgm:pt modelId="{5E4D58E4-C69B-49AD-A12A-37E90703B33C}" cxnId="{9D2747EA-71DD-43F7-833B-0AFC53FB1131}" type="parTrans">
      <dgm:prSet/>
      <dgm:spPr/>
      <dgm:t>
        <a:bodyPr/>
        <a:lstStyle/>
        <a:p>
          <a:endParaRPr lang="de-DE">
            <a:solidFill>
              <a:srgbClr val="002060"/>
            </a:solidFill>
          </a:endParaRPr>
        </a:p>
      </dgm:t>
    </dgm:pt>
    <dgm:pt modelId="{6CBDD22A-4673-4FCE-A1DA-CBC55552266B}" cxnId="{9D2747EA-71DD-43F7-833B-0AFC53FB1131}" type="sibTrans">
      <dgm:prSet/>
      <dgm:spPr/>
      <dgm:t>
        <a:bodyPr/>
        <a:lstStyle/>
        <a:p>
          <a:endParaRPr lang="de-DE">
            <a:solidFill>
              <a:srgbClr val="002060"/>
            </a:solidFill>
          </a:endParaRPr>
        </a:p>
      </dgm:t>
    </dgm:pt>
    <dgm:pt modelId="{E87A9C2D-1A8C-4A3D-8245-3D91CD1C0715}">
      <dgm:prSet phldrT="[Text]"/>
      <dgm:spPr>
        <a:solidFill>
          <a:srgbClr val="FFC000"/>
        </a:solidFill>
      </dgm:spPr>
      <dgm:t>
        <a:bodyPr/>
        <a:lstStyle/>
        <a:p>
          <a:r>
            <a:rPr lang="de-DE" dirty="0">
              <a:solidFill>
                <a:srgbClr val="002060"/>
              </a:solidFill>
            </a:rPr>
            <a:t>Quasi-Structured</a:t>
          </a:r>
        </a:p>
      </dgm:t>
    </dgm:pt>
    <dgm:pt modelId="{2C0A5442-A317-4E4E-A10C-DD152819EF47}" cxnId="{BB6C4329-5386-412F-9EED-75E253F1C9EB}" type="parTrans">
      <dgm:prSet/>
      <dgm:spPr/>
      <dgm:t>
        <a:bodyPr/>
        <a:lstStyle/>
        <a:p>
          <a:endParaRPr lang="de-DE">
            <a:solidFill>
              <a:srgbClr val="002060"/>
            </a:solidFill>
          </a:endParaRPr>
        </a:p>
      </dgm:t>
    </dgm:pt>
    <dgm:pt modelId="{39589FF1-124A-422F-96AC-564CC8584945}" cxnId="{BB6C4329-5386-412F-9EED-75E253F1C9EB}" type="sibTrans">
      <dgm:prSet/>
      <dgm:spPr/>
      <dgm:t>
        <a:bodyPr/>
        <a:lstStyle/>
        <a:p>
          <a:endParaRPr lang="de-DE">
            <a:solidFill>
              <a:srgbClr val="002060"/>
            </a:solidFill>
          </a:endParaRPr>
        </a:p>
      </dgm:t>
    </dgm:pt>
    <dgm:pt modelId="{B3271BC9-EFCF-4480-B161-485D69495DC4}">
      <dgm:prSet phldrT="[Text]"/>
      <dgm:spPr>
        <a:solidFill>
          <a:srgbClr val="C00000"/>
        </a:solidFill>
      </dgm:spPr>
      <dgm:t>
        <a:bodyPr/>
        <a:lstStyle/>
        <a:p>
          <a:r>
            <a:rPr lang="de-DE" dirty="0" err="1">
              <a:solidFill>
                <a:schemeClr val="bg1"/>
              </a:solidFill>
            </a:rPr>
            <a:t>Unstructured</a:t>
          </a:r>
          <a:endParaRPr lang="de-DE" dirty="0">
            <a:solidFill>
              <a:schemeClr val="bg1"/>
            </a:solidFill>
          </a:endParaRPr>
        </a:p>
      </dgm:t>
    </dgm:pt>
    <dgm:pt modelId="{444E9FEE-1CE0-4441-8195-5328AEAB0366}" cxnId="{DACE2B6F-A9B9-4F8E-868F-903C7AF7FDE4}" type="parTrans">
      <dgm:prSet/>
      <dgm:spPr/>
      <dgm:t>
        <a:bodyPr/>
        <a:lstStyle/>
        <a:p>
          <a:endParaRPr lang="de-DE">
            <a:solidFill>
              <a:srgbClr val="002060"/>
            </a:solidFill>
          </a:endParaRPr>
        </a:p>
      </dgm:t>
    </dgm:pt>
    <dgm:pt modelId="{F8EB1C58-E666-4E94-B2E4-38798FC35E03}" cxnId="{DACE2B6F-A9B9-4F8E-868F-903C7AF7FDE4}" type="sibTrans">
      <dgm:prSet/>
      <dgm:spPr/>
      <dgm:t>
        <a:bodyPr/>
        <a:lstStyle/>
        <a:p>
          <a:endParaRPr lang="de-DE">
            <a:solidFill>
              <a:srgbClr val="002060"/>
            </a:solidFill>
          </a:endParaRPr>
        </a:p>
      </dgm:t>
    </dgm:pt>
    <dgm:pt modelId="{534D6FEB-51D8-433C-811E-3A96B2071512}" type="pres">
      <dgm:prSet presAssocID="{11CF5345-C684-4981-BD42-138B67E5F38D}" presName="Name0" presStyleCnt="0">
        <dgm:presLayoutVars>
          <dgm:dir/>
          <dgm:animLvl val="lvl"/>
          <dgm:resizeHandles val="exact"/>
        </dgm:presLayoutVars>
      </dgm:prSet>
      <dgm:spPr/>
    </dgm:pt>
    <dgm:pt modelId="{EC89AEE8-46DF-4AB6-BC9B-85951612882C}" type="pres">
      <dgm:prSet presAssocID="{B28EED89-29EE-4118-B9E8-2A88487C3F88}" presName="Name8" presStyleCnt="0"/>
      <dgm:spPr/>
    </dgm:pt>
    <dgm:pt modelId="{6594F2BB-A3ED-4906-B43C-610829CFF3BA}" type="pres">
      <dgm:prSet presAssocID="{B28EED89-29EE-4118-B9E8-2A88487C3F88}" presName="level" presStyleLbl="node1" presStyleIdx="0" presStyleCnt="4">
        <dgm:presLayoutVars>
          <dgm:chMax val="1"/>
          <dgm:bulletEnabled val="1"/>
        </dgm:presLayoutVars>
      </dgm:prSet>
      <dgm:spPr/>
    </dgm:pt>
    <dgm:pt modelId="{A7BAAA4A-69CB-4BF6-AC5D-3966829BDDD7}" type="pres">
      <dgm:prSet presAssocID="{B28EED89-29EE-4118-B9E8-2A88487C3F88}" presName="levelTx" presStyleLbl="revTx" presStyleIdx="0" presStyleCnt="0">
        <dgm:presLayoutVars>
          <dgm:chMax val="1"/>
          <dgm:bulletEnabled val="1"/>
        </dgm:presLayoutVars>
      </dgm:prSet>
      <dgm:spPr/>
    </dgm:pt>
    <dgm:pt modelId="{36DF4D8B-4C4C-4977-AD1B-B4CC92D61DAB}" type="pres">
      <dgm:prSet presAssocID="{1DBE3EF6-EAF3-4C0A-A7D1-EBC1711918F6}" presName="Name8" presStyleCnt="0"/>
      <dgm:spPr/>
    </dgm:pt>
    <dgm:pt modelId="{5BAC60F0-A2CA-4DB3-A506-97093AE1CCB3}" type="pres">
      <dgm:prSet presAssocID="{1DBE3EF6-EAF3-4C0A-A7D1-EBC1711918F6}" presName="level" presStyleLbl="node1" presStyleIdx="1" presStyleCnt="4">
        <dgm:presLayoutVars>
          <dgm:chMax val="1"/>
          <dgm:bulletEnabled val="1"/>
        </dgm:presLayoutVars>
      </dgm:prSet>
      <dgm:spPr/>
    </dgm:pt>
    <dgm:pt modelId="{63EEA9CE-085D-45D9-8226-E6A6DF448537}" type="pres">
      <dgm:prSet presAssocID="{1DBE3EF6-EAF3-4C0A-A7D1-EBC1711918F6}" presName="levelTx" presStyleLbl="revTx" presStyleIdx="0" presStyleCnt="0">
        <dgm:presLayoutVars>
          <dgm:chMax val="1"/>
          <dgm:bulletEnabled val="1"/>
        </dgm:presLayoutVars>
      </dgm:prSet>
      <dgm:spPr/>
    </dgm:pt>
    <dgm:pt modelId="{F8CAF44D-3DF4-4EBF-94AD-A94ACCA33236}" type="pres">
      <dgm:prSet presAssocID="{E87A9C2D-1A8C-4A3D-8245-3D91CD1C0715}" presName="Name8" presStyleCnt="0"/>
      <dgm:spPr/>
    </dgm:pt>
    <dgm:pt modelId="{380FE0DC-1444-4BBF-A597-A79352931921}" type="pres">
      <dgm:prSet presAssocID="{E87A9C2D-1A8C-4A3D-8245-3D91CD1C0715}" presName="level" presStyleLbl="node1" presStyleIdx="2" presStyleCnt="4">
        <dgm:presLayoutVars>
          <dgm:chMax val="1"/>
          <dgm:bulletEnabled val="1"/>
        </dgm:presLayoutVars>
      </dgm:prSet>
      <dgm:spPr/>
    </dgm:pt>
    <dgm:pt modelId="{B453EE62-B147-4ECD-88DE-0D5127309152}" type="pres">
      <dgm:prSet presAssocID="{E87A9C2D-1A8C-4A3D-8245-3D91CD1C0715}" presName="levelTx" presStyleLbl="revTx" presStyleIdx="0" presStyleCnt="0">
        <dgm:presLayoutVars>
          <dgm:chMax val="1"/>
          <dgm:bulletEnabled val="1"/>
        </dgm:presLayoutVars>
      </dgm:prSet>
      <dgm:spPr/>
    </dgm:pt>
    <dgm:pt modelId="{70895148-19A1-45C1-BCB5-6B8E56DBA9E3}" type="pres">
      <dgm:prSet presAssocID="{B3271BC9-EFCF-4480-B161-485D69495DC4}" presName="Name8" presStyleCnt="0"/>
      <dgm:spPr/>
    </dgm:pt>
    <dgm:pt modelId="{F2BB3BEB-B963-4EEE-95C6-24CC4DD7F8F3}" type="pres">
      <dgm:prSet presAssocID="{B3271BC9-EFCF-4480-B161-485D69495DC4}" presName="level" presStyleLbl="node1" presStyleIdx="3" presStyleCnt="4">
        <dgm:presLayoutVars>
          <dgm:chMax val="1"/>
          <dgm:bulletEnabled val="1"/>
        </dgm:presLayoutVars>
      </dgm:prSet>
      <dgm:spPr/>
    </dgm:pt>
    <dgm:pt modelId="{F8CE8946-2417-48B7-BE8C-7E33C48B9BA4}" type="pres">
      <dgm:prSet presAssocID="{B3271BC9-EFCF-4480-B161-485D69495DC4}" presName="levelTx" presStyleLbl="revTx" presStyleIdx="0" presStyleCnt="0">
        <dgm:presLayoutVars>
          <dgm:chMax val="1"/>
          <dgm:bulletEnabled val="1"/>
        </dgm:presLayoutVars>
      </dgm:prSet>
      <dgm:spPr/>
    </dgm:pt>
  </dgm:ptLst>
  <dgm:cxnLst>
    <dgm:cxn modelId="{25EDE824-5BD6-4A51-9231-7221EEEDCEA7}" type="presOf" srcId="{B3271BC9-EFCF-4480-B161-485D69495DC4}" destId="{F8CE8946-2417-48B7-BE8C-7E33C48B9BA4}" srcOrd="1" destOrd="0" presId="urn:microsoft.com/office/officeart/2005/8/layout/pyramid1"/>
    <dgm:cxn modelId="{BB6C4329-5386-412F-9EED-75E253F1C9EB}" srcId="{11CF5345-C684-4981-BD42-138B67E5F38D}" destId="{E87A9C2D-1A8C-4A3D-8245-3D91CD1C0715}" srcOrd="2" destOrd="0" parTransId="{2C0A5442-A317-4E4E-A10C-DD152819EF47}" sibTransId="{39589FF1-124A-422F-96AC-564CC8584945}"/>
    <dgm:cxn modelId="{A4164B41-C544-4F3F-BB2C-9F07E699394C}" type="presOf" srcId="{1DBE3EF6-EAF3-4C0A-A7D1-EBC1711918F6}" destId="{63EEA9CE-085D-45D9-8226-E6A6DF448537}" srcOrd="1" destOrd="0" presId="urn:microsoft.com/office/officeart/2005/8/layout/pyramid1"/>
    <dgm:cxn modelId="{02335A4D-5197-41E8-8896-5DA29BDB75E1}" type="presOf" srcId="{11CF5345-C684-4981-BD42-138B67E5F38D}" destId="{534D6FEB-51D8-433C-811E-3A96B2071512}" srcOrd="0" destOrd="0" presId="urn:microsoft.com/office/officeart/2005/8/layout/pyramid1"/>
    <dgm:cxn modelId="{DACE2B6F-A9B9-4F8E-868F-903C7AF7FDE4}" srcId="{11CF5345-C684-4981-BD42-138B67E5F38D}" destId="{B3271BC9-EFCF-4480-B161-485D69495DC4}" srcOrd="3" destOrd="0" parTransId="{444E9FEE-1CE0-4441-8195-5328AEAB0366}" sibTransId="{F8EB1C58-E666-4E94-B2E4-38798FC35E03}"/>
    <dgm:cxn modelId="{D97F0475-CB8A-444B-B161-9F5335D732B4}" type="presOf" srcId="{1DBE3EF6-EAF3-4C0A-A7D1-EBC1711918F6}" destId="{5BAC60F0-A2CA-4DB3-A506-97093AE1CCB3}" srcOrd="0" destOrd="0" presId="urn:microsoft.com/office/officeart/2005/8/layout/pyramid1"/>
    <dgm:cxn modelId="{3736017C-49D5-4CBF-A2C0-40B4B6DDAECB}" srcId="{11CF5345-C684-4981-BD42-138B67E5F38D}" destId="{B28EED89-29EE-4118-B9E8-2A88487C3F88}" srcOrd="0" destOrd="0" parTransId="{BEBDF701-0876-4318-B2FD-FC17DF4256D5}" sibTransId="{01FCF16A-8DE7-40C4-882E-18F829D170FC}"/>
    <dgm:cxn modelId="{F54E4796-A21D-4109-A12F-60F777DF5923}" type="presOf" srcId="{E87A9C2D-1A8C-4A3D-8245-3D91CD1C0715}" destId="{380FE0DC-1444-4BBF-A597-A79352931921}" srcOrd="0" destOrd="0" presId="urn:microsoft.com/office/officeart/2005/8/layout/pyramid1"/>
    <dgm:cxn modelId="{1FD6A1A5-B498-454F-AC94-F6413E8DC3F7}" type="presOf" srcId="{E87A9C2D-1A8C-4A3D-8245-3D91CD1C0715}" destId="{B453EE62-B147-4ECD-88DE-0D5127309152}" srcOrd="1" destOrd="0" presId="urn:microsoft.com/office/officeart/2005/8/layout/pyramid1"/>
    <dgm:cxn modelId="{0A4EF3C8-C304-48B6-8495-7CCA0476E1CD}" type="presOf" srcId="{B28EED89-29EE-4118-B9E8-2A88487C3F88}" destId="{6594F2BB-A3ED-4906-B43C-610829CFF3BA}" srcOrd="0" destOrd="0" presId="urn:microsoft.com/office/officeart/2005/8/layout/pyramid1"/>
    <dgm:cxn modelId="{29BB07D1-7333-4912-ADCB-8F840E7B1B22}" type="presOf" srcId="{B3271BC9-EFCF-4480-B161-485D69495DC4}" destId="{F2BB3BEB-B963-4EEE-95C6-24CC4DD7F8F3}" srcOrd="0" destOrd="0" presId="urn:microsoft.com/office/officeart/2005/8/layout/pyramid1"/>
    <dgm:cxn modelId="{9D2747EA-71DD-43F7-833B-0AFC53FB1131}" srcId="{11CF5345-C684-4981-BD42-138B67E5F38D}" destId="{1DBE3EF6-EAF3-4C0A-A7D1-EBC1711918F6}" srcOrd="1" destOrd="0" parTransId="{5E4D58E4-C69B-49AD-A12A-37E90703B33C}" sibTransId="{6CBDD22A-4673-4FCE-A1DA-CBC55552266B}"/>
    <dgm:cxn modelId="{D4903CFA-8B60-4813-8871-BE9B9664A3C7}" type="presOf" srcId="{B28EED89-29EE-4118-B9E8-2A88487C3F88}" destId="{A7BAAA4A-69CB-4BF6-AC5D-3966829BDDD7}" srcOrd="1" destOrd="0" presId="urn:microsoft.com/office/officeart/2005/8/layout/pyramid1"/>
    <dgm:cxn modelId="{1C048DD2-6FBF-4839-A189-801C922F4DE4}" type="presParOf" srcId="{534D6FEB-51D8-433C-811E-3A96B2071512}" destId="{EC89AEE8-46DF-4AB6-BC9B-85951612882C}" srcOrd="0" destOrd="0" presId="urn:microsoft.com/office/officeart/2005/8/layout/pyramid1"/>
    <dgm:cxn modelId="{AED1828A-1E28-43BC-93E8-389F0CEE63CF}" type="presParOf" srcId="{EC89AEE8-46DF-4AB6-BC9B-85951612882C}" destId="{6594F2BB-A3ED-4906-B43C-610829CFF3BA}" srcOrd="0" destOrd="0" presId="urn:microsoft.com/office/officeart/2005/8/layout/pyramid1"/>
    <dgm:cxn modelId="{B5C04DD9-A637-4695-A07F-E0948F811FC9}" type="presParOf" srcId="{EC89AEE8-46DF-4AB6-BC9B-85951612882C}" destId="{A7BAAA4A-69CB-4BF6-AC5D-3966829BDDD7}" srcOrd="1" destOrd="0" presId="urn:microsoft.com/office/officeart/2005/8/layout/pyramid1"/>
    <dgm:cxn modelId="{F6A82FFA-60E0-40BB-8C6D-DD8453BED729}" type="presParOf" srcId="{534D6FEB-51D8-433C-811E-3A96B2071512}" destId="{36DF4D8B-4C4C-4977-AD1B-B4CC92D61DAB}" srcOrd="1" destOrd="0" presId="urn:microsoft.com/office/officeart/2005/8/layout/pyramid1"/>
    <dgm:cxn modelId="{CF8DFB68-401A-4659-830D-24E0D651CCD8}" type="presParOf" srcId="{36DF4D8B-4C4C-4977-AD1B-B4CC92D61DAB}" destId="{5BAC60F0-A2CA-4DB3-A506-97093AE1CCB3}" srcOrd="0" destOrd="0" presId="urn:microsoft.com/office/officeart/2005/8/layout/pyramid1"/>
    <dgm:cxn modelId="{878CE36A-E615-44DB-AAF5-BE00D9CD52A2}" type="presParOf" srcId="{36DF4D8B-4C4C-4977-AD1B-B4CC92D61DAB}" destId="{63EEA9CE-085D-45D9-8226-E6A6DF448537}" srcOrd="1" destOrd="0" presId="urn:microsoft.com/office/officeart/2005/8/layout/pyramid1"/>
    <dgm:cxn modelId="{096BA656-EBEA-4361-B96A-FCB9A6413B3C}" type="presParOf" srcId="{534D6FEB-51D8-433C-811E-3A96B2071512}" destId="{F8CAF44D-3DF4-4EBF-94AD-A94ACCA33236}" srcOrd="2" destOrd="0" presId="urn:microsoft.com/office/officeart/2005/8/layout/pyramid1"/>
    <dgm:cxn modelId="{2B0B0806-5AE6-450F-B44E-910A9F25D223}" type="presParOf" srcId="{F8CAF44D-3DF4-4EBF-94AD-A94ACCA33236}" destId="{380FE0DC-1444-4BBF-A597-A79352931921}" srcOrd="0" destOrd="0" presId="urn:microsoft.com/office/officeart/2005/8/layout/pyramid1"/>
    <dgm:cxn modelId="{8D031C01-E1A7-4BC6-96DB-0386332435BB}" type="presParOf" srcId="{F8CAF44D-3DF4-4EBF-94AD-A94ACCA33236}" destId="{B453EE62-B147-4ECD-88DE-0D5127309152}" srcOrd="1" destOrd="0" presId="urn:microsoft.com/office/officeart/2005/8/layout/pyramid1"/>
    <dgm:cxn modelId="{1C2D1CBB-365E-4A88-A56B-188C3AE15877}" type="presParOf" srcId="{534D6FEB-51D8-433C-811E-3A96B2071512}" destId="{70895148-19A1-45C1-BCB5-6B8E56DBA9E3}" srcOrd="3" destOrd="0" presId="urn:microsoft.com/office/officeart/2005/8/layout/pyramid1"/>
    <dgm:cxn modelId="{A3E9C3F3-56A4-40D0-BA18-8EE905647B64}" type="presParOf" srcId="{70895148-19A1-45C1-BCB5-6B8E56DBA9E3}" destId="{F2BB3BEB-B963-4EEE-95C6-24CC4DD7F8F3}" srcOrd="0" destOrd="0" presId="urn:microsoft.com/office/officeart/2005/8/layout/pyramid1"/>
    <dgm:cxn modelId="{293276FB-34CC-4EB8-9262-45C0E4A6CAEA}" type="presParOf" srcId="{70895148-19A1-45C1-BCB5-6B8E56DBA9E3}" destId="{F8CE8946-2417-48B7-BE8C-7E33C48B9BA4}"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456112" cy="4052490"/>
        <a:chOff x="0" y="0"/>
        <a:chExt cx="4456112" cy="4052490"/>
      </a:xfrm>
    </dsp:grpSpPr>
    <dsp:sp modelId="{6594F2BB-A3ED-4906-B43C-610829CFF3BA}">
      <dsp:nvSpPr>
        <dsp:cNvPr id="3" name="Trapezoid 2"/>
        <dsp:cNvSpPr/>
      </dsp:nvSpPr>
      <dsp:spPr bwMode="white">
        <a:xfrm>
          <a:off x="1671042" y="0"/>
          <a:ext cx="1114028" cy="1013123"/>
        </a:xfrm>
        <a:prstGeom prst="trapezoid">
          <a:avLst>
            <a:gd name="adj" fmla="val 54979"/>
          </a:avLst>
        </a:prstGeom>
        <a:solidFill>
          <a:srgbClr val="92D05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Structured</a:t>
          </a:r>
          <a:endParaRPr>
            <a:solidFill>
              <a:schemeClr val="tx1"/>
            </a:solidFill>
          </a:endParaRPr>
        </a:p>
      </dsp:txBody>
      <dsp:txXfrm>
        <a:off x="1671042" y="0"/>
        <a:ext cx="1114028" cy="1013123"/>
      </dsp:txXfrm>
    </dsp:sp>
    <dsp:sp modelId="{5BAC60F0-A2CA-4DB3-A506-97093AE1CCB3}">
      <dsp:nvSpPr>
        <dsp:cNvPr id="4" name="Trapezoid 3"/>
        <dsp:cNvSpPr/>
      </dsp:nvSpPr>
      <dsp:spPr bwMode="white">
        <a:xfrm>
          <a:off x="1114028" y="1013123"/>
          <a:ext cx="2228056" cy="1013123"/>
        </a:xfrm>
        <a:prstGeom prst="trapezoid">
          <a:avLst>
            <a:gd name="adj" fmla="val 54979"/>
          </a:avLst>
        </a:prstGeom>
        <a:solidFill>
          <a:srgbClr val="FFFF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Semi-Structured</a:t>
          </a:r>
          <a:endParaRPr>
            <a:solidFill>
              <a:schemeClr val="tx1"/>
            </a:solidFill>
          </a:endParaRPr>
        </a:p>
      </dsp:txBody>
      <dsp:txXfrm>
        <a:off x="1114028" y="1013123"/>
        <a:ext cx="2228056" cy="1013123"/>
      </dsp:txXfrm>
    </dsp:sp>
    <dsp:sp modelId="{380FE0DC-1444-4BBF-A597-A79352931921}">
      <dsp:nvSpPr>
        <dsp:cNvPr id="5" name="Trapezoid 4"/>
        <dsp:cNvSpPr/>
      </dsp:nvSpPr>
      <dsp:spPr bwMode="white">
        <a:xfrm>
          <a:off x="557014" y="2026245"/>
          <a:ext cx="3342084" cy="1013123"/>
        </a:xfrm>
        <a:prstGeom prst="trapezoid">
          <a:avLst>
            <a:gd name="adj" fmla="val 54979"/>
          </a:avLst>
        </a:prstGeom>
        <a:solidFill>
          <a:srgbClr val="FFC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Quasi-Structured</a:t>
          </a:r>
          <a:endParaRPr>
            <a:solidFill>
              <a:schemeClr val="tx1"/>
            </a:solidFill>
          </a:endParaRPr>
        </a:p>
      </dsp:txBody>
      <dsp:txXfrm>
        <a:off x="557014" y="2026245"/>
        <a:ext cx="3342084" cy="1013123"/>
      </dsp:txXfrm>
    </dsp:sp>
    <dsp:sp modelId="{F2BB3BEB-B963-4EEE-95C6-24CC4DD7F8F3}">
      <dsp:nvSpPr>
        <dsp:cNvPr id="6" name="Trapezoid 5"/>
        <dsp:cNvSpPr/>
      </dsp:nvSpPr>
      <dsp:spPr bwMode="white">
        <a:xfrm>
          <a:off x="0" y="3039368"/>
          <a:ext cx="4456112" cy="1013123"/>
        </a:xfrm>
        <a:prstGeom prst="trapezoid">
          <a:avLst>
            <a:gd name="adj" fmla="val 54979"/>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err="1">
              <a:solidFill>
                <a:schemeClr val="bg1"/>
              </a:solidFill>
            </a:rPr>
            <a:t>Unstructured</a:t>
          </a:r>
          <a:endParaRPr lang="de-DE" dirty="0">
            <a:solidFill>
              <a:schemeClr val="bg1"/>
            </a:solidFill>
          </a:endParaRPr>
        </a:p>
      </dsp:txBody>
      <dsp:txXfrm>
        <a:off x="0" y="3039368"/>
        <a:ext cx="4456112" cy="101312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s://cloud.google.com/blog/topics/healthcare-life-sciences/natural-language-processing-nlp-healthcare-insights-clinical-research-data-cloud" TargetMode="External"/><Relationship Id="rId2" Type="http://schemas.openxmlformats.org/officeDocument/2006/relationships/hyperlink" Target="https://cloud.google.com/blog/products/ai-machine-learning/video-intelligence-machine-learning-improves-pothole-detection" TargetMode="External"/><Relationship Id="rId1" Type="http://schemas.openxmlformats.org/officeDocument/2006/relationships/hyperlink" Target="https://cloud.google.com/blog/products/maps-platform/introducing-last-mile-fleet-solution-maximize-what-your-fleet-can-do-start-finish" TargetMode="Externa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artner.com/en"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a:t>
            </a:r>
            <a:endParaRPr lang="en-US" dirty="0"/>
          </a:p>
        </p:txBody>
      </p:sp>
      <p:sp>
        <p:nvSpPr>
          <p:cNvPr id="3" name="Subtitle 2"/>
          <p:cNvSpPr>
            <a:spLocks noGrp="1"/>
          </p:cNvSpPr>
          <p:nvPr>
            <p:ph type="subTitle" idx="1"/>
          </p:nvPr>
        </p:nvSpPr>
        <p:spPr/>
        <p:txBody>
          <a:bodyPr/>
          <a:lstStyle/>
          <a:p>
            <a:r>
              <a:rPr lang="en-US"/>
              <a:t>Introduction to Big Data </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70" y="1188720"/>
            <a:ext cx="9583420" cy="5483860"/>
          </a:xfrm>
        </p:spPr>
      </p:pic>
      <p:sp>
        <p:nvSpPr>
          <p:cNvPr id="9" name="Abgerundetes Rechteck 8"/>
          <p:cNvSpPr/>
          <p:nvPr/>
        </p:nvSpPr>
        <p:spPr>
          <a:xfrm>
            <a:off x="2464418" y="45758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Structured</a:t>
            </a:r>
            <a:endParaRPr lang="de-DE" sz="32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hadoop - &lt;strong&gt;ClickStream Data&lt;/strong&gt; Analysis - Stack Overflow"/>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120" y="1524000"/>
            <a:ext cx="11904345" cy="3659505"/>
          </a:xfrm>
          <a:prstGeom prst="rect">
            <a:avLst/>
          </a:prstGeom>
        </p:spPr>
      </p:pic>
      <p:sp>
        <p:nvSpPr>
          <p:cNvPr id="10" name="Abgerundetes Rechteck 9"/>
          <p:cNvSpPr/>
          <p:nvPr/>
        </p:nvSpPr>
        <p:spPr>
          <a:xfrm>
            <a:off x="4545965" y="823595"/>
            <a:ext cx="4852670" cy="530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Quasi-Structured</a:t>
            </a:r>
            <a:endParaRPr lang="de-DE" sz="3200"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xtensible Markup Language - Wikidata"/>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79650" y="2256790"/>
            <a:ext cx="5599430" cy="4396105"/>
          </a:xfrm>
          <a:prstGeom prst="rect">
            <a:avLst/>
          </a:prstGeom>
        </p:spPr>
      </p:pic>
      <p:sp>
        <p:nvSpPr>
          <p:cNvPr id="13" name="Abgerundetes Rechteck 10"/>
          <p:cNvSpPr/>
          <p:nvPr/>
        </p:nvSpPr>
        <p:spPr>
          <a:xfrm>
            <a:off x="4150360" y="422275"/>
            <a:ext cx="2854325" cy="150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de-DE" sz="3200" dirty="0">
                <a:solidFill>
                  <a:srgbClr val="002060"/>
                </a:solidFill>
              </a:rPr>
              <a:t>Semi-Structured</a:t>
            </a:r>
            <a:endParaRPr lang="de-DE" sz="32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4895" y="1129030"/>
            <a:ext cx="9718675" cy="5592445"/>
          </a:xfrm>
          <a:prstGeom prst="rect">
            <a:avLst/>
          </a:prstGeom>
        </p:spPr>
      </p:pic>
      <p:sp>
        <p:nvSpPr>
          <p:cNvPr id="12" name="Abgerundetes Rechteck 11"/>
          <p:cNvSpPr/>
          <p:nvPr/>
        </p:nvSpPr>
        <p:spPr>
          <a:xfrm>
            <a:off x="4017010" y="565150"/>
            <a:ext cx="3569335" cy="487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err="1">
                <a:solidFill>
                  <a:srgbClr val="002060"/>
                </a:solidFill>
              </a:rPr>
              <a:t>Unstructured</a:t>
            </a:r>
            <a:endParaRPr lang="de-DE" sz="3200" dirty="0" err="1">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(most valuable assets) </a:t>
            </a:r>
            <a:endParaRPr lang="en-US"/>
          </a:p>
        </p:txBody>
      </p:sp>
      <p:sp>
        <p:nvSpPr>
          <p:cNvPr id="3" name="Content Placeholder 2"/>
          <p:cNvSpPr>
            <a:spLocks noGrp="1"/>
          </p:cNvSpPr>
          <p:nvPr>
            <p:ph idx="1"/>
          </p:nvPr>
        </p:nvSpPr>
        <p:spPr/>
        <p:txBody>
          <a:bodyPr/>
          <a:p>
            <a:r>
              <a:rPr lang="en-US"/>
              <a:t>Data can be a company’s most valuable asset. </a:t>
            </a:r>
            <a:endParaRPr lang="en-US"/>
          </a:p>
          <a:p>
            <a:r>
              <a:rPr lang="en-US"/>
              <a:t>Even startups now generate big data! </a:t>
            </a:r>
            <a:endParaRPr lang="en-US"/>
          </a:p>
          <a:p>
            <a:r>
              <a:rPr lang="en-US"/>
              <a:t>Using big data to reveal insights can help you understand the areas that affect your business—from market conditions and customer purchasing behaviors to your business processes. </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examples</a:t>
            </a:r>
            <a:endParaRPr lang="en-US"/>
          </a:p>
        </p:txBody>
      </p:sp>
      <p:sp>
        <p:nvSpPr>
          <p:cNvPr id="3" name="Content Placeholder 2"/>
          <p:cNvSpPr>
            <a:spLocks noGrp="1"/>
          </p:cNvSpPr>
          <p:nvPr>
            <p:ph idx="1"/>
          </p:nvPr>
        </p:nvSpPr>
        <p:spPr/>
        <p:txBody>
          <a:bodyPr/>
          <a:p>
            <a:r>
              <a:rPr lang="en-US"/>
              <a:t>Combining data and information from every stage of an order’s shipment journey with hyperlocal traffic insights </a:t>
            </a:r>
            <a:r>
              <a:rPr lang="en-US">
                <a:hlinkClick r:id="rId1" action="ppaction://hlinkfile"/>
              </a:rPr>
              <a:t>to help fleet operators optimize last-mile delivery</a:t>
            </a:r>
            <a:endParaRPr lang="en-US">
              <a:hlinkClick r:id="rId1" action="ppaction://hlinkfile"/>
            </a:endParaRPr>
          </a:p>
          <a:p>
            <a:r>
              <a:rPr lang="en-US"/>
              <a:t>Using image data from cameras and sensors, as well as GPS data, </a:t>
            </a:r>
            <a:r>
              <a:rPr lang="en-US">
                <a:hlinkClick r:id="rId2" action="ppaction://hlinkfile"/>
              </a:rPr>
              <a:t>to detect potholes and improve road maintenance in cities</a:t>
            </a:r>
            <a:endParaRPr lang="en-US">
              <a:hlinkClick r:id="rId2" action="ppaction://hlinkfile"/>
            </a:endParaRPr>
          </a:p>
          <a:p>
            <a:r>
              <a:rPr lang="en-US"/>
              <a:t>Using AI-powered technologies like</a:t>
            </a:r>
            <a:r>
              <a:rPr lang="en-US">
                <a:hlinkClick r:id="rId3" action="ppaction://hlinkfile"/>
              </a:rPr>
              <a:t> natural language processing to analyze unstructured medical data</a:t>
            </a:r>
            <a:r>
              <a:rPr lang="en-US"/>
              <a:t> (such as research reports, clinical notes, and lab results) to gain new insights for improved treatment development and enhanced patient care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8874760" y="5344160"/>
            <a:ext cx="3008630" cy="1513840"/>
          </a:xfrm>
          <a:prstGeom prst="rect">
            <a:avLst/>
          </a:prstGeom>
          <a:noFill/>
          <a:ln w="9525">
            <a:noFill/>
          </a:ln>
        </p:spPr>
      </p:pic>
      <p:sp>
        <p:nvSpPr>
          <p:cNvPr id="2" name="Title 1"/>
          <p:cNvSpPr>
            <a:spLocks noGrp="1"/>
          </p:cNvSpPr>
          <p:nvPr>
            <p:ph type="title"/>
          </p:nvPr>
        </p:nvSpPr>
        <p:spPr/>
        <p:txBody>
          <a:bodyPr/>
          <a:p>
            <a:r>
              <a:rPr lang="en-US"/>
              <a:t>How does big data work?</a:t>
            </a:r>
            <a:endParaRPr lang="en-US"/>
          </a:p>
        </p:txBody>
      </p:sp>
      <p:sp>
        <p:nvSpPr>
          <p:cNvPr id="3" name="Content Placeholder 2"/>
          <p:cNvSpPr>
            <a:spLocks noGrp="1"/>
          </p:cNvSpPr>
          <p:nvPr>
            <p:ph idx="1"/>
          </p:nvPr>
        </p:nvSpPr>
        <p:spPr/>
        <p:txBody>
          <a:bodyPr/>
          <a:p>
            <a:pPr marL="514350" indent="-514350">
              <a:buAutoNum type="arabicPeriod"/>
            </a:pPr>
            <a:r>
              <a:rPr lang="en-US"/>
              <a:t>Integrate </a:t>
            </a:r>
            <a:endParaRPr lang="en-US"/>
          </a:p>
          <a:p>
            <a:pPr marL="514350" indent="-514350">
              <a:buAutoNum type="arabicPeriod"/>
            </a:pPr>
            <a:r>
              <a:rPr lang="en-US"/>
              <a:t>Manage </a:t>
            </a:r>
            <a:endParaRPr lang="en-US"/>
          </a:p>
          <a:p>
            <a:pPr marL="514350" indent="-514350">
              <a:buAutoNum type="arabicPeriod"/>
            </a:pPr>
            <a:r>
              <a:rPr lang="en-US"/>
              <a:t>Analyze </a:t>
            </a:r>
            <a:endParaRPr lang="en-US"/>
          </a:p>
          <a:p>
            <a:endParaRPr lang="en-US"/>
          </a:p>
        </p:txBody>
      </p:sp>
      <p:pic>
        <p:nvPicPr>
          <p:cNvPr id="107" name="Picture 106"/>
          <p:cNvPicPr/>
          <p:nvPr/>
        </p:nvPicPr>
        <p:blipFill>
          <a:blip r:embed="rId2"/>
          <a:stretch>
            <a:fillRect/>
          </a:stretch>
        </p:blipFill>
        <p:spPr>
          <a:xfrm>
            <a:off x="9130665" y="1076960"/>
            <a:ext cx="2496820" cy="1419860"/>
          </a:xfrm>
          <a:prstGeom prst="rect">
            <a:avLst/>
          </a:prstGeom>
          <a:noFill/>
          <a:ln w="9525">
            <a:noFill/>
          </a:ln>
        </p:spPr>
      </p:pic>
      <p:pic>
        <p:nvPicPr>
          <p:cNvPr id="108" name="Picture 107"/>
          <p:cNvPicPr/>
          <p:nvPr/>
        </p:nvPicPr>
        <p:blipFill>
          <a:blip r:embed="rId3"/>
          <a:stretch>
            <a:fillRect/>
          </a:stretch>
        </p:blipFill>
        <p:spPr>
          <a:xfrm>
            <a:off x="9130030" y="2496820"/>
            <a:ext cx="2497455" cy="1740535"/>
          </a:xfrm>
          <a:prstGeom prst="rect">
            <a:avLst/>
          </a:prstGeom>
          <a:noFill/>
          <a:ln w="9525">
            <a:noFill/>
          </a:ln>
        </p:spPr>
      </p:pic>
      <p:pic>
        <p:nvPicPr>
          <p:cNvPr id="110" name="Picture 109"/>
          <p:cNvPicPr/>
          <p:nvPr/>
        </p:nvPicPr>
        <p:blipFill>
          <a:blip r:embed="rId4"/>
          <a:srcRect t="7138" b="12163"/>
          <a:stretch>
            <a:fillRect/>
          </a:stretch>
        </p:blipFill>
        <p:spPr>
          <a:xfrm>
            <a:off x="9410700" y="4237355"/>
            <a:ext cx="1902460" cy="12001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does big data work?</a:t>
            </a:r>
            <a:endParaRPr lang="en-US"/>
          </a:p>
        </p:txBody>
      </p:sp>
      <p:sp>
        <p:nvSpPr>
          <p:cNvPr id="3" name="Content Placeholder 2"/>
          <p:cNvSpPr>
            <a:spLocks noGrp="1"/>
          </p:cNvSpPr>
          <p:nvPr>
            <p:ph idx="1"/>
          </p:nvPr>
        </p:nvSpPr>
        <p:spPr/>
        <p:txBody>
          <a:bodyPr>
            <a:normAutofit/>
          </a:bodyPr>
          <a:p>
            <a:r>
              <a:rPr lang="en-US" b="1"/>
              <a:t>Integration</a:t>
            </a:r>
            <a:r>
              <a:rPr lang="en-US"/>
              <a:t>: Big data collects terabytes, and sometimes even petabytes, of raw data from many sources that must be received, processed, and transformed into the format that business users and analysts need to start analyzing it. </a:t>
            </a:r>
            <a:endParaRPr lang="en-US"/>
          </a:p>
          <a:p>
            <a:r>
              <a:rPr lang="en-US" b="1"/>
              <a:t>Management</a:t>
            </a:r>
            <a:r>
              <a:rPr lang="en-US"/>
              <a:t>: Big data needs big storage, whether in the cloud, on-premises, or both.  </a:t>
            </a:r>
            <a:endParaRPr lang="en-US"/>
          </a:p>
          <a:p>
            <a:r>
              <a:rPr lang="en-US" b="1"/>
              <a:t>Analysis</a:t>
            </a:r>
            <a:r>
              <a:rPr lang="en-US"/>
              <a:t>: </a:t>
            </a:r>
            <a:endParaRPr lang="en-US"/>
          </a:p>
          <a:p>
            <a:pPr lvl="1"/>
            <a:r>
              <a:rPr lang="en-US"/>
              <a:t>Analyzing and acting on big data</a:t>
            </a:r>
            <a:endParaRPr lang="en-US"/>
          </a:p>
          <a:p>
            <a:pPr lvl="1"/>
            <a:r>
              <a:rPr lang="en-US"/>
              <a:t>Communicate and share insights across the business in a way that everyone can understand.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benefits</a:t>
            </a:r>
            <a:endParaRPr lang="en-US"/>
          </a:p>
        </p:txBody>
      </p:sp>
      <p:sp>
        <p:nvSpPr>
          <p:cNvPr id="3" name="Content Placeholder 2"/>
          <p:cNvSpPr>
            <a:spLocks noGrp="1"/>
          </p:cNvSpPr>
          <p:nvPr>
            <p:ph idx="1"/>
          </p:nvPr>
        </p:nvSpPr>
        <p:spPr/>
        <p:txBody>
          <a:bodyPr/>
          <a:p>
            <a:r>
              <a:rPr lang="en-US" b="1"/>
              <a:t>Improved decision-making</a:t>
            </a:r>
            <a:endParaRPr lang="en-US"/>
          </a:p>
          <a:p>
            <a:pPr lvl="1"/>
            <a:r>
              <a:rPr lang="en-US"/>
              <a:t>Big data is the key element to becoming a data-driven organization.</a:t>
            </a:r>
            <a:endParaRPr lang="en-US"/>
          </a:p>
          <a:p>
            <a:r>
              <a:rPr lang="en-US" b="1"/>
              <a:t>More efficient operations</a:t>
            </a:r>
            <a:endParaRPr lang="en-US"/>
          </a:p>
          <a:p>
            <a:pPr lvl="1"/>
            <a:r>
              <a:rPr lang="en-US"/>
              <a:t>generate insights that can help you determine areas where you can reduce costs, save time, and increase your overall efficiency. </a:t>
            </a:r>
            <a:endParaRPr lang="en-US"/>
          </a:p>
          <a:p>
            <a:r>
              <a:rPr lang="en-US" b="1"/>
              <a:t>Improved risk management</a:t>
            </a:r>
            <a:endParaRPr lang="en-US"/>
          </a:p>
          <a:p>
            <a:pPr lvl="1"/>
            <a:r>
              <a:rPr lang="en-US"/>
              <a:t>Analyzing vast amounts of data helps companies evaluate risk better—making it easier to identify and monitor all potential threats and report insights that lead to more robust control and mitigation strategies.</a:t>
            </a:r>
            <a:endParaRPr lang="en-US"/>
          </a:p>
          <a:p>
            <a:pPr lvl="1"/>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Some challenges of implementing big data analytics</a:t>
            </a:r>
            <a:endParaRPr lang="en-US" sz="3600"/>
          </a:p>
        </p:txBody>
      </p:sp>
      <p:sp>
        <p:nvSpPr>
          <p:cNvPr id="3" name="Content Placeholder 2"/>
          <p:cNvSpPr>
            <a:spLocks noGrp="1"/>
          </p:cNvSpPr>
          <p:nvPr>
            <p:ph idx="1"/>
          </p:nvPr>
        </p:nvSpPr>
        <p:spPr/>
        <p:txBody>
          <a:bodyPr>
            <a:normAutofit lnSpcReduction="20000"/>
          </a:bodyPr>
          <a:p>
            <a:r>
              <a:rPr lang="en-US"/>
              <a:t>Lack of data talent and skills</a:t>
            </a:r>
            <a:endParaRPr lang="en-US"/>
          </a:p>
          <a:p>
            <a:pPr lvl="1"/>
            <a:r>
              <a:rPr lang="en-US"/>
              <a:t>Data scientists, data analysts, and data engineers are in short supply—and are some of the most highly sought after (and highly paid) professionals in the IT industry. </a:t>
            </a:r>
            <a:endParaRPr lang="en-US"/>
          </a:p>
          <a:p>
            <a:pPr lvl="1"/>
            <a:r>
              <a:rPr lang="en-US"/>
              <a:t>Lack of big data skills and experience with advanced data tools is one of the primary barriers to realizing value from big data environments.  </a:t>
            </a:r>
            <a:endParaRPr lang="en-US"/>
          </a:p>
          <a:p>
            <a:pPr lvl="0"/>
            <a:r>
              <a:rPr lang="en-US"/>
              <a:t>Problems with data quality</a:t>
            </a:r>
            <a:endParaRPr lang="en-US"/>
          </a:p>
          <a:p>
            <a:pPr lvl="1"/>
            <a:r>
              <a:rPr lang="en-US"/>
              <a:t>Data quality directly impacts the quality of decision-making, data analytics, and planning strategies. </a:t>
            </a:r>
            <a:endParaRPr lang="en-US"/>
          </a:p>
          <a:p>
            <a:pPr lvl="1"/>
            <a:r>
              <a:rPr lang="en-US"/>
              <a:t>Raw data is messy and can be difficult to curate.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„Big Data“?!?</a:t>
            </a:r>
            <a:endParaRPr lang="en-US" dirty="0"/>
          </a:p>
        </p:txBody>
      </p:sp>
      <p:pic>
        <p:nvPicPr>
          <p:cNvPr id="5" name="Inhaltsplatzhalter 4" descr="Framing the &quot;&lt;strong&gt;Big Data&lt;/strong&gt; Industry&quot;"/>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2650" y="2210356"/>
            <a:ext cx="7886700" cy="3581876"/>
          </a:xfrm>
        </p:spPr>
      </p:pic>
      <p:pic>
        <p:nvPicPr>
          <p:cNvPr id="6" name="Grafik 5" descr="75+ Free Stock Images 3D Human Character Best Collection ..."/>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40679" y="1518360"/>
            <a:ext cx="1790942" cy="2387923"/>
          </a:xfrm>
          <a:prstGeom prst="rect">
            <a:avLst/>
          </a:prstGeom>
        </p:spPr>
      </p:pic>
      <p:sp>
        <p:nvSpPr>
          <p:cNvPr id="7" name="Wolkenförmige Legende 6"/>
          <p:cNvSpPr/>
          <p:nvPr/>
        </p:nvSpPr>
        <p:spPr>
          <a:xfrm>
            <a:off x="6943090" y="635"/>
            <a:ext cx="2677795" cy="1517650"/>
          </a:xfrm>
          <a:prstGeom prst="cloudCallout">
            <a:avLst>
              <a:gd name="adj1" fmla="val 17033"/>
              <a:gd name="adj2" fmla="val 6053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rgbClr val="002060"/>
                </a:solidFill>
              </a:rPr>
              <a:t>Is this really about size?</a:t>
            </a:r>
            <a:endParaRPr lang="en-US" sz="2400" b="1"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t>Some challenges of implementing big data analytics</a:t>
            </a:r>
            <a:endParaRPr lang="en-US" sz="3600"/>
          </a:p>
        </p:txBody>
      </p:sp>
      <p:sp>
        <p:nvSpPr>
          <p:cNvPr id="3" name="Content Placeholder 2"/>
          <p:cNvSpPr>
            <a:spLocks noGrp="1"/>
          </p:cNvSpPr>
          <p:nvPr>
            <p:ph idx="1"/>
          </p:nvPr>
        </p:nvSpPr>
        <p:spPr/>
        <p:txBody>
          <a:bodyPr>
            <a:normAutofit lnSpcReduction="20000"/>
          </a:bodyPr>
          <a:p>
            <a:r>
              <a:rPr lang="en-US"/>
              <a:t>Compliance violations</a:t>
            </a:r>
            <a:endParaRPr lang="en-US"/>
          </a:p>
          <a:p>
            <a:pPr lvl="1"/>
            <a:r>
              <a:rPr lang="en-US"/>
              <a:t>Big data contains a lot of sensitive data and information, making it a tricky task to continuously ensure data processing and storage meet data privacy and regulatory requirements, such as data localization and data residency laws. </a:t>
            </a:r>
            <a:endParaRPr lang="en-US"/>
          </a:p>
          <a:p>
            <a:pPr lvl="0"/>
            <a:r>
              <a:rPr lang="en-US"/>
              <a:t>Integration complexity</a:t>
            </a:r>
            <a:endParaRPr lang="en-US"/>
          </a:p>
          <a:p>
            <a:pPr lvl="1"/>
            <a:r>
              <a:rPr lang="en-US"/>
              <a:t>Most companies work with data siloed across various systems and applications across the organization.</a:t>
            </a:r>
            <a:endParaRPr lang="en-US"/>
          </a:p>
          <a:p>
            <a:pPr lvl="0"/>
            <a:r>
              <a:rPr lang="en-US"/>
              <a:t>Security concerns</a:t>
            </a:r>
            <a:endParaRPr lang="en-US"/>
          </a:p>
          <a:p>
            <a:pPr lvl="1"/>
            <a:r>
              <a:rPr lang="en-US"/>
              <a:t>Big data contains valuable business and customer information, making big data stores high-value targets for attackers. </a:t>
            </a:r>
            <a:endParaRPr lang="en-US"/>
          </a:p>
          <a:p>
            <a:pPr lvl="1"/>
            <a:r>
              <a:rPr lang="en-US"/>
              <a:t>Since these datasets are varied and complex, it can be harder to implement comprehensive strategies and policies to protect them.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Lakes and Data warehouses </a:t>
            </a:r>
            <a:endParaRPr lang="en-US"/>
          </a:p>
        </p:txBody>
      </p:sp>
      <p:sp>
        <p:nvSpPr>
          <p:cNvPr id="3" name="Content Placeholder 2"/>
          <p:cNvSpPr>
            <a:spLocks noGrp="1"/>
          </p:cNvSpPr>
          <p:nvPr>
            <p:ph idx="1"/>
          </p:nvPr>
        </p:nvSpPr>
        <p:spPr/>
        <p:txBody>
          <a:bodyPr/>
          <a:p>
            <a:r>
              <a:rPr lang="en-US"/>
              <a:t>A</a:t>
            </a:r>
            <a:r>
              <a:rPr lang="en-US" b="1"/>
              <a:t> data lake</a:t>
            </a:r>
            <a:r>
              <a:rPr lang="en-US"/>
              <a:t> is a centralized repository that allows you to store all your structured, semi-structured, and unstructured data at any scale. Data is stored in its raw format until it is needed.</a:t>
            </a:r>
            <a:endParaRPr lang="en-US"/>
          </a:p>
          <a:p>
            <a:r>
              <a:rPr lang="en-US"/>
              <a:t>A </a:t>
            </a:r>
            <a:r>
              <a:rPr lang="en-US" b="1"/>
              <a:t>data warehouse</a:t>
            </a:r>
            <a:r>
              <a:rPr lang="en-US"/>
              <a:t> is a centralized repository that stores structured data from multiple sources. It is designed for query and analysis, supporting business intelligence and reporting.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Data Management</a:t>
            </a:r>
            <a:endParaRPr lang="en-GB" altLang="en-US"/>
          </a:p>
        </p:txBody>
      </p:sp>
      <p:sp>
        <p:nvSpPr>
          <p:cNvPr id="3" name="Content Placeholder 2"/>
          <p:cNvSpPr>
            <a:spLocks noGrp="1"/>
          </p:cNvSpPr>
          <p:nvPr>
            <p:ph idx="1"/>
          </p:nvPr>
        </p:nvSpPr>
        <p:spPr/>
        <p:txBody>
          <a:bodyPr>
            <a:normAutofit fontScale="70000"/>
          </a:bodyPr>
          <a:p>
            <a:r>
              <a:rPr lang="en-US" altLang="en-GB"/>
              <a:t>Data Management is the comprehensive process of collecting, storing, organizing, securing, and maintaining data to ensure its accuracy, accessibility, and reliability.</a:t>
            </a:r>
            <a:endParaRPr lang="en-US" altLang="en-GB"/>
          </a:p>
          <a:p>
            <a:r>
              <a:rPr lang="en-US" altLang="en-GB"/>
              <a:t>Key Components:</a:t>
            </a:r>
            <a:endParaRPr lang="en-US" altLang="en-GB"/>
          </a:p>
          <a:p>
            <a:pPr lvl="1"/>
            <a:r>
              <a:rPr lang="en-US" altLang="en-GB"/>
              <a:t>Data Governance (policies and compliance)</a:t>
            </a:r>
            <a:endParaRPr lang="en-US" altLang="en-GB"/>
          </a:p>
          <a:p>
            <a:pPr lvl="1"/>
            <a:r>
              <a:rPr lang="en-US" altLang="en-GB"/>
              <a:t>Data Quality Management</a:t>
            </a:r>
            <a:endParaRPr lang="en-US" altLang="en-GB"/>
          </a:p>
          <a:p>
            <a:pPr lvl="1"/>
            <a:r>
              <a:rPr lang="en-US" altLang="en-GB"/>
              <a:t>Data Security and Privacy</a:t>
            </a:r>
            <a:endParaRPr lang="en-US" altLang="en-GB"/>
          </a:p>
          <a:p>
            <a:pPr lvl="1"/>
            <a:r>
              <a:rPr lang="en-US" altLang="en-GB"/>
              <a:t>Master Data Management (MDM)</a:t>
            </a:r>
            <a:endParaRPr lang="en-US" altLang="en-GB"/>
          </a:p>
          <a:p>
            <a:pPr lvl="2"/>
            <a:r>
              <a:rPr lang="en-US" altLang="en-GB"/>
              <a:t>Master Data Management (MDM) is a strategy and set of processes used to create a single, consistent, and authoritative source of truth for core business data across an organization.</a:t>
            </a:r>
            <a:endParaRPr lang="en-US" altLang="en-GB"/>
          </a:p>
          <a:p>
            <a:pPr lvl="1"/>
            <a:r>
              <a:rPr lang="en-US" altLang="en-GB"/>
              <a:t>Data Lifecycle Management</a:t>
            </a:r>
            <a:endParaRPr lang="en-US" altLang="en-GB"/>
          </a:p>
          <a:p>
            <a:r>
              <a:rPr lang="en-US" altLang="en-GB"/>
              <a:t>Purpose:</a:t>
            </a:r>
            <a:r>
              <a:rPr lang="ar-EG" altLang="en-US"/>
              <a:t> </a:t>
            </a:r>
            <a:r>
              <a:rPr lang="en-US" altLang="en-GB"/>
              <a:t>To ensure data is accurate, secure, and available for analysis and decision-making.</a:t>
            </a:r>
            <a:endParaRPr lang="en-US" altLang="en-GB"/>
          </a:p>
          <a:p>
            <a:r>
              <a:rPr lang="en-US" altLang="en-GB"/>
              <a:t>Example:</a:t>
            </a:r>
            <a:r>
              <a:rPr lang="ar-EG" altLang="en-US"/>
              <a:t> </a:t>
            </a:r>
            <a:r>
              <a:rPr lang="en-US" altLang="en-GB"/>
              <a:t>A hospital’s data management system handles patient records, ensuring compliance with data privacy regulations (like GDPR or HIPAA).</a:t>
            </a:r>
            <a:endParaRPr lang="en-US" altLang="en-GB"/>
          </a:p>
          <a:p>
            <a:endParaRPr lang="en-US" altLang="en-GB"/>
          </a:p>
          <a:p>
            <a:endParaRPr lang="en-US" alt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Key Components of Data Management</a:t>
            </a:r>
            <a:endParaRPr lang="en-US" altLang="en-GB"/>
          </a:p>
        </p:txBody>
      </p:sp>
      <p:sp>
        <p:nvSpPr>
          <p:cNvPr id="3" name="Content Placeholder 2"/>
          <p:cNvSpPr>
            <a:spLocks noGrp="1"/>
          </p:cNvSpPr>
          <p:nvPr>
            <p:ph idx="1"/>
          </p:nvPr>
        </p:nvSpPr>
        <p:spPr/>
        <p:txBody>
          <a:bodyPr>
            <a:normAutofit lnSpcReduction="20000"/>
          </a:bodyPr>
          <a:p>
            <a:r>
              <a:rPr lang="en-US" altLang="en-GB"/>
              <a:t>Data Collection</a:t>
            </a:r>
            <a:endParaRPr lang="en-US" altLang="en-GB"/>
          </a:p>
          <a:p>
            <a:r>
              <a:rPr lang="en-US" altLang="en-GB"/>
              <a:t>Data Storage</a:t>
            </a:r>
            <a:endParaRPr lang="en-US" altLang="en-GB"/>
          </a:p>
          <a:p>
            <a:r>
              <a:rPr lang="en-US" altLang="en-GB"/>
              <a:t>Data Integration</a:t>
            </a:r>
            <a:endParaRPr lang="en-US" altLang="en-GB"/>
          </a:p>
          <a:p>
            <a:r>
              <a:rPr lang="en-US" altLang="en-GB"/>
              <a:t>Data Processing</a:t>
            </a:r>
            <a:endParaRPr lang="en-US" altLang="en-GB"/>
          </a:p>
          <a:p>
            <a:r>
              <a:rPr lang="en-US" altLang="en-GB"/>
              <a:t>Data Governance</a:t>
            </a:r>
            <a:endParaRPr lang="en-US" altLang="en-GB"/>
          </a:p>
          <a:p>
            <a:r>
              <a:rPr lang="en-US" altLang="en-GB"/>
              <a:t>Data Security</a:t>
            </a:r>
            <a:endParaRPr lang="en-US" altLang="en-GB"/>
          </a:p>
          <a:p>
            <a:r>
              <a:rPr lang="en-US" altLang="en-GB"/>
              <a:t>Data Quality Management</a:t>
            </a:r>
            <a:endParaRPr lang="en-US" altLang="en-GB"/>
          </a:p>
          <a:p>
            <a:r>
              <a:rPr lang="en-US" altLang="en-GB"/>
              <a:t>Data Analytics &amp; Visualization</a:t>
            </a:r>
            <a:endParaRPr lang="en-US" altLang="en-GB"/>
          </a:p>
          <a:p>
            <a:r>
              <a:rPr lang="en-US" altLang="en-GB"/>
              <a:t>Master Data Management (MDM)</a:t>
            </a:r>
            <a:endParaRPr lang="en-US" altLang="en-GB"/>
          </a:p>
          <a:p>
            <a:r>
              <a:rPr lang="en-US" altLang="en-GB"/>
              <a:t>Data Lifecycle Management</a:t>
            </a:r>
            <a:endParaRPr lang="en-US" altLang="en-GB"/>
          </a:p>
          <a:p>
            <a:endParaRPr lang="en-US" alt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Key Components of Data Management</a:t>
            </a:r>
            <a:endParaRPr lang="en-GB" altLang="en-US"/>
          </a:p>
        </p:txBody>
      </p:sp>
      <p:sp>
        <p:nvSpPr>
          <p:cNvPr id="3" name="Content Placeholder 2"/>
          <p:cNvSpPr>
            <a:spLocks noGrp="1"/>
          </p:cNvSpPr>
          <p:nvPr>
            <p:ph idx="1"/>
          </p:nvPr>
        </p:nvSpPr>
        <p:spPr/>
        <p:txBody>
          <a:bodyPr>
            <a:normAutofit fontScale="90000"/>
          </a:bodyPr>
          <a:p>
            <a:r>
              <a:rPr lang="en-US" altLang="en-GB"/>
              <a:t>Data Collection</a:t>
            </a:r>
            <a:endParaRPr lang="en-US" altLang="en-GB"/>
          </a:p>
          <a:p>
            <a:pPr lvl="1"/>
            <a:r>
              <a:rPr lang="en-US" altLang="en-GB"/>
              <a:t>Gathering data from various sources, such as IoT devices, databases, APIs, and user inputs.</a:t>
            </a:r>
            <a:endParaRPr lang="en-US" altLang="en-GB"/>
          </a:p>
          <a:p>
            <a:pPr lvl="1"/>
            <a:r>
              <a:rPr lang="en-US" altLang="en-GB"/>
              <a:t>Example: Sensors in smart cities collect traffic, weather, and pollution data.</a:t>
            </a:r>
            <a:endParaRPr lang="en-US" altLang="en-GB"/>
          </a:p>
          <a:p>
            <a:r>
              <a:rPr lang="en-US" altLang="en-GB"/>
              <a:t>Data Storage</a:t>
            </a:r>
            <a:endParaRPr lang="en-US" altLang="en-GB"/>
          </a:p>
          <a:p>
            <a:pPr lvl="1"/>
            <a:r>
              <a:rPr lang="en-US" altLang="en-GB"/>
              <a:t>Storing data in databases, data warehouses, data lakes, or cloud environments.</a:t>
            </a:r>
            <a:endParaRPr lang="en-US" altLang="en-GB"/>
          </a:p>
          <a:p>
            <a:pPr lvl="1"/>
            <a:r>
              <a:rPr lang="en-US" altLang="en-GB"/>
              <a:t>Technologies: SQL/NoSQL databases, Amazon S3, Hadoop, etc.</a:t>
            </a:r>
            <a:endParaRPr lang="en-US" altLang="en-GB"/>
          </a:p>
          <a:p>
            <a:r>
              <a:rPr lang="en-US" altLang="en-GB"/>
              <a:t>Data Integration</a:t>
            </a:r>
            <a:endParaRPr lang="en-US" altLang="en-GB"/>
          </a:p>
          <a:p>
            <a:pPr lvl="1"/>
            <a:r>
              <a:rPr lang="en-US" altLang="en-GB"/>
              <a:t>Combining data from multiple sources to provide a unified view.</a:t>
            </a:r>
            <a:endParaRPr lang="en-US" altLang="en-GB"/>
          </a:p>
          <a:p>
            <a:pPr lvl="1"/>
            <a:r>
              <a:rPr lang="en-US" altLang="en-GB"/>
              <a:t>Tools: ETL (Extract, Transform, Load) processes, APIs, data pipelines.</a:t>
            </a:r>
            <a:endParaRPr lang="en-US" alt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Key Components of Data Management</a:t>
            </a:r>
            <a:endParaRPr lang="en-GB" altLang="en-US"/>
          </a:p>
        </p:txBody>
      </p:sp>
      <p:sp>
        <p:nvSpPr>
          <p:cNvPr id="3" name="Content Placeholder 2"/>
          <p:cNvSpPr>
            <a:spLocks noGrp="1"/>
          </p:cNvSpPr>
          <p:nvPr>
            <p:ph idx="1"/>
          </p:nvPr>
        </p:nvSpPr>
        <p:spPr/>
        <p:txBody>
          <a:bodyPr/>
          <a:p>
            <a:r>
              <a:rPr lang="en-US" altLang="en-GB" sz="2400"/>
              <a:t>Data Processing</a:t>
            </a:r>
            <a:endParaRPr lang="en-US" altLang="en-GB" sz="2400"/>
          </a:p>
          <a:p>
            <a:pPr lvl="1"/>
            <a:r>
              <a:rPr lang="en-US" altLang="en-GB" sz="2000"/>
              <a:t>Transforming raw data into meaningful information through cleaning, filtering, and aggregating.</a:t>
            </a:r>
            <a:endParaRPr lang="en-US" altLang="en-GB" sz="2000"/>
          </a:p>
          <a:p>
            <a:pPr lvl="1"/>
            <a:r>
              <a:rPr lang="en-US" altLang="en-GB" sz="2000"/>
              <a:t>Example: Normalizing financial data for cross-departmental reporting.</a:t>
            </a:r>
            <a:endParaRPr lang="en-US" altLang="en-GB" sz="2000"/>
          </a:p>
          <a:p>
            <a:r>
              <a:rPr lang="en-US" altLang="en-GB" sz="2400"/>
              <a:t>Data Governance</a:t>
            </a:r>
            <a:endParaRPr lang="en-US" altLang="en-GB" sz="2400"/>
          </a:p>
          <a:p>
            <a:pPr lvl="1"/>
            <a:r>
              <a:rPr lang="en-US" altLang="en-GB" sz="2000"/>
              <a:t>Defining policies, standards, and procedures to ensure data quality, privacy, and compliance.</a:t>
            </a:r>
            <a:endParaRPr lang="en-US" altLang="en-GB" sz="2000"/>
          </a:p>
          <a:p>
            <a:pPr lvl="1"/>
            <a:r>
              <a:rPr lang="en-US" altLang="en-GB" sz="2000"/>
              <a:t>Key Aspects: Data stewardship (as orgnaization asset), metadata management, and regulatory compliance (e.g., GDPR).</a:t>
            </a:r>
            <a:endParaRPr lang="en-US" altLang="en-GB" sz="2000"/>
          </a:p>
          <a:p>
            <a:r>
              <a:rPr lang="en-US" altLang="en-GB" sz="2400"/>
              <a:t>Data Security</a:t>
            </a:r>
            <a:endParaRPr lang="en-US" altLang="en-GB" sz="2400"/>
          </a:p>
          <a:p>
            <a:pPr lvl="1"/>
            <a:r>
              <a:rPr lang="en-US" altLang="en-GB" sz="2000"/>
              <a:t>Protecting data from unauthorized access, breaches, and loss.</a:t>
            </a:r>
            <a:endParaRPr lang="en-US" altLang="en-GB" sz="2000"/>
          </a:p>
          <a:p>
            <a:pPr lvl="1"/>
            <a:r>
              <a:rPr lang="en-US" altLang="en-GB" sz="2000"/>
              <a:t>Techniques: Encryption, access controls, backup strategies.</a:t>
            </a:r>
            <a:endParaRPr lang="en-US" altLang="en-GB"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Key Components of Data Management</a:t>
            </a:r>
            <a:endParaRPr lang="en-GB" altLang="en-US"/>
          </a:p>
        </p:txBody>
      </p:sp>
      <p:sp>
        <p:nvSpPr>
          <p:cNvPr id="3" name="Content Placeholder 2"/>
          <p:cNvSpPr>
            <a:spLocks noGrp="1"/>
          </p:cNvSpPr>
          <p:nvPr>
            <p:ph idx="1"/>
          </p:nvPr>
        </p:nvSpPr>
        <p:spPr/>
        <p:txBody>
          <a:bodyPr>
            <a:normAutofit fontScale="80000"/>
          </a:bodyPr>
          <a:p>
            <a:r>
              <a:rPr lang="en-US" altLang="en-GB"/>
              <a:t>Data Quality Management</a:t>
            </a:r>
            <a:endParaRPr lang="en-US" altLang="en-GB"/>
          </a:p>
          <a:p>
            <a:pPr lvl="1"/>
            <a:r>
              <a:rPr lang="en-US" altLang="en-GB"/>
              <a:t>Ensuring data is accurate, consistent, complete, and timely.</a:t>
            </a:r>
            <a:endParaRPr lang="en-US" altLang="en-GB"/>
          </a:p>
          <a:p>
            <a:pPr lvl="1"/>
            <a:r>
              <a:rPr lang="en-US" altLang="en-GB"/>
              <a:t>Example: Removing duplicate customer records in a CRM system.</a:t>
            </a:r>
            <a:endParaRPr lang="en-US" altLang="en-GB"/>
          </a:p>
          <a:p>
            <a:r>
              <a:rPr lang="en-US" altLang="en-GB"/>
              <a:t>Data Analytics &amp; Visualization</a:t>
            </a:r>
            <a:endParaRPr lang="en-US" altLang="en-GB"/>
          </a:p>
          <a:p>
            <a:pPr lvl="1"/>
            <a:r>
              <a:rPr lang="en-US" altLang="en-GB"/>
              <a:t>Analyzing data to extract insights and support decision-making.</a:t>
            </a:r>
            <a:endParaRPr lang="en-US" altLang="en-GB"/>
          </a:p>
          <a:p>
            <a:pPr lvl="1"/>
            <a:r>
              <a:rPr lang="en-US" altLang="en-GB"/>
              <a:t>Tools: Power BI, Tableau, Python (Pandas, Matplotlib), R.</a:t>
            </a:r>
            <a:endParaRPr lang="en-US" altLang="en-GB"/>
          </a:p>
          <a:p>
            <a:r>
              <a:rPr lang="en-US" altLang="en-GB"/>
              <a:t>Master Data Management (MDM)</a:t>
            </a:r>
            <a:endParaRPr lang="en-US" altLang="en-GB"/>
          </a:p>
          <a:p>
            <a:pPr lvl="1"/>
            <a:r>
              <a:rPr lang="en-US" altLang="en-GB"/>
              <a:t>Creating a single, consistent view of critical business data, such as customer or product information.</a:t>
            </a:r>
            <a:endParaRPr lang="en-US" altLang="en-GB"/>
          </a:p>
          <a:p>
            <a:r>
              <a:rPr lang="en-US" altLang="en-GB"/>
              <a:t>Data Lifecycle Management</a:t>
            </a:r>
            <a:endParaRPr lang="en-US" altLang="en-GB"/>
          </a:p>
          <a:p>
            <a:pPr lvl="1"/>
            <a:r>
              <a:rPr lang="en-US" altLang="en-GB"/>
              <a:t>Managing data from creation and storage to archival and deletion.</a:t>
            </a:r>
            <a:endParaRPr lang="en-US" alt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Importance of Data Management</a:t>
            </a:r>
            <a:endParaRPr lang="en-US" altLang="en-GB"/>
          </a:p>
        </p:txBody>
      </p:sp>
      <p:sp>
        <p:nvSpPr>
          <p:cNvPr id="3" name="Content Placeholder 2"/>
          <p:cNvSpPr>
            <a:spLocks noGrp="1"/>
          </p:cNvSpPr>
          <p:nvPr>
            <p:ph idx="1"/>
          </p:nvPr>
        </p:nvSpPr>
        <p:spPr/>
        <p:txBody>
          <a:bodyPr/>
          <a:p>
            <a:r>
              <a:rPr lang="en-US" altLang="en-GB"/>
              <a:t>Improved Decision-Making: High-quality data leads to better insights and strategic decisions.</a:t>
            </a:r>
            <a:endParaRPr lang="en-US" altLang="en-GB"/>
          </a:p>
          <a:p>
            <a:r>
              <a:rPr lang="en-US" altLang="en-GB"/>
              <a:t>Operational Efficiency: Automating data workflows reduces manual effort.</a:t>
            </a:r>
            <a:endParaRPr lang="en-US" altLang="en-GB"/>
          </a:p>
          <a:p>
            <a:r>
              <a:rPr lang="en-US" altLang="en-GB"/>
              <a:t>Regulatory Compliance: Ensures adherence to data protection laws.</a:t>
            </a:r>
            <a:endParaRPr lang="en-US" altLang="en-GB"/>
          </a:p>
          <a:p>
            <a:r>
              <a:rPr lang="en-US" altLang="en-GB"/>
              <a:t>Risk Mitigation: Protects against data breaches and financial losses.</a:t>
            </a:r>
            <a:endParaRPr lang="en-US" alt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Modern Data Management Approaches</a:t>
            </a:r>
            <a:endParaRPr lang="en-US" altLang="en-GB"/>
          </a:p>
        </p:txBody>
      </p:sp>
      <p:sp>
        <p:nvSpPr>
          <p:cNvPr id="3" name="Content Placeholder 2"/>
          <p:cNvSpPr>
            <a:spLocks noGrp="1"/>
          </p:cNvSpPr>
          <p:nvPr>
            <p:ph idx="1"/>
          </p:nvPr>
        </p:nvSpPr>
        <p:spPr/>
        <p:txBody>
          <a:bodyPr/>
          <a:p>
            <a:r>
              <a:rPr lang="en-US" altLang="en-GB"/>
              <a:t>Cloud Data Management: Storing and processing data in cloud environments for scalability.</a:t>
            </a:r>
            <a:endParaRPr lang="en-US" altLang="en-GB"/>
          </a:p>
          <a:p>
            <a:r>
              <a:rPr lang="en-US" altLang="en-GB"/>
              <a:t>Data Lakes vs. Data Warehouses: Data lakes handle large volumes of raw data, while warehouses are optimized for analytics.</a:t>
            </a:r>
            <a:endParaRPr lang="en-US" altLang="en-GB"/>
          </a:p>
          <a:p>
            <a:r>
              <a:rPr lang="en-US" altLang="en-GB"/>
              <a:t>Real-Time Data Processing: Technologies like Apache Kafka enable immediate analysis of streaming data.</a:t>
            </a:r>
            <a:endParaRPr lang="en-US" alt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zh-CN" altLang="en-US"/>
              <a:t>🛠</a:t>
            </a:r>
            <a:r>
              <a:rPr lang="ar-EG" altLang="zh-CN"/>
              <a:t>  </a:t>
            </a:r>
            <a:r>
              <a:rPr lang="en-US" altLang="en-GB"/>
              <a:t>Data Engineering</a:t>
            </a:r>
            <a:endParaRPr lang="en-US" altLang="en-GB"/>
          </a:p>
        </p:txBody>
      </p:sp>
      <p:sp>
        <p:nvSpPr>
          <p:cNvPr id="3" name="Content Placeholder 2"/>
          <p:cNvSpPr>
            <a:spLocks noGrp="1"/>
          </p:cNvSpPr>
          <p:nvPr>
            <p:ph idx="1"/>
          </p:nvPr>
        </p:nvSpPr>
        <p:spPr/>
        <p:txBody>
          <a:bodyPr>
            <a:normAutofit/>
          </a:bodyPr>
          <a:p>
            <a:r>
              <a:rPr lang="en-US" altLang="en-GB" sz="3200"/>
              <a:t>Data Engineering focuses on designing, building, and maintaining the infrastructure (pipelines, databases, systems) that enables the collection, storage, and analysis of data.</a:t>
            </a:r>
            <a:endParaRPr lang="en-US" altLang="en-GB" sz="3200"/>
          </a:p>
          <a:p>
            <a:r>
              <a:rPr lang="en-US" altLang="en-GB" sz="3200"/>
              <a:t>Key Responsibilities:</a:t>
            </a:r>
            <a:endParaRPr lang="en-US" altLang="en-GB" sz="3200"/>
          </a:p>
          <a:p>
            <a:pPr lvl="1"/>
            <a:r>
              <a:rPr lang="en-US" altLang="en-GB" sz="2800"/>
              <a:t>Building ETL (Extract, Transform, Load) pipelines</a:t>
            </a:r>
            <a:endParaRPr lang="en-US" altLang="en-GB" sz="2800"/>
          </a:p>
          <a:p>
            <a:pPr lvl="1"/>
            <a:r>
              <a:rPr lang="en-US" altLang="en-GB" sz="2800"/>
              <a:t>Data Integration from multiple sources</a:t>
            </a:r>
            <a:endParaRPr lang="en-US" altLang="en-GB" sz="2800"/>
          </a:p>
          <a:p>
            <a:pPr lvl="1"/>
            <a:r>
              <a:rPr lang="en-US" altLang="en-GB" sz="2800"/>
              <a:t>Optimizing data storage solutions</a:t>
            </a:r>
            <a:endParaRPr lang="en-US" altLang="en-GB" sz="2800"/>
          </a:p>
          <a:p>
            <a:pPr lvl="1"/>
            <a:r>
              <a:rPr lang="en-US" altLang="en-GB" sz="2800"/>
              <a:t>Enabling real-time data processing</a:t>
            </a:r>
            <a:endParaRPr lang="en-US" altLang="en-GB"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Naive Definition</a:t>
            </a:r>
            <a:endParaRPr lang="en-US" dirty="0"/>
          </a:p>
        </p:txBody>
      </p:sp>
      <p:sp>
        <p:nvSpPr>
          <p:cNvPr id="3" name="Inhaltsplatzhalter 2"/>
          <p:cNvSpPr>
            <a:spLocks noGrp="1"/>
          </p:cNvSpPr>
          <p:nvPr>
            <p:ph idx="1"/>
          </p:nvPr>
        </p:nvSpPr>
        <p:spPr/>
        <p:txBody>
          <a:bodyPr>
            <a:normAutofit fontScale="92500" lnSpcReduction="10000"/>
          </a:bodyPr>
          <a:lstStyle/>
          <a:p>
            <a:r>
              <a:rPr lang="en-US" dirty="0"/>
              <a:t>Naive definition:</a:t>
            </a:r>
            <a:endParaRPr lang="en-US" dirty="0"/>
          </a:p>
          <a:p>
            <a:pPr lvl="1"/>
            <a:r>
              <a:rPr lang="en-US" dirty="0"/>
              <a:t>Big data only depends on the data size</a:t>
            </a:r>
            <a:endParaRPr lang="en-US" dirty="0"/>
          </a:p>
          <a:p>
            <a:pPr lvl="1"/>
            <a:r>
              <a:rPr lang="en-US" dirty="0"/>
              <a:t>1 Gigabyte? 1 Terabyte? 1 Petabyte?</a:t>
            </a:r>
            <a:endParaRPr lang="en-US" dirty="0"/>
          </a:p>
          <a:p>
            <a:endParaRPr lang="en-US" dirty="0"/>
          </a:p>
          <a:p>
            <a:r>
              <a:rPr lang="en-US" dirty="0"/>
              <a:t>Naive interpretation misses important aspects</a:t>
            </a:r>
            <a:endParaRPr lang="en-US" dirty="0"/>
          </a:p>
          <a:p>
            <a:pPr lvl="1"/>
            <a:r>
              <a:rPr lang="en-US" dirty="0"/>
              <a:t>Time:</a:t>
            </a:r>
            <a:endParaRPr lang="en-US" dirty="0"/>
          </a:p>
          <a:p>
            <a:pPr lvl="2"/>
            <a:r>
              <a:rPr lang="en-US" dirty="0"/>
              <a:t>Analyzing 1 Gigabyte of data per day is different from analyzing 1 Gigabyte of data per second</a:t>
            </a:r>
            <a:endParaRPr lang="en-US" dirty="0"/>
          </a:p>
          <a:p>
            <a:pPr lvl="1"/>
            <a:r>
              <a:rPr lang="en-US" dirty="0"/>
              <a:t>Diversity:</a:t>
            </a:r>
            <a:endParaRPr lang="en-US" dirty="0"/>
          </a:p>
          <a:p>
            <a:pPr lvl="2"/>
            <a:r>
              <a:rPr lang="en-US" dirty="0"/>
              <a:t>Analyzing spread sheets with numeric data is different from analyzing Web pages that contain a mixture of text and images</a:t>
            </a:r>
            <a:endParaRPr lang="en-US" dirty="0"/>
          </a:p>
          <a:p>
            <a:pPr lvl="1"/>
            <a:r>
              <a:rPr lang="en-US" dirty="0"/>
              <a:t>Distribution:</a:t>
            </a:r>
            <a:endParaRPr lang="en-US" dirty="0"/>
          </a:p>
          <a:p>
            <a:pPr lvl="2"/>
            <a:r>
              <a:rPr lang="en-US" dirty="0"/>
              <a:t>Analyzing data from a single source is different from analyzing data from multiple sources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Example ETL</a:t>
            </a:r>
            <a:endParaRPr lang="en-US" altLang="en-GB"/>
          </a:p>
        </p:txBody>
      </p:sp>
      <p:sp>
        <p:nvSpPr>
          <p:cNvPr id="3" name="Content Placeholder 2"/>
          <p:cNvSpPr>
            <a:spLocks noGrp="1"/>
          </p:cNvSpPr>
          <p:nvPr>
            <p:ph idx="1"/>
          </p:nvPr>
        </p:nvSpPr>
        <p:spPr/>
        <p:txBody>
          <a:bodyPr/>
          <a:p>
            <a:r>
              <a:rPr lang="en-US" altLang="en-GB"/>
              <a:t>Copy data from source to sink and apply some processing on the way </a:t>
            </a:r>
            <a:endParaRPr lang="en-US" altLang="en-GB"/>
          </a:p>
          <a:p>
            <a:r>
              <a:rPr lang="en-US" altLang="en-GB"/>
              <a:t>ETL</a:t>
            </a:r>
            <a:endParaRPr lang="en-US" altLang="en-GB"/>
          </a:p>
          <a:p>
            <a:pPr lvl="1"/>
            <a:r>
              <a:rPr lang="en-US" altLang="en-GB"/>
              <a:t>Extract data from source (SQL database, csv file, API, ...etc).</a:t>
            </a:r>
            <a:endParaRPr lang="en-US" altLang="en-GB"/>
          </a:p>
          <a:p>
            <a:pPr lvl="1"/>
            <a:r>
              <a:rPr lang="en-US" altLang="en-GB"/>
              <a:t>Transform the data by cleaning and processing it.</a:t>
            </a:r>
            <a:endParaRPr lang="en-US" altLang="en-GB"/>
          </a:p>
          <a:p>
            <a:pPr lvl="2"/>
            <a:r>
              <a:rPr lang="en-US" altLang="en-GB"/>
              <a:t>remove missing values </a:t>
            </a:r>
            <a:endParaRPr lang="en-US" altLang="en-GB"/>
          </a:p>
          <a:p>
            <a:pPr lvl="2"/>
            <a:r>
              <a:rPr lang="en-US" altLang="en-GB"/>
              <a:t>drop irrevelant columns</a:t>
            </a:r>
            <a:endParaRPr lang="en-US" altLang="en-GB"/>
          </a:p>
          <a:p>
            <a:pPr lvl="2"/>
            <a:r>
              <a:rPr lang="en-US" altLang="en-GB"/>
              <a:t>parse data </a:t>
            </a:r>
            <a:endParaRPr lang="en-US" altLang="en-GB"/>
          </a:p>
          <a:p>
            <a:pPr lvl="2"/>
            <a:r>
              <a:rPr lang="en-US" altLang="en-GB"/>
              <a:t>parse numeric columns </a:t>
            </a:r>
            <a:endParaRPr lang="en-US" altLang="en-GB"/>
          </a:p>
          <a:p>
            <a:pPr lvl="2"/>
            <a:r>
              <a:rPr lang="en-US" altLang="en-GB"/>
              <a:t>....</a:t>
            </a:r>
            <a:endParaRPr lang="en-US" altLang="en-GB"/>
          </a:p>
          <a:p>
            <a:pPr lvl="1"/>
            <a:r>
              <a:rPr lang="en-US" altLang="en-GB"/>
              <a:t>Load the cleaned data into a database.</a:t>
            </a:r>
            <a:endParaRPr lang="en-US" alt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a:t>
            </a:r>
            <a:r>
              <a:rPr lang="ar-EG" altLang="zh-CN">
                <a:sym typeface="+mn-ea"/>
              </a:rPr>
              <a:t>  </a:t>
            </a:r>
            <a:r>
              <a:rPr lang="en-US" altLang="en-GB">
                <a:sym typeface="+mn-ea"/>
              </a:rPr>
              <a:t>Data Engineering</a:t>
            </a:r>
            <a:endParaRPr lang="en-GB" altLang="en-US"/>
          </a:p>
        </p:txBody>
      </p:sp>
      <p:sp>
        <p:nvSpPr>
          <p:cNvPr id="3" name="Content Placeholder 2"/>
          <p:cNvSpPr>
            <a:spLocks noGrp="1"/>
          </p:cNvSpPr>
          <p:nvPr>
            <p:ph idx="1"/>
          </p:nvPr>
        </p:nvSpPr>
        <p:spPr/>
        <p:txBody>
          <a:bodyPr>
            <a:normAutofit/>
          </a:bodyPr>
          <a:p>
            <a:r>
              <a:rPr lang="en-US" altLang="en-GB"/>
              <a:t>Key Tools &amp; Technologies:</a:t>
            </a:r>
            <a:endParaRPr lang="en-US" altLang="en-GB"/>
          </a:p>
          <a:p>
            <a:pPr lvl="1"/>
            <a:r>
              <a:rPr lang="en-US" altLang="en-GB"/>
              <a:t>SQL, Python, Scala</a:t>
            </a:r>
            <a:endParaRPr lang="en-US" altLang="en-GB"/>
          </a:p>
          <a:p>
            <a:pPr lvl="1"/>
            <a:r>
              <a:rPr lang="en-US" altLang="en-GB"/>
              <a:t>Apache Spark, Airflow, Kafka</a:t>
            </a:r>
            <a:endParaRPr lang="en-US" altLang="en-GB"/>
          </a:p>
          <a:p>
            <a:pPr lvl="1"/>
            <a:r>
              <a:rPr lang="en-US" altLang="en-GB"/>
              <a:t>Data Warehousing (Snowflake, Redshift)</a:t>
            </a:r>
            <a:endParaRPr lang="en-US" altLang="en-GB"/>
          </a:p>
          <a:p>
            <a:pPr lvl="1"/>
            <a:r>
              <a:rPr lang="en-US" altLang="en-GB"/>
              <a:t>Cloud Data Services</a:t>
            </a:r>
            <a:endParaRPr lang="en-US" altLang="en-GB"/>
          </a:p>
          <a:p>
            <a:r>
              <a:rPr lang="en-US" altLang="en-GB"/>
              <a:t>Purpose:</a:t>
            </a:r>
            <a:r>
              <a:rPr lang="ar-EG" altLang="en-US"/>
              <a:t> </a:t>
            </a:r>
            <a:r>
              <a:rPr lang="en-US" altLang="en-GB"/>
              <a:t>To create the technical foundation that allows data scientists and analysts to work efficiently.</a:t>
            </a:r>
            <a:endParaRPr lang="en-US" altLang="en-GB"/>
          </a:p>
          <a:p>
            <a:r>
              <a:rPr lang="en-US" altLang="en-GB"/>
              <a:t>Example:</a:t>
            </a:r>
            <a:r>
              <a:rPr lang="ar-EG" altLang="en-US"/>
              <a:t> </a:t>
            </a:r>
            <a:r>
              <a:rPr lang="en-US" altLang="en-GB"/>
              <a:t>A data engineer builds a pipeline that collects user interaction data from a mobile app, processes it in real time, and stores it in a data warehouse for analysis.</a:t>
            </a:r>
            <a:endParaRPr lang="en-US" alt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 Data Spaces</a:t>
            </a:r>
            <a:endParaRPr lang="en-US" altLang="en-GB"/>
          </a:p>
        </p:txBody>
      </p:sp>
      <p:sp>
        <p:nvSpPr>
          <p:cNvPr id="3" name="Content Placeholder 2"/>
          <p:cNvSpPr>
            <a:spLocks noGrp="1"/>
          </p:cNvSpPr>
          <p:nvPr>
            <p:ph idx="1"/>
          </p:nvPr>
        </p:nvSpPr>
        <p:spPr>
          <a:xfrm>
            <a:off x="838200" y="1825625"/>
            <a:ext cx="10515600" cy="4745355"/>
          </a:xfrm>
        </p:spPr>
        <p:txBody>
          <a:bodyPr>
            <a:normAutofit fontScale="90000" lnSpcReduction="10000"/>
          </a:bodyPr>
          <a:p>
            <a:r>
              <a:rPr lang="en-US" altLang="en-GB"/>
              <a:t>Federated, decentralized, and interoperable data ecosystems where different organizations, institutions, or systems can securely share and exchange data while maintaining sovereignty over their data.</a:t>
            </a:r>
            <a:endParaRPr lang="en-US" altLang="en-GB"/>
          </a:p>
          <a:p>
            <a:r>
              <a:rPr lang="en-US" altLang="en-GB"/>
              <a:t>Key Aspects of Data Spaces</a:t>
            </a:r>
            <a:endParaRPr lang="en-US" altLang="en-GB"/>
          </a:p>
          <a:p>
            <a:pPr lvl="1"/>
            <a:r>
              <a:rPr lang="en-US" altLang="en-GB"/>
              <a:t>Data Sovereignty – Organizations retain control over their data, deciding how and by whom it can be used.</a:t>
            </a:r>
            <a:endParaRPr lang="en-US" altLang="en-GB"/>
          </a:p>
          <a:p>
            <a:pPr lvl="1"/>
            <a:r>
              <a:rPr lang="en-US" altLang="en-GB"/>
              <a:t>Interoperability – Data from different sources can be integrated and used seamlessly.</a:t>
            </a:r>
            <a:endParaRPr lang="en-US" altLang="en-GB"/>
          </a:p>
          <a:p>
            <a:pPr lvl="1"/>
            <a:r>
              <a:rPr lang="en-US" altLang="en-GB"/>
              <a:t>Decentralization – Unlike traditional data warehouses or lakes, data spaces do not require a central repository; instead, data remains distributed across different participants.</a:t>
            </a:r>
            <a:endParaRPr lang="en-US" altLang="en-GB"/>
          </a:p>
          <a:p>
            <a:pPr lvl="1"/>
            <a:r>
              <a:rPr lang="en-US" altLang="en-GB"/>
              <a:t>Standardization &amp; Governance – Common standards and governance models ensure data quality, security, and compliance with regulations (e.g., GDPR, Data Act).</a:t>
            </a:r>
            <a:endParaRPr lang="en-US" altLang="en-GB"/>
          </a:p>
          <a:p>
            <a:pPr lvl="1"/>
            <a:r>
              <a:rPr lang="en-US" altLang="en-GB"/>
              <a:t>Trust &amp; Security – Secure data-sharing mechanisms, including identity management, encryption, and access controls, ensure privacy and protection.</a:t>
            </a:r>
            <a:endParaRPr lang="en-US" altLang="en-GB"/>
          </a:p>
          <a:p>
            <a:endParaRPr lang="en-US" alt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Examples of Data Spaces</a:t>
            </a:r>
            <a:endParaRPr lang="en-US" altLang="en-GB"/>
          </a:p>
        </p:txBody>
      </p:sp>
      <p:sp>
        <p:nvSpPr>
          <p:cNvPr id="3" name="Content Placeholder 2"/>
          <p:cNvSpPr>
            <a:spLocks noGrp="1"/>
          </p:cNvSpPr>
          <p:nvPr>
            <p:ph idx="1"/>
          </p:nvPr>
        </p:nvSpPr>
        <p:spPr/>
        <p:txBody>
          <a:bodyPr/>
          <a:p>
            <a:r>
              <a:rPr lang="en-US" altLang="en-GB"/>
              <a:t>GAIA-X (Europe): A framework for federated data infrastructure in various industries.</a:t>
            </a:r>
            <a:endParaRPr lang="en-US" altLang="en-GB"/>
          </a:p>
          <a:p>
            <a:r>
              <a:rPr lang="en-US" altLang="en-GB"/>
              <a:t>International Data Spaces (IDS): A reference architecture for secure and sovereign data exchange.</a:t>
            </a:r>
            <a:endParaRPr lang="en-US" altLang="en-GB"/>
          </a:p>
          <a:p>
            <a:r>
              <a:rPr lang="en-US" altLang="en-GB"/>
              <a:t>Healthcare Data Spaces: Secure sharing of patient data while complying with health regulations.</a:t>
            </a:r>
            <a:endParaRPr lang="en-US" altLang="en-GB"/>
          </a:p>
          <a:p>
            <a:r>
              <a:rPr lang="en-US" altLang="en-GB"/>
              <a:t>Financial Data Spaces: Open banking ecosystems where financial institutions share transaction data securely.</a:t>
            </a:r>
            <a:endParaRPr lang="en-US" alt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Data Spaces &amp; Big data </a:t>
            </a:r>
            <a:endParaRPr lang="en-US" altLang="en-GB"/>
          </a:p>
        </p:txBody>
      </p:sp>
      <p:sp>
        <p:nvSpPr>
          <p:cNvPr id="3" name="Content Placeholder 2"/>
          <p:cNvSpPr>
            <a:spLocks noGrp="1"/>
          </p:cNvSpPr>
          <p:nvPr>
            <p:ph idx="1"/>
          </p:nvPr>
        </p:nvSpPr>
        <p:spPr/>
        <p:txBody>
          <a:bodyPr/>
          <a:p>
            <a:r>
              <a:rPr lang="en-US" altLang="en-GB"/>
              <a:t>The transition from traditional centralized big data architectures to decentralized, secure, and collaborative models.</a:t>
            </a:r>
            <a:endParaRPr lang="en-US" altLang="en-GB"/>
          </a:p>
          <a:p>
            <a:r>
              <a:rPr lang="en-US" altLang="en-GB"/>
              <a:t>The role of federated learning in privacy-preserving analytics.</a:t>
            </a:r>
            <a:endParaRPr lang="en-US" altLang="en-GB"/>
          </a:p>
          <a:p>
            <a:r>
              <a:rPr lang="en-US" altLang="en-GB"/>
              <a:t>Real-world case studies of data spaces in sectors like healthcare, finance, and smart cities.</a:t>
            </a:r>
            <a:endParaRPr lang="en-US" altLang="en-GB"/>
          </a:p>
          <a:p>
            <a:r>
              <a:rPr lang="en-US" altLang="en-GB"/>
              <a:t>Technologies enabling data spaces, such as APIs, cloud computing, blockchain, and AI-driven data governance.</a:t>
            </a:r>
            <a:endParaRPr lang="en-US" alt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GB">
                <a:sym typeface="+mn-ea"/>
              </a:rPr>
              <a:t>How Big data , Data Managment and Data Engineering Work Together</a:t>
            </a:r>
            <a:endParaRPr lang="en-GB" altLang="en-US"/>
          </a:p>
        </p:txBody>
      </p:sp>
      <p:sp>
        <p:nvSpPr>
          <p:cNvPr id="3" name="Content Placeholder 2"/>
          <p:cNvSpPr>
            <a:spLocks noGrp="1"/>
          </p:cNvSpPr>
          <p:nvPr>
            <p:ph idx="1"/>
          </p:nvPr>
        </p:nvSpPr>
        <p:spPr/>
        <p:txBody>
          <a:bodyPr/>
          <a:p>
            <a:r>
              <a:rPr lang="en-US" altLang="en-GB" sz="3600"/>
              <a:t>Data Engineering builds the pipelines and infrastructure.</a:t>
            </a:r>
            <a:endParaRPr lang="en-US" altLang="en-GB" sz="3600"/>
          </a:p>
          <a:p>
            <a:r>
              <a:rPr lang="en-US" altLang="en-GB" sz="3600"/>
              <a:t>Big Data refers to the large, complex datasets processed using that infrastructure.</a:t>
            </a:r>
            <a:endParaRPr lang="en-US" altLang="en-GB" sz="3600"/>
          </a:p>
          <a:p>
            <a:r>
              <a:rPr lang="en-US" altLang="en-GB" sz="3600"/>
              <a:t>Data Management ensures the data is accurate, secure, and governed properly throughout its lifecycle.</a:t>
            </a:r>
            <a:endParaRPr lang="en-US" altLang="en-GB" sz="3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Comparison</a:t>
            </a:r>
            <a:endParaRPr lang="en-US" altLang="en-GB"/>
          </a:p>
        </p:txBody>
      </p:sp>
      <p:graphicFrame>
        <p:nvGraphicFramePr>
          <p:cNvPr id="35" name="Table 34"/>
          <p:cNvGraphicFramePr/>
          <p:nvPr/>
        </p:nvGraphicFramePr>
        <p:xfrm>
          <a:off x="838200" y="1553845"/>
          <a:ext cx="10485120" cy="0"/>
        </p:xfrm>
        <a:graphic>
          <a:graphicData uri="http://schemas.openxmlformats.org/drawingml/2006/table">
            <a:tbl>
              <a:tblPr>
                <a:tableStyleId>{3C2FFA5D-87B4-456A-9821-1D502468CF0F}</a:tableStyleId>
              </a:tblPr>
              <a:tblGrid>
                <a:gridCol w="2621280"/>
                <a:gridCol w="2621280"/>
                <a:gridCol w="2621280"/>
                <a:gridCol w="2621280"/>
              </a:tblGrid>
              <a:tr h="0">
                <a:tc>
                  <a:txBody>
                    <a:bodyPr/>
                    <a:p>
                      <a:r>
                        <a:rPr sz="2400" b="1"/>
                        <a:t>Aspect</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b="1"/>
                        <a:t>Data Management</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b="1"/>
                        <a:t>Big Data</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b="1"/>
                        <a:t>Data Engineering</a:t>
                      </a:r>
                      <a:endParaRPr sz="2400" b="1"/>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Focus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quality, governance, security</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Handling large-scale, complex data</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Building data pipelines and infrastructure</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Key Concern</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accuracy, availability, compliance</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Volume, velocity, variety of data</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flow, storage, processing efficiency</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Tools/Technologies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Governance tools, SQL databases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Hadoop, Spark, NoSQL, Streaming tools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ETL tools, Airflow, Spark, Cloud services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r h="0">
                <a:tc>
                  <a:txBody>
                    <a:bodyPr/>
                    <a:p>
                      <a:r>
                        <a:rPr sz="2400"/>
                        <a:t>Who Uses It</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Stewards, Data Managers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Analysts, Data Scientists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c>
                  <a:txBody>
                    <a:bodyPr/>
                    <a:p>
                      <a:r>
                        <a:rPr sz="2400"/>
                        <a:t>Data Engineers, Software Developers</a:t>
                      </a:r>
                      <a:endParaRPr sz="2400"/>
                    </a:p>
                  </a:txBody>
                  <a:tcPr marL="0" marR="0" marT="0" marB="0" anchor="ctr" anchorCtr="0">
                    <a:lnL w="12700" cap="flat" cmpd="sng" algn="ctr">
                      <a:solidFill>
                        <a:schemeClr val="tx1"/>
                      </a:solidFill>
                      <a:prstDash val="solid"/>
                      <a:miter lim="800000"/>
                    </a:lnL>
                    <a:lnR w="12700" cap="flat" cmpd="sng" algn="ctr">
                      <a:solidFill>
                        <a:schemeClr val="tx1"/>
                      </a:solidFill>
                      <a:prstDash val="solid"/>
                      <a:miter lim="800000"/>
                    </a:lnR>
                    <a:lnT w="12700" cap="flat" cmpd="sng" algn="ctr">
                      <a:solidFill>
                        <a:schemeClr val="tx1"/>
                      </a:solidFill>
                      <a:prstDash val="solid"/>
                      <a:miter lim="800000"/>
                    </a:lnT>
                    <a:lnB w="12700" cap="flat" cmpd="sng" algn="ctr">
                      <a:solidFill>
                        <a:schemeClr val="tx1"/>
                      </a:solidFill>
                      <a:prstDash val="solid"/>
                      <a:miter lim="800000"/>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a:t>
            </a:r>
            <a:r>
              <a:rPr lang="de-DE" dirty="0" err="1"/>
              <a:t>of</a:t>
            </a:r>
            <a:r>
              <a:rPr lang="de-DE" dirty="0"/>
              <a:t> Big Data</a:t>
            </a:r>
            <a:endParaRPr lang="en-US" dirty="0"/>
          </a:p>
        </p:txBody>
      </p:sp>
      <p:sp>
        <p:nvSpPr>
          <p:cNvPr id="3" name="Inhaltsplatzhalter 2"/>
          <p:cNvSpPr>
            <a:spLocks noGrp="1"/>
          </p:cNvSpPr>
          <p:nvPr>
            <p:ph idx="1"/>
          </p:nvPr>
        </p:nvSpPr>
        <p:spPr/>
        <p:txBody>
          <a:bodyPr/>
          <a:lstStyle/>
          <a:p>
            <a:r>
              <a:rPr lang="de-DE" dirty="0" err="1"/>
              <a:t>Following</a:t>
            </a:r>
            <a:r>
              <a:rPr lang="de-DE" dirty="0"/>
              <a:t> </a:t>
            </a:r>
            <a:r>
              <a:rPr lang="de-DE" dirty="0" err="1"/>
              <a:t>Gartner‘s</a:t>
            </a:r>
            <a:r>
              <a:rPr lang="de-DE" dirty="0"/>
              <a:t> IT </a:t>
            </a:r>
            <a:r>
              <a:rPr lang="de-DE" dirty="0" err="1"/>
              <a:t>Glossary</a:t>
            </a:r>
            <a:r>
              <a:rPr lang="de-DE" dirty="0"/>
              <a:t>:</a:t>
            </a:r>
            <a:endParaRPr lang="en-US" dirty="0"/>
          </a:p>
          <a:p>
            <a:pPr lvl="1"/>
            <a:r>
              <a:rPr lang="en-US" dirty="0"/>
              <a:t>Big data is high-</a:t>
            </a:r>
            <a:r>
              <a:rPr lang="en-US" b="1" dirty="0"/>
              <a:t>volume</a:t>
            </a:r>
            <a:r>
              <a:rPr lang="en-US" dirty="0"/>
              <a:t>, high-</a:t>
            </a:r>
            <a:r>
              <a:rPr lang="en-US" b="1" dirty="0"/>
              <a:t>velocity</a:t>
            </a:r>
            <a:r>
              <a:rPr lang="en-US" dirty="0"/>
              <a:t> and/or high-</a:t>
            </a:r>
            <a:r>
              <a:rPr lang="en-US" b="1" dirty="0"/>
              <a:t>variety</a:t>
            </a:r>
            <a:r>
              <a:rPr lang="en-US" dirty="0"/>
              <a:t> information assets that demand cost-effective, innovative forms of information processing that enable enhanced insight, decision making, and process automation. </a:t>
            </a:r>
            <a:endParaRPr lang="en-US" dirty="0"/>
          </a:p>
          <a:p>
            <a:pPr lvl="1"/>
            <a:endParaRPr lang="de-DE" dirty="0"/>
          </a:p>
          <a:p>
            <a:r>
              <a:rPr lang="de-DE" dirty="0"/>
              <a:t>The </a:t>
            </a:r>
            <a:r>
              <a:rPr lang="de-DE" dirty="0" err="1"/>
              <a:t>three</a:t>
            </a:r>
            <a:r>
              <a:rPr lang="de-DE" dirty="0"/>
              <a:t> Vs</a:t>
            </a:r>
            <a:endParaRPr lang="de-DE" dirty="0"/>
          </a:p>
          <a:p>
            <a:pPr lvl="1"/>
            <a:r>
              <a:rPr lang="de-DE" dirty="0"/>
              <a:t>Volume</a:t>
            </a:r>
            <a:endParaRPr lang="de-DE" dirty="0"/>
          </a:p>
          <a:p>
            <a:pPr lvl="1"/>
            <a:r>
              <a:rPr lang="de-DE" dirty="0" err="1"/>
              <a:t>Velocity</a:t>
            </a:r>
            <a:endParaRPr lang="de-DE" dirty="0"/>
          </a:p>
          <a:p>
            <a:pPr lvl="1"/>
            <a:r>
              <a:rPr lang="de-DE" dirty="0" err="1"/>
              <a:t>Variety</a:t>
            </a:r>
            <a:endParaRPr lang="en-US" dirty="0"/>
          </a:p>
        </p:txBody>
      </p:sp>
      <p:pic>
        <p:nvPicPr>
          <p:cNvPr id="5" name="Inhaltsplatzhalter 3" descr="Kostenlose Illustration: Idee, Antwort, Erleuchtung ..."/>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33975" y="3790950"/>
            <a:ext cx="2459355" cy="2459355"/>
          </a:xfrm>
          <a:prstGeom prst="rect">
            <a:avLst/>
          </a:prstGeom>
        </p:spPr>
      </p:pic>
      <p:sp>
        <p:nvSpPr>
          <p:cNvPr id="6" name="Rechteckige Legende 5"/>
          <p:cNvSpPr/>
          <p:nvPr/>
        </p:nvSpPr>
        <p:spPr>
          <a:xfrm>
            <a:off x="7365365" y="3428365"/>
            <a:ext cx="4749165" cy="2442210"/>
          </a:xfrm>
          <a:prstGeom prst="wedgeRectCallout">
            <a:avLst>
              <a:gd name="adj1" fmla="val -67414"/>
              <a:gd name="adj2" fmla="val -25413"/>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solidFill>
                  <a:srgbClr val="002060"/>
                </a:solidFill>
              </a:rPr>
              <a:t>Some people actually use 10 Vs to define big data!</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Variability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Veracity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Validity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Vulnerability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Volatility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Visualization</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Value</a:t>
            </a:r>
            <a:endParaRPr lang="en-US" sz="1600" dirty="0">
              <a:solidFill>
                <a:srgbClr val="002060"/>
              </a:solidFill>
            </a:endParaRPr>
          </a:p>
          <a:p>
            <a:pPr algn="ctr"/>
            <a:endParaRPr lang="en-US" sz="1600" dirty="0">
              <a:solidFill>
                <a:srgbClr val="002060"/>
              </a:solidFill>
            </a:endParaRPr>
          </a:p>
        </p:txBody>
      </p:sp>
      <p:pic>
        <p:nvPicPr>
          <p:cNvPr id="7" name="Grafik 6" descr="File:&lt;strong&gt;V for Vendetta&lt;/strong&gt; graffiti.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676" y="4170010"/>
            <a:ext cx="1700808" cy="17008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Volume</a:t>
            </a:r>
            <a:endParaRPr lang="en-US" dirty="0"/>
          </a:p>
        </p:txBody>
      </p:sp>
      <p:sp>
        <p:nvSpPr>
          <p:cNvPr id="3" name="Inhaltsplatzhalter 2"/>
          <p:cNvSpPr>
            <a:spLocks noGrp="1"/>
          </p:cNvSpPr>
          <p:nvPr>
            <p:ph idx="1"/>
          </p:nvPr>
        </p:nvSpPr>
        <p:spPr>
          <a:xfrm>
            <a:off x="838200" y="1338606"/>
            <a:ext cx="10515600" cy="4838357"/>
          </a:xfrm>
        </p:spPr>
        <p:txBody>
          <a:bodyPr/>
          <a:lstStyle/>
          <a:p>
            <a:r>
              <a:rPr lang="de-DE" dirty="0" err="1"/>
              <a:t>Scale</a:t>
            </a:r>
            <a:r>
              <a:rPr lang="de-DE" dirty="0"/>
              <a:t> </a:t>
            </a:r>
            <a:r>
              <a:rPr lang="de-DE" dirty="0" err="1"/>
              <a:t>of</a:t>
            </a:r>
            <a:r>
              <a:rPr lang="de-DE" dirty="0"/>
              <a:t> </a:t>
            </a:r>
            <a:r>
              <a:rPr lang="de-DE" dirty="0" err="1"/>
              <a:t>the</a:t>
            </a:r>
            <a:r>
              <a:rPr lang="de-DE" dirty="0"/>
              <a:t> </a:t>
            </a:r>
            <a:r>
              <a:rPr lang="de-DE" dirty="0" err="1"/>
              <a:t>data</a:t>
            </a:r>
            <a:r>
              <a:rPr lang="de-DE" dirty="0"/>
              <a:t> must </a:t>
            </a:r>
            <a:r>
              <a:rPr lang="de-DE" dirty="0" err="1"/>
              <a:t>be</a:t>
            </a:r>
            <a:r>
              <a:rPr lang="de-DE" dirty="0"/>
              <a:t> „</a:t>
            </a:r>
            <a:r>
              <a:rPr lang="de-DE" dirty="0" err="1"/>
              <a:t>big</a:t>
            </a:r>
            <a:r>
              <a:rPr lang="de-DE" dirty="0"/>
              <a:t>“</a:t>
            </a:r>
            <a:endParaRPr lang="de-DE" dirty="0"/>
          </a:p>
          <a:p>
            <a:pPr lvl="1"/>
            <a:r>
              <a:rPr lang="de-DE" dirty="0" err="1"/>
              <a:t>No</a:t>
            </a:r>
            <a:r>
              <a:rPr lang="de-DE" dirty="0"/>
              <a:t> </a:t>
            </a:r>
            <a:r>
              <a:rPr lang="de-DE" dirty="0" err="1"/>
              <a:t>clear</a:t>
            </a:r>
            <a:r>
              <a:rPr lang="de-DE" dirty="0"/>
              <a:t> </a:t>
            </a:r>
            <a:r>
              <a:rPr lang="de-DE" dirty="0" err="1"/>
              <a:t>definition</a:t>
            </a:r>
            <a:endParaRPr lang="de-DE" dirty="0"/>
          </a:p>
          <a:p>
            <a:pPr lvl="1"/>
            <a:r>
              <a:rPr lang="en-US" altLang="de-DE" dirty="0"/>
              <a:t>Big Data is data </a:t>
            </a:r>
            <a:r>
              <a:rPr lang="de-DE" dirty="0" err="1"/>
              <a:t>that</a:t>
            </a:r>
            <a:r>
              <a:rPr lang="de-DE" dirty="0"/>
              <a:t> </a:t>
            </a:r>
            <a:r>
              <a:rPr lang="de-DE" dirty="0" err="1"/>
              <a:t>demand</a:t>
            </a:r>
            <a:r>
              <a:rPr lang="de-DE" dirty="0"/>
              <a:t>  innovative </a:t>
            </a:r>
            <a:r>
              <a:rPr lang="de-DE" dirty="0" err="1"/>
              <a:t>forms</a:t>
            </a:r>
            <a:r>
              <a:rPr lang="de-DE" dirty="0"/>
              <a:t> </a:t>
            </a:r>
            <a:r>
              <a:rPr lang="de-DE" dirty="0" err="1"/>
              <a:t>of</a:t>
            </a:r>
            <a:r>
              <a:rPr lang="de-DE" dirty="0"/>
              <a:t> </a:t>
            </a:r>
            <a:r>
              <a:rPr lang="de-DE" dirty="0" err="1"/>
              <a:t>information</a:t>
            </a:r>
            <a:r>
              <a:rPr lang="en-US" altLang="de-DE" dirty="0" err="1"/>
              <a:t> </a:t>
            </a:r>
            <a:r>
              <a:rPr lang="de-DE" dirty="0" err="1"/>
              <a:t>processing</a:t>
            </a:r>
            <a:r>
              <a:rPr lang="de-DE" dirty="0"/>
              <a:t>“ (</a:t>
            </a:r>
            <a:r>
              <a:rPr lang="de-DE" dirty="0">
                <a:hlinkClick r:id="rId1" action="ppaction://hlinkfile"/>
              </a:rPr>
              <a:t>Gartner</a:t>
            </a:r>
            <a:r>
              <a:rPr lang="de-DE" dirty="0"/>
              <a:t>)</a:t>
            </a:r>
            <a:endParaRPr lang="en-US" altLang="de-DE" dirty="0"/>
          </a:p>
          <a:p>
            <a:pPr lvl="1"/>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dirty="0">
                <a:solidFill>
                  <a:srgbClr val="002060"/>
                </a:solidFill>
                <a:sym typeface="+mn-ea"/>
              </a:rPr>
              <a:t>Data </a:t>
            </a:r>
            <a:r>
              <a:rPr lang="de-DE" dirty="0" err="1">
                <a:solidFill>
                  <a:srgbClr val="002060"/>
                </a:solidFill>
                <a:sym typeface="+mn-ea"/>
              </a:rPr>
              <a:t>center</a:t>
            </a:r>
            <a:r>
              <a:rPr lang="de-DE" dirty="0">
                <a:solidFill>
                  <a:srgbClr val="002060"/>
                </a:solidFill>
                <a:sym typeface="+mn-ea"/>
              </a:rPr>
              <a:t> </a:t>
            </a:r>
            <a:r>
              <a:rPr lang="de-DE" dirty="0" err="1">
                <a:solidFill>
                  <a:srgbClr val="002060"/>
                </a:solidFill>
                <a:sym typeface="+mn-ea"/>
              </a:rPr>
              <a:t>storage</a:t>
            </a:r>
            <a:r>
              <a:rPr lang="de-DE" dirty="0">
                <a:solidFill>
                  <a:srgbClr val="002060"/>
                </a:solidFill>
                <a:sym typeface="+mn-ea"/>
              </a:rPr>
              <a:t> </a:t>
            </a:r>
            <a:r>
              <a:rPr lang="de-DE" dirty="0" err="1">
                <a:solidFill>
                  <a:srgbClr val="002060"/>
                </a:solidFill>
                <a:sym typeface="+mn-ea"/>
              </a:rPr>
              <a:t>worldwide</a:t>
            </a:r>
            <a:r>
              <a:rPr lang="en-US" altLang="de-DE" dirty="0" err="1">
                <a:solidFill>
                  <a:srgbClr val="002060"/>
                </a:solidFill>
                <a:sym typeface="+mn-ea"/>
              </a:rPr>
              <a:t> 2016-2021 </a:t>
            </a:r>
            <a:endParaRPr lang="en-US" altLang="de-DE" dirty="0" err="1">
              <a:solidFill>
                <a:srgbClr val="002060"/>
              </a:solidFill>
              <a:sym typeface="+mn-ea"/>
            </a:endParaRPr>
          </a:p>
        </p:txBody>
      </p:sp>
      <p:grpSp>
        <p:nvGrpSpPr>
          <p:cNvPr id="11" name="Gruppieren 10"/>
          <p:cNvGrpSpPr/>
          <p:nvPr/>
        </p:nvGrpSpPr>
        <p:grpSpPr>
          <a:xfrm>
            <a:off x="2276475" y="1399540"/>
            <a:ext cx="6859905" cy="5416550"/>
            <a:chOff x="2267744" y="2870652"/>
            <a:chExt cx="4788264" cy="3594343"/>
          </a:xfrm>
        </p:grpSpPr>
        <p:sp>
          <p:nvSpPr>
            <p:cNvPr id="10" name="Rechteck 9"/>
            <p:cNvSpPr/>
            <p:nvPr/>
          </p:nvSpPr>
          <p:spPr>
            <a:xfrm>
              <a:off x="2267744" y="6176963"/>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9" name="Gruppieren 8"/>
            <p:cNvGrpSpPr/>
            <p:nvPr/>
          </p:nvGrpSpPr>
          <p:grpSpPr>
            <a:xfrm>
              <a:off x="2267745" y="2870652"/>
              <a:ext cx="4788263" cy="3325363"/>
              <a:chOff x="2627784" y="2564904"/>
              <a:chExt cx="4788263" cy="3325363"/>
            </a:xfrm>
          </p:grpSpPr>
          <p:pic>
            <p:nvPicPr>
              <p:cNvPr id="5" name="Grafik 4"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2852936"/>
                <a:ext cx="4788263" cy="3037331"/>
              </a:xfrm>
              <a:prstGeom prst="rect">
                <a:avLst/>
              </a:prstGeom>
            </p:spPr>
          </p:pic>
          <p:sp>
            <p:nvSpPr>
              <p:cNvPr id="8" name="Rechteck 7"/>
              <p:cNvSpPr/>
              <p:nvPr/>
            </p:nvSpPr>
            <p:spPr>
              <a:xfrm>
                <a:off x="2627784" y="2564904"/>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Velocity</a:t>
            </a:r>
            <a:endParaRPr lang="en-US" dirty="0"/>
          </a:p>
        </p:txBody>
      </p:sp>
      <p:sp>
        <p:nvSpPr>
          <p:cNvPr id="6" name="Inhaltsplatzhalter 5"/>
          <p:cNvSpPr>
            <a:spLocks noGrp="1"/>
          </p:cNvSpPr>
          <p:nvPr>
            <p:ph idx="1"/>
          </p:nvPr>
        </p:nvSpPr>
        <p:spPr/>
        <p:txBody>
          <a:bodyPr/>
          <a:lstStyle/>
          <a:p>
            <a:r>
              <a:rPr lang="de-DE" dirty="0"/>
              <a:t>Speed at </a:t>
            </a:r>
            <a:r>
              <a:rPr lang="de-DE" dirty="0" err="1"/>
              <a:t>which</a:t>
            </a:r>
            <a:r>
              <a:rPr lang="de-DE" dirty="0"/>
              <a:t> </a:t>
            </a:r>
            <a:r>
              <a:rPr lang="de-DE" dirty="0" err="1"/>
              <a:t>new</a:t>
            </a:r>
            <a:r>
              <a:rPr lang="de-DE" dirty="0"/>
              <a:t> </a:t>
            </a:r>
            <a:r>
              <a:rPr lang="de-DE" dirty="0" err="1"/>
              <a:t>data</a:t>
            </a:r>
            <a:r>
              <a:rPr lang="de-DE" dirty="0"/>
              <a:t> </a:t>
            </a:r>
            <a:r>
              <a:rPr lang="de-DE" dirty="0" err="1"/>
              <a:t>is</a:t>
            </a:r>
            <a:r>
              <a:rPr lang="de-DE" dirty="0"/>
              <a:t> </a:t>
            </a:r>
            <a:r>
              <a:rPr lang="de-DE" dirty="0" err="1"/>
              <a:t>created</a:t>
            </a:r>
            <a:endParaRPr lang="de-DE" dirty="0"/>
          </a:p>
          <a:p>
            <a:r>
              <a:rPr lang="de-DE" dirty="0"/>
              <a:t>Speed at </a:t>
            </a:r>
            <a:r>
              <a:rPr lang="de-DE" dirty="0" err="1"/>
              <a:t>which</a:t>
            </a:r>
            <a:r>
              <a:rPr lang="de-DE" dirty="0"/>
              <a:t> </a:t>
            </a:r>
            <a:r>
              <a:rPr lang="de-DE" dirty="0" err="1"/>
              <a:t>data</a:t>
            </a:r>
            <a:r>
              <a:rPr lang="de-DE" dirty="0"/>
              <a:t> must </a:t>
            </a:r>
            <a:r>
              <a:rPr lang="de-DE" dirty="0" err="1"/>
              <a:t>be</a:t>
            </a:r>
            <a:r>
              <a:rPr lang="de-DE" dirty="0"/>
              <a:t> </a:t>
            </a:r>
            <a:r>
              <a:rPr lang="de-DE" dirty="0" err="1"/>
              <a:t>processed</a:t>
            </a:r>
            <a:r>
              <a:rPr lang="de-DE" dirty="0"/>
              <a:t> </a:t>
            </a:r>
            <a:r>
              <a:rPr lang="de-DE" dirty="0" err="1"/>
              <a:t>and</a:t>
            </a:r>
            <a:r>
              <a:rPr lang="de-DE" dirty="0"/>
              <a:t> </a:t>
            </a:r>
            <a:r>
              <a:rPr lang="de-DE" dirty="0" err="1"/>
              <a:t>analyzed</a:t>
            </a:r>
            <a:endParaRPr lang="de-DE" dirty="0"/>
          </a:p>
          <a:p>
            <a:pPr lvl="1"/>
            <a:r>
              <a:rPr lang="de-DE" dirty="0" err="1"/>
              <a:t>Often</a:t>
            </a:r>
            <a:r>
              <a:rPr lang="de-DE" dirty="0"/>
              <a:t> </a:t>
            </a:r>
            <a:r>
              <a:rPr lang="de-DE" dirty="0" err="1"/>
              <a:t>close</a:t>
            </a:r>
            <a:r>
              <a:rPr lang="de-DE" dirty="0"/>
              <a:t> </a:t>
            </a:r>
            <a:r>
              <a:rPr lang="de-DE" dirty="0" err="1"/>
              <a:t>to</a:t>
            </a:r>
            <a:r>
              <a:rPr lang="de-DE" dirty="0"/>
              <a:t> real-time</a:t>
            </a:r>
            <a:endParaRPr lang="en-US" dirty="0"/>
          </a:p>
        </p:txBody>
      </p:sp>
      <p:pic>
        <p:nvPicPr>
          <p:cNvPr id="8" name="Grafik 7" descr="Free vector graphic: &lt;strong&gt;Surveillance&lt;/strong&gt;, &lt;strong&gt;Camera&lt;/strong&gt;, Security - Fre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2651" y="3284985"/>
            <a:ext cx="2373583" cy="2280865"/>
          </a:xfrm>
          <a:prstGeom prst="rect">
            <a:avLst/>
          </a:prstGeom>
        </p:spPr>
      </p:pic>
      <p:pic>
        <p:nvPicPr>
          <p:cNvPr id="9" name="Grafik 8" descr="&lt;strong&gt;Lidar&lt;/strong&gt;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050" y="3284984"/>
            <a:ext cx="2794000" cy="2286000"/>
          </a:xfrm>
          <a:prstGeom prst="rect">
            <a:avLst/>
          </a:prstGeom>
        </p:spPr>
      </p:pic>
      <p:pic>
        <p:nvPicPr>
          <p:cNvPr id="10" name="Grafik 9" descr="RSS — Wikipé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200" y="3284984"/>
            <a:ext cx="2276872" cy="2276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Variety</a:t>
            </a:r>
            <a:endParaRPr lang="en-US" dirty="0"/>
          </a:p>
        </p:txBody>
      </p:sp>
      <p:sp>
        <p:nvSpPr>
          <p:cNvPr id="3" name="Inhaltsplatzhalter 2"/>
          <p:cNvSpPr>
            <a:spLocks noGrp="1"/>
          </p:cNvSpPr>
          <p:nvPr>
            <p:ph idx="1"/>
          </p:nvPr>
        </p:nvSpPr>
        <p:spPr/>
        <p:txBody>
          <a:bodyPr/>
          <a:lstStyle/>
          <a:p>
            <a:r>
              <a:rPr lang="de-DE" dirty="0" err="1"/>
              <a:t>Diversity</a:t>
            </a:r>
            <a:r>
              <a:rPr lang="de-DE" dirty="0"/>
              <a:t> in </a:t>
            </a:r>
            <a:r>
              <a:rPr lang="de-DE" dirty="0" err="1"/>
              <a:t>data</a:t>
            </a:r>
            <a:r>
              <a:rPr lang="de-DE" dirty="0"/>
              <a:t> </a:t>
            </a:r>
            <a:r>
              <a:rPr lang="de-DE" dirty="0" err="1"/>
              <a:t>types</a:t>
            </a:r>
            <a:r>
              <a:rPr lang="de-DE" dirty="0"/>
              <a:t> </a:t>
            </a:r>
            <a:r>
              <a:rPr lang="de-DE" dirty="0" err="1"/>
              <a:t>and</a:t>
            </a:r>
            <a:r>
              <a:rPr lang="de-DE" dirty="0"/>
              <a:t> </a:t>
            </a:r>
            <a:r>
              <a:rPr lang="de-DE" dirty="0" err="1"/>
              <a:t>data</a:t>
            </a:r>
            <a:r>
              <a:rPr lang="de-DE" dirty="0"/>
              <a:t> </a:t>
            </a:r>
            <a:r>
              <a:rPr lang="de-DE" dirty="0" err="1"/>
              <a:t>sources</a:t>
            </a:r>
            <a:endParaRPr lang="en-US" dirty="0"/>
          </a:p>
        </p:txBody>
      </p:sp>
      <p:graphicFrame>
        <p:nvGraphicFramePr>
          <p:cNvPr id="5" name="Inhaltsplatzhalter 4"/>
          <p:cNvGraphicFramePr/>
          <p:nvPr/>
        </p:nvGraphicFramePr>
        <p:xfrm>
          <a:off x="2279576" y="2276873"/>
          <a:ext cx="4456112" cy="40524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feld 5"/>
          <p:cNvSpPr txBox="1"/>
          <p:nvPr/>
        </p:nvSpPr>
        <p:spPr>
          <a:xfrm>
            <a:off x="6707505" y="250126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with</a:t>
            </a:r>
            <a:r>
              <a:rPr lang="de-DE" dirty="0">
                <a:solidFill>
                  <a:srgbClr val="002060"/>
                </a:solidFill>
              </a:rPr>
              <a:t> </a:t>
            </a:r>
            <a:r>
              <a:rPr lang="de-DE" dirty="0" err="1">
                <a:solidFill>
                  <a:srgbClr val="002060"/>
                </a:solidFill>
              </a:rPr>
              <a:t>defined</a:t>
            </a:r>
            <a:r>
              <a:rPr lang="de-DE" dirty="0">
                <a:solidFill>
                  <a:srgbClr val="002060"/>
                </a:solidFill>
              </a:rPr>
              <a:t> </a:t>
            </a:r>
            <a:r>
              <a:rPr lang="de-DE" dirty="0" err="1">
                <a:solidFill>
                  <a:srgbClr val="002060"/>
                </a:solidFill>
              </a:rPr>
              <a:t>types</a:t>
            </a:r>
            <a:r>
              <a:rPr lang="de-DE" dirty="0">
                <a:solidFill>
                  <a:srgbClr val="002060"/>
                </a:solidFill>
              </a:rPr>
              <a:t> </a:t>
            </a:r>
            <a:r>
              <a:rPr lang="de-DE" dirty="0" err="1">
                <a:solidFill>
                  <a:srgbClr val="002060"/>
                </a:solidFill>
              </a:rPr>
              <a:t>and</a:t>
            </a:r>
            <a:r>
              <a:rPr lang="de-DE" dirty="0">
                <a:solidFill>
                  <a:srgbClr val="002060"/>
                </a:solidFill>
              </a:rPr>
              <a:t> </a:t>
            </a:r>
            <a:r>
              <a:rPr lang="de-DE" dirty="0" err="1">
                <a:solidFill>
                  <a:srgbClr val="002060"/>
                </a:solidFill>
              </a:rPr>
              <a:t>structure</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comma</a:t>
            </a:r>
            <a:r>
              <a:rPr lang="de-DE" dirty="0">
                <a:solidFill>
                  <a:srgbClr val="002060"/>
                </a:solidFill>
              </a:rPr>
              <a:t> </a:t>
            </a:r>
            <a:r>
              <a:rPr lang="de-DE" dirty="0" err="1">
                <a:solidFill>
                  <a:srgbClr val="002060"/>
                </a:solidFill>
              </a:rPr>
              <a:t>separated</a:t>
            </a:r>
            <a:r>
              <a:rPr lang="de-DE" dirty="0">
                <a:solidFill>
                  <a:srgbClr val="002060"/>
                </a:solidFill>
              </a:rPr>
              <a:t> </a:t>
            </a:r>
            <a:r>
              <a:rPr lang="de-DE" dirty="0" err="1">
                <a:solidFill>
                  <a:srgbClr val="002060"/>
                </a:solidFill>
              </a:rPr>
              <a:t>values</a:t>
            </a:r>
            <a:endParaRPr lang="de-DE" dirty="0" err="1">
              <a:solidFill>
                <a:srgbClr val="002060"/>
              </a:solidFill>
            </a:endParaRPr>
          </a:p>
        </p:txBody>
      </p:sp>
      <p:sp>
        <p:nvSpPr>
          <p:cNvPr id="7" name="Textfeld 6"/>
          <p:cNvSpPr txBox="1"/>
          <p:nvPr/>
        </p:nvSpPr>
        <p:spPr>
          <a:xfrm>
            <a:off x="6707505" y="347408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parseable</a:t>
            </a:r>
            <a:r>
              <a:rPr lang="de-DE" dirty="0">
                <a:solidFill>
                  <a:srgbClr val="002060"/>
                </a:solidFill>
              </a:rPr>
              <a:t> </a:t>
            </a:r>
            <a:r>
              <a:rPr lang="de-DE" dirty="0" err="1">
                <a:solidFill>
                  <a:srgbClr val="002060"/>
                </a:solidFill>
              </a:rPr>
              <a:t>pattern</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XML </a:t>
            </a:r>
            <a:r>
              <a:rPr lang="de-DE" dirty="0" err="1">
                <a:solidFill>
                  <a:srgbClr val="002060"/>
                </a:solidFill>
              </a:rPr>
              <a:t>files</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schema</a:t>
            </a:r>
            <a:endParaRPr lang="de-DE" dirty="0" err="1">
              <a:solidFill>
                <a:srgbClr val="002060"/>
              </a:solidFill>
            </a:endParaRPr>
          </a:p>
        </p:txBody>
      </p:sp>
      <p:sp>
        <p:nvSpPr>
          <p:cNvPr id="8" name="Textfeld 7"/>
          <p:cNvSpPr txBox="1"/>
          <p:nvPr/>
        </p:nvSpPr>
        <p:spPr>
          <a:xfrm>
            <a:off x="6707505" y="434848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erratic</a:t>
            </a:r>
            <a:r>
              <a:rPr lang="de-DE" dirty="0">
                <a:solidFill>
                  <a:srgbClr val="002060"/>
                </a:solidFill>
              </a:rPr>
              <a:t> </a:t>
            </a:r>
            <a:r>
              <a:rPr lang="de-DE" dirty="0" err="1">
                <a:solidFill>
                  <a:srgbClr val="002060"/>
                </a:solidFill>
              </a:rPr>
              <a:t>formats</a:t>
            </a:r>
            <a:r>
              <a:rPr lang="de-DE" dirty="0">
                <a:solidFill>
                  <a:srgbClr val="002060"/>
                </a:solidFill>
              </a:rPr>
              <a:t> </a:t>
            </a:r>
            <a:r>
              <a:rPr lang="de-DE" dirty="0" err="1">
                <a:solidFill>
                  <a:srgbClr val="002060"/>
                </a:solidFill>
              </a:rPr>
              <a:t>that</a:t>
            </a:r>
            <a:r>
              <a:rPr lang="de-DE" dirty="0">
                <a:solidFill>
                  <a:srgbClr val="002060"/>
                </a:solidFill>
              </a:rPr>
              <a:t> </a:t>
            </a:r>
            <a:r>
              <a:rPr lang="de-DE" dirty="0" err="1">
                <a:solidFill>
                  <a:srgbClr val="002060"/>
                </a:solidFill>
              </a:rPr>
              <a:t>can</a:t>
            </a:r>
            <a:r>
              <a:rPr lang="de-DE" dirty="0">
                <a:solidFill>
                  <a:srgbClr val="002060"/>
                </a:solidFill>
              </a:rPr>
              <a:t> </a:t>
            </a:r>
            <a:r>
              <a:rPr lang="de-DE" dirty="0" err="1">
                <a:solidFill>
                  <a:srgbClr val="002060"/>
                </a:solidFill>
              </a:rPr>
              <a:t>be</a:t>
            </a:r>
            <a:r>
              <a:rPr lang="de-DE" dirty="0">
                <a:solidFill>
                  <a:srgbClr val="002060"/>
                </a:solidFill>
              </a:rPr>
              <a:t> </a:t>
            </a:r>
            <a:r>
              <a:rPr lang="de-DE" dirty="0" err="1">
                <a:solidFill>
                  <a:srgbClr val="002060"/>
                </a:solidFill>
              </a:rPr>
              <a:t>formated</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effort</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Clickstream</a:t>
            </a:r>
            <a:r>
              <a:rPr lang="de-DE" dirty="0">
                <a:solidFill>
                  <a:srgbClr val="002060"/>
                </a:solidFill>
              </a:rPr>
              <a:t> </a:t>
            </a:r>
            <a:r>
              <a:rPr lang="de-DE" dirty="0" err="1">
                <a:solidFill>
                  <a:srgbClr val="002060"/>
                </a:solidFill>
              </a:rPr>
              <a:t>data</a:t>
            </a:r>
            <a:endParaRPr lang="de-DE" dirty="0" err="1">
              <a:solidFill>
                <a:srgbClr val="002060"/>
              </a:solidFill>
            </a:endParaRPr>
          </a:p>
        </p:txBody>
      </p:sp>
      <p:sp>
        <p:nvSpPr>
          <p:cNvPr id="9" name="Textfeld 8"/>
          <p:cNvSpPr txBox="1"/>
          <p:nvPr/>
        </p:nvSpPr>
        <p:spPr>
          <a:xfrm>
            <a:off x="6735445" y="543306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that</a:t>
            </a:r>
            <a:r>
              <a:rPr lang="de-DE" dirty="0">
                <a:solidFill>
                  <a:srgbClr val="002060"/>
                </a:solidFill>
              </a:rPr>
              <a:t> </a:t>
            </a:r>
            <a:r>
              <a:rPr lang="de-DE" dirty="0" err="1">
                <a:solidFill>
                  <a:srgbClr val="002060"/>
                </a:solidFill>
              </a:rPr>
              <a:t>has</a:t>
            </a:r>
            <a:r>
              <a:rPr lang="de-DE" dirty="0">
                <a:solidFill>
                  <a:srgbClr val="002060"/>
                </a:solidFill>
              </a:rPr>
              <a:t> </a:t>
            </a:r>
            <a:r>
              <a:rPr lang="de-DE" dirty="0" err="1">
                <a:solidFill>
                  <a:srgbClr val="002060"/>
                </a:solidFill>
              </a:rPr>
              <a:t>no</a:t>
            </a:r>
            <a:r>
              <a:rPr lang="de-DE" dirty="0">
                <a:solidFill>
                  <a:srgbClr val="002060"/>
                </a:solidFill>
              </a:rPr>
              <a:t> </a:t>
            </a:r>
            <a:r>
              <a:rPr lang="de-DE" dirty="0" err="1">
                <a:solidFill>
                  <a:srgbClr val="002060"/>
                </a:solidFill>
              </a:rPr>
              <a:t>inherent</a:t>
            </a:r>
            <a:r>
              <a:rPr lang="de-DE" dirty="0">
                <a:solidFill>
                  <a:srgbClr val="002060"/>
                </a:solidFill>
              </a:rPr>
              <a:t> </a:t>
            </a:r>
            <a:r>
              <a:rPr lang="de-DE" dirty="0" err="1">
                <a:solidFill>
                  <a:srgbClr val="002060"/>
                </a:solidFill>
              </a:rPr>
              <a:t>structure</a:t>
            </a:r>
            <a:r>
              <a:rPr lang="de-DE" dirty="0">
                <a:solidFill>
                  <a:srgbClr val="002060"/>
                </a:solidFill>
              </a:rPr>
              <a:t>, </a:t>
            </a:r>
            <a:r>
              <a:rPr lang="de-DE" dirty="0" err="1">
                <a:solidFill>
                  <a:srgbClr val="002060"/>
                </a:solidFill>
              </a:rPr>
              <a:t>often</a:t>
            </a:r>
            <a:r>
              <a:rPr lang="de-DE" dirty="0">
                <a:solidFill>
                  <a:srgbClr val="002060"/>
                </a:solidFill>
              </a:rPr>
              <a:t> </a:t>
            </a:r>
            <a:r>
              <a:rPr lang="de-DE" dirty="0" err="1">
                <a:solidFill>
                  <a:srgbClr val="002060"/>
                </a:solidFill>
              </a:rPr>
              <a:t>with</a:t>
            </a:r>
            <a:r>
              <a:rPr lang="de-DE" dirty="0">
                <a:solidFill>
                  <a:srgbClr val="002060"/>
                </a:solidFill>
              </a:rPr>
              <a:t> multiple </a:t>
            </a:r>
            <a:r>
              <a:rPr lang="de-DE" dirty="0" err="1">
                <a:solidFill>
                  <a:srgbClr val="002060"/>
                </a:solidFill>
              </a:rPr>
              <a:t>formats</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Web </a:t>
            </a:r>
            <a:r>
              <a:rPr lang="de-DE" dirty="0" err="1">
                <a:solidFill>
                  <a:srgbClr val="002060"/>
                </a:solidFill>
              </a:rPr>
              <a:t>site</a:t>
            </a:r>
            <a:r>
              <a:rPr lang="de-DE" dirty="0">
                <a:solidFill>
                  <a:srgbClr val="002060"/>
                </a:solidFill>
              </a:rPr>
              <a:t>, </a:t>
            </a:r>
            <a:r>
              <a:rPr lang="de-DE" dirty="0" err="1">
                <a:solidFill>
                  <a:srgbClr val="002060"/>
                </a:solidFill>
              </a:rPr>
              <a:t>videos</a:t>
            </a:r>
            <a:endParaRPr lang="de-DE" dirty="0" err="1">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185" y="0"/>
            <a:ext cx="10515600" cy="826169"/>
          </a:xfrm>
        </p:spPr>
        <p:txBody>
          <a:bodyPr/>
          <a:lstStyle/>
          <a:p>
            <a:r>
              <a:rPr lang="de-DE" dirty="0" err="1"/>
              <a:t>Examples</a:t>
            </a:r>
            <a:r>
              <a:rPr lang="de-DE" dirty="0"/>
              <a:t> </a:t>
            </a:r>
            <a:r>
              <a:rPr lang="de-DE" dirty="0" err="1"/>
              <a:t>for</a:t>
            </a:r>
            <a:r>
              <a:rPr lang="de-DE" dirty="0"/>
              <a:t> </a:t>
            </a:r>
            <a:r>
              <a:rPr lang="de-DE" dirty="0" err="1"/>
              <a:t>data</a:t>
            </a:r>
            <a:r>
              <a:rPr lang="de-DE" dirty="0"/>
              <a:t> </a:t>
            </a:r>
            <a:r>
              <a:rPr lang="de-DE" dirty="0" err="1"/>
              <a:t>types</a:t>
            </a:r>
            <a:endParaRPr lang="en-US" dirty="0"/>
          </a:p>
        </p:txBody>
      </p:sp>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29" y="1188595"/>
            <a:ext cx="4607453" cy="2636285"/>
          </a:xfrm>
        </p:spPr>
      </p:pic>
      <p:pic>
        <p:nvPicPr>
          <p:cNvPr id="6" name="Grafik 5" descr="Extensible Markup Language - Wiki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4222159"/>
            <a:ext cx="3096344" cy="2430841"/>
          </a:xfrm>
          <a:prstGeom prst="rect">
            <a:avLst/>
          </a:prstGeom>
        </p:spPr>
      </p:pic>
      <p:pic>
        <p:nvPicPr>
          <p:cNvPr id="7" name="Grafik 6" descr="hadoop - &lt;strong&gt;ClickStream Data&lt;/strong&gt; Analysis - Stack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991" y="1524001"/>
            <a:ext cx="5951203" cy="1829678"/>
          </a:xfrm>
          <a:prstGeom prst="rect">
            <a:avLst/>
          </a:prstGeom>
        </p:spPr>
      </p:pic>
      <p:pic>
        <p:nvPicPr>
          <p:cNvPr id="8" name="Grafik 7" descr="Bildschirmausschnit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244" y="4222159"/>
            <a:ext cx="4343140" cy="2499315"/>
          </a:xfrm>
          <a:prstGeom prst="rect">
            <a:avLst/>
          </a:prstGeom>
        </p:spPr>
      </p:pic>
      <p:sp>
        <p:nvSpPr>
          <p:cNvPr id="9" name="Abgerundetes Rechteck 8"/>
          <p:cNvSpPr/>
          <p:nvPr/>
        </p:nvSpPr>
        <p:spPr>
          <a:xfrm>
            <a:off x="2138028"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Structured</a:t>
            </a:r>
            <a:endParaRPr lang="en-US" dirty="0">
              <a:solidFill>
                <a:srgbClr val="002060"/>
              </a:solidFill>
            </a:endParaRPr>
          </a:p>
        </p:txBody>
      </p:sp>
      <p:sp>
        <p:nvSpPr>
          <p:cNvPr id="10" name="Abgerundetes Rechteck 9"/>
          <p:cNvSpPr/>
          <p:nvPr/>
        </p:nvSpPr>
        <p:spPr>
          <a:xfrm>
            <a:off x="7238582"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Quasi-Structured</a:t>
            </a:r>
            <a:endParaRPr lang="en-US" dirty="0">
              <a:solidFill>
                <a:srgbClr val="002060"/>
              </a:solidFill>
            </a:endParaRPr>
          </a:p>
        </p:txBody>
      </p:sp>
      <p:sp>
        <p:nvSpPr>
          <p:cNvPr id="11" name="Abgerundetes Rechteck 10"/>
          <p:cNvSpPr/>
          <p:nvPr/>
        </p:nvSpPr>
        <p:spPr>
          <a:xfrm>
            <a:off x="2992659" y="3892995"/>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Semi-Structured</a:t>
            </a:r>
            <a:endParaRPr lang="en-US" dirty="0">
              <a:solidFill>
                <a:srgbClr val="002060"/>
              </a:solidFill>
            </a:endParaRPr>
          </a:p>
        </p:txBody>
      </p:sp>
      <p:sp>
        <p:nvSpPr>
          <p:cNvPr id="12" name="Abgerundetes Rechteck 11"/>
          <p:cNvSpPr/>
          <p:nvPr/>
        </p:nvSpPr>
        <p:spPr>
          <a:xfrm>
            <a:off x="7110239" y="3868277"/>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err="1">
                <a:solidFill>
                  <a:srgbClr val="002060"/>
                </a:solidFill>
              </a:rPr>
              <a:t>Unstructured</a:t>
            </a:r>
            <a:endParaRPr lang="en-US" dirty="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12303</Words>
  <Application>WPS Presentation</Application>
  <PresentationFormat>Widescreen</PresentationFormat>
  <Paragraphs>340</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Arial</vt:lpstr>
      <vt:lpstr>SimSun</vt:lpstr>
      <vt:lpstr>Wingdings</vt:lpstr>
      <vt:lpstr>Calibri Light</vt:lpstr>
      <vt:lpstr>Calibri</vt:lpstr>
      <vt:lpstr>Microsoft YaHei</vt:lpstr>
      <vt:lpstr>Arial Unicode MS</vt:lpstr>
      <vt:lpstr>Times New Roman</vt:lpstr>
      <vt:lpstr>Office Theme</vt:lpstr>
      <vt:lpstr>Exploratory analysis of Big Data and Cloud</vt:lpstr>
      <vt:lpstr>What is „Big Data“?!?</vt:lpstr>
      <vt:lpstr>Naive Definition</vt:lpstr>
      <vt:lpstr>Definition of Big Data</vt:lpstr>
      <vt:lpstr>The 3 Vs: Volume</vt:lpstr>
      <vt:lpstr>Data center storage worldwide 2016-2021 </vt:lpstr>
      <vt:lpstr>The 3 Vs: Velocity</vt:lpstr>
      <vt:lpstr>The 3 Vs: Variety</vt:lpstr>
      <vt:lpstr>Examples for data types</vt:lpstr>
      <vt:lpstr>PowerPoint 演示文稿</vt:lpstr>
      <vt:lpstr>PowerPoint 演示文稿</vt:lpstr>
      <vt:lpstr>PowerPoint 演示文稿</vt:lpstr>
      <vt:lpstr>PowerPoint 演示文稿</vt:lpstr>
      <vt:lpstr>Big data (most valuable assets) </vt:lpstr>
      <vt:lpstr>Big data examples</vt:lpstr>
      <vt:lpstr>How does big data work?</vt:lpstr>
      <vt:lpstr>How does big data work?</vt:lpstr>
      <vt:lpstr>Big data benefits</vt:lpstr>
      <vt:lpstr>Some challenges of implementing big data analytics 	 </vt:lpstr>
      <vt:lpstr>Some challenges of implementing big data analytics 	 </vt:lpstr>
      <vt:lpstr>Data Lakes and Data warehouses </vt:lpstr>
      <vt:lpstr>Data Management</vt:lpstr>
      <vt:lpstr>Key Components of Data Management</vt:lpstr>
      <vt:lpstr>Key Components of Data Management</vt:lpstr>
      <vt:lpstr>Key Components of Data Management</vt:lpstr>
      <vt:lpstr>Key Components of Data Management</vt:lpstr>
      <vt:lpstr>Importance of Data Management</vt:lpstr>
      <vt:lpstr>Modern Data Management Approaches</vt:lpstr>
      <vt:lpstr>🛠  Data Engineering</vt:lpstr>
      <vt:lpstr>PowerPoint 演示文稿</vt:lpstr>
      <vt:lpstr>🛠  Data Engineering</vt:lpstr>
      <vt:lpstr>PowerPoint 演示文稿</vt:lpstr>
      <vt:lpstr>PowerPoint 演示文稿</vt:lpstr>
      <vt:lpstr>PowerPoint 演示文稿</vt:lpstr>
      <vt:lpstr>How Big data , Data Managment and Data Engineering Work Together</vt:lpstr>
      <vt:lpstr>Comparison</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26</cp:revision>
  <dcterms:created xsi:type="dcterms:W3CDTF">2024-05-27T12:15:00Z</dcterms:created>
  <dcterms:modified xsi:type="dcterms:W3CDTF">2025-02-22T06:39:00Z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