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3"/>
    <p:sldId id="572" r:id="rId4"/>
    <p:sldId id="574" r:id="rId5"/>
    <p:sldId id="573" r:id="rId6"/>
    <p:sldId id="575" r:id="rId7"/>
    <p:sldId id="576" r:id="rId8"/>
    <p:sldId id="577" r:id="rId9"/>
    <p:sldId id="578" r:id="rId10"/>
    <p:sldId id="579" r:id="rId11"/>
    <p:sldId id="580" r:id="rId12"/>
    <p:sldId id="581"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Preparing and processing data with Azure Data Factory</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Building ETL Data Pipeline </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Other ETL Examples </a:t>
            </a:r>
            <a:endParaRPr lang="en-US"/>
          </a:p>
        </p:txBody>
      </p:sp>
      <p:graphicFrame>
        <p:nvGraphicFramePr>
          <p:cNvPr id="6" name="Table 5"/>
          <p:cNvGraphicFramePr/>
          <p:nvPr/>
        </p:nvGraphicFramePr>
        <p:xfrm>
          <a:off x="563880" y="1426845"/>
          <a:ext cx="10495915" cy="5105400"/>
        </p:xfrm>
        <a:graphic>
          <a:graphicData uri="http://schemas.openxmlformats.org/drawingml/2006/table">
            <a:tbl>
              <a:tblPr/>
              <a:tblGrid>
                <a:gridCol w="1873885"/>
                <a:gridCol w="8622030"/>
              </a:tblGrid>
              <a:tr h="356235">
                <a:tc>
                  <a:txBody>
                    <a:bodyPr/>
                    <a:p>
                      <a:pPr indent="0">
                        <a:buNone/>
                      </a:pPr>
                      <a:r>
                        <a:rPr lang="en-US" sz="1400" b="1">
                          <a:solidFill>
                            <a:srgbClr val="000000"/>
                          </a:solidFill>
                          <a:latin typeface="Calibri" panose="020F0502020204030204" charset="-122"/>
                        </a:rPr>
                        <a:t>Transformation Type</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A6A6A6"/>
                    </a:solidFill>
                  </a:tcPr>
                </a:tc>
                <a:tc>
                  <a:txBody>
                    <a:bodyPr/>
                    <a:p>
                      <a:pPr indent="0">
                        <a:buNone/>
                      </a:pPr>
                      <a:r>
                        <a:rPr lang="en-US" sz="1400" b="1">
                          <a:solidFill>
                            <a:srgbClr val="000000"/>
                          </a:solidFill>
                          <a:latin typeface="Calibri" panose="020F0502020204030204" charset="-122"/>
                        </a:rPr>
                        <a:t>Examples</a:t>
                      </a:r>
                      <a:endParaRPr lang="en-US" sz="14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A6A6A6"/>
                    </a:solidFill>
                  </a:tcPr>
                </a:tc>
              </a:tr>
              <a:tr h="356870">
                <a:tc>
                  <a:txBody>
                    <a:bodyPr/>
                    <a:p>
                      <a:pPr indent="0">
                        <a:buNone/>
                      </a:pPr>
                      <a:r>
                        <a:rPr lang="en-US" sz="1400" b="0">
                          <a:solidFill>
                            <a:srgbClr val="000000"/>
                          </a:solidFill>
                          <a:latin typeface="Calibri" panose="020F0502020204030204" charset="-122"/>
                        </a:rPr>
                        <a:t>Data Cleaning</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Removing duplicates, handling missing values, correcting errors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02920">
                <a:tc>
                  <a:txBody>
                    <a:bodyPr/>
                    <a:p>
                      <a:pPr indent="0">
                        <a:buNone/>
                      </a:pPr>
                      <a:r>
                        <a:rPr lang="en-US" sz="1400" b="0">
                          <a:solidFill>
                            <a:srgbClr val="000000"/>
                          </a:solidFill>
                          <a:latin typeface="Calibri" panose="020F0502020204030204" charset="-122"/>
                        </a:rPr>
                        <a:t>Data Aggregation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Summarizing data (totals, averages), grouping data (e.g., sales by region)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6870">
                <a:tc>
                  <a:txBody>
                    <a:bodyPr/>
                    <a:p>
                      <a:pPr indent="0">
                        <a:buNone/>
                      </a:pPr>
                      <a:r>
                        <a:rPr lang="en-US" sz="1400" b="0">
                          <a:solidFill>
                            <a:srgbClr val="000000"/>
                          </a:solidFill>
                          <a:latin typeface="Calibri" panose="020F0502020204030204" charset="-122"/>
                        </a:rPr>
                        <a:t>Data Integration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Combining data from multiple sources, joining tables using keys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0365">
                <a:tc>
                  <a:txBody>
                    <a:bodyPr/>
                    <a:p>
                      <a:pPr indent="0">
                        <a:buNone/>
                      </a:pPr>
                      <a:r>
                        <a:rPr lang="en-US" sz="1400" b="0">
                          <a:solidFill>
                            <a:srgbClr val="000000"/>
                          </a:solidFill>
                          <a:latin typeface="Calibri" panose="020F0502020204030204" charset="-122"/>
                        </a:rPr>
                        <a:t>Data Formatting</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Standardizing formats (dates, phone numbers), parsing complex fields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6870">
                <a:tc>
                  <a:txBody>
                    <a:bodyPr/>
                    <a:p>
                      <a:pPr indent="0">
                        <a:buNone/>
                      </a:pPr>
                      <a:r>
                        <a:rPr lang="en-US" sz="1400" b="0">
                          <a:solidFill>
                            <a:srgbClr val="000000"/>
                          </a:solidFill>
                          <a:latin typeface="Calibri" panose="020F0502020204030204" charset="-122"/>
                        </a:rPr>
                        <a:t>Data Enrichment</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Adding external data, calculating new fields (e.g., age from birthdate)</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6235">
                <a:tc>
                  <a:txBody>
                    <a:bodyPr/>
                    <a:p>
                      <a:pPr indent="0">
                        <a:buNone/>
                      </a:pPr>
                      <a:r>
                        <a:rPr lang="en-US" sz="1400" b="0">
                          <a:solidFill>
                            <a:srgbClr val="000000"/>
                          </a:solidFill>
                          <a:latin typeface="Calibri" panose="020F0502020204030204" charset="-122"/>
                        </a:rPr>
                        <a:t>Data Filtering</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Selecting specific records based on criteria, removing outliers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1635">
                <a:tc>
                  <a:txBody>
                    <a:bodyPr/>
                    <a:p>
                      <a:pPr indent="0">
                        <a:buNone/>
                      </a:pPr>
                      <a:r>
                        <a:rPr lang="en-US" sz="1400" b="0">
                          <a:solidFill>
                            <a:srgbClr val="000000"/>
                          </a:solidFill>
                          <a:latin typeface="Calibri" panose="020F0502020204030204" charset="-122"/>
                        </a:rPr>
                        <a:t>Data Sorting</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Ordering data based on one or more fields (e.g., date, alphabetical order)</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6235">
                <a:tc>
                  <a:txBody>
                    <a:bodyPr/>
                    <a:p>
                      <a:pPr indent="0">
                        <a:buNone/>
                      </a:pPr>
                      <a:r>
                        <a:rPr lang="en-US" sz="1400" b="0">
                          <a:solidFill>
                            <a:srgbClr val="000000"/>
                          </a:solidFill>
                          <a:latin typeface="Calibri" panose="020F0502020204030204" charset="-122"/>
                        </a:rPr>
                        <a:t>Data Masking</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Anonymizing data to protect privacy (e.g., replacing names with IDs)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00380">
                <a:tc>
                  <a:txBody>
                    <a:bodyPr/>
                    <a:p>
                      <a:pPr indent="0">
                        <a:buNone/>
                      </a:pPr>
                      <a:r>
                        <a:rPr lang="en-US" sz="1400" b="0">
                          <a:solidFill>
                            <a:srgbClr val="000000"/>
                          </a:solidFill>
                          <a:latin typeface="Calibri" panose="020F0502020204030204" charset="-122"/>
                        </a:rPr>
                        <a:t>Data Normalization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Scaling data to a common scale (min-max scaling, z-score normalization), structuring data to a standard schema</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81635">
                <a:tc>
                  <a:txBody>
                    <a:bodyPr/>
                    <a:p>
                      <a:pPr indent="0">
                        <a:buNone/>
                      </a:pPr>
                      <a:r>
                        <a:rPr lang="en-US" sz="1400" b="0">
                          <a:solidFill>
                            <a:srgbClr val="000000"/>
                          </a:solidFill>
                          <a:latin typeface="Calibri" panose="020F0502020204030204" charset="-122"/>
                        </a:rPr>
                        <a:t>Type Conversion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Converting data types (e.g., string to integer, date to timestamp)</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6870">
                <a:tc>
                  <a:txBody>
                    <a:bodyPr/>
                    <a:p>
                      <a:pPr indent="0">
                        <a:buNone/>
                      </a:pPr>
                      <a:r>
                        <a:rPr lang="en-US" sz="1400" b="0">
                          <a:solidFill>
                            <a:srgbClr val="000000"/>
                          </a:solidFill>
                          <a:latin typeface="Calibri" panose="020F0502020204030204" charset="-122"/>
                        </a:rPr>
                        <a:t>Deduplication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Identifying and removing duplicate records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62280">
                <a:tc>
                  <a:txBody>
                    <a:bodyPr/>
                    <a:p>
                      <a:pPr indent="0">
                        <a:buNone/>
                      </a:pPr>
                      <a:r>
                        <a:rPr lang="en-US" sz="1400" b="0">
                          <a:solidFill>
                            <a:srgbClr val="000000"/>
                          </a:solidFill>
                          <a:latin typeface="Calibri" panose="020F0502020204030204" charset="-122"/>
                        </a:rPr>
                        <a:t>Currency Conversion</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400" b="0">
                          <a:solidFill>
                            <a:srgbClr val="000000"/>
                          </a:solidFill>
                          <a:latin typeface="Calibri" panose="020F0502020204030204" charset="-122"/>
                        </a:rPr>
                        <a:t>Converting monetary values from one currency to another based on exchange rates</a:t>
                      </a:r>
                      <a:endParaRPr lang="en-US" sz="14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Building an </a:t>
            </a:r>
            <a:r>
              <a:rPr lang="en-US" b="1"/>
              <a:t>ETL </a:t>
            </a:r>
            <a:r>
              <a:rPr lang="en-US"/>
              <a:t>Data Pipeline Using </a:t>
            </a:r>
            <a:r>
              <a:rPr lang="en-US" b="1"/>
              <a:t>Azure Data Factory</a:t>
            </a:r>
            <a:endParaRPr lang="en-US" b="1"/>
          </a:p>
        </p:txBody>
      </p:sp>
      <p:sp>
        <p:nvSpPr>
          <p:cNvPr id="3" name="Content Placeholder 2"/>
          <p:cNvSpPr>
            <a:spLocks noGrp="1"/>
          </p:cNvSpPr>
          <p:nvPr>
            <p:ph idx="1"/>
          </p:nvPr>
        </p:nvSpPr>
        <p:spPr/>
        <p:txBody>
          <a:bodyPr/>
          <a:p>
            <a:r>
              <a:rPr lang="en-US"/>
              <a:t>ETL is the process that extracts the data from various data sources, transforms the collected data, and loads that data into a common data repository. </a:t>
            </a:r>
            <a:endParaRPr lang="en-US"/>
          </a:p>
          <a:p>
            <a:r>
              <a:rPr lang="en-US"/>
              <a:t>It helps organizations across the globe in planning marketing strategies and making critical business decisions. </a:t>
            </a:r>
            <a:endParaRPr lang="en-US"/>
          </a:p>
          <a:p>
            <a:r>
              <a:rPr lang="en-US"/>
              <a:t>Azure Data Factory (ADF) is a cloud-based ETL and data integration service provided by Azure. </a:t>
            </a:r>
            <a:endParaRPr lang="en-US"/>
          </a:p>
          <a:p>
            <a:r>
              <a:rPr lang="en-US"/>
              <a:t>We can build complex ETL processes and scheduled event-driven workflows using Azure Data Factory.</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ETL </a:t>
            </a:r>
            <a:endParaRPr lang="en-US"/>
          </a:p>
        </p:txBody>
      </p:sp>
      <p:sp>
        <p:nvSpPr>
          <p:cNvPr id="3" name="Content Placeholder 2"/>
          <p:cNvSpPr>
            <a:spLocks noGrp="1"/>
          </p:cNvSpPr>
          <p:nvPr>
            <p:ph idx="1"/>
          </p:nvPr>
        </p:nvSpPr>
        <p:spPr>
          <a:xfrm>
            <a:off x="838200" y="2378710"/>
            <a:ext cx="10515600" cy="4351338"/>
          </a:xfrm>
        </p:spPr>
        <p:txBody>
          <a:bodyPr>
            <a:normAutofit fontScale="65000"/>
          </a:bodyPr>
          <a:p>
            <a:r>
              <a:rPr lang="en-US"/>
              <a:t>ETL (Extract, Transform, Load) is a fundamental data integration process used to combine, cleanse, and organize data from multiple sources into a consistent format. Let's break down each step:</a:t>
            </a:r>
            <a:endParaRPr lang="en-US"/>
          </a:p>
          <a:p>
            <a:r>
              <a:rPr lang="en-US"/>
              <a:t>Extract: Data is extracted from various source systems, such as databases, APIs, files, or legacy systems. Extracted data can be raw, unprocessed, and diverse in structure.</a:t>
            </a:r>
            <a:endParaRPr lang="en-US"/>
          </a:p>
          <a:p>
            <a:r>
              <a:rPr lang="en-US"/>
              <a:t>Transform: During the transform phase:</a:t>
            </a:r>
            <a:endParaRPr lang="en-US"/>
          </a:p>
          <a:p>
            <a:pPr lvl="1"/>
            <a:r>
              <a:rPr lang="en-US"/>
              <a:t>Data is cleaned, enriched, and standardized.</a:t>
            </a:r>
            <a:endParaRPr lang="en-US"/>
          </a:p>
          <a:p>
            <a:pPr lvl="1"/>
            <a:r>
              <a:rPr lang="en-US"/>
              <a:t>Complex operations like aggregation, filtering, and joining are performed.</a:t>
            </a:r>
            <a:endParaRPr lang="en-US"/>
          </a:p>
          <a:p>
            <a:pPr lvl="1"/>
            <a:r>
              <a:rPr lang="en-US"/>
              <a:t>Business rules are applied to ensure data quality and consistency.</a:t>
            </a:r>
            <a:endParaRPr lang="en-US"/>
          </a:p>
          <a:p>
            <a:pPr lvl="1"/>
            <a:r>
              <a:rPr lang="en-US"/>
              <a:t>Transformations prepare the data for analysis and reporting.</a:t>
            </a:r>
            <a:endParaRPr lang="en-US"/>
          </a:p>
          <a:p>
            <a:r>
              <a:rPr lang="en-US"/>
              <a:t>Load: The transformed data is loaded into a target system, such as a data warehouse, data lake, or database. Loading involves writing data into tables or storage structures for efficient querying.</a:t>
            </a:r>
            <a:endParaRPr lang="en-US"/>
          </a:p>
          <a:p>
            <a:r>
              <a:rPr lang="en-US"/>
              <a:t>ETL pipelines serve as the foundation for data analytics, machine learning, and business intelligence.</a:t>
            </a:r>
            <a:endParaRPr lang="en-US"/>
          </a:p>
        </p:txBody>
      </p:sp>
      <p:pic>
        <p:nvPicPr>
          <p:cNvPr id="100" name="Picture 99"/>
          <p:cNvPicPr/>
          <p:nvPr/>
        </p:nvPicPr>
        <p:blipFill>
          <a:blip r:embed="rId1"/>
          <a:stretch>
            <a:fillRect/>
          </a:stretch>
        </p:blipFill>
        <p:spPr>
          <a:xfrm>
            <a:off x="6511925" y="109220"/>
            <a:ext cx="5334000" cy="23590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ETL vs ELT </a:t>
            </a:r>
            <a:endParaRPr lang="en-US"/>
          </a:p>
        </p:txBody>
      </p:sp>
      <p:graphicFrame>
        <p:nvGraphicFramePr>
          <p:cNvPr id="4" name="Table 3"/>
          <p:cNvGraphicFramePr/>
          <p:nvPr/>
        </p:nvGraphicFramePr>
        <p:xfrm>
          <a:off x="381000" y="2103628"/>
          <a:ext cx="10972800" cy="2520315"/>
        </p:xfrm>
        <a:graphic>
          <a:graphicData uri="http://schemas.openxmlformats.org/drawingml/2006/table">
            <a:tbl>
              <a:tblPr/>
              <a:tblGrid>
                <a:gridCol w="1379855"/>
                <a:gridCol w="4632325"/>
                <a:gridCol w="4960620"/>
              </a:tblGrid>
              <a:tr h="579755">
                <a:tc>
                  <a:txBody>
                    <a:bodyPr/>
                    <a:p>
                      <a:pPr indent="0">
                        <a:buNone/>
                      </a:pPr>
                      <a:r>
                        <a:rPr lang="en-US" sz="1600" b="1">
                          <a:solidFill>
                            <a:srgbClr val="000000"/>
                          </a:solidFill>
                          <a:latin typeface="Calibri" panose="020F0502020204030204" charset="-122"/>
                        </a:rPr>
                        <a:t>Feature</a:t>
                      </a:r>
                      <a:endParaRPr lang="en-US" sz="16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A6A6A6"/>
                    </a:solidFill>
                  </a:tcPr>
                </a:tc>
                <a:tc>
                  <a:txBody>
                    <a:bodyPr/>
                    <a:p>
                      <a:pPr indent="0">
                        <a:buNone/>
                      </a:pPr>
                      <a:r>
                        <a:rPr lang="en-US" sz="1600" b="1">
                          <a:solidFill>
                            <a:srgbClr val="000000"/>
                          </a:solidFill>
                          <a:latin typeface="Calibri" panose="020F0502020204030204" charset="-122"/>
                        </a:rPr>
                        <a:t>ETL (Extract, Transform, Load)</a:t>
                      </a:r>
                      <a:endParaRPr lang="en-US" sz="16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A6A6A6"/>
                    </a:solidFill>
                  </a:tcPr>
                </a:tc>
                <a:tc>
                  <a:txBody>
                    <a:bodyPr/>
                    <a:p>
                      <a:pPr indent="0">
                        <a:buNone/>
                      </a:pPr>
                      <a:r>
                        <a:rPr lang="en-US" sz="1600" b="1">
                          <a:solidFill>
                            <a:srgbClr val="000000"/>
                          </a:solidFill>
                          <a:latin typeface="Calibri" panose="020F0502020204030204" charset="-122"/>
                        </a:rPr>
                        <a:t>ELT (Extract, Load, Transform)</a:t>
                      </a:r>
                      <a:endParaRPr lang="en-US" sz="1600" b="1">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A6A6A6"/>
                    </a:solidFill>
                  </a:tcPr>
                </a:tc>
              </a:tr>
              <a:tr h="188595">
                <a:tc>
                  <a:txBody>
                    <a:bodyPr/>
                    <a:p>
                      <a:pPr indent="0">
                        <a:buNone/>
                      </a:pPr>
                      <a:r>
                        <a:rPr lang="en-US" sz="1600" b="0">
                          <a:solidFill>
                            <a:srgbClr val="000000"/>
                          </a:solidFill>
                          <a:latin typeface="Calibri" panose="020F0502020204030204" charset="-122"/>
                        </a:rPr>
                        <a:t>Definition</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Data is extracted, transformed on an ETL server, and then loaded into the data warehouse.</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Data is extracted and loaded into the data warehouse first, and then transformed within the data warehouse.</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7960">
                <a:tc>
                  <a:txBody>
                    <a:bodyPr/>
                    <a:p>
                      <a:pPr indent="0">
                        <a:buNone/>
                      </a:pPr>
                      <a:r>
                        <a:rPr lang="en-US" sz="1600" b="0">
                          <a:solidFill>
                            <a:srgbClr val="000000"/>
                          </a:solidFill>
                          <a:latin typeface="Calibri" panose="020F0502020204030204" charset="-122"/>
                        </a:rPr>
                        <a:t>Data Flow</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Source → ETL Server (Transform) → Target (Load)</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Source → Target (Load) → Target (Transform)</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61645">
                <a:tc>
                  <a:txBody>
                    <a:bodyPr/>
                    <a:p>
                      <a:pPr indent="0">
                        <a:buNone/>
                      </a:pPr>
                      <a:r>
                        <a:rPr lang="en-US" sz="1600" b="0">
                          <a:solidFill>
                            <a:srgbClr val="000000"/>
                          </a:solidFill>
                          <a:latin typeface="Calibri" panose="020F0502020204030204" charset="-122"/>
                        </a:rPr>
                        <a:t>Transformation Location</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External ETL server or processing tool</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Within the data warehouse</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87960">
                <a:tc>
                  <a:txBody>
                    <a:bodyPr/>
                    <a:p>
                      <a:pPr indent="0">
                        <a:buNone/>
                      </a:pPr>
                      <a:r>
                        <a:rPr lang="en-US" sz="1600" b="0">
                          <a:solidFill>
                            <a:srgbClr val="000000"/>
                          </a:solidFill>
                          <a:latin typeface="Calibri" panose="020F0502020204030204" charset="-122"/>
                        </a:rPr>
                        <a:t>Use Cases</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Suitable for complex transformations before loading data</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indent="0">
                        <a:buNone/>
                      </a:pPr>
                      <a:r>
                        <a:rPr lang="en-US" sz="1600" b="0">
                          <a:solidFill>
                            <a:srgbClr val="000000"/>
                          </a:solidFill>
                          <a:latin typeface="Calibri" panose="020F0502020204030204" charset="-122"/>
                        </a:rPr>
                        <a:t>Suitable for large datasets and real-time data processing</a:t>
                      </a:r>
                      <a:endParaRPr lang="en-US" sz="1600" b="0">
                        <a:solidFill>
                          <a:srgbClr val="000000"/>
                        </a:solidFill>
                        <a:latin typeface="Calibri" panose="020F050202020403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tretch>
            <a:fillRect/>
          </a:stretch>
        </p:blipFill>
        <p:spPr>
          <a:xfrm>
            <a:off x="695325" y="681038"/>
            <a:ext cx="10420350" cy="5114925"/>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ADF?</a:t>
            </a:r>
            <a:endParaRPr lang="en-US"/>
          </a:p>
        </p:txBody>
      </p:sp>
      <p:sp>
        <p:nvSpPr>
          <p:cNvPr id="3" name="Content Placeholder 2"/>
          <p:cNvSpPr>
            <a:spLocks noGrp="1"/>
          </p:cNvSpPr>
          <p:nvPr>
            <p:ph idx="1"/>
          </p:nvPr>
        </p:nvSpPr>
        <p:spPr/>
        <p:txBody>
          <a:bodyPr/>
          <a:p>
            <a:r>
              <a:rPr lang="en-US"/>
              <a:t>Azure Data Factory (ADF) is a cloud-based ETL and data integration service provided by Azure. </a:t>
            </a:r>
            <a:endParaRPr lang="en-US"/>
          </a:p>
          <a:p>
            <a:r>
              <a:rPr lang="en-US"/>
              <a:t>We can build complex ETL processes and scheduled event-driven workflows using Azure Data Factory.</a:t>
            </a:r>
            <a:endParaRPr lang="en-US"/>
          </a:p>
          <a:p>
            <a:r>
              <a:rPr lang="en-US"/>
              <a:t>It is Code-free data transformation tool.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90000" lnSpcReduction="20000"/>
          </a:bodyPr>
          <a:p>
            <a:r>
              <a:rPr lang="en-US"/>
              <a:t>For example, imagine an e-commerce company that collects petabytes of product purchase logs that are produced by selling products in the cloud. The company wants to analyze these logs to gain insights into customer preferences, customer retention, active customer base, etc.</a:t>
            </a:r>
            <a:endParaRPr lang="en-US"/>
          </a:p>
          <a:p>
            <a:endParaRPr lang="en-US"/>
          </a:p>
          <a:p>
            <a:r>
              <a:rPr lang="en-US"/>
              <a:t>The logs are stored inside a container in Azure Blob Storage. To analyze these logs, the company needs to use reference data such as marketing campaign information, customer location &amp; purchase details which are stored in the Azure SQL database. The company wants to extract and combine data from both sources to gain useful insights. In such scenarios, it is best to use Azure Data Factory for ETL purposes. Additionally, the company can publish the transformed data to data stores such as Azure Synapse Analytics, so that the business intelligence (BI) applications such as Power BI can consume it for storytelling and dashboarding.</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What are the activities and types of activities in ADF?</a:t>
            </a:r>
            <a:endParaRPr lang="en-US"/>
          </a:p>
        </p:txBody>
      </p:sp>
      <p:sp>
        <p:nvSpPr>
          <p:cNvPr id="3" name="Content Placeholder 2"/>
          <p:cNvSpPr>
            <a:spLocks noGrp="1"/>
          </p:cNvSpPr>
          <p:nvPr>
            <p:ph idx="1"/>
          </p:nvPr>
        </p:nvSpPr>
        <p:spPr/>
        <p:txBody>
          <a:bodyPr/>
          <a:p>
            <a:r>
              <a:rPr lang="en-US"/>
              <a:t>1. Data movement activities: Data movement activities are used to move data from one data source to another. For example, a Copy activity is used to copy the data from a source location to a destination.</a:t>
            </a:r>
            <a:endParaRPr lang="en-US"/>
          </a:p>
          <a:p>
            <a:endParaRPr lang="en-US"/>
          </a:p>
          <a:p>
            <a:r>
              <a:rPr lang="en-US"/>
              <a:t>2. Data transformation activities: Data transformation activities are used to perform data transformation in ADF.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Some important data transformation activities</a:t>
            </a:r>
            <a:endParaRPr lang="en-US"/>
          </a:p>
        </p:txBody>
      </p:sp>
      <p:sp>
        <p:nvSpPr>
          <p:cNvPr id="3" name="Content Placeholder 2"/>
          <p:cNvSpPr>
            <a:spLocks noGrp="1"/>
          </p:cNvSpPr>
          <p:nvPr>
            <p:ph idx="1"/>
          </p:nvPr>
        </p:nvSpPr>
        <p:spPr/>
        <p:txBody>
          <a:bodyPr>
            <a:normAutofit/>
          </a:bodyPr>
          <a:p>
            <a:r>
              <a:rPr lang="en-US"/>
              <a:t>Data Flow: Data flow activity is used to perform data transformation via mapping data flows.</a:t>
            </a:r>
            <a:endParaRPr lang="en-US"/>
          </a:p>
          <a:p>
            <a:r>
              <a:rPr lang="en-US"/>
              <a:t>Stored Procedure: Stored Procedure activity invokes a SQL Server Stored Procedure in a pipeline.</a:t>
            </a:r>
            <a:endParaRPr lang="en-US"/>
          </a:p>
          <a:p>
            <a:r>
              <a:rPr lang="en-US"/>
              <a:t>Azure Functions: This activity helps to run Azure Functions in a data pipeline. The azure function is a serverless compute service that helps users to run the event-triggered code.</a:t>
            </a:r>
            <a:endParaRPr lang="en-US"/>
          </a:p>
          <a:p>
            <a:r>
              <a:rPr lang="en-US"/>
              <a:t>Databricks Notebook: This activity helps to run the Databricks notebook in your Azure Databricks workspace from a pipeline.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5328</Words>
  <Application>WPS Presentation</Application>
  <PresentationFormat>Widescreen</PresentationFormat>
  <Paragraphs>139</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Calibri Light</vt:lpstr>
      <vt:lpstr>Calibri</vt:lpstr>
      <vt:lpstr>Microsoft YaHei</vt:lpstr>
      <vt:lpstr>Arial Unicode MS</vt:lpstr>
      <vt:lpstr>Calibri</vt:lpstr>
      <vt:lpstr>Office Theme</vt:lpstr>
      <vt:lpstr>Exploratory analysis of Big Data and Cloud EDABDC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193</cp:revision>
  <dcterms:created xsi:type="dcterms:W3CDTF">2024-05-27T12:15:00Z</dcterms:created>
  <dcterms:modified xsi:type="dcterms:W3CDTF">2024-06-22T10:46:02Z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826E0C020102433AA6FE71D42EA9812C_13</vt:lpwstr>
  </property>
  <property fmtid="{D5CDD505-2E9C-101B-9397-08002B2CF9AE}" pid="3" name="KSOProductBuildVer">
    <vt:lpwstr>1033-12.2.0.13472</vt:lpwstr>
  </property>
</Properties>
</file>