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3"/>
    <p:sldId id="640" r:id="rId4"/>
    <p:sldId id="641" r:id="rId5"/>
    <p:sldId id="642" r:id="rId6"/>
    <p:sldId id="643" r:id="rId7"/>
    <p:sldId id="644" r:id="rId8"/>
    <p:sldId id="645" r:id="rId9"/>
    <p:sldId id="646" r:id="rId10"/>
    <p:sldId id="647" r:id="rId11"/>
    <p:sldId id="648" r:id="rId12"/>
    <p:sldId id="649" r:id="rId13"/>
    <p:sldId id="650" r:id="rId14"/>
    <p:sldId id="651" r:id="rId15"/>
    <p:sldId id="654" r:id="rId16"/>
    <p:sldId id="652" r:id="rId17"/>
    <p:sldId id="655" r:id="rId18"/>
    <p:sldId id="653" r:id="rId19"/>
    <p:sldId id="657" r:id="rId20"/>
    <p:sldId id="656" r:id="rId21"/>
    <p:sldId id="658" r:id="rId22"/>
    <p:sldId id="659" r:id="rId23"/>
    <p:sldId id="660" r:id="rId24"/>
    <p:sldId id="661" r:id="rId25"/>
    <p:sldId id="662" r:id="rId26"/>
    <p:sldId id="663" r:id="rId27"/>
    <p:sldId id="664" r:id="rId28"/>
    <p:sldId id="665" r:id="rId29"/>
    <p:sldId id="666" r:id="rId30"/>
    <p:sldId id="667" r:id="rId31"/>
    <p:sldId id="668" r:id="rId32"/>
    <p:sldId id="669" r:id="rId33"/>
    <p:sldId id="2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hyperlink" Target="https://openaq.org/" TargetMode="External"/><Relationship Id="rId3" Type="http://schemas.openxmlformats.org/officeDocument/2006/relationships/hyperlink" Target="https://www.epa.gov/enviro" TargetMode="External"/><Relationship Id="rId2" Type="http://schemas.openxmlformats.org/officeDocument/2006/relationships/hyperlink" Target="https://www.ncei.noaa.gov/" TargetMode="External"/><Relationship Id="rId1" Type="http://schemas.openxmlformats.org/officeDocument/2006/relationships/hyperlink" Target="https://earthdata.nasa.gov/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Exploratory analysis of Big Data and Cloud EDABDC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Big Data case studies and Projects </a:t>
            </a:r>
            <a:endParaRPr lang="en-US"/>
          </a:p>
        </p:txBody>
      </p:sp>
      <p:pic>
        <p:nvPicPr>
          <p:cNvPr id="101" name="Picture 100"/>
          <p:cNvPicPr/>
          <p:nvPr/>
        </p:nvPicPr>
        <p:blipFill>
          <a:blip r:embed="rId1"/>
          <a:stretch>
            <a:fillRect/>
          </a:stretch>
        </p:blipFill>
        <p:spPr>
          <a:xfrm>
            <a:off x="4328160" y="4142740"/>
            <a:ext cx="4101465" cy="25349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Uber 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Challenge: Optimizing ride-sharing services and improving driver-passenger matching.</a:t>
            </a:r>
            <a:endParaRPr lang="en-US"/>
          </a:p>
          <a:p>
            <a:r>
              <a:rPr lang="en-US"/>
              <a:t>Solution: Uber utilizes big data to analyze real-time traffic conditions, rider demand, and driver availability. They use predictive analytics to match drivers with passengers and optimize routing.</a:t>
            </a:r>
            <a:endParaRPr lang="en-US"/>
          </a:p>
          <a:p>
            <a:r>
              <a:rPr lang="en-US"/>
              <a:t>Outcome: Reduced wait times, improved ride efficiency, and enhanced customer satisfaction.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Uber Big Data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Challenge: Optimizing Ride-Sharing Services and Improving Driver-Passenger Matching</a:t>
            </a:r>
            <a:endParaRPr lang="en-US"/>
          </a:p>
          <a:p>
            <a:r>
              <a:rPr lang="en-US"/>
              <a:t>Context:</a:t>
            </a:r>
            <a:endParaRPr lang="en-US"/>
          </a:p>
          <a:p>
            <a:pPr lvl="1"/>
            <a:r>
              <a:rPr lang="en-US"/>
              <a:t>Global Operations: Uber operates in numerous cities worldwide, each with unique traffic patterns, regulatory environments, and customer preferences.</a:t>
            </a:r>
            <a:endParaRPr lang="en-US"/>
          </a:p>
          <a:p>
            <a:pPr lvl="1"/>
            <a:r>
              <a:rPr lang="en-US"/>
              <a:t>Dynamic Demand: Ride requests fluctuate based on time of day, weather conditions, events, and other factors. Matching supply (drivers) with demand (riders) efficiently is crucial for service quality and cost-effectiveness.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Uber Big Data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Specific Challenges:</a:t>
            </a:r>
            <a:endParaRPr lang="en-US"/>
          </a:p>
          <a:p>
            <a:pPr lvl="1"/>
            <a:r>
              <a:rPr lang="en-US"/>
              <a:t>Real-Time Matching:</a:t>
            </a:r>
            <a:endParaRPr lang="en-US"/>
          </a:p>
          <a:p>
            <a:pPr lvl="2"/>
            <a:r>
              <a:rPr lang="en-US"/>
              <a:t>Efficiently matching drivers with passengers in real-time to minimize wait times.</a:t>
            </a:r>
            <a:endParaRPr lang="en-US"/>
          </a:p>
          <a:p>
            <a:pPr lvl="2"/>
            <a:r>
              <a:rPr lang="en-US"/>
              <a:t>Optimizing routes to ensure timely pickups and drop-offs.</a:t>
            </a:r>
            <a:endParaRPr lang="en-US"/>
          </a:p>
          <a:p>
            <a:pPr lvl="1"/>
            <a:r>
              <a:rPr lang="en-US"/>
              <a:t>Demand Prediction:</a:t>
            </a:r>
            <a:endParaRPr lang="en-US"/>
          </a:p>
          <a:p>
            <a:pPr lvl="2"/>
            <a:r>
              <a:rPr lang="en-US"/>
              <a:t>Accurately forecasting ride demand in different locations and times to ensure sufficient driver availability.</a:t>
            </a:r>
            <a:endParaRPr lang="en-US"/>
          </a:p>
          <a:p>
            <a:pPr lvl="2"/>
            <a:r>
              <a:rPr lang="en-US"/>
              <a:t>Managing surge pricing dynamically to balance supply and demand.</a:t>
            </a:r>
            <a:endParaRPr lang="en-US"/>
          </a:p>
          <a:p>
            <a:pPr lvl="1"/>
            <a:r>
              <a:rPr lang="en-US"/>
              <a:t>Driver Efficiency:</a:t>
            </a:r>
            <a:endParaRPr lang="en-US"/>
          </a:p>
          <a:p>
            <a:pPr lvl="2"/>
            <a:r>
              <a:rPr lang="en-US"/>
              <a:t>Helping drivers maximize their earnings by optimizing their routes and minimizing idle time.</a:t>
            </a:r>
            <a:endParaRPr lang="en-US"/>
          </a:p>
          <a:p>
            <a:pPr lvl="2"/>
            <a:r>
              <a:rPr lang="en-US"/>
              <a:t>Ensuring fair distribution of ride requests among drivers.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Uber Big Data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Specific Challenges:</a:t>
            </a:r>
            <a:endParaRPr lang="en-US">
              <a:sym typeface="+mn-ea"/>
            </a:endParaRPr>
          </a:p>
          <a:p>
            <a:pPr lvl="1"/>
            <a:r>
              <a:rPr lang="en-US"/>
              <a:t>Customer Satisfaction:</a:t>
            </a:r>
            <a:endParaRPr lang="en-US"/>
          </a:p>
          <a:p>
            <a:pPr lvl="2"/>
            <a:r>
              <a:rPr lang="en-US"/>
              <a:t>Reducing wait times and improving ride experience.</a:t>
            </a:r>
            <a:endParaRPr lang="en-US"/>
          </a:p>
          <a:p>
            <a:pPr lvl="2"/>
            <a:r>
              <a:rPr lang="en-US"/>
              <a:t>Providing accurate estimated times of arrival (ETAs) and fare predictions.</a:t>
            </a:r>
            <a:endParaRPr lang="en-US"/>
          </a:p>
          <a:p>
            <a:pPr lvl="1"/>
            <a:r>
              <a:rPr lang="en-US"/>
              <a:t>Operational Efficiency:</a:t>
            </a:r>
            <a:endParaRPr lang="en-US"/>
          </a:p>
          <a:p>
            <a:pPr lvl="2"/>
            <a:r>
              <a:rPr lang="en-US"/>
              <a:t>Managing a vast fleet of drivers and ensuring compliance with local regulations.</a:t>
            </a:r>
            <a:endParaRPr lang="en-US"/>
          </a:p>
          <a:p>
            <a:pPr lvl="2"/>
            <a:r>
              <a:rPr lang="en-US"/>
              <a:t>Optimizing pricing strategies to remain competitive while ensuring profitability.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Airbnb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/>
              <a:t>Challenge: Enhancing the user experience and optimizing property listings.</a:t>
            </a:r>
            <a:endParaRPr lang="en-US"/>
          </a:p>
          <a:p>
            <a:r>
              <a:rPr lang="en-US"/>
              <a:t>Solution: Airbnb uses big data to analyze user behavior, booking patterns, and property performance. They provide hosts with insights on pricing strategies and amenities that attract more bookings.</a:t>
            </a:r>
            <a:endParaRPr lang="en-US"/>
          </a:p>
          <a:p>
            <a:r>
              <a:rPr lang="en-US"/>
              <a:t>Outcome: Increased booking rates, higher host earnings, and an improved overall user experience.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Airbnb Big Data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Challenge: Enhancing User Experience and Optimizing Property Listings</a:t>
            </a:r>
            <a:endParaRPr lang="en-US"/>
          </a:p>
          <a:p>
            <a:r>
              <a:rPr lang="en-US"/>
              <a:t>Context:</a:t>
            </a:r>
            <a:endParaRPr lang="en-US"/>
          </a:p>
          <a:p>
            <a:pPr lvl="1"/>
            <a:r>
              <a:rPr lang="en-US"/>
              <a:t>Global Platform: Airbnb operates in over 190 countries, offering millions of property listings. This vast scale requires effective management and personalized user experiences.</a:t>
            </a:r>
            <a:endParaRPr lang="en-US"/>
          </a:p>
          <a:p>
            <a:pPr lvl="1"/>
            <a:r>
              <a:rPr lang="en-US"/>
              <a:t>Diverse User Base: Both guests and hosts have diverse needs and preferences, necessitating tailored solutions for both parties.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Airbnb Big Data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/>
              <a:t>Specific Challenges:</a:t>
            </a:r>
            <a:endParaRPr lang="en-US" sz="2400"/>
          </a:p>
          <a:p>
            <a:pPr lvl="1"/>
            <a:r>
              <a:rPr lang="en-US" sz="2000"/>
              <a:t>Personalized Recommendations:</a:t>
            </a:r>
            <a:endParaRPr lang="en-US" sz="2000"/>
          </a:p>
          <a:p>
            <a:pPr lvl="2"/>
            <a:r>
              <a:rPr lang="en-US" sz="1800"/>
              <a:t>Providing guests with personalized property recommendations based on their preferences, search history, and past bookings.</a:t>
            </a:r>
            <a:endParaRPr lang="en-US" sz="1800"/>
          </a:p>
          <a:p>
            <a:pPr lvl="2"/>
            <a:r>
              <a:rPr lang="en-US" sz="1800"/>
              <a:t>Ensuring hosts receive relevant tips and suggestions to improve their listings and attract more bookings.</a:t>
            </a:r>
            <a:endParaRPr lang="en-US" sz="1800"/>
          </a:p>
          <a:p>
            <a:pPr lvl="1"/>
            <a:r>
              <a:rPr lang="en-US" sz="2000"/>
              <a:t>Dynamic Pricing:</a:t>
            </a:r>
            <a:endParaRPr lang="en-US" sz="2000"/>
          </a:p>
          <a:p>
            <a:pPr lvl="2"/>
            <a:r>
              <a:rPr lang="en-US" sz="1800"/>
              <a:t>Helping hosts optimize pricing based on various factors such as demand, seasonality, local events, and competitor prices.</a:t>
            </a:r>
            <a:endParaRPr lang="en-US" sz="1800"/>
          </a:p>
          <a:p>
            <a:pPr lvl="2"/>
            <a:r>
              <a:rPr lang="en-US" sz="1800"/>
              <a:t>Ensuring competitive pricing to attract guests while maximizing host earnings.</a:t>
            </a:r>
            <a:endParaRPr lang="en-US" sz="1800"/>
          </a:p>
          <a:p>
            <a:pPr lvl="1"/>
            <a:r>
              <a:rPr lang="en-US" sz="2000"/>
              <a:t>Search Optimization:</a:t>
            </a:r>
            <a:endParaRPr lang="en-US" sz="2000"/>
          </a:p>
          <a:p>
            <a:pPr lvl="2"/>
            <a:r>
              <a:rPr lang="en-US" sz="1800"/>
              <a:t>Enhancing search algorithms to return the most relevant and attractive listings based on user queries.</a:t>
            </a:r>
            <a:endParaRPr lang="en-US" sz="1800"/>
          </a:p>
          <a:p>
            <a:pPr lvl="2"/>
            <a:r>
              <a:rPr lang="en-US" sz="1800"/>
              <a:t>Balancing between displaying high-ranking properties and new listings that need exposure.</a:t>
            </a:r>
            <a:endParaRPr lang="en-US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Airbnb Big Data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Specific Challenges:</a:t>
            </a:r>
            <a:endParaRPr lang="en-US"/>
          </a:p>
          <a:p>
            <a:pPr lvl="1"/>
            <a:r>
              <a:rPr lang="en-US"/>
              <a:t>Fraud Detection and Trust:</a:t>
            </a:r>
            <a:endParaRPr lang="en-US"/>
          </a:p>
          <a:p>
            <a:pPr lvl="2"/>
            <a:r>
              <a:rPr lang="en-US"/>
              <a:t>Identifying and mitigating fraudulent activities to ensure a safe and trustworthy platform.</a:t>
            </a:r>
            <a:endParaRPr lang="en-US"/>
          </a:p>
          <a:p>
            <a:pPr lvl="2"/>
            <a:r>
              <a:rPr lang="en-US"/>
              <a:t>Verifying guest and host identities and detecting suspicious behaviors.</a:t>
            </a:r>
            <a:endParaRPr lang="en-US"/>
          </a:p>
          <a:p>
            <a:pPr lvl="1"/>
            <a:r>
              <a:rPr lang="en-US"/>
              <a:t>Operational Efficiency:</a:t>
            </a:r>
            <a:endParaRPr lang="en-US"/>
          </a:p>
          <a:p>
            <a:pPr lvl="2"/>
            <a:r>
              <a:rPr lang="en-US"/>
              <a:t>Managing a vast amount of user-generated content, including reviews, ratings, and photos.</a:t>
            </a:r>
            <a:endParaRPr lang="en-US"/>
          </a:p>
          <a:p>
            <a:pPr lvl="2"/>
            <a:r>
              <a:rPr lang="en-US"/>
              <a:t>Ensuring smooth and efficient communication between guests and hosts.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Big data projects 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Big data project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Big data projects often involve processing and analyzing large volumes of data to extract meaningful insights. </a:t>
            </a:r>
            <a:endParaRPr lang="en-US"/>
          </a:p>
          <a:p>
            <a:r>
              <a:rPr lang="en-US"/>
              <a:t>Here are some examples of big data projects across various domains</a:t>
            </a:r>
            <a:endParaRPr lang="en-US"/>
          </a:p>
          <a:p>
            <a:pPr lvl="1"/>
            <a:r>
              <a:rPr lang="en-US"/>
              <a:t>Healthcare Analytics</a:t>
            </a:r>
            <a:endParaRPr lang="en-US"/>
          </a:p>
          <a:p>
            <a:pPr lvl="1"/>
            <a:r>
              <a:rPr lang="en-US"/>
              <a:t>Financial Services</a:t>
            </a:r>
            <a:endParaRPr lang="en-US"/>
          </a:p>
          <a:p>
            <a:pPr lvl="1"/>
            <a:r>
              <a:rPr lang="en-US"/>
              <a:t>Retail and E-commerce</a:t>
            </a:r>
            <a:endParaRPr lang="en-US"/>
          </a:p>
          <a:p>
            <a:pPr lvl="1"/>
            <a:r>
              <a:rPr lang="en-US"/>
              <a:t>Telecommunications</a:t>
            </a:r>
            <a:endParaRPr lang="en-US"/>
          </a:p>
          <a:p>
            <a:pPr lvl="1"/>
            <a:r>
              <a:rPr lang="en-US"/>
              <a:t>Smart Cities</a:t>
            </a:r>
            <a:endParaRPr lang="en-US"/>
          </a:p>
          <a:p>
            <a:pPr lvl="1"/>
            <a:r>
              <a:rPr lang="en-US"/>
              <a:t>Environmental Monitoring</a:t>
            </a:r>
            <a:endParaRPr lang="en-US"/>
          </a:p>
          <a:p>
            <a:pPr lvl="1"/>
            <a:r>
              <a:rPr lang="en-US"/>
              <a:t>Social Media Analytics</a:t>
            </a:r>
            <a:endParaRPr lang="en-US"/>
          </a:p>
          <a:p>
            <a:pPr lvl="1"/>
            <a:r>
              <a:rPr lang="en-US"/>
              <a:t>Manufacturing</a:t>
            </a:r>
            <a:endParaRPr lang="en-US"/>
          </a:p>
          <a:p>
            <a:pPr lvl="1"/>
            <a:r>
              <a:rPr lang="en-US"/>
              <a:t>Education</a:t>
            </a: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Big Data Case studies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Walmart</a:t>
            </a:r>
            <a:endParaRPr lang="en-US"/>
          </a:p>
          <a:p>
            <a:r>
              <a:rPr lang="en-US"/>
              <a:t>Netflix</a:t>
            </a:r>
            <a:endParaRPr lang="en-US"/>
          </a:p>
          <a:p>
            <a:r>
              <a:rPr lang="en-US"/>
              <a:t>Amazon</a:t>
            </a:r>
            <a:endParaRPr lang="en-US"/>
          </a:p>
          <a:p>
            <a:r>
              <a:rPr lang="en-US"/>
              <a:t>Capital One</a:t>
            </a:r>
            <a:endParaRPr lang="en-US"/>
          </a:p>
          <a:p>
            <a:r>
              <a:rPr lang="en-US"/>
              <a:t>John Deere</a:t>
            </a:r>
            <a:endParaRPr lang="en-US"/>
          </a:p>
          <a:p>
            <a:r>
              <a:rPr lang="en-US"/>
              <a:t>Uber</a:t>
            </a:r>
            <a:endParaRPr lang="en-US"/>
          </a:p>
          <a:p>
            <a:r>
              <a:rPr lang="en-US"/>
              <a:t>Airbnb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big data projects in education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Student Performance Analytics</a:t>
            </a:r>
            <a:endParaRPr lang="en-US"/>
          </a:p>
          <a:p>
            <a:r>
              <a:rPr lang="en-US"/>
              <a:t>Objective: To improve student outcomes by identifying at-risk students, personalizing learning experiences, and providing timely interventions.</a:t>
            </a: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Key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Data Collection:</a:t>
            </a:r>
            <a:endParaRPr lang="en-US"/>
          </a:p>
          <a:p>
            <a:pPr lvl="1"/>
            <a:r>
              <a:rPr lang="en-US"/>
              <a:t>Academic Records: Grades, attendance, test scores, and assignments.</a:t>
            </a:r>
            <a:endParaRPr lang="en-US"/>
          </a:p>
          <a:p>
            <a:pPr lvl="1"/>
            <a:r>
              <a:rPr lang="en-US"/>
              <a:t>Behavioral Data: Class participation, engagement metrics from online learning platforms, and extracurricular activities.</a:t>
            </a:r>
            <a:endParaRPr lang="en-US"/>
          </a:p>
          <a:p>
            <a:pPr lvl="1"/>
            <a:r>
              <a:rPr lang="en-US"/>
              <a:t>Demographic Information: Age, gender, socio-economic background, and other relevant personal data.</a:t>
            </a:r>
            <a:endParaRPr lang="en-US"/>
          </a:p>
          <a:p>
            <a:r>
              <a:rPr lang="en-US"/>
              <a:t>Data Processing and Integration:</a:t>
            </a:r>
            <a:endParaRPr lang="en-US"/>
          </a:p>
          <a:p>
            <a:pPr lvl="1"/>
            <a:r>
              <a:rPr lang="en-US"/>
              <a:t>Combine data from various sources (e.g., learning management systems, school databases, and third-party apps).</a:t>
            </a:r>
            <a:endParaRPr lang="en-US"/>
          </a:p>
          <a:p>
            <a:pPr lvl="1"/>
            <a:r>
              <a:rPr lang="en-US"/>
              <a:t>Clean and normalize data to ensure consistency and accuracy.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Predictive Analytics:</a:t>
            </a:r>
            <a:endParaRPr lang="en-US"/>
          </a:p>
          <a:p>
            <a:pPr lvl="1"/>
            <a:r>
              <a:rPr lang="en-US"/>
              <a:t>Use machine learning models to predict student performance and identify at-risk students.</a:t>
            </a:r>
            <a:endParaRPr lang="en-US"/>
          </a:p>
          <a:p>
            <a:pPr lvl="1"/>
            <a:r>
              <a:rPr lang="en-US"/>
              <a:t>Common algorithms include decision trees, random forests, logistic regression, and neural networks.</a:t>
            </a:r>
            <a:endParaRPr lang="en-US"/>
          </a:p>
          <a:p>
            <a:r>
              <a:rPr lang="en-US"/>
              <a:t>Personalized Learning:</a:t>
            </a:r>
            <a:endParaRPr lang="en-US"/>
          </a:p>
          <a:p>
            <a:pPr lvl="1"/>
            <a:r>
              <a:rPr lang="en-US"/>
              <a:t>Develop personalized learning plans based on the insights from data analysis.</a:t>
            </a:r>
            <a:endParaRPr lang="en-US"/>
          </a:p>
          <a:p>
            <a:pPr lvl="1"/>
            <a:r>
              <a:rPr lang="en-US"/>
              <a:t>Provide recommendations for study materials, additional support, and learning paths tailored to individual needs.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Intervention Strategies:</a:t>
            </a:r>
            <a:endParaRPr lang="en-US"/>
          </a:p>
          <a:p>
            <a:pPr lvl="1"/>
            <a:r>
              <a:rPr lang="en-US"/>
              <a:t>Implement early warning systems to alert educators and administrators about students who may need additional support.</a:t>
            </a:r>
            <a:endParaRPr lang="en-US"/>
          </a:p>
          <a:p>
            <a:pPr lvl="1"/>
            <a:r>
              <a:rPr lang="en-US"/>
              <a:t>Design and deploy targeted interventions such as tutoring, counseling, or mentorship programs.</a:t>
            </a:r>
            <a:endParaRPr lang="en-US"/>
          </a:p>
          <a:p>
            <a:r>
              <a:rPr lang="en-US"/>
              <a:t>Dashboard and Reporting:</a:t>
            </a:r>
            <a:endParaRPr lang="en-US"/>
          </a:p>
          <a:p>
            <a:pPr lvl="1"/>
            <a:r>
              <a:rPr lang="en-US"/>
              <a:t>Create intuitive dashboards for educators to monitor student performance in real-time.</a:t>
            </a:r>
            <a:endParaRPr lang="en-US"/>
          </a:p>
          <a:p>
            <a:pPr lvl="1"/>
            <a:r>
              <a:rPr lang="en-US"/>
              <a:t>Generate reports to track the effectiveness of interventions and adjust strategies accordingly.</a:t>
            </a: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big data projects in education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Curriculum Development</a:t>
            </a:r>
            <a:endParaRPr lang="en-US"/>
          </a:p>
          <a:p>
            <a:r>
              <a:rPr lang="en-US"/>
              <a:t>Objective: To use data-driven insights to enhance curriculum design, ensuring it meets the needs of students and aligns with educational goals.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Key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Curriculum Data Collection:</a:t>
            </a:r>
            <a:endParaRPr lang="en-US"/>
          </a:p>
          <a:p>
            <a:pPr lvl="1"/>
            <a:r>
              <a:rPr lang="en-US"/>
              <a:t>Gather data on course content, teaching methods, and learning outcomes.</a:t>
            </a:r>
            <a:endParaRPr lang="en-US"/>
          </a:p>
          <a:p>
            <a:pPr lvl="1"/>
            <a:r>
              <a:rPr lang="en-US"/>
              <a:t>Collect feedback from students, educators, and stakeholders through surveys, assessments, and focus groups.</a:t>
            </a:r>
            <a:endParaRPr lang="en-US"/>
          </a:p>
          <a:p>
            <a:r>
              <a:rPr lang="en-US"/>
              <a:t>Content Analysis:</a:t>
            </a:r>
            <a:endParaRPr lang="en-US"/>
          </a:p>
          <a:p>
            <a:pPr lvl="1"/>
            <a:r>
              <a:rPr lang="en-US"/>
              <a:t>Analyze the effectiveness of current curriculum materials using student performance data.</a:t>
            </a:r>
            <a:endParaRPr lang="en-US"/>
          </a:p>
          <a:p>
            <a:pPr lvl="1"/>
            <a:r>
              <a:rPr lang="en-US"/>
              <a:t>Identify gaps in knowledge and skills that need to be addressed.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Trend Analysis:</a:t>
            </a:r>
            <a:endParaRPr lang="en-US"/>
          </a:p>
          <a:p>
            <a:pPr lvl="1"/>
            <a:r>
              <a:rPr lang="en-US"/>
              <a:t>Examine trends in student performance across different subjects, grades, and demographics.</a:t>
            </a:r>
            <a:endParaRPr lang="en-US"/>
          </a:p>
          <a:p>
            <a:pPr lvl="1"/>
            <a:r>
              <a:rPr lang="en-US"/>
              <a:t>Identify patterns and correlations that can inform curriculum improvements.</a:t>
            </a:r>
            <a:endParaRPr lang="en-US"/>
          </a:p>
          <a:p>
            <a:r>
              <a:rPr lang="en-US"/>
              <a:t>Curriculum Alignment:</a:t>
            </a:r>
            <a:endParaRPr lang="en-US"/>
          </a:p>
          <a:p>
            <a:pPr lvl="1"/>
            <a:r>
              <a:rPr lang="en-US"/>
              <a:t>Ensure that the curriculum aligns with educational standards and industry requirements.</a:t>
            </a:r>
            <a:endParaRPr lang="en-US"/>
          </a:p>
          <a:p>
            <a:pPr lvl="1"/>
            <a:r>
              <a:rPr lang="en-US"/>
              <a:t>Incorporate feedback from employers and higher education institutions to ensure relevance and applicability.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Key Components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Curriculum Personalization:</a:t>
            </a:r>
            <a:endParaRPr lang="en-US"/>
          </a:p>
          <a:p>
            <a:pPr lvl="1"/>
            <a:r>
              <a:rPr lang="en-US"/>
              <a:t>Develop modular curriculum components that can be tailored to different learning styles and abilities.</a:t>
            </a:r>
            <a:endParaRPr lang="en-US"/>
          </a:p>
          <a:p>
            <a:pPr lvl="1"/>
            <a:r>
              <a:rPr lang="en-US"/>
              <a:t>Implement adaptive learning technologies that adjust the difficulty and content based on student progress.</a:t>
            </a:r>
            <a:endParaRPr lang="en-US"/>
          </a:p>
          <a:p>
            <a:r>
              <a:rPr lang="en-US"/>
              <a:t>Evaluation and Feedback Loop:</a:t>
            </a:r>
            <a:endParaRPr lang="en-US"/>
          </a:p>
          <a:p>
            <a:pPr lvl="1"/>
            <a:r>
              <a:rPr lang="en-US"/>
              <a:t>Continuously evaluate the effectiveness of the curriculum through ongoing assessments and data analysis.</a:t>
            </a:r>
            <a:endParaRPr lang="en-US"/>
          </a:p>
          <a:p>
            <a:pPr lvl="1"/>
            <a:r>
              <a:rPr lang="en-US"/>
              <a:t>Use feedback to iteratively improve and refine curriculum materials and teaching methods.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Public Datasets for Student Performance Analytics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 b="1"/>
              <a:t>Public Datasets for Student Performance Analytics</a:t>
            </a:r>
            <a:endParaRPr lang="en-US" sz="2000" b="1"/>
          </a:p>
          <a:p>
            <a:r>
              <a:rPr lang="en-US" sz="2000"/>
              <a:t>Kaggle Datasets:</a:t>
            </a:r>
            <a:endParaRPr lang="en-US" sz="2000"/>
          </a:p>
          <a:p>
            <a:pPr lvl="1"/>
            <a:r>
              <a:rPr lang="en-US" sz="1600"/>
              <a:t>Student Alcohol Consumption Dataset: https://www.kaggle.com/uciml/student-alcohol-consumption  </a:t>
            </a:r>
            <a:endParaRPr lang="en-US" sz="1600"/>
          </a:p>
          <a:p>
            <a:pPr lvl="1"/>
            <a:r>
              <a:rPr lang="en-US" sz="1600"/>
              <a:t>Students Performance in Exams Dataset: https://www.kaggle.com/spscientist/students-performance-in-exams</a:t>
            </a:r>
            <a:endParaRPr lang="en-US" sz="1600"/>
          </a:p>
          <a:p>
            <a:r>
              <a:rPr lang="en-US" sz="2000"/>
              <a:t>UCI Machine Learning Repository:</a:t>
            </a:r>
            <a:endParaRPr lang="en-US" sz="2000"/>
          </a:p>
          <a:p>
            <a:pPr lvl="1"/>
            <a:r>
              <a:rPr lang="en-US" sz="1600"/>
              <a:t>Student Performance Data Set: https://archive.ics.uci.edu/ml/datasets/student+performance</a:t>
            </a:r>
            <a:endParaRPr lang="en-US" sz="1600"/>
          </a:p>
          <a:p>
            <a:r>
              <a:rPr lang="en-US" sz="2000"/>
              <a:t>National Center for Education Statistics (NCES): NCES Data Tools: https://nces.ed.gov/datatools/</a:t>
            </a:r>
            <a:endParaRPr lang="en-US" sz="2000"/>
          </a:p>
          <a:p>
            <a:r>
              <a:rPr lang="en-US" sz="2000"/>
              <a:t>Data.gov: </a:t>
            </a:r>
            <a:r>
              <a:rPr lang="en-US" sz="1600"/>
              <a:t>Education Data on Data.gov: https://catalog.data.gov/dataset?tags=education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Public Datasets for Student Performance Analytics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b="1">
                <a:sym typeface="+mn-ea"/>
              </a:rPr>
              <a:t>Public Datasets for Curriculum Development</a:t>
            </a:r>
            <a:endParaRPr lang="en-US" b="1"/>
          </a:p>
          <a:p>
            <a:r>
              <a:rPr lang="en-US">
                <a:sym typeface="+mn-ea"/>
              </a:rPr>
              <a:t>Kaggle Datasets:</a:t>
            </a:r>
            <a:endParaRPr lang="en-US"/>
          </a:p>
          <a:p>
            <a:pPr lvl="1"/>
            <a:r>
              <a:rPr lang="en-US">
                <a:sym typeface="+mn-ea"/>
              </a:rPr>
              <a:t>Open University Learning Analytics Dataset: </a:t>
            </a:r>
            <a:endParaRPr lang="en-US">
              <a:sym typeface="+mn-ea"/>
            </a:endParaRPr>
          </a:p>
          <a:p>
            <a:pPr lvl="2"/>
            <a:r>
              <a:rPr lang="en-US"/>
              <a:t>https://www.kaggle.com/datasets/rocki37/open-university-learning-analytics-dataset</a:t>
            </a:r>
            <a:endParaRPr lang="en-US"/>
          </a:p>
          <a:p>
            <a:pPr lvl="2"/>
            <a:r>
              <a:rPr lang="en-US"/>
              <a:t>https://analyse.kmi.open.ac.uk/open_dataset#description</a:t>
            </a:r>
            <a:endParaRPr lang="en-US"/>
          </a:p>
          <a:p>
            <a:r>
              <a:rPr lang="en-US">
                <a:sym typeface="+mn-ea"/>
              </a:rPr>
              <a:t>OECD Education Statistics:</a:t>
            </a:r>
            <a:endParaRPr lang="en-US"/>
          </a:p>
          <a:p>
            <a:pPr lvl="1"/>
            <a:r>
              <a:rPr lang="en-US">
                <a:sym typeface="+mn-ea"/>
              </a:rPr>
              <a:t>OECD Education at a Glance: https://www.oecd.org/education/education-at-a-glance/</a:t>
            </a:r>
            <a:endParaRPr lang="en-US"/>
          </a:p>
          <a:p>
            <a:r>
              <a:rPr lang="en-US">
                <a:sym typeface="+mn-ea"/>
              </a:rPr>
              <a:t>Harvard Dataverse:</a:t>
            </a:r>
            <a:endParaRPr lang="en-US"/>
          </a:p>
          <a:p>
            <a:pPr lvl="1"/>
            <a:r>
              <a:rPr lang="en-US">
                <a:sym typeface="+mn-ea"/>
              </a:rPr>
              <a:t>Learning Analytics Dataset on Harvard Dataverse:https://dataverse.harvard.edu/dataverse/harvard/?q=learning </a:t>
            </a:r>
            <a:endParaRPr lang="en-US">
              <a:sym typeface="+mn-ea"/>
            </a:endParaRPr>
          </a:p>
          <a:p>
            <a:r>
              <a:rPr lang="en-US" b="1">
                <a:sym typeface="+mn-ea"/>
              </a:rPr>
              <a:t>Example Projects and Studies</a:t>
            </a:r>
            <a:endParaRPr lang="en-US" b="1"/>
          </a:p>
          <a:p>
            <a:pPr lvl="1"/>
            <a:r>
              <a:rPr lang="en-US">
                <a:sym typeface="+mn-ea"/>
              </a:rPr>
              <a:t>PISA (Programme for International Student Assessment): PISA Data: https://www.oecd.org/pisa/data/</a:t>
            </a:r>
            <a:endParaRPr lang="en-US"/>
          </a:p>
          <a:p>
            <a:pPr lvl="1"/>
            <a:r>
              <a:rPr lang="en-US">
                <a:sym typeface="+mn-ea"/>
              </a:rPr>
              <a:t>TIMSS (Trends in International Mathematics and Science Study): TIMSS Data: https://timssandpirls.bc.edu/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Walmart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b="1"/>
              <a:t>Challenge</a:t>
            </a:r>
            <a:r>
              <a:rPr lang="en-US"/>
              <a:t>: Optimizing inventory management and improving customer experience.</a:t>
            </a:r>
            <a:endParaRPr lang="en-US"/>
          </a:p>
          <a:p>
            <a:r>
              <a:rPr lang="en-US" b="1"/>
              <a:t>Solution</a:t>
            </a:r>
            <a:r>
              <a:rPr lang="en-US"/>
              <a:t>: Walmart uses big data analytics to analyze customer transactions and predict demand for products. They implemented a data platform that processes over 2.5 petabytes of data per hour from various sources, including in-store purchases, online transactions, and social media.</a:t>
            </a:r>
            <a:endParaRPr lang="en-US"/>
          </a:p>
          <a:p>
            <a:r>
              <a:rPr lang="en-US" b="1"/>
              <a:t>Outcome</a:t>
            </a:r>
            <a:r>
              <a:rPr lang="en-US"/>
              <a:t>: Improved inventory management, reduced stockouts, enhanced customer satisfaction, and increased sales.</a:t>
            </a: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public datasets related to environmental monitoring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en-US"/>
              <a:t>NASA Earth Observing System Data and Information System (</a:t>
            </a:r>
            <a:r>
              <a:rPr lang="en-US">
                <a:hlinkClick r:id="rId1" tooltip="" action="ppaction://hlinkfile"/>
              </a:rPr>
              <a:t>EOSDIS</a:t>
            </a:r>
            <a:r>
              <a:rPr lang="en-US"/>
              <a:t>):</a:t>
            </a:r>
            <a:endParaRPr lang="en-US"/>
          </a:p>
          <a:p>
            <a:pPr lvl="1"/>
            <a:r>
              <a:rPr lang="en-US"/>
              <a:t>Provides a wide range of datasets related to Earth science, including satellite imagery, climate data, and environmental parameters.</a:t>
            </a:r>
            <a:endParaRPr lang="en-US"/>
          </a:p>
          <a:p>
            <a:r>
              <a:rPr lang="en-US"/>
              <a:t>NOAA National Centers for Environmental Information (</a:t>
            </a:r>
            <a:r>
              <a:rPr lang="en-US">
                <a:hlinkClick r:id="rId2" tooltip="" action="ppaction://hlinkfile"/>
              </a:rPr>
              <a:t>NCEI</a:t>
            </a:r>
            <a:r>
              <a:rPr lang="en-US"/>
              <a:t>):</a:t>
            </a:r>
            <a:endParaRPr lang="en-US"/>
          </a:p>
          <a:p>
            <a:pPr lvl="1"/>
            <a:r>
              <a:rPr lang="en-US"/>
              <a:t>Offers various environmental datasets, including weather data, climate data, oceanographic data, and satellite data.</a:t>
            </a:r>
            <a:endParaRPr lang="en-US"/>
          </a:p>
          <a:p>
            <a:r>
              <a:rPr lang="en-US"/>
              <a:t>US Environmental Protection Agency (</a:t>
            </a:r>
            <a:r>
              <a:rPr lang="en-US">
                <a:hlinkClick r:id="rId3" tooltip="" action="ppaction://hlinkfile"/>
              </a:rPr>
              <a:t>EPA</a:t>
            </a:r>
            <a:r>
              <a:rPr lang="en-US"/>
              <a:t>) Data Gateway:</a:t>
            </a:r>
            <a:endParaRPr lang="en-US"/>
          </a:p>
          <a:p>
            <a:pPr lvl="1"/>
            <a:r>
              <a:rPr lang="en-US"/>
              <a:t>Offers datasets on air quality, water quality, environmental monitoring, and more.</a:t>
            </a:r>
            <a:endParaRPr lang="en-US"/>
          </a:p>
          <a:p>
            <a:pPr lvl="0"/>
            <a:r>
              <a:rPr lang="en-US">
                <a:hlinkClick r:id="rId4" tooltip="" action="ppaction://hlinkfile"/>
              </a:rPr>
              <a:t>OpenAQ </a:t>
            </a:r>
            <a:r>
              <a:rPr lang="en-US"/>
              <a:t>- Open Air Quality Data:</a:t>
            </a:r>
            <a:endParaRPr lang="en-US"/>
          </a:p>
          <a:p>
            <a:pPr lvl="1"/>
            <a:r>
              <a:rPr lang="en-US"/>
              <a:t>Provides open air quality data from around the world, including real-time and historical data on pollutants such as PM2.5, PM10, NO2, and O3.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Renewable Energy 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https://huggingface.co/datasets?sort=trending&amp;search=energy </a:t>
            </a:r>
            <a:endParaRPr lang="en-US"/>
          </a:p>
          <a:p>
            <a:r>
              <a:rPr lang="en-US"/>
              <a:t>https://www.kaggle.com/datasets/belayethossainds/renewable-energy-world-wide-19652022 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Questions </a:t>
            </a:r>
            <a:endParaRPr lang="en-US"/>
          </a:p>
        </p:txBody>
      </p:sp>
      <p:pic>
        <p:nvPicPr>
          <p:cNvPr id="100" name="Picture 99"/>
          <p:cNvPicPr/>
          <p:nvPr/>
        </p:nvPicPr>
        <p:blipFill>
          <a:blip r:embed="rId1"/>
          <a:stretch>
            <a:fillRect/>
          </a:stretch>
        </p:blipFill>
        <p:spPr>
          <a:xfrm>
            <a:off x="3168015" y="1355725"/>
            <a:ext cx="7316470" cy="46177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Walmart Big Data Case Study: Challenge 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/>
              <a:t>Challenge: Optimizing Inventory Management and Improving Customer Experience</a:t>
            </a:r>
            <a:endParaRPr lang="en-US"/>
          </a:p>
          <a:p>
            <a:r>
              <a:rPr lang="en-US" b="1"/>
              <a:t>Context</a:t>
            </a:r>
            <a:r>
              <a:rPr lang="en-US"/>
              <a:t>:</a:t>
            </a:r>
            <a:endParaRPr lang="en-US"/>
          </a:p>
          <a:p>
            <a:pPr lvl="1"/>
            <a:r>
              <a:rPr lang="en-US"/>
              <a:t>Scale of Operations: Walmart, as one of the largest retailers in the world, manages an extensive range of products across thousands of stores and e-commerce platforms. The sheer volume of transactions and inventory items makes effective management complex.</a:t>
            </a:r>
            <a:endParaRPr lang="en-US"/>
          </a:p>
          <a:p>
            <a:pPr lvl="1"/>
            <a:r>
              <a:rPr lang="en-US"/>
              <a:t>Customer Expectations: Modern consumers expect high product availability, personalized shopping experiences, and quick service. Meeting these expectations consistently requires precise inventory management and insightful customer data analysis.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Walmart Big Data Case Study: </a:t>
            </a:r>
            <a:r>
              <a:rPr lang="en-US" b="1">
                <a:sym typeface="+mn-ea"/>
              </a:rPr>
              <a:t>Challenge </a:t>
            </a:r>
            <a:r>
              <a:rPr lang="en-US">
                <a:sym typeface="+mn-ea"/>
              </a:rPr>
              <a:t>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/>
              <a:t>Demand Forecasting:</a:t>
            </a:r>
            <a:endParaRPr lang="en-US" sz="2400"/>
          </a:p>
          <a:p>
            <a:pPr lvl="1"/>
            <a:r>
              <a:rPr lang="en-US" sz="2000"/>
              <a:t>Accurately predicting the demand for various products to avoid stockouts or excess inventory.</a:t>
            </a:r>
            <a:endParaRPr lang="en-US" sz="2000"/>
          </a:p>
          <a:p>
            <a:pPr lvl="1"/>
            <a:r>
              <a:rPr lang="en-US" sz="2000"/>
              <a:t>Dealing with seasonal fluctuations and promotional events that cause spikes in demand.</a:t>
            </a:r>
            <a:endParaRPr lang="en-US" sz="2000"/>
          </a:p>
          <a:p>
            <a:pPr lvl="1"/>
            <a:r>
              <a:rPr lang="en-US" sz="2000"/>
              <a:t>Understanding and predicting new product success.</a:t>
            </a:r>
            <a:endParaRPr lang="en-US" sz="2000"/>
          </a:p>
          <a:p>
            <a:r>
              <a:rPr lang="en-US" sz="2400"/>
              <a:t>Inventory Management:</a:t>
            </a:r>
            <a:endParaRPr lang="en-US" sz="2400"/>
          </a:p>
          <a:p>
            <a:pPr lvl="1"/>
            <a:r>
              <a:rPr lang="en-US" sz="2000"/>
              <a:t>Managing inventory levels across numerous locations, including physical stores and distribution centers.</a:t>
            </a:r>
            <a:endParaRPr lang="en-US" sz="2000"/>
          </a:p>
          <a:p>
            <a:pPr lvl="1"/>
            <a:r>
              <a:rPr lang="en-US" sz="2000"/>
              <a:t>Ensuring that the right products are available at the right places at the right times.</a:t>
            </a:r>
            <a:endParaRPr lang="en-US" sz="2000"/>
          </a:p>
          <a:p>
            <a:pPr lvl="1"/>
            <a:r>
              <a:rPr lang="en-US" sz="2000"/>
              <a:t>Minimizing the costs associated with overstocking and stockouts.</a:t>
            </a:r>
            <a:endParaRPr lang="en-US" sz="2000"/>
          </a:p>
          <a:p>
            <a:r>
              <a:rPr lang="en-US" sz="2400"/>
              <a:t>Supply Chain Optimization:</a:t>
            </a:r>
            <a:endParaRPr lang="en-US" sz="2400"/>
          </a:p>
          <a:p>
            <a:pPr lvl="1"/>
            <a:r>
              <a:rPr lang="en-US" sz="2000"/>
              <a:t>Coordinating with suppliers to ensure timely delivery of goods.</a:t>
            </a:r>
            <a:endParaRPr lang="en-US" sz="2000"/>
          </a:p>
          <a:p>
            <a:pPr lvl="1"/>
            <a:r>
              <a:rPr lang="en-US" sz="2000"/>
              <a:t>Reducing lead times and improving supply chain transparency.</a:t>
            </a:r>
            <a:endParaRPr lang="en-US" sz="2000"/>
          </a:p>
          <a:p>
            <a:pPr lvl="1"/>
            <a:r>
              <a:rPr lang="en-US" sz="2000"/>
              <a:t>Handling logistics efficiently to minimize delays and costs.</a:t>
            </a:r>
            <a:endParaRPr lang="en-US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>
                <a:sym typeface="+mn-ea"/>
              </a:rPr>
              <a:t>Walmart Big Data Case Study: </a:t>
            </a:r>
            <a:r>
              <a:rPr lang="en-US" b="1">
                <a:sym typeface="+mn-ea"/>
              </a:rPr>
              <a:t>Challenge </a:t>
            </a:r>
            <a:r>
              <a:rPr lang="en-US">
                <a:sym typeface="+mn-ea"/>
              </a:rPr>
              <a:t>Details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sz="2800">
                <a:sym typeface="+mn-ea"/>
              </a:rPr>
              <a:t>Customer Insights: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Understanding diverse customer preferences and shopping behaviors.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Analyzing customer feedback and social media interactions to improve products and services.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Personalizing marketing and shopping experiences to enhance customer satisfaction and loyalty.</a:t>
            </a:r>
            <a:endParaRPr lang="en-US" sz="2800"/>
          </a:p>
          <a:p>
            <a:r>
              <a:rPr lang="en-US" sz="2800">
                <a:sym typeface="+mn-ea"/>
              </a:rPr>
              <a:t>Real-Time Data Processing: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Handling and processing large volumes of data generated in real-time from various sources.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Integrating data from online and offline channels for a unified view.</a:t>
            </a:r>
            <a:endParaRPr lang="en-US" sz="2800"/>
          </a:p>
          <a:p>
            <a:pPr lvl="1"/>
            <a:r>
              <a:rPr lang="en-US" sz="2800">
                <a:sym typeface="+mn-ea"/>
              </a:rPr>
              <a:t>Ensuring data accuracy and reliability for decision-making.</a:t>
            </a:r>
            <a:endParaRPr lang="en-US" sz="2800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Netflix Big Data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Challenge: Providing personalized content recommendations to users.</a:t>
            </a:r>
            <a:endParaRPr lang="en-US"/>
          </a:p>
          <a:p>
            <a:r>
              <a:rPr lang="en-US"/>
              <a:t>Solution: Netflix uses big data analytics to collect and analyze viewing habits, search queries, and user ratings. They built a recommendation engine that processes massive amounts of data to suggest content tailored to individual preferences.</a:t>
            </a:r>
            <a:endParaRPr lang="en-US"/>
          </a:p>
          <a:p>
            <a:r>
              <a:rPr lang="en-US"/>
              <a:t>Outcome: Increased user engagement, higher retention rates, and a significant boost in customer satisfaction.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Netflix Big Data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400"/>
              <a:t>Challenge: Providing Personalized Content Recommendations to Users</a:t>
            </a:r>
            <a:endParaRPr lang="en-US" sz="2400"/>
          </a:p>
          <a:p>
            <a:r>
              <a:rPr lang="en-US" sz="2400"/>
              <a:t>Context:</a:t>
            </a:r>
            <a:endParaRPr lang="en-US" sz="2400"/>
          </a:p>
          <a:p>
            <a:pPr lvl="1"/>
            <a:r>
              <a:rPr lang="en-US" sz="2000"/>
              <a:t>Diverse User Base: Netflix serves millions of users worldwide, each with unique tastes and preferences.</a:t>
            </a:r>
            <a:endParaRPr lang="en-US" sz="2000"/>
          </a:p>
          <a:p>
            <a:pPr lvl="1"/>
            <a:r>
              <a:rPr lang="en-US" sz="2000"/>
              <a:t>Extensive Content Library: With a vast library of movies, TV shows, and documentaries, ensuring users can easily find content they will enjoy is crucial for engagement and retention.</a:t>
            </a:r>
            <a:endParaRPr 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Netflix Big Data Case Study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en-US" sz="2000">
                <a:sym typeface="+mn-ea"/>
              </a:rPr>
              <a:t>Specific Challenges:</a:t>
            </a:r>
            <a:endParaRPr lang="en-US" sz="2000"/>
          </a:p>
          <a:p>
            <a:pPr lvl="1"/>
            <a:r>
              <a:rPr lang="en-US" sz="2000">
                <a:sym typeface="+mn-ea"/>
              </a:rPr>
              <a:t>Content Discovery:</a:t>
            </a:r>
            <a:endParaRPr lang="en-US" sz="2000"/>
          </a:p>
          <a:p>
            <a:pPr lvl="2"/>
            <a:r>
              <a:rPr lang="en-US">
                <a:sym typeface="+mn-ea"/>
              </a:rPr>
              <a:t>Helping users discover new content that matches their preferences and viewing history.</a:t>
            </a:r>
            <a:endParaRPr lang="en-US"/>
          </a:p>
          <a:p>
            <a:pPr lvl="2"/>
            <a:r>
              <a:rPr lang="en-US">
                <a:sym typeface="+mn-ea"/>
              </a:rPr>
              <a:t>Balancing recommendations between popular mainstream content and niche offerings.</a:t>
            </a:r>
            <a:endParaRPr lang="en-US"/>
          </a:p>
          <a:p>
            <a:pPr lvl="1"/>
            <a:r>
              <a:rPr lang="en-US" sz="2000">
                <a:sym typeface="+mn-ea"/>
              </a:rPr>
              <a:t>User Retention:</a:t>
            </a:r>
            <a:endParaRPr lang="en-US" sz="2000"/>
          </a:p>
          <a:p>
            <a:pPr lvl="2"/>
            <a:r>
              <a:rPr lang="en-US">
                <a:sym typeface="+mn-ea"/>
              </a:rPr>
              <a:t>Reducing churn by consistently providing engaging and relevant content.</a:t>
            </a:r>
            <a:endParaRPr lang="en-US"/>
          </a:p>
          <a:p>
            <a:pPr lvl="2"/>
            <a:r>
              <a:rPr lang="en-US">
                <a:sym typeface="+mn-ea"/>
              </a:rPr>
              <a:t>Understanding and predicting user behavior to prevent cancellations.</a:t>
            </a:r>
            <a:endParaRPr lang="en-US"/>
          </a:p>
          <a:p>
            <a:pPr lvl="1"/>
            <a:r>
              <a:rPr lang="en-US" sz="2000">
                <a:sym typeface="+mn-ea"/>
              </a:rPr>
              <a:t>User Engagement:</a:t>
            </a:r>
            <a:endParaRPr lang="en-US" sz="2000"/>
          </a:p>
          <a:p>
            <a:pPr lvl="2"/>
            <a:r>
              <a:rPr lang="en-US">
                <a:sym typeface="+mn-ea"/>
              </a:rPr>
              <a:t>Encouraging users to spend more time on the platform by surfacing appealing content.</a:t>
            </a:r>
            <a:endParaRPr lang="en-US"/>
          </a:p>
          <a:p>
            <a:pPr lvl="2"/>
            <a:r>
              <a:rPr lang="en-US">
                <a:sym typeface="+mn-ea"/>
              </a:rPr>
              <a:t>Ensuring that users feel their subscription is valuable through continuous engagement.</a:t>
            </a:r>
            <a:endParaRPr lang="en-US"/>
          </a:p>
          <a:p>
            <a:pPr lvl="1"/>
            <a:r>
              <a:rPr lang="en-US" sz="2000">
                <a:sym typeface="+mn-ea"/>
              </a:rPr>
              <a:t>Global Preferences:</a:t>
            </a:r>
            <a:endParaRPr lang="en-US" sz="2000"/>
          </a:p>
          <a:p>
            <a:pPr lvl="2"/>
            <a:r>
              <a:rPr lang="en-US" sz="1665">
                <a:sym typeface="+mn-ea"/>
              </a:rPr>
              <a:t>Catering to diverse tastes and cultural differences across various regions.</a:t>
            </a:r>
            <a:endParaRPr lang="en-US" sz="1665"/>
          </a:p>
          <a:p>
            <a:pPr lvl="2"/>
            <a:r>
              <a:rPr lang="en-US" sz="1665">
                <a:sym typeface="+mn-ea"/>
              </a:rPr>
              <a:t>Customizing recommendations to reflect local content popularity and trends.</a:t>
            </a:r>
            <a:endParaRPr lang="en-US" sz="1665"/>
          </a:p>
          <a:p>
            <a:endParaRPr lang="en-US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13600</Words>
  <Application>WPS Presentation</Application>
  <PresentationFormat>Widescreen</PresentationFormat>
  <Paragraphs>289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SimSun</vt:lpstr>
      <vt:lpstr>Wingdings</vt:lpstr>
      <vt:lpstr>Courier New</vt:lpstr>
      <vt:lpstr>Calibri Light</vt:lpstr>
      <vt:lpstr>Calibri</vt:lpstr>
      <vt:lpstr>Microsoft YaHei</vt:lpstr>
      <vt:lpstr>Arial Unicode MS</vt:lpstr>
      <vt:lpstr>proxima-nova</vt:lpstr>
      <vt:lpstr>Segoe Print</vt:lpstr>
      <vt:lpstr>Times New Roman</vt:lpstr>
      <vt:lpstr>Office Theme</vt:lpstr>
      <vt:lpstr>Exploratory analysis of Big Data and Cloud EDABDC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Airbnb Big Data Case Study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big data projects in education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Questions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analysis of Big Data and Cloud</dc:title>
  <dc:creator/>
  <cp:lastModifiedBy>Motaz Saad (‫معتز سعد</cp:lastModifiedBy>
  <cp:revision>209</cp:revision>
  <dcterms:created xsi:type="dcterms:W3CDTF">2024-05-27T12:15:00Z</dcterms:created>
  <dcterms:modified xsi:type="dcterms:W3CDTF">2024-07-13T08:14:26Z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28A96987C482449386E644BF5E5FF015_13</vt:lpwstr>
  </property>
  <property fmtid="{D5CDD505-2E9C-101B-9397-08002B2CF9AE}" pid="3" name="KSOProductBuildVer">
    <vt:lpwstr>1033-12.2.0.13472</vt:lpwstr>
  </property>
</Properties>
</file>