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515" r:id="rId4"/>
    <p:sldId id="522" r:id="rId5"/>
    <p:sldId id="523" r:id="rId6"/>
    <p:sldId id="524" r:id="rId7"/>
    <p:sldId id="525" r:id="rId8"/>
    <p:sldId id="526" r:id="rId9"/>
    <p:sldId id="527" r:id="rId10"/>
    <p:sldId id="528" r:id="rId11"/>
    <p:sldId id="533" r:id="rId12"/>
    <p:sldId id="599" r:id="rId13"/>
    <p:sldId id="600" r:id="rId14"/>
    <p:sldId id="601" r:id="rId15"/>
    <p:sldId id="602" r:id="rId16"/>
    <p:sldId id="603" r:id="rId17"/>
    <p:sldId id="604" r:id="rId18"/>
    <p:sldId id="605" r:id="rId19"/>
    <p:sldId id="606" r:id="rId20"/>
    <p:sldId id="607" r:id="rId21"/>
    <p:sldId id="547" r:id="rId22"/>
    <p:sldId id="546" r:id="rId23"/>
    <p:sldId id="548" r:id="rId24"/>
    <p:sldId id="550" r:id="rId25"/>
    <p:sldId id="551" r:id="rId26"/>
    <p:sldId id="552" r:id="rId27"/>
    <p:sldId id="584" r:id="rId28"/>
    <p:sldId id="586" r:id="rId29"/>
    <p:sldId id="585" r:id="rId30"/>
    <p:sldId id="587" r:id="rId31"/>
    <p:sldId id="597" r:id="rId32"/>
    <p:sldId id="608" r:id="rId34"/>
    <p:sldId id="581" r:id="rId35"/>
    <p:sldId id="582" r:id="rId36"/>
    <p:sldId id="554" r:id="rId37"/>
    <p:sldId id="598" r:id="rId38"/>
    <p:sldId id="629" r:id="rId39"/>
    <p:sldId id="630" r:id="rId40"/>
    <p:sldId id="632" r:id="rId41"/>
    <p:sldId id="2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insert data to influxdb </a:t>
            </a:r>
            <a:endParaRPr lang="en-US"/>
          </a:p>
        </p:txBody>
      </p:sp>
      <p:sp>
        <p:nvSpPr>
          <p:cNvPr id="3" name="Content Placeholder 2"/>
          <p:cNvSpPr>
            <a:spLocks noGrp="1"/>
          </p:cNvSpPr>
          <p:nvPr>
            <p:ph idx="1"/>
          </p:nvPr>
        </p:nvSpPr>
        <p:spPr/>
        <p:txBody>
          <a:bodyPr/>
          <a:p>
            <a:r>
              <a:rPr lang="en-US"/>
              <a:t>INSERT temperature,location=office value=22.5</a:t>
            </a:r>
            <a:endParaRPr lang="en-US"/>
          </a:p>
          <a:p>
            <a:r>
              <a:rPr lang="en-US"/>
              <a:t>INSERT temperature,location=office value=23.0</a:t>
            </a:r>
            <a:endParaRPr lang="en-US"/>
          </a:p>
          <a:p>
            <a:r>
              <a:rPr lang="en-US"/>
              <a:t>INSERT temperature,location=lab value=19.5</a:t>
            </a:r>
            <a:endParaRPr lang="en-US"/>
          </a:p>
          <a:p>
            <a:r>
              <a:rPr lang="en-US"/>
              <a:t>INSERT temperature,location=lab value=20.0</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a:t>Time series data model </a:t>
            </a:r>
            <a:endParaRPr lang="en-US"/>
          </a:p>
          <a:p>
            <a:r>
              <a:rPr lang="en-US" b="1"/>
              <a:t>Spacial Data model</a:t>
            </a:r>
            <a:endParaRPr lang="en-US"/>
          </a:p>
          <a:p>
            <a:r>
              <a:rPr lang="en-US"/>
              <a:t>Multi-Model Databases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Spacial Data Model </a:t>
            </a:r>
            <a:endParaRPr lang="en-US" altLang="en-GB"/>
          </a:p>
        </p:txBody>
      </p:sp>
      <p:sp>
        <p:nvSpPr>
          <p:cNvPr id="3" name="Content Placeholder 2"/>
          <p:cNvSpPr>
            <a:spLocks noGrp="1"/>
          </p:cNvSpPr>
          <p:nvPr>
            <p:ph idx="1"/>
          </p:nvPr>
        </p:nvSpPr>
        <p:spPr/>
        <p:txBody>
          <a:bodyPr/>
          <a:p>
            <a:r>
              <a:rPr lang="en-US" altLang="en-GB"/>
              <a:t>A Spatial Data Model is a conceptual framework used to represent and organize spatial data, which refers to data that has a geographic or geometric component. Spatial data models are essential in Geographic Information Systems (GIS), computer-aided design (CAD), and other applications where the location, shape, and relationships of objects in space are important.</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Key Concepts in Spatial Data Models</a:t>
            </a:r>
            <a:endParaRPr lang="en-US" altLang="en-GB"/>
          </a:p>
        </p:txBody>
      </p:sp>
      <p:sp>
        <p:nvSpPr>
          <p:cNvPr id="3" name="Content Placeholder 2"/>
          <p:cNvSpPr>
            <a:spLocks noGrp="1"/>
          </p:cNvSpPr>
          <p:nvPr>
            <p:ph idx="1"/>
          </p:nvPr>
        </p:nvSpPr>
        <p:spPr/>
        <p:txBody>
          <a:bodyPr>
            <a:normAutofit fontScale="90000"/>
          </a:bodyPr>
          <a:p>
            <a:r>
              <a:rPr lang="en-US" altLang="en-GB"/>
              <a:t>Spatial Data:</a:t>
            </a:r>
            <a:endParaRPr lang="en-US" altLang="en-GB"/>
          </a:p>
          <a:p>
            <a:pPr lvl="1"/>
            <a:r>
              <a:rPr lang="en-US" altLang="en-GB"/>
              <a:t>Spatial data describes the location, shape, and relationships of objects in space. It can represent points (e.g., cities), lines (e.g., roads), or polygons (e.g., land parcels).</a:t>
            </a:r>
            <a:endParaRPr lang="en-US" altLang="en-GB"/>
          </a:p>
          <a:p>
            <a:r>
              <a:rPr lang="en-US" altLang="en-GB"/>
              <a:t>Spatial Relationships:</a:t>
            </a:r>
            <a:endParaRPr lang="en-US" altLang="en-GB"/>
          </a:p>
          <a:p>
            <a:pPr lvl="1"/>
            <a:r>
              <a:rPr lang="en-US" altLang="en-GB"/>
              <a:t>These describe how spatial objects relate to one another, such as proximity (nearness), containment (one object inside another), or adjacency (objects sharing a boundary).</a:t>
            </a:r>
            <a:endParaRPr lang="en-US" altLang="en-GB"/>
          </a:p>
          <a:p>
            <a:r>
              <a:rPr lang="en-US" altLang="en-GB"/>
              <a:t>Coordinate Systems:</a:t>
            </a:r>
            <a:endParaRPr lang="en-US" altLang="en-GB"/>
          </a:p>
          <a:p>
            <a:pPr lvl="1"/>
            <a:r>
              <a:rPr lang="en-US" altLang="en-GB"/>
              <a:t>Spatial data is often represented using coordinate systems (e.g., latitude/longitude or Cartesian coordinates) to define the position of objects in space.</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Types of Spatial Data Models:</a:t>
            </a:r>
            <a:endParaRPr lang="en-US" altLang="en-GB"/>
          </a:p>
        </p:txBody>
      </p:sp>
      <p:sp>
        <p:nvSpPr>
          <p:cNvPr id="3" name="Content Placeholder 2"/>
          <p:cNvSpPr>
            <a:spLocks noGrp="1"/>
          </p:cNvSpPr>
          <p:nvPr>
            <p:ph idx="1"/>
          </p:nvPr>
        </p:nvSpPr>
        <p:spPr/>
        <p:txBody>
          <a:bodyPr/>
          <a:p>
            <a:pPr marL="514350" indent="-514350">
              <a:buAutoNum type="arabicPeriod"/>
            </a:pPr>
            <a:r>
              <a:rPr lang="en-US" altLang="en-GB"/>
              <a:t>Vector Data Model</a:t>
            </a:r>
            <a:endParaRPr lang="en-US" altLang="en-GB"/>
          </a:p>
          <a:p>
            <a:pPr marL="514350" indent="-514350">
              <a:buAutoNum type="arabicPeriod"/>
            </a:pPr>
            <a:r>
              <a:rPr lang="en-US" altLang="en-GB"/>
              <a:t>Raster Data Model</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Vector Data Model</a:t>
            </a:r>
            <a:endParaRPr lang="en-US" altLang="en-GB"/>
          </a:p>
        </p:txBody>
      </p:sp>
      <p:sp>
        <p:nvSpPr>
          <p:cNvPr id="3" name="Content Placeholder 2"/>
          <p:cNvSpPr>
            <a:spLocks noGrp="1"/>
          </p:cNvSpPr>
          <p:nvPr>
            <p:ph idx="1"/>
          </p:nvPr>
        </p:nvSpPr>
        <p:spPr/>
        <p:txBody>
          <a:bodyPr>
            <a:normAutofit fontScale="85000"/>
          </a:bodyPr>
          <a:p>
            <a:r>
              <a:rPr lang="en-US" altLang="en-GB"/>
              <a:t>Represents spatial data using points, lines, and polygons.</a:t>
            </a:r>
            <a:endParaRPr lang="en-US" altLang="en-GB"/>
          </a:p>
          <a:p>
            <a:r>
              <a:rPr lang="en-US" altLang="en-GB"/>
              <a:t>Each feature is represented as a geometric shape with coordinates.</a:t>
            </a:r>
            <a:endParaRPr lang="en-US" altLang="en-GB"/>
          </a:p>
          <a:p>
            <a:r>
              <a:rPr lang="en-US" altLang="en-GB"/>
              <a:t>Components:</a:t>
            </a:r>
            <a:endParaRPr lang="en-US" altLang="en-GB"/>
          </a:p>
          <a:p>
            <a:pPr lvl="1"/>
            <a:r>
              <a:rPr lang="en-US" altLang="en-GB"/>
              <a:t>Points: Represent discrete locations (e.g., a city or a landmark).</a:t>
            </a:r>
            <a:endParaRPr lang="en-US" altLang="en-GB"/>
          </a:p>
          <a:p>
            <a:pPr lvl="1"/>
            <a:r>
              <a:rPr lang="en-US" altLang="en-GB"/>
              <a:t>Lines: Represent linear features (e.g., roads, rivers).</a:t>
            </a:r>
            <a:endParaRPr lang="en-US" altLang="en-GB"/>
          </a:p>
          <a:p>
            <a:pPr lvl="1"/>
            <a:r>
              <a:rPr lang="en-US" altLang="en-GB"/>
              <a:t>Polygons: Represent areas (e.g., land parcels, lakes).</a:t>
            </a:r>
            <a:endParaRPr lang="en-US" altLang="en-GB"/>
          </a:p>
          <a:p>
            <a:r>
              <a:rPr lang="en-US" altLang="en-GB"/>
              <a:t>Advantages:</a:t>
            </a:r>
            <a:endParaRPr lang="en-US" altLang="en-GB"/>
          </a:p>
          <a:p>
            <a:pPr lvl="1"/>
            <a:r>
              <a:rPr lang="en-US" altLang="en-GB"/>
              <a:t>Precise representation of features.</a:t>
            </a:r>
            <a:endParaRPr lang="en-US" altLang="en-GB"/>
          </a:p>
          <a:p>
            <a:pPr lvl="1"/>
            <a:r>
              <a:rPr lang="en-US" altLang="en-GB"/>
              <a:t>Efficient for storing discrete boundaries.</a:t>
            </a:r>
            <a:endParaRPr lang="en-US" altLang="en-GB"/>
          </a:p>
          <a:p>
            <a:r>
              <a:rPr lang="en-US" altLang="en-GB"/>
              <a:t>Use Cases: Urban planning, transportation networks, and land management.</a:t>
            </a:r>
            <a:endParaRPr lang="en-US" alt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Raster Data Model</a:t>
            </a:r>
            <a:endParaRPr lang="en-US" altLang="en-GB"/>
          </a:p>
        </p:txBody>
      </p:sp>
      <p:sp>
        <p:nvSpPr>
          <p:cNvPr id="3" name="Content Placeholder 2"/>
          <p:cNvSpPr>
            <a:spLocks noGrp="1"/>
          </p:cNvSpPr>
          <p:nvPr>
            <p:ph idx="1"/>
          </p:nvPr>
        </p:nvSpPr>
        <p:spPr/>
        <p:txBody>
          <a:bodyPr>
            <a:normAutofit fontScale="90000"/>
          </a:bodyPr>
          <a:p>
            <a:r>
              <a:rPr lang="en-US" altLang="en-GB"/>
              <a:t>Represents spatial data as a grid of cells or pixels, where each cell has a value representing a feature (e.g., elevation, temperature, or land cover).</a:t>
            </a:r>
            <a:endParaRPr lang="en-US" altLang="en-GB"/>
          </a:p>
          <a:p>
            <a:r>
              <a:rPr lang="en-US" altLang="en-GB"/>
              <a:t>Components:</a:t>
            </a:r>
            <a:endParaRPr lang="en-US" altLang="en-GB"/>
          </a:p>
          <a:p>
            <a:pPr lvl="1"/>
            <a:r>
              <a:rPr lang="en-US" altLang="en-GB"/>
              <a:t>Cells/Pixels: The smallest unit of the grid, each with a value.</a:t>
            </a:r>
            <a:endParaRPr lang="en-US" altLang="en-GB"/>
          </a:p>
          <a:p>
            <a:pPr lvl="1"/>
            <a:r>
              <a:rPr lang="en-US" altLang="en-GB"/>
              <a:t>Resolution: The size of each cell determines the level of detail.</a:t>
            </a:r>
            <a:endParaRPr lang="en-US" altLang="en-GB"/>
          </a:p>
          <a:p>
            <a:r>
              <a:rPr lang="en-US" altLang="en-GB"/>
              <a:t>Advantages:</a:t>
            </a:r>
            <a:endParaRPr lang="en-US" altLang="en-GB"/>
          </a:p>
          <a:p>
            <a:pPr lvl="1"/>
            <a:r>
              <a:rPr lang="en-US" altLang="en-GB"/>
              <a:t>Suitable for continuous data (e.g., elevation, satellite imagery).</a:t>
            </a:r>
            <a:endParaRPr lang="en-US" altLang="en-GB"/>
          </a:p>
          <a:p>
            <a:pPr lvl="1"/>
            <a:r>
              <a:rPr lang="en-US" altLang="en-GB"/>
              <a:t>Efficient for analyzing large areas.</a:t>
            </a:r>
            <a:endParaRPr lang="en-US" altLang="en-GB"/>
          </a:p>
          <a:p>
            <a:r>
              <a:rPr lang="en-US" altLang="en-GB"/>
              <a:t>Use Cases: Environmental modeling, weather forecasting, and remote sensing.</a:t>
            </a:r>
            <a:endParaRPr lang="en-US" alt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Spatial Data Model Components</a:t>
            </a:r>
            <a:endParaRPr lang="en-US" altLang="en-GB"/>
          </a:p>
        </p:txBody>
      </p:sp>
      <p:sp>
        <p:nvSpPr>
          <p:cNvPr id="3" name="Content Placeholder 2"/>
          <p:cNvSpPr>
            <a:spLocks noGrp="1"/>
          </p:cNvSpPr>
          <p:nvPr>
            <p:ph idx="1"/>
          </p:nvPr>
        </p:nvSpPr>
        <p:spPr>
          <a:xfrm>
            <a:off x="321945" y="1825625"/>
            <a:ext cx="11386820" cy="4351655"/>
          </a:xfrm>
        </p:spPr>
        <p:txBody>
          <a:bodyPr>
            <a:normAutofit lnSpcReduction="10000"/>
          </a:bodyPr>
          <a:p>
            <a:r>
              <a:rPr lang="en-US" altLang="en-GB"/>
              <a:t>Entities: Real-world objects (e.g., buildings, rivers).</a:t>
            </a:r>
            <a:endParaRPr lang="en-US" altLang="en-GB"/>
          </a:p>
          <a:p>
            <a:r>
              <a:rPr lang="en-US" altLang="en-GB"/>
              <a:t>Attributes: Descriptive information about the entities (e.g., name, area, population).</a:t>
            </a:r>
            <a:endParaRPr lang="en-US" altLang="en-GB"/>
          </a:p>
          <a:p>
            <a:r>
              <a:rPr lang="en-US" altLang="en-GB"/>
              <a:t>Topology: The study of spatial relationships (e.g., connectivity, adjacency, containment).</a:t>
            </a:r>
            <a:endParaRPr lang="en-US" altLang="en-GB"/>
          </a:p>
          <a:p>
            <a:r>
              <a:rPr lang="en-US" altLang="en-GB"/>
              <a:t>Coordinate Systems: Frameworks for defining locations (e.g., WGS84 for latitude/longitude).</a:t>
            </a:r>
            <a:endParaRPr lang="en-US" alt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Applications of Spatial Data Models</a:t>
            </a:r>
            <a:endParaRPr lang="en-US" altLang="en-GB"/>
          </a:p>
        </p:txBody>
      </p:sp>
      <p:sp>
        <p:nvSpPr>
          <p:cNvPr id="3" name="Content Placeholder 2"/>
          <p:cNvSpPr>
            <a:spLocks noGrp="1"/>
          </p:cNvSpPr>
          <p:nvPr>
            <p:ph idx="1"/>
          </p:nvPr>
        </p:nvSpPr>
        <p:spPr>
          <a:xfrm>
            <a:off x="838200" y="1825625"/>
            <a:ext cx="11040745" cy="4351655"/>
          </a:xfrm>
        </p:spPr>
        <p:txBody>
          <a:bodyPr>
            <a:normAutofit lnSpcReduction="20000"/>
          </a:bodyPr>
          <a:p>
            <a:r>
              <a:rPr lang="en-US" altLang="en-GB"/>
              <a:t>Urban Planning: Designing cities and infrastructure.</a:t>
            </a:r>
            <a:endParaRPr lang="en-US" altLang="en-GB"/>
          </a:p>
          <a:p>
            <a:r>
              <a:rPr lang="en-US" altLang="en-GB"/>
              <a:t>Environmental Science: Monitoring ecosystems and natural resources.</a:t>
            </a:r>
            <a:endParaRPr lang="en-US" altLang="en-GB"/>
          </a:p>
          <a:p>
            <a:r>
              <a:rPr lang="en-US" altLang="en-GB"/>
              <a:t>Transportation: Optimizing routes and managing traffic.</a:t>
            </a:r>
            <a:endParaRPr lang="en-US" altLang="en-GB"/>
          </a:p>
          <a:p>
            <a:r>
              <a:rPr lang="en-US" altLang="en-GB"/>
              <a:t>Disaster Management: Mapping flood zones or earthquake-prone areas.</a:t>
            </a:r>
            <a:endParaRPr lang="en-US" altLang="en-GB"/>
          </a:p>
          <a:p>
            <a:r>
              <a:rPr lang="en-US" altLang="en-GB"/>
              <a:t>Navigation Systems: GPS and location-based services.</a:t>
            </a:r>
            <a:endParaRPr lang="en-US" alt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Recap </a:t>
            </a:r>
            <a:endParaRPr lang="en-US" altLang="en-GB"/>
          </a:p>
        </p:txBody>
      </p:sp>
      <p:sp>
        <p:nvSpPr>
          <p:cNvPr id="3" name="Content Placeholder 2"/>
          <p:cNvSpPr>
            <a:spLocks noGrp="1"/>
          </p:cNvSpPr>
          <p:nvPr>
            <p:ph idx="1"/>
          </p:nvPr>
        </p:nvSpPr>
        <p:spPr/>
        <p:txBody>
          <a:bodyPr/>
          <a:p>
            <a:r>
              <a:rPr lang="en-US" altLang="en-GB"/>
              <a:t>In summary, a spatial data model provides the structure and rules for organizing and analyzing spatial data, enabling us to understand and visualize the physical world in a digital format. </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b="1"/>
              <a:t>Time series data model</a:t>
            </a:r>
            <a:endParaRPr lang="en-US" b="1"/>
          </a:p>
          <a:p>
            <a:r>
              <a:rPr lang="en-US"/>
              <a:t>Spacial Data Model</a:t>
            </a:r>
            <a:r>
              <a:rPr lang="en-US" b="1"/>
              <a:t> </a:t>
            </a:r>
            <a:endParaRPr lang="en-US" b="1"/>
          </a:p>
          <a:p>
            <a:r>
              <a:rPr lang="en-US"/>
              <a:t>Multi-Model Databases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a:t>Time series data model </a:t>
            </a:r>
            <a:endParaRPr lang="en-US"/>
          </a:p>
          <a:p>
            <a:r>
              <a:rPr lang="en-US"/>
              <a:t>Spacial Data Model</a:t>
            </a:r>
            <a:endParaRPr lang="en-US"/>
          </a:p>
          <a:p>
            <a:r>
              <a:rPr lang="en-US" b="1"/>
              <a:t>Multi-Model Databases</a:t>
            </a: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Multi-model databases </a:t>
            </a:r>
            <a:endParaRPr lang="en-US"/>
          </a:p>
        </p:txBody>
      </p:sp>
      <p:sp>
        <p:nvSpPr>
          <p:cNvPr id="3" name="Content Placeholder 2"/>
          <p:cNvSpPr>
            <a:spLocks noGrp="1"/>
          </p:cNvSpPr>
          <p:nvPr>
            <p:ph idx="1"/>
          </p:nvPr>
        </p:nvSpPr>
        <p:spPr/>
        <p:txBody>
          <a:bodyPr/>
          <a:p>
            <a:r>
              <a:rPr lang="en-US"/>
              <a:t>Multi-model databases are a type of database management system (DBMS) designed to support multiple data models under a single integrated backend. </a:t>
            </a:r>
            <a:endParaRPr lang="en-US"/>
          </a:p>
          <a:p>
            <a:r>
              <a:rPr lang="en-US"/>
              <a:t>This allows users to store, manage, and query data in various formats using different paradigms within the same database system.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Content Placeholder 2"/>
          <p:cNvSpPr>
            <a:spLocks noGrp="1"/>
          </p:cNvSpPr>
          <p:nvPr>
            <p:ph idx="1"/>
          </p:nvPr>
        </p:nvSpPr>
        <p:spPr/>
        <p:txBody>
          <a:bodyPr/>
          <a:p>
            <a:r>
              <a:rPr lang="en-US"/>
              <a:t>Multiple Data Models: Multi-model databases support different types of data models such as:</a:t>
            </a:r>
            <a:endParaRPr lang="en-US"/>
          </a:p>
          <a:p>
            <a:pPr lvl="1"/>
            <a:r>
              <a:rPr lang="en-US"/>
              <a:t>Relational: Traditional table-based format used for structured data.</a:t>
            </a:r>
            <a:endParaRPr lang="en-US"/>
          </a:p>
          <a:p>
            <a:pPr lvl="1"/>
            <a:r>
              <a:rPr lang="en-US"/>
              <a:t>Document: JSON, BSON, or XML format used for semi-structured data.</a:t>
            </a:r>
            <a:endParaRPr lang="en-US"/>
          </a:p>
          <a:p>
            <a:pPr lvl="1"/>
            <a:r>
              <a:rPr lang="en-US"/>
              <a:t>Graph: Nodes and edges used for data with complex relationships.</a:t>
            </a:r>
            <a:endParaRPr lang="en-US"/>
          </a:p>
          <a:p>
            <a:pPr lvl="1"/>
            <a:r>
              <a:rPr lang="en-US"/>
              <a:t>Key-Value: Simple key-value pairs used for high-performance data retrieval.</a:t>
            </a:r>
            <a:endParaRPr lang="en-US"/>
          </a:p>
          <a:p>
            <a:pPr lvl="1"/>
            <a:r>
              <a:rPr lang="en-US"/>
              <a:t>Column-Family: Similar to relational but optimized for wide-column storage.</a:t>
            </a:r>
            <a:endParaRPr lang="en-US"/>
          </a:p>
          <a:p>
            <a:pPr lvl="1"/>
            <a:r>
              <a:rPr lang="en-US"/>
              <a:t>Object: Data stored as objects, similar to object-oriented programming.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Features</a:t>
            </a:r>
            <a:endParaRPr lang="en-US"/>
          </a:p>
        </p:txBody>
      </p:sp>
      <p:sp>
        <p:nvSpPr>
          <p:cNvPr id="3" name="Content Placeholder 2"/>
          <p:cNvSpPr>
            <a:spLocks noGrp="1"/>
          </p:cNvSpPr>
          <p:nvPr>
            <p:ph idx="1"/>
          </p:nvPr>
        </p:nvSpPr>
        <p:spPr/>
        <p:txBody>
          <a:bodyPr>
            <a:normAutofit lnSpcReduction="20000"/>
          </a:bodyPr>
          <a:p>
            <a:r>
              <a:rPr lang="en-US"/>
              <a:t>Unified Query Interface: Users can query data across different models using a single query language or a combination of query languages. SQL, for example, can be extended to support querying graph or JSON data.</a:t>
            </a:r>
            <a:endParaRPr lang="en-US"/>
          </a:p>
          <a:p>
            <a:r>
              <a:rPr lang="en-US"/>
              <a:t>Consistency and Transactions: Multi-model databases often support ACID (Atomicity, Consistency, Isolation, Durability) transactions across different data models to ensure data integrity.</a:t>
            </a:r>
            <a:endParaRPr lang="en-US"/>
          </a:p>
          <a:p>
            <a:r>
              <a:rPr lang="en-US"/>
              <a:t>Flexibility and Scalability: They provide flexibility in data modeling and are scalable to handle large volumes of diverse data.</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normAutofit/>
          </a:bodyPr>
          <a:p>
            <a:r>
              <a:rPr lang="en-US"/>
              <a:t>Consolidation: A single multi-model database can replace multiple specialized databases, simplifying the architecture and reducing maintenance overhead.</a:t>
            </a:r>
            <a:endParaRPr lang="en-US"/>
          </a:p>
          <a:p>
            <a:r>
              <a:rPr lang="en-US"/>
              <a:t>Cost Efficiency: Reduces the need for different DBMS licenses and the resources required to manage them.</a:t>
            </a:r>
            <a:endParaRPr lang="en-US"/>
          </a:p>
          <a:p>
            <a:r>
              <a:rPr lang="en-US"/>
              <a:t>Development Speed: Developers can choose the appropriate data model for each use case without needing to integrate and maintain multiple systems.</a:t>
            </a:r>
            <a:endParaRPr lang="en-US"/>
          </a:p>
          <a:p>
            <a:r>
              <a:rPr lang="en-US"/>
              <a:t>Operational Efficiency: Unified management and monitoring tools streamline operations and improve efficiency.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Use Cases</a:t>
            </a:r>
            <a:endParaRPr lang="en-US"/>
          </a:p>
        </p:txBody>
      </p:sp>
      <p:sp>
        <p:nvSpPr>
          <p:cNvPr id="3" name="Content Placeholder 2"/>
          <p:cNvSpPr>
            <a:spLocks noGrp="1"/>
          </p:cNvSpPr>
          <p:nvPr>
            <p:ph idx="1"/>
          </p:nvPr>
        </p:nvSpPr>
        <p:spPr/>
        <p:txBody>
          <a:bodyPr>
            <a:normAutofit/>
          </a:bodyPr>
          <a:p>
            <a:r>
              <a:rPr lang="en-US"/>
              <a:t>Enterprise Applications: Applications requiring diverse data types, such as e-commerce platforms, benefit from the flexibility of multi-model databases.</a:t>
            </a:r>
            <a:endParaRPr lang="en-US"/>
          </a:p>
          <a:p>
            <a:r>
              <a:rPr lang="en-US"/>
              <a:t>Content Management Systems: Handling varied content types (text, metadata, relationships) efficiently.</a:t>
            </a:r>
            <a:endParaRPr lang="en-US"/>
          </a:p>
          <a:p>
            <a:r>
              <a:rPr lang="en-US"/>
              <a:t>IoT Applications: Storing and processing a mix of time-series data, metadata, and device relationships.</a:t>
            </a:r>
            <a:endParaRPr lang="en-US"/>
          </a:p>
          <a:p>
            <a:r>
              <a:rPr lang="en-US"/>
              <a:t>Social Networks: Managing complex relationships and unstructured content.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pic>
        <p:nvPicPr>
          <p:cNvPr id="4" name="Content Placeholder 3" descr="Screenshot 2024-06-15 105433"/>
          <p:cNvPicPr>
            <a:picLocks noChangeAspect="1"/>
          </p:cNvPicPr>
          <p:nvPr/>
        </p:nvPicPr>
        <p:blipFill>
          <a:blip r:embed="rId1"/>
          <a:stretch>
            <a:fillRect/>
          </a:stretch>
        </p:blipFill>
        <p:spPr>
          <a:xfrm>
            <a:off x="138430" y="180975"/>
            <a:ext cx="11915140" cy="64960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pic>
        <p:nvPicPr>
          <p:cNvPr id="4" name="Picture 3"/>
          <p:cNvPicPr>
            <a:picLocks noChangeAspect="1"/>
          </p:cNvPicPr>
          <p:nvPr/>
        </p:nvPicPr>
        <p:blipFill>
          <a:blip r:embed="rId1"/>
          <a:stretch>
            <a:fillRect/>
          </a:stretch>
        </p:blipFill>
        <p:spPr>
          <a:xfrm>
            <a:off x="838200" y="365125"/>
            <a:ext cx="10622280" cy="56699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Examples of Multi-Model Databases</a:t>
            </a:r>
            <a:endParaRPr lang="en-GB" altLang="en-US"/>
          </a:p>
        </p:txBody>
      </p:sp>
      <p:sp>
        <p:nvSpPr>
          <p:cNvPr id="3" name="Content Placeholder 2"/>
          <p:cNvSpPr>
            <a:spLocks noGrp="1"/>
          </p:cNvSpPr>
          <p:nvPr>
            <p:ph idx="1"/>
          </p:nvPr>
        </p:nvSpPr>
        <p:spPr/>
        <p:txBody>
          <a:bodyPr/>
          <a:p>
            <a:r>
              <a:rPr lang="en-US">
                <a:sym typeface="+mn-ea"/>
              </a:rPr>
              <a:t>Oracle Database: Supports relational, JSON, XML, and spatial data.</a:t>
            </a:r>
            <a:endParaRPr lang="en-US"/>
          </a:p>
          <a:p>
            <a:r>
              <a:rPr lang="en-US" altLang="en-GB">
                <a:sym typeface="+mn-ea"/>
              </a:rPr>
              <a:t>PostgreSQL DB: Relational, graph, spacial, vector. </a:t>
            </a:r>
            <a:endParaRPr lang="en-US" altLang="en-GB">
              <a:sym typeface="+mn-ea"/>
            </a:endParaRPr>
          </a:p>
          <a:p>
            <a:r>
              <a:rPr lang="en-US">
                <a:sym typeface="+mn-ea"/>
              </a:rPr>
              <a:t>ArangoDB: A native multi-model database supporting graph, document, and key-value models.</a:t>
            </a:r>
            <a:endParaRPr lang="en-US"/>
          </a:p>
          <a:p>
            <a:r>
              <a:rPr lang="en-US">
                <a:sym typeface="+mn-ea"/>
              </a:rPr>
              <a:t>Couchbase: Supports key-value, document (JSON), and SQL++ for querying.</a:t>
            </a:r>
            <a:endParaRPr lang="en-US"/>
          </a:p>
          <a:p>
            <a:r>
              <a:rPr lang="en-US">
                <a:sym typeface="+mn-ea"/>
              </a:rPr>
              <a:t>MarkLogic: Designed for handling XML, JSON, RDF, and other data models.</a:t>
            </a:r>
            <a:endParaRPr lang="en-US"/>
          </a:p>
          <a:p>
            <a:r>
              <a:rPr lang="en-US">
                <a:sym typeface="+mn-ea"/>
              </a:rPr>
              <a:t>OrientDB: Supports graph, document, object, and key-value models.</a:t>
            </a:r>
            <a:endParaRPr lang="en-US"/>
          </a:p>
          <a:p>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ym typeface="+mn-ea"/>
              </a:rPr>
              <a:t>Some Multi-Model Databases and supported data models </a:t>
            </a:r>
            <a:endParaRPr lang="en-US" altLang="en-US" sz="3200">
              <a:sym typeface="+mn-ea"/>
            </a:endParaRPr>
          </a:p>
        </p:txBody>
      </p:sp>
      <p:graphicFrame>
        <p:nvGraphicFramePr>
          <p:cNvPr id="5" name="Table 4"/>
          <p:cNvGraphicFramePr/>
          <p:nvPr/>
        </p:nvGraphicFramePr>
        <p:xfrm>
          <a:off x="1386840" y="1691005"/>
          <a:ext cx="9148445" cy="4796155"/>
        </p:xfrm>
        <a:graphic>
          <a:graphicData uri="http://schemas.openxmlformats.org/drawingml/2006/table">
            <a:tbl>
              <a:tblPr/>
              <a:tblGrid>
                <a:gridCol w="2912110"/>
                <a:gridCol w="6236335"/>
              </a:tblGrid>
              <a:tr h="685165">
                <a:tc>
                  <a:txBody>
                    <a:bodyPr/>
                    <a:p>
                      <a:pPr indent="0">
                        <a:buNone/>
                      </a:pPr>
                      <a:r>
                        <a:rPr lang="en-US" sz="2800" b="1">
                          <a:solidFill>
                            <a:srgbClr val="000000"/>
                          </a:solidFill>
                          <a:latin typeface="Calibri" panose="020F0502020204030204" charset="-122"/>
                        </a:rPr>
                        <a:t>Database</a:t>
                      </a:r>
                      <a:endParaRPr lang="en-US" sz="28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800" b="1">
                          <a:solidFill>
                            <a:srgbClr val="000000"/>
                          </a:solidFill>
                          <a:latin typeface="Calibri" panose="020F0502020204030204" charset="-122"/>
                        </a:rPr>
                        <a:t>Supported Data Models</a:t>
                      </a:r>
                      <a:endParaRPr lang="en-US" sz="28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685165">
                <a:tc>
                  <a:txBody>
                    <a:bodyPr/>
                    <a:p>
                      <a:pPr indent="0">
                        <a:buNone/>
                      </a:pPr>
                      <a:r>
                        <a:rPr lang="en-US" sz="2800" b="0">
                          <a:solidFill>
                            <a:srgbClr val="000000"/>
                          </a:solidFill>
                          <a:latin typeface="Calibri" panose="020F0502020204030204" charset="-122"/>
                        </a:rPr>
                        <a:t>Oracle Database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Relational, JSON, XML, Spatial</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altLang="en-GB" sz="2800">
                          <a:sym typeface="+mn-ea"/>
                        </a:rPr>
                        <a:t>PostgreSQL </a:t>
                      </a:r>
                      <a:endParaRPr lang="en-US" alt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GB" sz="2800">
                          <a:sym typeface="+mn-ea"/>
                        </a:rPr>
                        <a:t>Relational, graph, spacial, vector</a:t>
                      </a:r>
                      <a:endParaRPr lang="en-US" alt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ArangoDB</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Graph, Document, Key-Value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Couchbase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Key-Value, Document (JSON), SQL++</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MarkLogic</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XML, JSON, RDF, Other Data Models</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OrientDB</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Graph, Document, Object, Key-Value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Time Series Data Model</a:t>
            </a:r>
            <a:endParaRPr lang="en-US"/>
          </a:p>
        </p:txBody>
      </p:sp>
      <p:sp>
        <p:nvSpPr>
          <p:cNvPr id="3" name="Content Placeholder 2"/>
          <p:cNvSpPr>
            <a:spLocks noGrp="1"/>
          </p:cNvSpPr>
          <p:nvPr>
            <p:ph idx="1"/>
          </p:nvPr>
        </p:nvSpPr>
        <p:spPr/>
        <p:txBody>
          <a:bodyPr/>
          <a:p>
            <a:r>
              <a:rPr lang="en-US"/>
              <a:t>The time series data model is designed to handle sequences of data points indexed in chronological order. </a:t>
            </a:r>
            <a:endParaRPr lang="en-US"/>
          </a:p>
          <a:p>
            <a:r>
              <a:rPr lang="en-US"/>
              <a:t>This model is particularly useful for applications where tracking changes over time is crucial, such as monitoring sensor data, stock prices, weather data, and logs from systems.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291465" y="140970"/>
            <a:ext cx="11608435" cy="66357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Vector Data store </a:t>
            </a:r>
            <a:endParaRPr lang="en-US" altLang="en-GB"/>
          </a:p>
        </p:txBody>
      </p:sp>
      <p:pic>
        <p:nvPicPr>
          <p:cNvPr id="27" name="Picture 26" descr="Screenshot 2024-07-09 150559"/>
          <p:cNvPicPr>
            <a:picLocks noChangeAspect="1"/>
          </p:cNvPicPr>
          <p:nvPr/>
        </p:nvPicPr>
        <p:blipFill>
          <a:blip r:embed="rId1"/>
          <a:srcRect t="8506"/>
          <a:stretch>
            <a:fillRect/>
          </a:stretch>
        </p:blipFill>
        <p:spPr>
          <a:xfrm>
            <a:off x="838200" y="1818005"/>
            <a:ext cx="10132695" cy="44850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1"/>
                        <a:t>XML in vs code </a:t>
                      </a:r>
                      <a:endParaRPr lang="en-US" b="1"/>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b="1"/>
                        <a:t>SQLite Browser,</a:t>
                      </a:r>
                      <a:r>
                        <a:rPr lang="en-US"/>
                        <a:t> MS SQL Server, </a:t>
                      </a:r>
                      <a:r>
                        <a:rPr lang="en-US" sz="1800">
                          <a:sym typeface="+mn-ea"/>
                        </a:rPr>
                        <a:t>MySQL, </a:t>
                      </a:r>
                      <a:r>
                        <a:rPr lang="en-US" sz="1800" b="1">
                          <a:sym typeface="+mn-ea"/>
                        </a:rPr>
                        <a:t>PostgreSQL</a:t>
                      </a:r>
                      <a:r>
                        <a:rPr lang="en-US" sz="1800">
                          <a:sym typeface="+mn-ea"/>
                        </a:rPr>
                        <a:t>,</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b="1"/>
                        <a:t>MongoDB</a:t>
                      </a:r>
                      <a:r>
                        <a:rPr lang="en-US"/>
                        <a:t>,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b="1"/>
                        <a:t>Redis</a:t>
                      </a:r>
                      <a:r>
                        <a:rPr lang="en-US"/>
                        <a:t>, AWS DynamoDB</a:t>
                      </a:r>
                      <a:endParaRPr 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4184650"/>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b="1"/>
                        <a:t>Neo4j</a:t>
                      </a:r>
                      <a:r>
                        <a:rPr lang="en-US"/>
                        <a:t>, OrientDB</a:t>
                      </a:r>
                      <a:endParaRPr lang="en-US"/>
                    </a:p>
                  </a:txBody>
                  <a:tcPr/>
                </a:tc>
              </a:tr>
              <a:tr h="920115">
                <a:tc>
                  <a:txBody>
                    <a:bodyPr/>
                    <a:p>
                      <a:pPr>
                        <a:buNone/>
                      </a:pPr>
                      <a:r>
                        <a:rPr lang="en-US"/>
                        <a:t>Time series data model </a:t>
                      </a:r>
                      <a:endParaRPr lang="en-US"/>
                    </a:p>
                  </a:txBody>
                  <a:tcPr/>
                </a:tc>
                <a:tc>
                  <a:txBody>
                    <a:bodyPr/>
                    <a:p>
                      <a:pPr>
                        <a:buNone/>
                      </a:pPr>
                      <a:r>
                        <a:rPr lang="en-US"/>
                        <a:t>key series </a:t>
                      </a:r>
                      <a:endParaRPr lang="en-US"/>
                    </a:p>
                  </a:txBody>
                  <a:tcPr/>
                </a:tc>
                <a:tc>
                  <a:txBody>
                    <a:bodyPr/>
                    <a:p>
                      <a:pPr>
                        <a:buNone/>
                      </a:pPr>
                      <a:endParaRPr lang="en-US"/>
                    </a:p>
                  </a:txBody>
                  <a:tcPr/>
                </a:tc>
                <a:tc>
                  <a:txBody>
                    <a:bodyPr/>
                    <a:p>
                      <a:pPr>
                        <a:buNone/>
                      </a:pPr>
                      <a:r>
                        <a:rPr lang="en-US"/>
                        <a:t>stock data, climate data, IoT, .... </a:t>
                      </a:r>
                      <a:endParaRPr lang="en-US"/>
                    </a:p>
                  </a:txBody>
                  <a:tcPr/>
                </a:tc>
                <a:tc>
                  <a:txBody>
                    <a:bodyPr/>
                    <a:p>
                      <a:pPr>
                        <a:buNone/>
                      </a:pPr>
                      <a:r>
                        <a:rPr lang="en-US" b="1"/>
                        <a:t>datastax </a:t>
                      </a:r>
                      <a:endParaRPr lang="en-US" b="1"/>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Recap </a:t>
            </a:r>
            <a:endParaRPr lang="en-US"/>
          </a:p>
        </p:txBody>
      </p:sp>
      <p:sp>
        <p:nvSpPr>
          <p:cNvPr id="3" name="Content Placeholder 2"/>
          <p:cNvSpPr>
            <a:spLocks noGrp="1"/>
          </p:cNvSpPr>
          <p:nvPr>
            <p:ph idx="1"/>
          </p:nvPr>
        </p:nvSpPr>
        <p:spPr/>
        <p:txBody>
          <a:bodyPr/>
          <a:p>
            <a:r>
              <a:rPr lang="en-US"/>
              <a:t>Multi-model databases provide a versatile and efficient solution for modern applications that require handling diverse data types. </a:t>
            </a:r>
            <a:endParaRPr lang="en-US"/>
          </a:p>
          <a:p>
            <a:r>
              <a:rPr lang="en-US"/>
              <a:t>By integrating multiple data models into a single system, they offer significant benefits in terms of consolidation, cost efficiency, and operational simplicity. </a:t>
            </a:r>
            <a:endParaRPr lang="en-US"/>
          </a:p>
          <a:p>
            <a:r>
              <a:rPr lang="en-US"/>
              <a:t>However, they also present challenges that need to be managed, particularly in terms of complexity and performance optimization</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Recap </a:t>
            </a:r>
            <a:endParaRPr lang="en-US" altLang="en-GB"/>
          </a:p>
        </p:txBody>
      </p:sp>
      <p:sp>
        <p:nvSpPr>
          <p:cNvPr id="3" name="Content Placeholder 2"/>
          <p:cNvSpPr>
            <a:spLocks noGrp="1"/>
          </p:cNvSpPr>
          <p:nvPr>
            <p:ph idx="1"/>
          </p:nvPr>
        </p:nvSpPr>
        <p:spPr>
          <a:xfrm>
            <a:off x="407035" y="1825625"/>
            <a:ext cx="11488420" cy="4724400"/>
          </a:xfrm>
        </p:spPr>
        <p:txBody>
          <a:bodyPr>
            <a:noAutofit/>
          </a:bodyPr>
          <a:p>
            <a:r>
              <a:rPr lang="en-US" altLang="en-GB" sz="2000" b="1"/>
              <a:t>Data</a:t>
            </a:r>
            <a:r>
              <a:rPr lang="en-US" altLang="en-GB" sz="2000"/>
              <a:t>: Data refers to raw facts, figures, or information that can be collected, stored, and processed. It can exist in various forms, such as numbers, text, images, audio, or video. Data by itself lacks context or meaning but becomes meaningful when interpreted or organized to provide insights or support decision-making.</a:t>
            </a:r>
            <a:endParaRPr lang="en-US" altLang="en-GB" sz="2000"/>
          </a:p>
          <a:p>
            <a:r>
              <a:rPr lang="en-US" altLang="en-GB" sz="2000" b="1"/>
              <a:t>Data Model</a:t>
            </a:r>
            <a:r>
              <a:rPr lang="en-US" altLang="en-GB" sz="2000"/>
              <a:t>: A data model is a conceptual framework or structure that defines how data is organized, stored, and accessed within a database. It provides a blueprint for representing data entities, their attributes, and the relationships between them. Common types of data models include:</a:t>
            </a:r>
            <a:endParaRPr lang="en-US" altLang="en-GB" sz="2000"/>
          </a:p>
          <a:p>
            <a:pPr lvl="1"/>
            <a:r>
              <a:rPr lang="en-US" altLang="en-GB" sz="1800"/>
              <a:t>Conceptual Data Model: High-level representation of data requirements.</a:t>
            </a:r>
            <a:endParaRPr lang="en-US" altLang="en-GB" sz="1800"/>
          </a:p>
          <a:p>
            <a:pPr lvl="1"/>
            <a:r>
              <a:rPr lang="en-US" altLang="en-GB" sz="1800"/>
              <a:t> Logical Data Model: Detailed representation of data structures, independent of the database system.</a:t>
            </a:r>
            <a:endParaRPr lang="en-US" altLang="en-GB" sz="1800"/>
          </a:p>
          <a:p>
            <a:pPr lvl="1"/>
            <a:r>
              <a:rPr lang="en-US" altLang="en-GB" sz="1800"/>
              <a:t> Physical Data Model: Specific implementation of the data model in a database system.</a:t>
            </a:r>
            <a:endParaRPr lang="en-US" altLang="en-GB" sz="1800"/>
          </a:p>
          <a:p>
            <a:r>
              <a:rPr lang="en-US" altLang="en-GB" sz="2000" b="1"/>
              <a:t>Database Management System (DBMS)</a:t>
            </a:r>
            <a:r>
              <a:rPr lang="en-US" altLang="en-GB" sz="2000"/>
              <a:t>: A Database Management System (DBMS) is software that enables the creation, management, and manipulation of databases. It provides tools for storing, retrieving, updating, and securing data efficiently. A DBMS acts as an interface between the database and users or applications, ensuring data integrity, consistency, and security. Examples of DBMS include MySQL, Oracle, PostgreSQL, and MongoDB.</a:t>
            </a:r>
            <a:endParaRPr lang="en-US" altLang="en-GB"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Types </a:t>
            </a:r>
            <a:endParaRPr lang="en-US" altLang="en-GB"/>
          </a:p>
        </p:txBody>
      </p:sp>
      <p:sp>
        <p:nvSpPr>
          <p:cNvPr id="3" name="Content Placeholder 2"/>
          <p:cNvSpPr>
            <a:spLocks noGrp="1"/>
          </p:cNvSpPr>
          <p:nvPr>
            <p:ph idx="1"/>
          </p:nvPr>
        </p:nvSpPr>
        <p:spPr/>
        <p:txBody>
          <a:bodyPr/>
          <a:p>
            <a:r>
              <a:rPr lang="en-US" altLang="en-GB"/>
              <a:t>Primitives: Integer, Numeric, String, Boolean</a:t>
            </a:r>
            <a:endParaRPr lang="en-US" altLang="en-GB"/>
          </a:p>
          <a:p>
            <a:r>
              <a:rPr lang="en-US" altLang="en-GB"/>
              <a:t>Structured: Date/Time, Array, Range / Multirange, UUID</a:t>
            </a:r>
            <a:endParaRPr lang="en-US" altLang="en-GB"/>
          </a:p>
          <a:p>
            <a:r>
              <a:rPr lang="en-US" altLang="en-GB"/>
              <a:t>Document: JSON/JSONB, XML, Key-value (Hstore)</a:t>
            </a:r>
            <a:endParaRPr lang="en-US" altLang="en-GB"/>
          </a:p>
          <a:p>
            <a:r>
              <a:rPr lang="en-US" altLang="en-GB"/>
              <a:t>Geometry: Point, Line, Circle, Polygon</a:t>
            </a:r>
            <a:endParaRPr lang="en-US" altLang="en-GB"/>
          </a:p>
          <a:p>
            <a:r>
              <a:rPr lang="en-US" altLang="en-GB"/>
              <a:t>Customizations: Composite, Custom Types</a:t>
            </a:r>
            <a:endParaRPr lang="en-US" alt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Data Integrity</a:t>
            </a:r>
            <a:endParaRPr lang="en-GB" altLang="en-US"/>
          </a:p>
        </p:txBody>
      </p:sp>
      <p:sp>
        <p:nvSpPr>
          <p:cNvPr id="3" name="Content Placeholder 2"/>
          <p:cNvSpPr>
            <a:spLocks noGrp="1"/>
          </p:cNvSpPr>
          <p:nvPr>
            <p:ph idx="1"/>
          </p:nvPr>
        </p:nvSpPr>
        <p:spPr/>
        <p:txBody>
          <a:bodyPr/>
          <a:p>
            <a:r>
              <a:rPr lang="en-US" altLang="en-GB"/>
              <a:t>UNIQUE, NOT NULL</a:t>
            </a:r>
            <a:endParaRPr lang="en-US" altLang="en-GB"/>
          </a:p>
          <a:p>
            <a:r>
              <a:rPr lang="en-US" altLang="en-GB"/>
              <a:t>Primary Keys</a:t>
            </a:r>
            <a:endParaRPr lang="en-US" altLang="en-GB"/>
          </a:p>
          <a:p>
            <a:r>
              <a:rPr lang="en-US" altLang="en-GB"/>
              <a:t>Foreign Keys</a:t>
            </a:r>
            <a:endParaRPr lang="en-US" altLang="en-GB"/>
          </a:p>
          <a:p>
            <a:endParaRPr lang="en-US" alt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Database Indexing</a:t>
            </a:r>
            <a:endParaRPr lang="en-US" altLang="en-GB"/>
          </a:p>
        </p:txBody>
      </p:sp>
      <p:sp>
        <p:nvSpPr>
          <p:cNvPr id="3" name="Content Placeholder 2"/>
          <p:cNvSpPr>
            <a:spLocks noGrp="1"/>
          </p:cNvSpPr>
          <p:nvPr>
            <p:ph idx="1"/>
          </p:nvPr>
        </p:nvSpPr>
        <p:spPr/>
        <p:txBody>
          <a:bodyPr>
            <a:normAutofit lnSpcReduction="20000"/>
          </a:bodyPr>
          <a:p>
            <a:r>
              <a:rPr lang="en-US" altLang="en-GB"/>
              <a:t>Database Indexing is a technique used to improve the speed and efficiency of data retrieval operations in a database. </a:t>
            </a:r>
            <a:endParaRPr lang="en-US" altLang="en-GB"/>
          </a:p>
          <a:p>
            <a:r>
              <a:rPr lang="en-US" altLang="en-GB"/>
              <a:t>An index is a data structure that allows the database management system (DBMS) to find and access data quickly without scanning every row in a table.</a:t>
            </a:r>
            <a:endParaRPr lang="en-US" altLang="en-GB"/>
          </a:p>
          <a:p>
            <a:r>
              <a:rPr lang="en-US" altLang="en-GB"/>
              <a:t>Types of Database Indexes:</a:t>
            </a:r>
            <a:endParaRPr lang="en-US" altLang="en-GB"/>
          </a:p>
          <a:p>
            <a:pPr lvl="1"/>
            <a:r>
              <a:rPr lang="en-US" altLang="en-GB" b="1"/>
              <a:t>Primary Index</a:t>
            </a:r>
            <a:r>
              <a:rPr lang="en-US" altLang="en-GB"/>
              <a:t>: Automatically created on the primary key of a table. Ensures unique values and fast retrieval based on the primary key.</a:t>
            </a:r>
            <a:endParaRPr lang="en-US" altLang="en-GB"/>
          </a:p>
          <a:p>
            <a:pPr lvl="1"/>
            <a:r>
              <a:rPr lang="en-US" altLang="en-GB" b="1"/>
              <a:t>Full-Text Index</a:t>
            </a:r>
            <a:r>
              <a:rPr lang="en-US" altLang="en-GB"/>
              <a:t>: Optimized for searching large text-based columns. Used in search engines for pattern matching.</a:t>
            </a:r>
            <a:endParaRPr lang="en-US" alt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Concepts of the Time Series Data Model</a:t>
            </a:r>
            <a:endParaRPr lang="en-US"/>
          </a:p>
        </p:txBody>
      </p:sp>
      <p:sp>
        <p:nvSpPr>
          <p:cNvPr id="3" name="Content Placeholder 2"/>
          <p:cNvSpPr>
            <a:spLocks noGrp="1"/>
          </p:cNvSpPr>
          <p:nvPr>
            <p:ph idx="1"/>
          </p:nvPr>
        </p:nvSpPr>
        <p:spPr/>
        <p:txBody>
          <a:bodyPr>
            <a:normAutofit/>
          </a:bodyPr>
          <a:p>
            <a:r>
              <a:rPr lang="en-US"/>
              <a:t>Time Series:</a:t>
            </a:r>
            <a:endParaRPr lang="en-US"/>
          </a:p>
          <a:p>
            <a:pPr lvl="1"/>
            <a:r>
              <a:rPr lang="en-US"/>
              <a:t>A time series is a sequence of data points, typically consisting of successive measurements made over a time interval.</a:t>
            </a:r>
            <a:endParaRPr lang="en-US"/>
          </a:p>
          <a:p>
            <a:pPr lvl="1"/>
            <a:r>
              <a:rPr lang="en-US"/>
              <a:t>Each data point in the series is associated with a timestamp.</a:t>
            </a:r>
            <a:endParaRPr lang="en-US"/>
          </a:p>
          <a:p>
            <a:r>
              <a:rPr lang="en-US"/>
              <a:t>Timestamps:</a:t>
            </a:r>
            <a:endParaRPr lang="en-US"/>
          </a:p>
          <a:p>
            <a:pPr lvl="1"/>
            <a:r>
              <a:rPr lang="en-US"/>
              <a:t>Timestamps are crucial as they indicate when the data point was recorded.</a:t>
            </a:r>
            <a:endParaRPr lang="en-US"/>
          </a:p>
          <a:p>
            <a:pPr lvl="1"/>
            <a:r>
              <a:rPr lang="en-US"/>
              <a:t>Timestamps can be at different granularity levels, such as seconds, minutes, hours, or even days.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Concepts of the Time Series Data Model</a:t>
            </a:r>
            <a:endParaRPr lang="en-US"/>
          </a:p>
        </p:txBody>
      </p:sp>
      <p:sp>
        <p:nvSpPr>
          <p:cNvPr id="3" name="Content Placeholder 2"/>
          <p:cNvSpPr>
            <a:spLocks noGrp="1"/>
          </p:cNvSpPr>
          <p:nvPr>
            <p:ph idx="1"/>
          </p:nvPr>
        </p:nvSpPr>
        <p:spPr/>
        <p:txBody>
          <a:bodyPr>
            <a:normAutofit/>
          </a:bodyPr>
          <a:p>
            <a:r>
              <a:rPr lang="en-US"/>
              <a:t>Data Points:</a:t>
            </a:r>
            <a:endParaRPr lang="en-US"/>
          </a:p>
          <a:p>
            <a:pPr lvl="1"/>
            <a:r>
              <a:rPr lang="en-US"/>
              <a:t>A data point is an observation at a particular time.</a:t>
            </a:r>
            <a:endParaRPr lang="en-US"/>
          </a:p>
          <a:p>
            <a:pPr lvl="1"/>
            <a:r>
              <a:rPr lang="en-US"/>
              <a:t>It typically consists of a timestamp and one or more associated values (e.g., temperature, humidity, price).</a:t>
            </a:r>
            <a:endParaRPr lang="en-US"/>
          </a:p>
          <a:p>
            <a:r>
              <a:rPr lang="en-US"/>
              <a:t>Tags/Labels:</a:t>
            </a:r>
            <a:endParaRPr lang="en-US"/>
          </a:p>
          <a:p>
            <a:pPr lvl="1"/>
            <a:r>
              <a:rPr lang="en-US"/>
              <a:t>Tags or labels are metadata associated with time series data.</a:t>
            </a:r>
            <a:endParaRPr lang="en-US"/>
          </a:p>
          <a:p>
            <a:pPr lvl="1"/>
            <a:r>
              <a:rPr lang="en-US"/>
              <a:t>They provide additional context or dimensions, such as location, device ID, or metric type, facilitating filtering and querying.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Data is Structured</a:t>
            </a:r>
            <a:endParaRPr lang="en-US"/>
          </a:p>
        </p:txBody>
      </p:sp>
      <p:sp>
        <p:nvSpPr>
          <p:cNvPr id="3" name="Content Placeholder 2"/>
          <p:cNvSpPr>
            <a:spLocks noGrp="1"/>
          </p:cNvSpPr>
          <p:nvPr>
            <p:ph idx="1"/>
          </p:nvPr>
        </p:nvSpPr>
        <p:spPr/>
        <p:txBody>
          <a:bodyPr>
            <a:normAutofit fontScale="90000" lnSpcReduction="10000"/>
          </a:bodyPr>
          <a:p>
            <a:r>
              <a:rPr lang="en-US"/>
              <a:t>Series Key: Each time series can be identified by a unique key, often a combination of tags and metric names.</a:t>
            </a:r>
            <a:endParaRPr lang="en-US"/>
          </a:p>
          <a:p>
            <a:r>
              <a:rPr lang="en-US"/>
              <a:t>Ordered Data: Data points are stored in chronological order to optimize time-based queries.</a:t>
            </a:r>
            <a:endParaRPr lang="en-US"/>
          </a:p>
          <a:p>
            <a:r>
              <a:rPr lang="en-US"/>
              <a:t>Compression: Time series databases often use compression techniques to efficiently store large volumes of data.</a:t>
            </a:r>
            <a:endParaRPr lang="en-US"/>
          </a:p>
          <a:p>
            <a:r>
              <a:rPr lang="en-US" b="1"/>
              <a:t>Retention Policies</a:t>
            </a:r>
            <a:r>
              <a:rPr lang="en-US"/>
              <a:t>: Time series databases typically support retention policies, automatically deleting old data based on predefined rules.</a:t>
            </a:r>
            <a:endParaRPr lang="en-US"/>
          </a:p>
          <a:p>
            <a:r>
              <a:rPr lang="en-US"/>
              <a:t>Aggregation policy: Rules and procedures used to summarize or aggregate detailed time series data into more manageable and useful forms. Aggregation is crucial for reducing the storage requirements of time series data and for enabling efficient querying and analysis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a:t>Consider a time series database storing temperature readings from multiple sensors:</a:t>
            </a:r>
            <a:endParaRPr lang="en-US"/>
          </a:p>
          <a:p>
            <a:pPr lvl="1"/>
            <a:r>
              <a:rPr lang="en-US"/>
              <a:t>Series Key: sensor_id:12345, metric</a:t>
            </a:r>
            <a:endParaRPr lang="en-US"/>
          </a:p>
          <a:p>
            <a:pPr lvl="2"/>
            <a:r>
              <a:rPr lang="en-US"/>
              <a:t>Data Points:</a:t>
            </a:r>
            <a:endParaRPr lang="en-US"/>
          </a:p>
          <a:p>
            <a:pPr lvl="3"/>
            <a:r>
              <a:rPr lang="en-US"/>
              <a:t>2024-06-01T00:00:00Z: 25.3°C</a:t>
            </a:r>
            <a:endParaRPr lang="en-US"/>
          </a:p>
          <a:p>
            <a:pPr lvl="3"/>
            <a:r>
              <a:rPr lang="en-US"/>
              <a:t>2024-06-01T01:00:00Z: 24.8°C</a:t>
            </a:r>
            <a:endParaRPr lang="en-US"/>
          </a:p>
          <a:p>
            <a:pPr lvl="3"/>
            <a:r>
              <a:rPr lang="en-US"/>
              <a:t>2024-06-01T02:00:00Z: 24.5°C</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a:t>
            </a:r>
            <a:endParaRPr lang="en-US"/>
          </a:p>
        </p:txBody>
      </p:sp>
      <p:sp>
        <p:nvSpPr>
          <p:cNvPr id="3" name="Content Placeholder 2"/>
          <p:cNvSpPr>
            <a:spLocks noGrp="1"/>
          </p:cNvSpPr>
          <p:nvPr>
            <p:ph idx="1"/>
          </p:nvPr>
        </p:nvSpPr>
        <p:spPr/>
        <p:txBody>
          <a:bodyPr/>
          <a:p>
            <a:r>
              <a:rPr lang="en-US"/>
              <a:t>Monitoring and Observability: System metrics, logs, and traces for monitoring applications and infrastructure.</a:t>
            </a:r>
            <a:endParaRPr lang="en-US"/>
          </a:p>
          <a:p>
            <a:r>
              <a:rPr lang="en-US"/>
              <a:t>Financial Data: Stock prices, trading volumes, and other financial metrics.</a:t>
            </a:r>
            <a:endParaRPr lang="en-US"/>
          </a:p>
          <a:p>
            <a:r>
              <a:rPr lang="en-US"/>
              <a:t>IoT Data: Sensor readings from IoT devices, including environmental data and smart home metrics.</a:t>
            </a:r>
            <a:endParaRPr lang="en-US"/>
          </a:p>
          <a:p>
            <a:r>
              <a:rPr lang="en-US"/>
              <a:t>Scientific Research: Climate data, astronomical observations, and other scientific measurements.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Popular Implementations</a:t>
            </a:r>
            <a:endParaRPr lang="en-US"/>
          </a:p>
        </p:txBody>
      </p:sp>
      <p:sp>
        <p:nvSpPr>
          <p:cNvPr id="3" name="Content Placeholder 2"/>
          <p:cNvSpPr>
            <a:spLocks noGrp="1"/>
          </p:cNvSpPr>
          <p:nvPr>
            <p:ph idx="1"/>
          </p:nvPr>
        </p:nvSpPr>
        <p:spPr/>
        <p:txBody>
          <a:bodyPr/>
          <a:p>
            <a:r>
              <a:rPr lang="en-US" b="1"/>
              <a:t>InfluxDB</a:t>
            </a:r>
            <a:r>
              <a:rPr lang="en-US"/>
              <a:t>: A time series database known for high performance, built-in dashboarding (via Chronograf), and integration with Telegraf for metrics collection.</a:t>
            </a:r>
            <a:endParaRPr lang="en-US"/>
          </a:p>
          <a:p>
            <a:r>
              <a:rPr lang="en-US"/>
              <a:t>TimescaleDB: An extension on PostgreSQL designed for time series data, combining SQL querying capabilities with time series optimizations.</a:t>
            </a:r>
            <a:endParaRPr lang="en-US"/>
          </a:p>
          <a:p>
            <a:r>
              <a:rPr lang="en-US"/>
              <a:t>Graphite: A monitoring tool that stores time series data and provides real-time visualization.</a:t>
            </a:r>
            <a:endParaRPr lang="en-US"/>
          </a:p>
          <a:p>
            <a:r>
              <a:rPr lang="en-US"/>
              <a:t>Prometheus: A monitoring system and time series database commonly used in cloud-native environments.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13431</Words>
  <Application>WPS Presentation</Application>
  <PresentationFormat>Widescreen</PresentationFormat>
  <Paragraphs>382</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SimSun</vt:lpstr>
      <vt:lpstr>Wingdings</vt:lpstr>
      <vt:lpstr>Calibri Light</vt:lpstr>
      <vt:lpstr>Calibri</vt:lpstr>
      <vt:lpstr>Microsoft YaHei</vt:lpstr>
      <vt:lpstr>Arial Unicode MS</vt:lpstr>
      <vt:lpstr>Calibri</vt:lpstr>
      <vt:lpstr>Office Theme</vt:lpstr>
      <vt:lpstr>Exploratory analysis of Big Data and Cloud EDABDC</vt:lpstr>
      <vt:lpstr>Common data models</vt:lpstr>
      <vt:lpstr>Time Series Data Model</vt:lpstr>
      <vt:lpstr>Key Concepts of the Time Series Data Model</vt:lpstr>
      <vt:lpstr>Key Concepts of the Time Series Data Model</vt:lpstr>
      <vt:lpstr>How Data is Structured</vt:lpstr>
      <vt:lpstr>Example</vt:lpstr>
      <vt:lpstr>Use Cases</vt:lpstr>
      <vt:lpstr>Popular Implementations</vt:lpstr>
      <vt:lpstr>insert data to influxdb </vt:lpstr>
      <vt:lpstr>Common data models</vt:lpstr>
      <vt:lpstr>Spacial Data Model </vt:lpstr>
      <vt:lpstr>Key Concepts in Spatial Data Models</vt:lpstr>
      <vt:lpstr>Types of Spatial Data Models:</vt:lpstr>
      <vt:lpstr>Vector Data Model</vt:lpstr>
      <vt:lpstr>Raster Data Model</vt:lpstr>
      <vt:lpstr>Spatial Data Model Components</vt:lpstr>
      <vt:lpstr>Applications of Spatial Data Models</vt:lpstr>
      <vt:lpstr>Recap </vt:lpstr>
      <vt:lpstr>Common data models</vt:lpstr>
      <vt:lpstr>Multi-model databases </vt:lpstr>
      <vt:lpstr>Key Features</vt:lpstr>
      <vt:lpstr>Key Features</vt:lpstr>
      <vt:lpstr>Advantages</vt:lpstr>
      <vt:lpstr>Use Cases</vt:lpstr>
      <vt:lpstr>PowerPoint 演示文稿</vt:lpstr>
      <vt:lpstr>PowerPoint 演示文稿</vt:lpstr>
      <vt:lpstr>Examples of Multi-Model Databases</vt:lpstr>
      <vt:lpstr>Some Multi-Model Databases and supported data models </vt:lpstr>
      <vt:lpstr>PowerPoint 演示文稿</vt:lpstr>
      <vt:lpstr>Vector Data store </vt:lpstr>
      <vt:lpstr>Common data models </vt:lpstr>
      <vt:lpstr>Common data models (Cont.)</vt:lpstr>
      <vt:lpstr>Recap </vt:lpstr>
      <vt:lpstr>Recap </vt:lpstr>
      <vt:lpstr>Data Types </vt:lpstr>
      <vt:lpstr>Data Integrity</vt:lpstr>
      <vt:lpstr>PowerPoint 演示文稿</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197</cp:revision>
  <dcterms:created xsi:type="dcterms:W3CDTF">2024-05-27T12:15:00Z</dcterms:created>
  <dcterms:modified xsi:type="dcterms:W3CDTF">2025-02-03T16:22:55Z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1569348D04104DA193CAB35071A403EA_13</vt:lpwstr>
  </property>
  <property fmtid="{D5CDD505-2E9C-101B-9397-08002B2CF9AE}" pid="3" name="KSOProductBuildVer">
    <vt:lpwstr>2057-12.2.0.19821</vt:lpwstr>
  </property>
</Properties>
</file>