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98" r:id="rId4"/>
    <p:sldId id="299" r:id="rId5"/>
    <p:sldId id="300" r:id="rId6"/>
    <p:sldId id="301" r:id="rId8"/>
    <p:sldId id="383" r:id="rId9"/>
    <p:sldId id="302" r:id="rId10"/>
    <p:sldId id="307" r:id="rId11"/>
    <p:sldId id="304" r:id="rId12"/>
    <p:sldId id="351" r:id="rId13"/>
    <p:sldId id="352" r:id="rId14"/>
    <p:sldId id="384" r:id="rId15"/>
    <p:sldId id="305" r:id="rId16"/>
    <p:sldId id="306" r:id="rId17"/>
    <p:sldId id="308" r:id="rId18"/>
    <p:sldId id="309" r:id="rId19"/>
    <p:sldId id="310" r:id="rId20"/>
    <p:sldId id="311" r:id="rId21"/>
    <p:sldId id="328" r:id="rId22"/>
    <p:sldId id="312" r:id="rId23"/>
    <p:sldId id="427" r:id="rId24"/>
    <p:sldId id="317" r:id="rId25"/>
    <p:sldId id="319" r:id="rId26"/>
    <p:sldId id="326" r:id="rId27"/>
    <p:sldId id="320" r:id="rId28"/>
    <p:sldId id="321" r:id="rId29"/>
    <p:sldId id="322" r:id="rId30"/>
    <p:sldId id="382" r:id="rId31"/>
    <p:sldId id="323" r:id="rId32"/>
    <p:sldId id="324" r:id="rId33"/>
    <p:sldId id="387" r:id="rId34"/>
    <p:sldId id="422" r:id="rId35"/>
    <p:sldId id="385" r:id="rId36"/>
    <p:sldId id="339" r:id="rId37"/>
    <p:sldId id="340" r:id="rId38"/>
    <p:sldId id="341" r:id="rId39"/>
    <p:sldId id="342" r:id="rId40"/>
    <p:sldId id="343" r:id="rId41"/>
    <p:sldId id="344" r:id="rId42"/>
    <p:sldId id="345" r:id="rId43"/>
    <p:sldId id="346" r:id="rId44"/>
    <p:sldId id="347" r:id="rId45"/>
    <p:sldId id="349" r:id="rId46"/>
    <p:sldId id="348" r:id="rId47"/>
    <p:sldId id="350" r:id="rId48"/>
    <p:sldId id="423" r:id="rId49"/>
    <p:sldId id="424" r:id="rId50"/>
    <p:sldId id="425" r:id="rId51"/>
    <p:sldId id="426" r:id="rId52"/>
    <p:sldId id="457" r:id="rId53"/>
    <p:sldId id="458" r:id="rId54"/>
    <p:sldId id="461" r:id="rId55"/>
    <p:sldId id="459" r:id="rId56"/>
    <p:sldId id="26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attributes</a:t>
            </a:r>
            <a:endParaRPr lang="en-US"/>
          </a:p>
        </p:txBody>
      </p:sp>
      <p:sp>
        <p:nvSpPr>
          <p:cNvPr id="3" name="Content Placeholder 2"/>
          <p:cNvSpPr>
            <a:spLocks noGrp="1"/>
          </p:cNvSpPr>
          <p:nvPr>
            <p:ph sz="half" idx="1"/>
          </p:nvPr>
        </p:nvSpPr>
        <p:spPr>
          <a:ln>
            <a:solidFill>
              <a:schemeClr val="tx1"/>
            </a:solidFill>
          </a:ln>
        </p:spPr>
        <p:txBody>
          <a:bodyPr/>
          <a:p>
            <a:pPr marL="0" indent="0">
              <a:buNone/>
            </a:pPr>
            <a:r>
              <a:rPr lang="en-US">
                <a:sym typeface="+mn-ea"/>
              </a:rPr>
              <a:t>&lt;person&gt;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4" name="Content Placeholder 3"/>
          <p:cNvSpPr>
            <a:spLocks noGrp="1"/>
          </p:cNvSpPr>
          <p:nvPr>
            <p:ph sz="half" idx="2"/>
          </p:nvPr>
        </p:nvSpPr>
        <p:spPr>
          <a:ln>
            <a:solidFill>
              <a:schemeClr val="tx1"/>
            </a:solidFill>
          </a:ln>
        </p:spPr>
        <p:txBody>
          <a:bodyPr/>
          <a:p>
            <a:pPr marL="0" indent="0">
              <a:buNone/>
            </a:pPr>
            <a:r>
              <a:rPr lang="en-US">
                <a:sym typeface="+mn-ea"/>
              </a:rPr>
              <a:t>&lt;person gender="female"&gt;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5" name="Text Box 4"/>
          <p:cNvSpPr txBox="1"/>
          <p:nvPr/>
        </p:nvSpPr>
        <p:spPr>
          <a:xfrm>
            <a:off x="6836410" y="1182370"/>
            <a:ext cx="2967355" cy="368300"/>
          </a:xfrm>
          <a:prstGeom prst="rect">
            <a:avLst/>
          </a:prstGeom>
          <a:solidFill>
            <a:srgbClr val="FFFF00"/>
          </a:solidFill>
        </p:spPr>
        <p:txBody>
          <a:bodyPr wrap="square" rtlCol="0">
            <a:spAutoFit/>
          </a:bodyPr>
          <a:p>
            <a:r>
              <a:rPr lang="en-US"/>
              <a:t>Adding the gender attribute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Elements vs. Attributes</a:t>
            </a:r>
            <a:endParaRPr lang="en-US"/>
          </a:p>
        </p:txBody>
      </p:sp>
      <p:pic>
        <p:nvPicPr>
          <p:cNvPr id="4" name="Content Placeholder 3"/>
          <p:cNvPicPr>
            <a:picLocks noChangeAspect="1"/>
          </p:cNvPicPr>
          <p:nvPr>
            <p:ph idx="1"/>
          </p:nvPr>
        </p:nvPicPr>
        <p:blipFill>
          <a:blip r:embed="rId1"/>
          <a:stretch>
            <a:fillRect/>
          </a:stretch>
        </p:blipFill>
        <p:spPr>
          <a:xfrm>
            <a:off x="4104640" y="1618615"/>
            <a:ext cx="7152005" cy="4692650"/>
          </a:xfrm>
          <a:prstGeom prst="rect">
            <a:avLst/>
          </a:prstGeom>
        </p:spPr>
      </p:pic>
      <p:sp>
        <p:nvSpPr>
          <p:cNvPr id="5" name="Text Box 4"/>
          <p:cNvSpPr txBox="1"/>
          <p:nvPr/>
        </p:nvSpPr>
        <p:spPr>
          <a:xfrm>
            <a:off x="516890" y="2750820"/>
            <a:ext cx="3483610" cy="1568450"/>
          </a:xfrm>
          <a:prstGeom prst="rect">
            <a:avLst/>
          </a:prstGeom>
          <a:noFill/>
        </p:spPr>
        <p:txBody>
          <a:bodyPr wrap="square" rtlCol="0" anchor="t">
            <a:spAutoFit/>
          </a:bodyPr>
          <a:p>
            <a:r>
              <a:rPr lang="en-US" sz="3200"/>
              <a:t>Both examples provide the same information.</a:t>
            </a:r>
            <a:endParaRPr 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b="1"/>
              <a:t>Relational Data Model</a:t>
            </a:r>
            <a:endParaRPr lang="en-US" b="1"/>
          </a:p>
          <a:p>
            <a:r>
              <a:rPr lang="en-US" b="1"/>
              <a:t>Entity-Relationship Model (ER Model)</a:t>
            </a:r>
            <a:endParaRPr lang="en-US" b="1"/>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Relational Data Model</a:t>
            </a:r>
            <a:endParaRPr lang="en-US"/>
          </a:p>
        </p:txBody>
      </p:sp>
      <p:sp>
        <p:nvSpPr>
          <p:cNvPr id="3" name="Content Placeholder 2"/>
          <p:cNvSpPr>
            <a:spLocks noGrp="1"/>
          </p:cNvSpPr>
          <p:nvPr>
            <p:ph idx="1"/>
          </p:nvPr>
        </p:nvSpPr>
        <p:spPr/>
        <p:txBody>
          <a:bodyPr/>
          <a:p>
            <a:r>
              <a:rPr lang="en-US"/>
              <a:t>The Relational Data Model is one of the most widely used data models in database management systems. </a:t>
            </a:r>
            <a:endParaRPr lang="en-US"/>
          </a:p>
          <a:p>
            <a:r>
              <a:rPr lang="en-US"/>
              <a:t>Introduced in 1970 and has become the foundation for modern relational database management systems (RDBMS).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 Model Key Characteristics</a:t>
            </a:r>
            <a:endParaRPr lang="en-US"/>
          </a:p>
        </p:txBody>
      </p:sp>
      <p:sp>
        <p:nvSpPr>
          <p:cNvPr id="3" name="Content Placeholder 2"/>
          <p:cNvSpPr>
            <a:spLocks noGrp="1"/>
          </p:cNvSpPr>
          <p:nvPr>
            <p:ph idx="1"/>
          </p:nvPr>
        </p:nvSpPr>
        <p:spPr>
          <a:xfrm>
            <a:off x="567690" y="1891030"/>
            <a:ext cx="11261090" cy="4675505"/>
          </a:xfrm>
        </p:spPr>
        <p:txBody>
          <a:bodyPr>
            <a:normAutofit fontScale="80000"/>
          </a:bodyPr>
          <a:p>
            <a:r>
              <a:rPr lang="en-US"/>
              <a:t>Tables (Relations): Data is organized into tables, which consist of rows and columns. Each table represents a relation, and each row in the table represents a record.</a:t>
            </a:r>
            <a:endParaRPr lang="en-US"/>
          </a:p>
          <a:p>
            <a:r>
              <a:rPr lang="en-US"/>
              <a:t>Rows (Tuples): Each row in a table is called a tuple, representing a single record with a unique set of values.</a:t>
            </a:r>
            <a:endParaRPr lang="en-US"/>
          </a:p>
          <a:p>
            <a:r>
              <a:rPr lang="en-US"/>
              <a:t>Columns (Attributes): Each column in a table represents an attribute or field. Columns define the properties of the data.</a:t>
            </a:r>
            <a:endParaRPr lang="en-US"/>
          </a:p>
          <a:p>
            <a:r>
              <a:rPr lang="en-US"/>
              <a:t>Primary Keys: Each table has a primary key, a unique identifier for each row. The primary key ensures that each record can be uniquely identified.</a:t>
            </a:r>
            <a:endParaRPr lang="en-US"/>
          </a:p>
          <a:p>
            <a:r>
              <a:rPr lang="en-US"/>
              <a:t>Foreign Keys: Foreign keys are used to establish relationships between tables. A foreign key in one table refers to the primary key of another table, enabling the creation of relational links.</a:t>
            </a:r>
            <a:endParaRPr lang="en-US"/>
          </a:p>
          <a:p>
            <a:r>
              <a:rPr lang="en-US"/>
              <a:t>Normalization: The process of organizing data to minimize redundancy and improve data integrity. Normalization involves decomposing tables into smaller, related tables.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b="8343"/>
          <a:stretch>
            <a:fillRect/>
          </a:stretch>
        </p:blipFill>
        <p:spPr>
          <a:xfrm>
            <a:off x="457835" y="285750"/>
            <a:ext cx="11400155" cy="595693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in RDM </a:t>
            </a:r>
            <a:endParaRPr lang="en-US"/>
          </a:p>
        </p:txBody>
      </p:sp>
      <p:pic>
        <p:nvPicPr>
          <p:cNvPr id="102" name="Picture 101"/>
          <p:cNvPicPr/>
          <p:nvPr/>
        </p:nvPicPr>
        <p:blipFill>
          <a:blip r:embed="rId1"/>
          <a:stretch>
            <a:fillRect/>
          </a:stretch>
        </p:blipFill>
        <p:spPr>
          <a:xfrm>
            <a:off x="2252980" y="1457325"/>
            <a:ext cx="7945120" cy="5210810"/>
          </a:xfrm>
          <a:prstGeom prst="rect">
            <a:avLst/>
          </a:prstGeom>
          <a:noFill/>
          <a:ln w="9525">
            <a:noFill/>
          </a:ln>
        </p:spPr>
      </p:pic>
      <p:sp>
        <p:nvSpPr>
          <p:cNvPr id="3" name="Text Box 2"/>
          <p:cNvSpPr txBox="1"/>
          <p:nvPr/>
        </p:nvSpPr>
        <p:spPr>
          <a:xfrm>
            <a:off x="1070610" y="2103120"/>
            <a:ext cx="937260" cy="368300"/>
          </a:xfrm>
          <a:prstGeom prst="rect">
            <a:avLst/>
          </a:prstGeom>
          <a:noFill/>
          <a:ln>
            <a:solidFill>
              <a:schemeClr val="tx1"/>
            </a:solidFill>
          </a:ln>
        </p:spPr>
        <p:txBody>
          <a:bodyPr wrap="square" rtlCol="0">
            <a:spAutoFit/>
          </a:bodyPr>
          <a:p>
            <a:r>
              <a:rPr lang="en-US"/>
              <a:t>Student</a:t>
            </a:r>
            <a:endParaRPr lang="en-US"/>
          </a:p>
        </p:txBody>
      </p:sp>
      <p:sp>
        <p:nvSpPr>
          <p:cNvPr id="4" name="Text Box 3"/>
          <p:cNvSpPr txBox="1"/>
          <p:nvPr/>
        </p:nvSpPr>
        <p:spPr>
          <a:xfrm>
            <a:off x="7526655" y="931545"/>
            <a:ext cx="937260" cy="368300"/>
          </a:xfrm>
          <a:prstGeom prst="rect">
            <a:avLst/>
          </a:prstGeom>
          <a:noFill/>
          <a:ln>
            <a:solidFill>
              <a:schemeClr val="tx1"/>
            </a:solidFill>
          </a:ln>
        </p:spPr>
        <p:txBody>
          <a:bodyPr wrap="square" rtlCol="0">
            <a:spAutoFit/>
          </a:bodyPr>
          <a:p>
            <a:r>
              <a:rPr lang="en-US"/>
              <a:t>Subject</a:t>
            </a:r>
            <a:endParaRPr lang="en-US"/>
          </a:p>
        </p:txBody>
      </p:sp>
      <p:sp>
        <p:nvSpPr>
          <p:cNvPr id="5" name="Text Box 4"/>
          <p:cNvSpPr txBox="1"/>
          <p:nvPr/>
        </p:nvSpPr>
        <p:spPr>
          <a:xfrm>
            <a:off x="2252980" y="5958840"/>
            <a:ext cx="1534795" cy="368300"/>
          </a:xfrm>
          <a:prstGeom prst="rect">
            <a:avLst/>
          </a:prstGeom>
          <a:noFill/>
          <a:ln>
            <a:solidFill>
              <a:schemeClr val="tx1"/>
            </a:solidFill>
          </a:ln>
        </p:spPr>
        <p:txBody>
          <a:bodyPr wrap="square" rtlCol="0">
            <a:spAutoFit/>
          </a:bodyPr>
          <a:p>
            <a:r>
              <a:rPr lang="en-US"/>
              <a:t>Enrollments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Data Model Use Cases</a:t>
            </a:r>
            <a:endParaRPr lang="en-US"/>
          </a:p>
        </p:txBody>
      </p:sp>
      <p:sp>
        <p:nvSpPr>
          <p:cNvPr id="3" name="Content Placeholder 2"/>
          <p:cNvSpPr>
            <a:spLocks noGrp="1"/>
          </p:cNvSpPr>
          <p:nvPr>
            <p:ph idx="1"/>
          </p:nvPr>
        </p:nvSpPr>
        <p:spPr/>
        <p:txBody>
          <a:bodyPr/>
          <a:p>
            <a:r>
              <a:rPr lang="en-US"/>
              <a:t>Business Applications: Enterprise resource planning (ERP), customer relationship management (CRM), and other business applications.</a:t>
            </a:r>
            <a:endParaRPr lang="en-US"/>
          </a:p>
          <a:p>
            <a:r>
              <a:rPr lang="en-US"/>
              <a:t>Financial Systems: Banking, insurance, and other financial services.</a:t>
            </a:r>
            <a:endParaRPr lang="en-US"/>
          </a:p>
          <a:p>
            <a:r>
              <a:rPr lang="en-US"/>
              <a:t>E-commerce: Online retail platforms, inventory management systems.</a:t>
            </a:r>
            <a:endParaRPr lang="en-US"/>
          </a:p>
          <a:p>
            <a:r>
              <a:rPr lang="en-US"/>
              <a:t>Healthcare: Patient records, hospital management systems.</a:t>
            </a:r>
            <a:endParaRPr lang="en-US"/>
          </a:p>
          <a:p>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5" name="Picture 4"/>
          <p:cNvPicPr>
            <a:picLocks noChangeAspect="1"/>
          </p:cNvPicPr>
          <p:nvPr/>
        </p:nvPicPr>
        <p:blipFill>
          <a:blip r:embed="rId1"/>
          <a:stretch>
            <a:fillRect/>
          </a:stretch>
        </p:blipFill>
        <p:spPr>
          <a:xfrm>
            <a:off x="930275" y="1531620"/>
            <a:ext cx="9826625" cy="4822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48035" cy="1325880"/>
          </a:xfrm>
        </p:spPr>
        <p:txBody>
          <a:bodyPr>
            <a:normAutofit fontScale="90000"/>
          </a:bodyPr>
          <a:p>
            <a:r>
              <a:rPr lang="en-US"/>
              <a:t>if we do not make relations, we have redundant data</a:t>
            </a:r>
            <a:endParaRPr lang="en-US"/>
          </a:p>
        </p:txBody>
      </p:sp>
      <p:graphicFrame>
        <p:nvGraphicFramePr>
          <p:cNvPr id="6" name="Table 5"/>
          <p:cNvGraphicFramePr/>
          <p:nvPr/>
        </p:nvGraphicFramePr>
        <p:xfrm>
          <a:off x="438785" y="1616710"/>
          <a:ext cx="11499215" cy="4867910"/>
        </p:xfrm>
        <a:graphic>
          <a:graphicData uri="http://schemas.openxmlformats.org/drawingml/2006/table">
            <a:tbl>
              <a:tblPr/>
              <a:tblGrid>
                <a:gridCol w="712470"/>
                <a:gridCol w="1690370"/>
                <a:gridCol w="993140"/>
                <a:gridCol w="2098675"/>
                <a:gridCol w="6004560"/>
              </a:tblGrid>
              <a:tr h="479425">
                <a:tc>
                  <a:txBody>
                    <a:bodyPr/>
                    <a:p>
                      <a:pPr indent="0" algn="ctr">
                        <a:buNone/>
                      </a:pPr>
                      <a:r>
                        <a:rPr lang="en-US" sz="1600" b="1">
                          <a:solidFill>
                            <a:srgbClr val="0D0D0D"/>
                          </a:solidFill>
                          <a:latin typeface="Segoe UI" panose="020B0502040204020203" charset="-122"/>
                        </a:rPr>
                        <a:t>book_id</a:t>
                      </a:r>
                      <a:endParaRPr lang="en-US" sz="1600" b="1">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title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genre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author_name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biography</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478790">
                <a:tc>
                  <a:txBody>
                    <a:bodyPr/>
                    <a:p>
                      <a:pPr indent="0" algn="ctr">
                        <a:buNone/>
                      </a:pPr>
                      <a:r>
                        <a:rPr lang="en-US" sz="1600" b="0">
                          <a:solidFill>
                            <a:srgbClr val="0D0D0D"/>
                          </a:solidFill>
                          <a:latin typeface="Segoe UI" panose="020B0502040204020203" charset="-122"/>
                        </a:rPr>
                        <a:t>1</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J.K. Rowling</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British author known for creating the magical world of 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2</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1984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Dystopian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3</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The Hobbit</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J.R.R. Tolkien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English writer, poet, and professor best known for his high-fantasy works.</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Pride and Prejudice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8790">
                <a:tc>
                  <a:txBody>
                    <a:bodyPr/>
                    <a:p>
                      <a:pPr indent="0" algn="ctr">
                        <a:buNone/>
                      </a:pPr>
                      <a:r>
                        <a:rPr lang="en-US" sz="1600" b="0">
                          <a:solidFill>
                            <a:srgbClr val="0D0D0D"/>
                          </a:solidFill>
                          <a:latin typeface="Segoe UI" panose="020B0502040204020203" charset="-122"/>
                        </a:rPr>
                        <a:t>5</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To Kill a Mockingbird</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Fiction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Harper Lee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American novelist celebrated for her profound storytelling and themes of racial injustice.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6</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Animal Farm</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Political satire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7</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Sense and Sensibility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 </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We have data, but need to be organized and managed! </a:t>
            </a:r>
            <a:endParaRPr lang="en-US"/>
          </a:p>
          <a:p>
            <a:pPr>
              <a:lnSpc>
                <a:spcPct val="200000"/>
              </a:lnSpc>
            </a:pPr>
            <a:r>
              <a:rPr lang="en-US"/>
              <a:t>Data models are frameworks for organizing and defining data elements and their relationships. </a:t>
            </a:r>
            <a:endParaRPr lang="en-US"/>
          </a:p>
          <a:p>
            <a:pPr>
              <a:lnSpc>
                <a:spcPct val="200000"/>
              </a:lnSpc>
            </a:pPr>
            <a:r>
              <a:rPr lang="en-US"/>
              <a:t>They provide a systematic way to manage data, which is essential for developing databases and information systems.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SQL Queries</a:t>
            </a:r>
            <a:endParaRPr lang="en-US"/>
          </a:p>
        </p:txBody>
      </p:sp>
      <p:sp>
        <p:nvSpPr>
          <p:cNvPr id="3" name="Content Placeholder 2"/>
          <p:cNvSpPr>
            <a:spLocks noGrp="1"/>
          </p:cNvSpPr>
          <p:nvPr>
            <p:ph idx="1"/>
          </p:nvPr>
        </p:nvSpPr>
        <p:spPr/>
        <p:txBody>
          <a:bodyPr>
            <a:normAutofit lnSpcReduction="10000"/>
          </a:bodyPr>
          <a:p>
            <a:pPr marL="0" indent="0">
              <a:buNone/>
            </a:pPr>
            <a:r>
              <a:rPr lang="en-US"/>
              <a:t>Selecting Data: Retrieve all books published after 1930.</a:t>
            </a:r>
            <a:endParaRPr lang="en-US"/>
          </a:p>
          <a:p>
            <a:pPr marL="0" indent="0">
              <a:buNone/>
            </a:pPr>
            <a:r>
              <a:rPr lang="en-US"/>
              <a:t>SELECT * FROM Books WHERE PublishedYear &gt; 1930;</a:t>
            </a:r>
            <a:endParaRPr lang="en-US"/>
          </a:p>
          <a:p>
            <a:pPr marL="0" indent="0">
              <a:buNone/>
            </a:pPr>
            <a:endParaRPr lang="en-US"/>
          </a:p>
          <a:p>
            <a:pPr marL="0" indent="0">
              <a:buNone/>
            </a:pPr>
            <a:endParaRPr lang="en-US"/>
          </a:p>
          <a:p>
            <a:pPr marL="0" indent="0">
              <a:buNone/>
            </a:pPr>
            <a:endParaRPr lang="en-US"/>
          </a:p>
          <a:p>
            <a:pPr marL="0" indent="0">
              <a:buNone/>
            </a:pPr>
            <a:r>
              <a:rPr lang="en-US"/>
              <a:t>Joining Tables: Retrieve a list of books along with their authors.</a:t>
            </a:r>
            <a:endParaRPr lang="en-US"/>
          </a:p>
          <a:p>
            <a:pPr marL="0" indent="0">
              <a:buNone/>
            </a:pPr>
            <a:r>
              <a:rPr lang="en-US"/>
              <a:t>SELECT Books.Title, Authors.Name</a:t>
            </a:r>
            <a:endParaRPr lang="en-US"/>
          </a:p>
          <a:p>
            <a:pPr marL="0" indent="0">
              <a:buNone/>
            </a:pPr>
            <a:r>
              <a:rPr lang="en-US"/>
              <a:t>FROM Books</a:t>
            </a:r>
            <a:endParaRPr lang="en-US"/>
          </a:p>
          <a:p>
            <a:pPr marL="0" indent="0">
              <a:buNone/>
            </a:pPr>
            <a:r>
              <a:rPr lang="en-US"/>
              <a:t>JOIN Authors ON Books.AuthorID = Authors.AuthorID;</a:t>
            </a:r>
            <a:endParaRPr lang="en-US"/>
          </a:p>
          <a:p>
            <a:pPr marL="0" indent="0">
              <a:buNone/>
            </a:pPr>
            <a:endParaRPr lang="en-US"/>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 SQL 	</a:t>
            </a:r>
            <a:endParaRPr lang="en-US"/>
          </a:p>
        </p:txBody>
      </p:sp>
      <p:sp>
        <p:nvSpPr>
          <p:cNvPr id="3" name="Content Placeholder 2"/>
          <p:cNvSpPr>
            <a:spLocks noGrp="1"/>
          </p:cNvSpPr>
          <p:nvPr>
            <p:ph idx="1"/>
          </p:nvPr>
        </p:nvSpPr>
        <p:spPr/>
        <p:txBody>
          <a:bodyPr/>
          <a:p>
            <a:r>
              <a:rPr lang="en-US"/>
              <a:t>https://www.w3schools.com/sql/</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SQLite Browser </a:t>
            </a:r>
            <a:endParaRPr lang="en-US"/>
          </a:p>
        </p:txBody>
      </p:sp>
      <p:pic>
        <p:nvPicPr>
          <p:cNvPr id="4" name="Picture 3"/>
          <p:cNvPicPr>
            <a:picLocks noChangeAspect="1"/>
          </p:cNvPicPr>
          <p:nvPr/>
        </p:nvPicPr>
        <p:blipFill>
          <a:blip r:embed="rId1"/>
          <a:stretch>
            <a:fillRect/>
          </a:stretch>
        </p:blipFill>
        <p:spPr>
          <a:xfrm>
            <a:off x="4025900" y="247650"/>
            <a:ext cx="7818120" cy="6362700"/>
          </a:xfrm>
          <a:prstGeom prst="rect">
            <a:avLst/>
          </a:prstGeom>
        </p:spPr>
      </p:pic>
      <p:pic>
        <p:nvPicPr>
          <p:cNvPr id="5" name="Picture 4"/>
          <p:cNvPicPr>
            <a:picLocks noChangeAspect="1"/>
          </p:cNvPicPr>
          <p:nvPr/>
        </p:nvPicPr>
        <p:blipFill>
          <a:blip r:embed="rId2"/>
          <a:stretch>
            <a:fillRect/>
          </a:stretch>
        </p:blipFill>
        <p:spPr>
          <a:xfrm>
            <a:off x="993140" y="3626485"/>
            <a:ext cx="2371725" cy="17240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 in Relational data model (RDM)</a:t>
            </a:r>
            <a:endParaRPr lang="en-US"/>
          </a:p>
        </p:txBody>
      </p:sp>
      <p:sp>
        <p:nvSpPr>
          <p:cNvPr id="3" name="Content Placeholder 2"/>
          <p:cNvSpPr>
            <a:spLocks noGrp="1"/>
          </p:cNvSpPr>
          <p:nvPr>
            <p:ph idx="1"/>
          </p:nvPr>
        </p:nvSpPr>
        <p:spPr/>
        <p:txBody>
          <a:bodyPr/>
          <a:p>
            <a:r>
              <a:rPr lang="en-US"/>
              <a:t>In a relational data model, relationships between entities (tables) are crucial for organizing and structuring the data effectively. </a:t>
            </a:r>
            <a:endParaRPr lang="en-US"/>
          </a:p>
          <a:p>
            <a:r>
              <a:rPr lang="en-US"/>
              <a:t>These relationships help in defining how data in one table is related to data in another table.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Keys in Relationships</a:t>
            </a:r>
            <a:endParaRPr lang="en-US"/>
          </a:p>
        </p:txBody>
      </p:sp>
      <p:sp>
        <p:nvSpPr>
          <p:cNvPr id="3" name="Content Placeholder 2"/>
          <p:cNvSpPr>
            <a:spLocks noGrp="1"/>
          </p:cNvSpPr>
          <p:nvPr>
            <p:ph idx="1"/>
          </p:nvPr>
        </p:nvSpPr>
        <p:spPr/>
        <p:txBody>
          <a:bodyPr/>
          <a:p>
            <a:r>
              <a:rPr lang="en-US"/>
              <a:t>Primary Key (PK): A unique identifier for a record in a table.</a:t>
            </a:r>
            <a:endParaRPr lang="en-US"/>
          </a:p>
          <a:p>
            <a:r>
              <a:rPr lang="en-US"/>
              <a:t>Foreign Key (FK): A field in one table that uniquely identifies a row of another table. It is used to establish and enforce a link between the data in the two tables.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One-to-Many (1:N) Relationship</a:t>
            </a:r>
            <a:endParaRPr lang="en-US"/>
          </a:p>
        </p:txBody>
      </p:sp>
      <p:sp>
        <p:nvSpPr>
          <p:cNvPr id="3" name="Content Placeholder 2"/>
          <p:cNvSpPr>
            <a:spLocks noGrp="1"/>
          </p:cNvSpPr>
          <p:nvPr>
            <p:ph idx="1"/>
          </p:nvPr>
        </p:nvSpPr>
        <p:spPr/>
        <p:txBody>
          <a:bodyPr/>
          <a:p>
            <a:r>
              <a:rPr lang="en-US"/>
              <a:t>In a one-to-many relationship, a record in one table (the "one" side) can be related to multiple records in another table (the "many" side), but each record in the "many" side is related to only one record in the "one" side. This is the most common type of relationship.</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ar-EG" altLang="en-US"/>
              <a:t>1</a:t>
            </a:r>
            <a:r>
              <a:rPr lang="en-US" altLang="ar-EG"/>
              <a:t>:N relationship example: </a:t>
            </a:r>
            <a:r>
              <a:rPr lang="en-US">
                <a:sym typeface="+mn-ea"/>
              </a:rPr>
              <a:t>two tables, Department and Employee.</a:t>
            </a:r>
            <a:r>
              <a:rPr lang="en-US" altLang="ar-EG"/>
              <a:t> </a:t>
            </a:r>
            <a:endParaRPr lang="en-US" altLang="ar-EG"/>
          </a:p>
        </p:txBody>
      </p:sp>
      <p:sp>
        <p:nvSpPr>
          <p:cNvPr id="3" name="Content Placeholder 2"/>
          <p:cNvSpPr>
            <a:spLocks noGrp="1"/>
          </p:cNvSpPr>
          <p:nvPr>
            <p:ph idx="1"/>
          </p:nvPr>
        </p:nvSpPr>
        <p:spPr>
          <a:xfrm>
            <a:off x="838200" y="1825625"/>
            <a:ext cx="10958830" cy="4826635"/>
          </a:xfrm>
        </p:spPr>
        <p:txBody>
          <a:bodyPr>
            <a:normAutofit/>
          </a:bodyPr>
          <a:p>
            <a:r>
              <a:rPr lang="en-US"/>
              <a:t>Department table: Contains information about departments.</a:t>
            </a:r>
            <a:endParaRPr lang="en-US"/>
          </a:p>
          <a:p>
            <a:r>
              <a:rPr lang="en-US"/>
              <a:t>Employee table: Contains information about employees.</a:t>
            </a:r>
            <a:endParaRPr lang="en-US"/>
          </a:p>
          <a:p>
            <a:r>
              <a:rPr lang="en-US"/>
              <a:t>Each department can have multiple employees, but each employee belongs to only one department.</a:t>
            </a:r>
            <a:endParaRPr lang="en-US"/>
          </a:p>
          <a:p>
            <a:pPr marL="0" indent="0">
              <a:buNone/>
            </a:pPr>
            <a:endParaRPr lang="en-US"/>
          </a:p>
          <a:p>
            <a:pPr marL="457200" lvl="1" indent="0">
              <a:buNone/>
            </a:pPr>
            <a:r>
              <a:rPr lang="en-US"/>
              <a:t>Department                 			Employee</a:t>
            </a:r>
            <a:endParaRPr lang="en-US"/>
          </a:p>
          <a:p>
            <a:pPr marL="457200" lvl="1" indent="0">
              <a:buNone/>
            </a:pPr>
            <a:r>
              <a:rPr lang="en-US"/>
              <a:t>-----------                				-----------</a:t>
            </a:r>
            <a:endParaRPr lang="en-US"/>
          </a:p>
          <a:p>
            <a:pPr marL="457200" lvl="1" indent="0">
              <a:buNone/>
            </a:pPr>
            <a:r>
              <a:rPr lang="en-US"/>
              <a:t>DepartmentID (PK)          			EmployeeID (PK)</a:t>
            </a:r>
            <a:endParaRPr lang="en-US"/>
          </a:p>
          <a:p>
            <a:pPr marL="457200" lvl="1" indent="0">
              <a:buNone/>
            </a:pPr>
            <a:r>
              <a:rPr lang="en-US"/>
              <a:t>DepartmentName             			Name</a:t>
            </a:r>
            <a:endParaRPr lang="en-US"/>
          </a:p>
          <a:p>
            <a:pPr marL="457200" lvl="1" indent="0">
              <a:buNone/>
            </a:pPr>
            <a:r>
              <a:rPr lang="en-US"/>
              <a:t>                           				DateOfBirth</a:t>
            </a:r>
            <a:endParaRPr lang="en-US"/>
          </a:p>
          <a:p>
            <a:pPr marL="457200" lvl="1" indent="0">
              <a:buNone/>
            </a:pPr>
            <a:r>
              <a:rPr lang="en-US"/>
              <a:t>                           				DepartmentID (FK)</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Dept - Emptloyees relation </a:t>
            </a:r>
            <a:endParaRPr lang="en-US"/>
          </a:p>
        </p:txBody>
      </p:sp>
      <p:pic>
        <p:nvPicPr>
          <p:cNvPr id="100" name="Picture 99"/>
          <p:cNvPicPr/>
          <p:nvPr/>
        </p:nvPicPr>
        <p:blipFill>
          <a:blip r:embed="rId1"/>
          <a:srcRect b="32575"/>
          <a:stretch>
            <a:fillRect/>
          </a:stretch>
        </p:blipFill>
        <p:spPr>
          <a:xfrm>
            <a:off x="639445" y="2095500"/>
            <a:ext cx="9677400" cy="465836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91820" y="175895"/>
            <a:ext cx="10596245" cy="653224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Many-to-Many (M:M) Relationship</a:t>
            </a:r>
            <a:endParaRPr lang="en-US"/>
          </a:p>
        </p:txBody>
      </p:sp>
      <p:sp>
        <p:nvSpPr>
          <p:cNvPr id="3" name="Content Placeholder 2"/>
          <p:cNvSpPr>
            <a:spLocks noGrp="1"/>
          </p:cNvSpPr>
          <p:nvPr>
            <p:ph idx="1"/>
          </p:nvPr>
        </p:nvSpPr>
        <p:spPr/>
        <p:txBody>
          <a:bodyPr/>
          <a:p>
            <a:r>
              <a:rPr lang="en-US"/>
              <a:t>In a many-to-many relationship, records in one table can be related to multiple records in another table, and vice versa. </a:t>
            </a:r>
            <a:endParaRPr lang="en-US"/>
          </a:p>
          <a:p>
            <a:r>
              <a:rPr lang="en-US"/>
              <a:t>This type of relationship is usually implemented using a junction table (also called a bridge table or associative entity) that contains foreign keys referencing the primary keys of the two related tables.</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M:M example </a:t>
            </a:r>
            <a:endParaRPr lang="en-US"/>
          </a:p>
        </p:txBody>
      </p:sp>
      <p:pic>
        <p:nvPicPr>
          <p:cNvPr id="6" name="Picture 5"/>
          <p:cNvPicPr>
            <a:picLocks noChangeAspect="1"/>
          </p:cNvPicPr>
          <p:nvPr/>
        </p:nvPicPr>
        <p:blipFill>
          <a:blip r:embed="rId1"/>
          <a:stretch>
            <a:fillRect/>
          </a:stretch>
        </p:blipFill>
        <p:spPr>
          <a:xfrm>
            <a:off x="5076190" y="0"/>
            <a:ext cx="7115810" cy="67519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RDBMS data model examples </a:t>
            </a:r>
            <a:endParaRPr lang="en-US" altLang="en-US"/>
          </a:p>
        </p:txBody>
      </p:sp>
      <p:sp>
        <p:nvSpPr>
          <p:cNvPr id="3" name="Content Placeholder 2"/>
          <p:cNvSpPr>
            <a:spLocks noGrp="1"/>
          </p:cNvSpPr>
          <p:nvPr>
            <p:ph idx="1"/>
          </p:nvPr>
        </p:nvSpPr>
        <p:spPr/>
        <p:txBody>
          <a:bodyPr/>
          <a:p>
            <a:r>
              <a:rPr lang="en-US"/>
              <a:t>https://datamodels.databases.biz/ </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607820" y="-6985"/>
            <a:ext cx="8903970" cy="68167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b="1"/>
              <a:t>Document Data Model</a:t>
            </a:r>
            <a:endParaRPr lang="en-US" b="1"/>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Document Data Model </a:t>
            </a:r>
            <a:endParaRPr lang="en-US"/>
          </a:p>
        </p:txBody>
      </p:sp>
      <p:sp>
        <p:nvSpPr>
          <p:cNvPr id="3" name="Content Placeholder 2"/>
          <p:cNvSpPr>
            <a:spLocks noGrp="1"/>
          </p:cNvSpPr>
          <p:nvPr>
            <p:ph idx="1"/>
          </p:nvPr>
        </p:nvSpPr>
        <p:spPr/>
        <p:txBody>
          <a:bodyPr/>
          <a:p>
            <a:r>
              <a:rPr lang="en-US"/>
              <a:t>The Document Data Model is a type of NoSQL database model that is designed for storing, retrieving, and managing semi-structured or structured data as documents.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aspects of the Document Data Model</a:t>
            </a:r>
            <a:endParaRPr lang="en-US"/>
          </a:p>
        </p:txBody>
      </p:sp>
      <p:sp>
        <p:nvSpPr>
          <p:cNvPr id="3" name="Content Placeholder 2"/>
          <p:cNvSpPr>
            <a:spLocks noGrp="1"/>
          </p:cNvSpPr>
          <p:nvPr>
            <p:ph idx="1"/>
          </p:nvPr>
        </p:nvSpPr>
        <p:spPr/>
        <p:txBody>
          <a:bodyPr>
            <a:normAutofit/>
          </a:bodyPr>
          <a:p>
            <a:r>
              <a:rPr lang="en-US"/>
              <a:t>Structure:</a:t>
            </a:r>
            <a:endParaRPr lang="en-US"/>
          </a:p>
          <a:p>
            <a:pPr lvl="1"/>
            <a:r>
              <a:rPr lang="en-US"/>
              <a:t>Documents are self-contained pieces of data that store information in a standard format, typically JSON (JavaScript Object Notation), BSON (Binary JSON), XML, or similar formats.</a:t>
            </a:r>
            <a:endParaRPr lang="en-US"/>
          </a:p>
          <a:p>
            <a:pPr lvl="1"/>
            <a:r>
              <a:rPr lang="en-US"/>
              <a:t>Each document is stored in the database as a unique record and does not require a fixed schema like traditional relational databases.</a:t>
            </a:r>
            <a:endParaRPr lang="en-US"/>
          </a:p>
          <a:p>
            <a:pPr lvl="0"/>
            <a:r>
              <a:rPr lang="en-US"/>
              <a:t>Tool: </a:t>
            </a:r>
            <a:endParaRPr lang="en-US"/>
          </a:p>
          <a:p>
            <a:pPr lvl="1"/>
            <a:r>
              <a:rPr lang="en-US"/>
              <a:t>MongoDB: A popular document database that uses BSON (Binary JSON) for storage. It is widely used for its scalability, flexibility, and ease of use.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aspects of the Document Data Model (Cont.)</a:t>
            </a:r>
            <a:endParaRPr lang="en-US"/>
          </a:p>
        </p:txBody>
      </p:sp>
      <p:sp>
        <p:nvSpPr>
          <p:cNvPr id="3" name="Content Placeholder 2"/>
          <p:cNvSpPr>
            <a:spLocks noGrp="1"/>
          </p:cNvSpPr>
          <p:nvPr>
            <p:ph idx="1"/>
          </p:nvPr>
        </p:nvSpPr>
        <p:spPr/>
        <p:txBody>
          <a:bodyPr/>
          <a:p>
            <a:r>
              <a:rPr lang="en-US"/>
              <a:t>Use Cases:</a:t>
            </a:r>
            <a:endParaRPr lang="en-US"/>
          </a:p>
          <a:p>
            <a:pPr lvl="1"/>
            <a:r>
              <a:rPr lang="en-US"/>
              <a:t>Document databases are suitable for a wide range of applications, including content management systems, e-commerce platforms, real-time analytics, mobile apps, and more.</a:t>
            </a:r>
            <a:endParaRPr lang="en-US"/>
          </a:p>
          <a:p>
            <a:pPr lvl="1"/>
            <a:r>
              <a:rPr lang="en-US"/>
              <a:t>They are particularly useful in scenarios where data is semi-structured or where flexibility in data model is required.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documents </a:t>
            </a:r>
            <a:endParaRPr lang="en-US"/>
          </a:p>
        </p:txBody>
      </p:sp>
      <p:sp>
        <p:nvSpPr>
          <p:cNvPr id="3" name="Content Placeholder 2"/>
          <p:cNvSpPr>
            <a:spLocks noGrp="1"/>
          </p:cNvSpPr>
          <p:nvPr>
            <p:ph idx="1"/>
          </p:nvPr>
        </p:nvSpPr>
        <p:spPr/>
        <p:txBody>
          <a:bodyPr/>
          <a:p>
            <a:r>
              <a:rPr lang="en-US"/>
              <a:t>JSON is a format for storing and transporting data.</a:t>
            </a:r>
            <a:endParaRPr lang="en-US"/>
          </a:p>
          <a:p>
            <a:r>
              <a:rPr lang="en-US"/>
              <a:t>JSON stands for JavaScript Object Notation</a:t>
            </a:r>
            <a:endParaRPr lang="en-US"/>
          </a:p>
          <a:p>
            <a:r>
              <a:rPr lang="en-US"/>
              <a:t>JSON is a lightweight data interchange format</a:t>
            </a:r>
            <a:endParaRPr lang="en-US"/>
          </a:p>
          <a:p>
            <a:r>
              <a:rPr lang="en-US"/>
              <a:t>JSON is language independent</a:t>
            </a:r>
            <a:endParaRPr lang="en-US"/>
          </a:p>
          <a:p>
            <a:r>
              <a:rPr lang="en-US"/>
              <a:t>JSON is "self-describing" and easy to understand</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Example</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Data is in name/value pairs</a:t>
            </a:r>
            <a:endParaRPr lang="en-US"/>
          </a:p>
          <a:p>
            <a:r>
              <a:rPr lang="en-US"/>
              <a:t>Data is separated by commas</a:t>
            </a:r>
            <a:endParaRPr lang="en-US"/>
          </a:p>
          <a:p>
            <a:r>
              <a:rPr lang="en-US"/>
              <a:t>Curly braces hold objects</a:t>
            </a:r>
            <a:endParaRPr lang="en-US"/>
          </a:p>
          <a:p>
            <a:r>
              <a:rPr lang="en-US"/>
              <a:t>Square brackets hold arrays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DynamoDB</a:t>
                      </a:r>
                      <a:endParaRPr lang="en-US"/>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 - A name and a Value</a:t>
            </a:r>
            <a:endParaRPr lang="en-US"/>
          </a:p>
        </p:txBody>
      </p:sp>
      <p:sp>
        <p:nvSpPr>
          <p:cNvPr id="3" name="Content Placeholder 2"/>
          <p:cNvSpPr>
            <a:spLocks noGrp="1"/>
          </p:cNvSpPr>
          <p:nvPr>
            <p:ph idx="1"/>
          </p:nvPr>
        </p:nvSpPr>
        <p:spPr/>
        <p:txBody>
          <a:bodyPr/>
          <a:p>
            <a:r>
              <a:rPr lang="en-US"/>
              <a:t>A name/value pair consists of a field name (in double quotes), followed by a colon, followed by a value:</a:t>
            </a:r>
            <a:endParaRPr lang="en-US"/>
          </a:p>
          <a:p>
            <a:pPr marL="0" indent="0">
              <a:buNone/>
            </a:pPr>
            <a:endParaRPr lang="en-US"/>
          </a:p>
          <a:p>
            <a:pPr marL="0" indent="0">
              <a:buNone/>
            </a:pPr>
            <a:r>
              <a:rPr lang="en-US"/>
              <a:t>"firstName":"John"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Objects</a:t>
            </a:r>
            <a:endParaRPr lang="en-US"/>
          </a:p>
        </p:txBody>
      </p:sp>
      <p:sp>
        <p:nvSpPr>
          <p:cNvPr id="3" name="Content Placeholder 2"/>
          <p:cNvSpPr>
            <a:spLocks noGrp="1"/>
          </p:cNvSpPr>
          <p:nvPr>
            <p:ph idx="1"/>
          </p:nvPr>
        </p:nvSpPr>
        <p:spPr/>
        <p:txBody>
          <a:bodyPr/>
          <a:p>
            <a:r>
              <a:rPr lang="en-US"/>
              <a:t>JSON objects are written inside curly braces.</a:t>
            </a:r>
            <a:endParaRPr lang="en-US"/>
          </a:p>
          <a:p>
            <a:endParaRPr lang="en-US"/>
          </a:p>
          <a:p>
            <a:pPr marL="0" indent="0">
              <a:buNone/>
            </a:pPr>
            <a:r>
              <a:rPr lang="en-US"/>
              <a:t>{"firstName":"John", "lastName":"Doe"}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Arrays</a:t>
            </a:r>
            <a:endParaRPr lang="en-US"/>
          </a:p>
        </p:txBody>
      </p:sp>
      <p:sp>
        <p:nvSpPr>
          <p:cNvPr id="3" name="Content Placeholder 2"/>
          <p:cNvSpPr>
            <a:spLocks noGrp="1"/>
          </p:cNvSpPr>
          <p:nvPr>
            <p:ph idx="1"/>
          </p:nvPr>
        </p:nvSpPr>
        <p:spPr/>
        <p:txBody>
          <a:bodyPr/>
          <a:p>
            <a:r>
              <a:rPr lang="en-US"/>
              <a:t>JSON arrays are written inside square brackets.</a:t>
            </a:r>
            <a:endParaRPr lang="en-US"/>
          </a:p>
          <a:p>
            <a:endParaRPr lang="en-US"/>
          </a:p>
          <a:p>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Complete Example again </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JSON vs XML </a:t>
            </a:r>
            <a:endParaRPr lang="en-US"/>
          </a:p>
        </p:txBody>
      </p:sp>
      <p:sp>
        <p:nvSpPr>
          <p:cNvPr id="4" name="Content Placeholder 3"/>
          <p:cNvSpPr>
            <a:spLocks noGrp="1"/>
          </p:cNvSpPr>
          <p:nvPr>
            <p:ph sz="half" idx="1"/>
          </p:nvPr>
        </p:nvSpPr>
        <p:spPr>
          <a:ln>
            <a:solidFill>
              <a:schemeClr val="tx1"/>
            </a:solidFill>
          </a:ln>
        </p:spPr>
        <p:txBody>
          <a:bodyPr>
            <a:normAutofit lnSpcReduction="10000"/>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
        <p:nvSpPr>
          <p:cNvPr id="5" name="Content Placeholder 4"/>
          <p:cNvSpPr>
            <a:spLocks noGrp="1"/>
          </p:cNvSpPr>
          <p:nvPr>
            <p:ph sz="half" idx="2"/>
          </p:nvPr>
        </p:nvSpPr>
        <p:spPr>
          <a:ln>
            <a:solidFill>
              <a:schemeClr val="tx1"/>
            </a:solidFill>
          </a:ln>
        </p:spPr>
        <p:txBody>
          <a:bodyPr>
            <a:normAutofit fontScale="50000"/>
          </a:bodyPr>
          <a:p>
            <a:pPr marL="0" indent="0">
              <a:buNone/>
            </a:pPr>
            <a:r>
              <a:rPr lang="en-US"/>
              <a:t>&lt;?xml version="1.0" encoding="UTF-8" ?&gt;</a:t>
            </a:r>
            <a:endParaRPr lang="en-US"/>
          </a:p>
          <a:p>
            <a:pPr marL="0" indent="0">
              <a:buNone/>
            </a:pPr>
            <a:r>
              <a:rPr lang="en-US"/>
              <a:t>&lt;employees&gt;</a:t>
            </a:r>
            <a:endParaRPr lang="en-US"/>
          </a:p>
          <a:p>
            <a:pPr marL="0" indent="0">
              <a:buNone/>
            </a:pPr>
            <a:r>
              <a:rPr lang="en-US"/>
              <a:t>    &lt;firstName&gt;John&lt;/firstName&gt;</a:t>
            </a:r>
            <a:endParaRPr lang="en-US"/>
          </a:p>
          <a:p>
            <a:pPr marL="0" indent="0">
              <a:buNone/>
            </a:pPr>
            <a:r>
              <a:rPr lang="en-US"/>
              <a:t>    &lt;lastName&gt;Doe&lt;/lastName&gt;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&lt;firstName&gt;Anna&lt;/firstName&gt;</a:t>
            </a:r>
            <a:endParaRPr lang="en-US"/>
          </a:p>
          <a:p>
            <a:pPr marL="0" indent="0">
              <a:buNone/>
            </a:pPr>
            <a:r>
              <a:rPr lang="en-US"/>
              <a:t>    &lt;lastName&gt;Smith&lt;/lastName&gt;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&lt;firstName&gt;Peter&lt;/firstName&gt;</a:t>
            </a:r>
            <a:endParaRPr lang="en-US"/>
          </a:p>
          <a:p>
            <a:pPr marL="0" indent="0">
              <a:buNone/>
            </a:pPr>
            <a:r>
              <a:rPr lang="en-US"/>
              <a:t>    &lt;lastName&gt;Jones&lt;/lastName&gt;</a:t>
            </a:r>
            <a:endParaRPr lang="en-US"/>
          </a:p>
          <a:p>
            <a:pPr marL="0" indent="0">
              <a:buNone/>
            </a:pPr>
            <a:r>
              <a:rPr lang="en-US"/>
              <a:t>&lt;/employees&gt;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MongoDB </a:t>
            </a:r>
            <a:endParaRPr lang="en-US"/>
          </a:p>
        </p:txBody>
      </p:sp>
      <p:sp>
        <p:nvSpPr>
          <p:cNvPr id="6" name="Content Placeholder 5"/>
          <p:cNvSpPr>
            <a:spLocks noGrp="1"/>
          </p:cNvSpPr>
          <p:nvPr>
            <p:ph idx="1"/>
          </p:nvPr>
        </p:nvSpPr>
        <p:spPr/>
        <p:txBody>
          <a:bodyPr/>
          <a:p>
            <a:r>
              <a:rPr lang="en-US"/>
              <a:t>MongoDB is a document database. It stores data in a type of JSON format called BSON.</a:t>
            </a:r>
            <a:endParaRPr lang="en-US"/>
          </a:p>
          <a:p>
            <a:r>
              <a:rPr lang="en-US"/>
              <a:t>A record in MongoDB is a document, which is a data structure composed of key value pairs similar to the structure of JSON objects.</a:t>
            </a:r>
            <a:endParaRPr lang="en-US"/>
          </a:p>
          <a:p>
            <a:r>
              <a:rPr lang="en-US"/>
              <a:t>Records in a MongoDB database are called documents, and the field values may include numbers, strings, booleans, arrays, or even nested documents.</a:t>
            </a:r>
            <a:endParaRPr lang="en-US"/>
          </a:p>
          <a:p>
            <a:r>
              <a:rPr lang="en-US"/>
              <a:t>Can be installed locally or hosted in the cloud.</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Document</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	title: "Post Title 1",</a:t>
            </a:r>
            <a:endParaRPr lang="en-US"/>
          </a:p>
          <a:p>
            <a:pPr marL="0" indent="0">
              <a:buNone/>
            </a:pPr>
            <a:r>
              <a:rPr lang="en-US"/>
              <a:t>	body: "Body of post.",</a:t>
            </a:r>
            <a:endParaRPr lang="en-US"/>
          </a:p>
          <a:p>
            <a:pPr marL="0" indent="0">
              <a:buNone/>
            </a:pPr>
            <a:r>
              <a:rPr lang="en-US"/>
              <a:t>	category: "News",</a:t>
            </a:r>
            <a:endParaRPr lang="en-US"/>
          </a:p>
          <a:p>
            <a:pPr marL="0" indent="0">
              <a:buNone/>
            </a:pPr>
            <a:r>
              <a:rPr lang="en-US"/>
              <a:t>	likes: 1,</a:t>
            </a:r>
            <a:endParaRPr lang="en-US"/>
          </a:p>
          <a:p>
            <a:pPr marL="0" indent="0">
              <a:buNone/>
            </a:pPr>
            <a:r>
              <a:rPr lang="en-US"/>
              <a:t>	tags: ["news", "events"],</a:t>
            </a:r>
            <a:endParaRPr lang="en-US"/>
          </a:p>
          <a:p>
            <a:pPr marL="0" indent="0">
              <a:buNone/>
            </a:pPr>
            <a:r>
              <a:rPr lang="en-US"/>
              <a:t>	date: Date()</a:t>
            </a:r>
            <a:endParaRPr lang="en-US"/>
          </a:p>
          <a:p>
            <a:pPr marL="0" indent="0">
              <a:buNone/>
            </a:pPr>
            <a:r>
              <a:rPr lang="en-US"/>
              <a: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vs Document Databases</a:t>
            </a:r>
            <a:endParaRPr lang="en-US"/>
          </a:p>
        </p:txBody>
      </p:sp>
      <p:graphicFrame>
        <p:nvGraphicFramePr>
          <p:cNvPr id="5" name="Table 4"/>
          <p:cNvGraphicFramePr/>
          <p:nvPr/>
        </p:nvGraphicFramePr>
        <p:xfrm>
          <a:off x="546735" y="1473200"/>
          <a:ext cx="10985500" cy="5013960"/>
        </p:xfrm>
        <a:graphic>
          <a:graphicData uri="http://schemas.openxmlformats.org/drawingml/2006/table">
            <a:tbl>
              <a:tblPr/>
              <a:tblGrid>
                <a:gridCol w="2202815"/>
                <a:gridCol w="3804285"/>
                <a:gridCol w="4978400"/>
              </a:tblGrid>
              <a:tr h="626745">
                <a:tc>
                  <a:txBody>
                    <a:bodyPr/>
                    <a:p>
                      <a:pPr indent="0" algn="ctr">
                        <a:buNone/>
                      </a:pPr>
                      <a:r>
                        <a:rPr lang="en-US" sz="2000" b="1">
                          <a:solidFill>
                            <a:srgbClr val="0D0D0D"/>
                          </a:solidFill>
                          <a:latin typeface="Segoe UI" panose="020B0502040204020203" charset="-122"/>
                        </a:rPr>
                        <a:t>Feature</a:t>
                      </a:r>
                      <a:endParaRPr lang="en-US" sz="2000" b="1">
                        <a:solidFill>
                          <a:srgbClr val="0D0D0D"/>
                        </a:solidFill>
                        <a:latin typeface="Segoe UI" panose="020B0502040204020203" charset="-122"/>
                      </a:endParaRPr>
                    </a:p>
                  </a:txBody>
                  <a:tcPr marL="12700" marR="12700" marT="12700" vert="horz" anchor="b" anchorCtr="0">
                    <a:lnL>
                      <a:noFill/>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SQL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MongoDB (Document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cap="flat">
                      <a:noFill/>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r>
              <a:tr h="626745">
                <a:tc>
                  <a:txBody>
                    <a:bodyPr/>
                    <a:p>
                      <a:pPr indent="0">
                        <a:buNone/>
                      </a:pPr>
                      <a:r>
                        <a:rPr lang="en-US" sz="2000" b="0">
                          <a:solidFill>
                            <a:srgbClr val="0D0D0D"/>
                          </a:solidFill>
                          <a:latin typeface="Segoe UI" panose="020B0502040204020203" charset="-122"/>
                        </a:rPr>
                        <a:t>Type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Relational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Non-Relational (Document)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Storage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Related data in separate 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stored in flexible documents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Retrieval</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Queried from multiple tables and joined</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often read from a single document</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Organization</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Collections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Structure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Flexibility</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Less flexible (schema changes are harder)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More flexible (schema can evolve)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Use Case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Traditional applications, 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Applications needing flexibility, semi-structured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Cloud Database</a:t>
            </a:r>
            <a:endParaRPr lang="en-US"/>
          </a:p>
        </p:txBody>
      </p:sp>
      <p:sp>
        <p:nvSpPr>
          <p:cNvPr id="3" name="Content Placeholder 2"/>
          <p:cNvSpPr>
            <a:spLocks noGrp="1"/>
          </p:cNvSpPr>
          <p:nvPr>
            <p:ph idx="1"/>
          </p:nvPr>
        </p:nvSpPr>
        <p:spPr/>
        <p:txBody>
          <a:bodyPr>
            <a:normAutofit fontScale="90000"/>
          </a:bodyPr>
          <a:p>
            <a:r>
              <a:rPr lang="en-US"/>
              <a:t>MongoDB can be installed locally, which will allow you to host your own MongoDB server on your hardware. This requires you to manage your server, upgrades, and any other maintenance.</a:t>
            </a:r>
            <a:endParaRPr lang="en-US"/>
          </a:p>
          <a:p>
            <a:r>
              <a:rPr lang="en-US"/>
              <a:t>You can download and use the MongoDB open source Community Server on your hardware for free.</a:t>
            </a:r>
            <a:endParaRPr lang="en-US"/>
          </a:p>
          <a:p>
            <a:endParaRPr lang="en-US"/>
          </a:p>
          <a:p>
            <a:r>
              <a:rPr lang="en-US"/>
              <a:t>on the other hand, you can use MongoDB Atlas, a cloud database platform. This is much easier than hosting your own local database.</a:t>
            </a:r>
            <a:endParaRPr lang="en-US"/>
          </a:p>
          <a:p>
            <a:r>
              <a:rPr lang="en-US"/>
              <a:t>To be able to experiment with the code examples, you will need access to a MongoDB database.</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MongoDB Atlas</a:t>
            </a:r>
            <a:endParaRPr lang="en-US"/>
          </a:p>
        </p:txBody>
      </p:sp>
      <p:pic>
        <p:nvPicPr>
          <p:cNvPr id="4" name="Picture 3"/>
          <p:cNvPicPr>
            <a:picLocks noChangeAspect="1"/>
          </p:cNvPicPr>
          <p:nvPr/>
        </p:nvPicPr>
        <p:blipFill>
          <a:blip r:embed="rId1"/>
          <a:stretch>
            <a:fillRect/>
          </a:stretch>
        </p:blipFill>
        <p:spPr>
          <a:xfrm>
            <a:off x="506730" y="1844040"/>
            <a:ext cx="11590020" cy="50139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0"/>
                        <a:t>Cassandra,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 Queries in natural language </a:t>
            </a:r>
            <a:endParaRPr lang="en-US"/>
          </a:p>
        </p:txBody>
      </p:sp>
      <p:pic>
        <p:nvPicPr>
          <p:cNvPr id="4" name="Picture 3"/>
          <p:cNvPicPr>
            <a:picLocks noChangeAspect="1"/>
          </p:cNvPicPr>
          <p:nvPr/>
        </p:nvPicPr>
        <p:blipFill>
          <a:blip r:embed="rId1"/>
          <a:stretch>
            <a:fillRect/>
          </a:stretch>
        </p:blipFill>
        <p:spPr>
          <a:xfrm>
            <a:off x="977265" y="1565275"/>
            <a:ext cx="9729470" cy="51974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 Compass docs </a:t>
            </a:r>
            <a:endParaRPr lang="en-US"/>
          </a:p>
        </p:txBody>
      </p:sp>
      <p:sp>
        <p:nvSpPr>
          <p:cNvPr id="3" name="Content Placeholder 2"/>
          <p:cNvSpPr>
            <a:spLocks noGrp="1"/>
          </p:cNvSpPr>
          <p:nvPr>
            <p:ph idx="1"/>
          </p:nvPr>
        </p:nvSpPr>
        <p:spPr/>
        <p:txBody>
          <a:bodyPr/>
          <a:p>
            <a:r>
              <a:rPr lang="en-US"/>
              <a:t>https://www.mongodb.com/docs/compass/current/ </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Indexes </a:t>
            </a:r>
            <a:endParaRPr lang="en-US"/>
          </a:p>
        </p:txBody>
      </p:sp>
      <p:sp>
        <p:nvSpPr>
          <p:cNvPr id="3" name="Content Placeholder 2"/>
          <p:cNvSpPr>
            <a:spLocks noGrp="1"/>
          </p:cNvSpPr>
          <p:nvPr>
            <p:ph idx="1"/>
          </p:nvPr>
        </p:nvSpPr>
        <p:spPr/>
        <p:txBody>
          <a:bodyPr/>
          <a:p>
            <a:r>
              <a:rPr lang="en-US"/>
              <a:t>to improve the performance of query time </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Blogs doc sample </a:t>
            </a:r>
            <a:endParaRPr lang="en-US"/>
          </a:p>
        </p:txBody>
      </p:sp>
      <p:sp>
        <p:nvSpPr>
          <p:cNvPr id="3" name="Content Placeholder 2"/>
          <p:cNvSpPr>
            <a:spLocks noGrp="1"/>
          </p:cNvSpPr>
          <p:nvPr>
            <p:ph idx="1"/>
          </p:nvPr>
        </p:nvSpPr>
        <p:spPr>
          <a:xfrm>
            <a:off x="838200" y="1338580"/>
            <a:ext cx="10515600" cy="4838700"/>
          </a:xfrm>
        </p:spPr>
        <p:txBody>
          <a:bodyPr>
            <a:noAutofit/>
          </a:bodyPr>
          <a:p>
            <a:pPr marL="0" indent="0">
              <a:buNone/>
            </a:pPr>
            <a:r>
              <a:rPr lang="en-US" sz="2000"/>
              <a:t>[</a:t>
            </a:r>
            <a:endParaRPr lang="en-US" sz="2000"/>
          </a:p>
          <a:p>
            <a:pPr marL="0" indent="0">
              <a:buNone/>
            </a:pPr>
            <a:r>
              <a:rPr lang="en-US" sz="2000"/>
              <a:t>    {</a:t>
            </a:r>
            <a:endParaRPr lang="en-US" sz="2000"/>
          </a:p>
          <a:p>
            <a:pPr marL="0" indent="0">
              <a:buNone/>
            </a:pPr>
            <a:r>
              <a:rPr lang="en-US" sz="2000"/>
              <a:t>        "title": "Exploring the Future of AI Technology",</a:t>
            </a:r>
            <a:endParaRPr lang="en-US" sz="2000"/>
          </a:p>
          <a:p>
            <a:pPr marL="0" indent="0">
              <a:buNone/>
            </a:pPr>
            <a:r>
              <a:rPr lang="en-US" sz="2000"/>
              <a:t>        "date": "2024-06-01",</a:t>
            </a:r>
            <a:endParaRPr lang="en-US" sz="2000"/>
          </a:p>
          <a:p>
            <a:pPr marL="0" indent="0">
              <a:buNone/>
            </a:pPr>
            <a:r>
              <a:rPr lang="en-US" sz="2000"/>
              <a:t>        "body": "Artificial Intelligence (AI) is rapidly evolving and transforming various industries...",</a:t>
            </a:r>
            <a:endParaRPr lang="en-US" sz="2000"/>
          </a:p>
          <a:p>
            <a:pPr marL="0" indent="0">
              <a:buNone/>
            </a:pPr>
            <a:r>
              <a:rPr lang="en-US" sz="2000"/>
              <a:t>        "category": "news",</a:t>
            </a:r>
            <a:endParaRPr lang="en-US" sz="2000"/>
          </a:p>
          <a:p>
            <a:pPr marL="0" indent="0">
              <a:buNone/>
            </a:pPr>
            <a:r>
              <a:rPr lang="en-US" sz="2000"/>
              <a:t>        "tags": ["AI", "technology", "innovation"],</a:t>
            </a:r>
            <a:endParaRPr lang="en-US" sz="2000"/>
          </a:p>
          <a:p>
            <a:pPr marL="0" indent="0">
              <a:buNone/>
            </a:pPr>
            <a:r>
              <a:rPr lang="en-US" sz="2000"/>
              <a:t>        "like_count": 120,</a:t>
            </a:r>
            <a:endParaRPr lang="en-US" sz="2000"/>
          </a:p>
          <a:p>
            <a:pPr marL="0" indent="0">
              <a:buNone/>
            </a:pPr>
            <a:r>
              <a:rPr lang="en-US" sz="2000"/>
              <a:t>        "share_count": 45</a:t>
            </a:r>
            <a:endParaRPr lang="en-US" sz="2000"/>
          </a:p>
          <a:p>
            <a:pPr marL="0" indent="0">
              <a:buNone/>
            </a:pPr>
            <a:r>
              <a:rPr lang="en-US" sz="2000"/>
              <a:t>    },</a:t>
            </a:r>
            <a:endParaRPr lang="en-US" sz="2000"/>
          </a:p>
          <a:p>
            <a:pPr marL="0" indent="0">
              <a:buNone/>
            </a:pPr>
            <a:r>
              <a:rPr lang="en-US" sz="2000"/>
              <a:t>.....</a:t>
            </a:r>
            <a:endParaRPr lang="en-US" sz="2000"/>
          </a:p>
          <a:p>
            <a:pPr marL="0" indent="0">
              <a:buNone/>
            </a:pPr>
            <a:r>
              <a:rPr lang="en-US" sz="2000"/>
              <a:t>]</a:t>
            </a:r>
            <a:endParaRPr 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b="1"/>
              <a:t>Hierarchical Data Model </a:t>
            </a:r>
            <a:endParaRPr lang="en-US" b="1"/>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Hierarchical Data Model</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The Hierarchical Data Model is one of the oldest database models, developed in the 1960s. </a:t>
            </a:r>
            <a:endParaRPr lang="en-US"/>
          </a:p>
          <a:p>
            <a:pPr>
              <a:lnSpc>
                <a:spcPct val="200000"/>
              </a:lnSpc>
            </a:pPr>
            <a:r>
              <a:rPr lang="en-US"/>
              <a:t>It organizes data in a tree-like structure where each record has a single parent and potentially many children, resembling a hierarchy.</a:t>
            </a:r>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2230" y="163830"/>
            <a:ext cx="11562715" cy="65189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Tools </a:t>
            </a:r>
            <a:endParaRPr lang="en-US"/>
          </a:p>
        </p:txBody>
      </p:sp>
      <p:sp>
        <p:nvSpPr>
          <p:cNvPr id="3" name="Content Placeholder 2"/>
          <p:cNvSpPr>
            <a:spLocks noGrp="1"/>
          </p:cNvSpPr>
          <p:nvPr>
            <p:ph idx="1"/>
          </p:nvPr>
        </p:nvSpPr>
        <p:spPr/>
        <p:txBody>
          <a:bodyPr/>
          <a:p>
            <a:r>
              <a:rPr lang="en-US"/>
              <a:t>W3School https://www.w3schools.com/xml/ </a:t>
            </a:r>
            <a:endParaRPr lang="en-US"/>
          </a:p>
          <a:p>
            <a:r>
              <a:rPr lang="en-US"/>
              <a:t>vscode with redhat xml plugin </a:t>
            </a:r>
            <a:endParaRPr lang="en-US"/>
          </a:p>
        </p:txBody>
      </p:sp>
      <p:pic>
        <p:nvPicPr>
          <p:cNvPr id="4" name="Picture 3"/>
          <p:cNvPicPr>
            <a:picLocks noChangeAspect="1"/>
          </p:cNvPicPr>
          <p:nvPr/>
        </p:nvPicPr>
        <p:blipFill>
          <a:blip r:embed="rId1"/>
          <a:stretch>
            <a:fillRect/>
          </a:stretch>
        </p:blipFill>
        <p:spPr>
          <a:xfrm>
            <a:off x="7785100" y="106045"/>
            <a:ext cx="4406900" cy="3877945"/>
          </a:xfrm>
          <a:prstGeom prst="rect">
            <a:avLst/>
          </a:prstGeom>
        </p:spPr>
      </p:pic>
      <p:pic>
        <p:nvPicPr>
          <p:cNvPr id="5" name="Picture 4"/>
          <p:cNvPicPr>
            <a:picLocks noChangeAspect="1"/>
          </p:cNvPicPr>
          <p:nvPr/>
        </p:nvPicPr>
        <p:blipFill>
          <a:blip r:embed="rId2"/>
          <a:stretch>
            <a:fillRect/>
          </a:stretch>
        </p:blipFill>
        <p:spPr>
          <a:xfrm>
            <a:off x="838200" y="2832735"/>
            <a:ext cx="6179185" cy="39554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12132</Words>
  <Application>WPS Presentation</Application>
  <PresentationFormat>Widescreen</PresentationFormat>
  <Paragraphs>573</Paragraphs>
  <Slides>54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Arial</vt:lpstr>
      <vt:lpstr>SimSun</vt:lpstr>
      <vt:lpstr>Wingdings</vt:lpstr>
      <vt:lpstr>Calibri Light</vt:lpstr>
      <vt:lpstr>Calibri</vt:lpstr>
      <vt:lpstr>Microsoft YaHei</vt:lpstr>
      <vt:lpstr>Arial Unicode MS</vt:lpstr>
      <vt:lpstr>Segoe UI</vt:lpstr>
      <vt:lpstr>Aldhabi</vt:lpstr>
      <vt:lpstr>Times New Roman</vt:lpstr>
      <vt:lpstr>Office Theme</vt:lpstr>
      <vt:lpstr>Exploratory analysis of Big Data and Cloud EDABDC</vt:lpstr>
      <vt:lpstr>Data Models </vt:lpstr>
      <vt:lpstr>Common data models</vt:lpstr>
      <vt:lpstr>Common data models </vt:lpstr>
      <vt:lpstr>Common data models (Cont.)</vt:lpstr>
      <vt:lpstr>Common data models</vt:lpstr>
      <vt:lpstr>Hierarchical Data Model</vt:lpstr>
      <vt:lpstr>PowerPoint 演示文稿</vt:lpstr>
      <vt:lpstr>XML Tools </vt:lpstr>
      <vt:lpstr>XML attributes</vt:lpstr>
      <vt:lpstr>XML Elements vs. Attributes</vt:lpstr>
      <vt:lpstr>Common data models</vt:lpstr>
      <vt:lpstr>Relational Data Model</vt:lpstr>
      <vt:lpstr>Relational Data Model Key Characteristics</vt:lpstr>
      <vt:lpstr>PowerPoint 演示文稿</vt:lpstr>
      <vt:lpstr>Relation in RDM </vt:lpstr>
      <vt:lpstr>Relation Data Model Use Cases</vt:lpstr>
      <vt:lpstr>Example</vt:lpstr>
      <vt:lpstr>if we do not make relations, we have redundant data</vt:lpstr>
      <vt:lpstr>SQL Queries</vt:lpstr>
      <vt:lpstr>Learn SQL 	</vt:lpstr>
      <vt:lpstr>Tools </vt:lpstr>
      <vt:lpstr>Relations in Relational data model (RDM)</vt:lpstr>
      <vt:lpstr>Keys in Relationships</vt:lpstr>
      <vt:lpstr>One-to-Many (1:N) Relationship</vt:lpstr>
      <vt:lpstr>1:N relationship example: two tables, Department and Employee. </vt:lpstr>
      <vt:lpstr>Dept - Emptloyees relation </vt:lpstr>
      <vt:lpstr>PowerPoint 演示文稿</vt:lpstr>
      <vt:lpstr>Many-to-Many (M:M) Relationship</vt:lpstr>
      <vt:lpstr>M:M example </vt:lpstr>
      <vt:lpstr>RDBMS data model examples </vt:lpstr>
      <vt:lpstr>PowerPoint 演示文稿</vt:lpstr>
      <vt:lpstr>Common data models</vt:lpstr>
      <vt:lpstr>The Document Data Model </vt:lpstr>
      <vt:lpstr>Key aspects of the Document Data Model</vt:lpstr>
      <vt:lpstr>Key aspects of the Document Data Model (Cont.)</vt:lpstr>
      <vt:lpstr>JSON documents </vt:lpstr>
      <vt:lpstr>JSON Example</vt:lpstr>
      <vt:lpstr>JSON Syntax Rules</vt:lpstr>
      <vt:lpstr>JSON Data - A name and a Value</vt:lpstr>
      <vt:lpstr>JSON Objects</vt:lpstr>
      <vt:lpstr>JSON Arrays</vt:lpstr>
      <vt:lpstr>JSON Complete Example again </vt:lpstr>
      <vt:lpstr>JSON vs XML </vt:lpstr>
      <vt:lpstr>MongoDB </vt:lpstr>
      <vt:lpstr>Example Document</vt:lpstr>
      <vt:lpstr>SQL vs Document Databases</vt:lpstr>
      <vt:lpstr>Local vs Cloud Database</vt:lpstr>
      <vt:lpstr>MongoDB Atlas</vt:lpstr>
      <vt:lpstr>Generate Queries in natural language </vt:lpstr>
      <vt:lpstr>Mongodb Compass docs </vt:lpstr>
      <vt:lpstr>Creating Indexes </vt:lpstr>
      <vt:lpstr>Blogs doc sample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PC</cp:lastModifiedBy>
  <cp:revision>94</cp:revision>
  <dcterms:created xsi:type="dcterms:W3CDTF">2024-05-27T12:15:00Z</dcterms:created>
  <dcterms:modified xsi:type="dcterms:W3CDTF">2024-06-08T03:24:06Z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1033-12.2.0.13472</vt:lpwstr>
  </property>
</Properties>
</file>