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65" r:id="rId4"/>
    <p:sldId id="466" r:id="rId6"/>
    <p:sldId id="467" r:id="rId7"/>
    <p:sldId id="385" r:id="rId8"/>
    <p:sldId id="464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93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5" r:id="rId27"/>
    <p:sldId id="484" r:id="rId28"/>
    <p:sldId id="486" r:id="rId29"/>
    <p:sldId id="492" r:id="rId30"/>
    <p:sldId id="488" r:id="rId31"/>
    <p:sldId id="487" r:id="rId32"/>
    <p:sldId id="489" r:id="rId33"/>
    <p:sldId id="490" r:id="rId34"/>
    <p:sldId id="491" r:id="rId35"/>
    <p:sldId id="494" r:id="rId36"/>
    <p:sldId id="2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ebp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Models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Performance:</a:t>
            </a:r>
            <a:endParaRPr lang="en-US"/>
          </a:p>
          <a:p>
            <a:pPr lvl="1"/>
            <a:r>
              <a:rPr lang="en-US"/>
              <a:t>Optimized for fast read and write operations.</a:t>
            </a:r>
            <a:endParaRPr lang="en-US"/>
          </a:p>
          <a:p>
            <a:pPr lvl="1"/>
            <a:r>
              <a:rPr lang="en-US"/>
              <a:t>Efficient retrieval due to direct access via keys.</a:t>
            </a:r>
            <a:endParaRPr lang="en-US"/>
          </a:p>
          <a:p>
            <a:r>
              <a:rPr lang="en-US"/>
              <a:t>Simplicity:</a:t>
            </a:r>
            <a:endParaRPr lang="en-US"/>
          </a:p>
          <a:p>
            <a:pPr lvl="1"/>
            <a:r>
              <a:rPr lang="en-US"/>
              <a:t>Easy to understand and use.</a:t>
            </a:r>
            <a:endParaRPr lang="en-US"/>
          </a:p>
          <a:p>
            <a:pPr lvl="1"/>
            <a:r>
              <a:rPr lang="en-US"/>
              <a:t>Minimal overhead compared to more complex data models.</a:t>
            </a:r>
            <a:endParaRPr lang="en-US"/>
          </a:p>
          <a:p>
            <a:r>
              <a:rPr lang="en-US"/>
              <a:t>Scalability:</a:t>
            </a:r>
            <a:endParaRPr lang="en-US"/>
          </a:p>
          <a:p>
            <a:pPr lvl="1"/>
            <a:r>
              <a:rPr lang="en-US"/>
              <a:t>Suitable for distributed systems.</a:t>
            </a:r>
            <a:endParaRPr lang="en-US"/>
          </a:p>
          <a:p>
            <a:pPr lvl="1"/>
            <a:r>
              <a:rPr lang="en-US"/>
              <a:t>Can handle large volumes of data and high-velocity read/write operations.</a:t>
            </a:r>
            <a:endParaRPr lang="en-US"/>
          </a:p>
          <a:p>
            <a:r>
              <a:rPr lang="en-US"/>
              <a:t>Flexibility:</a:t>
            </a:r>
            <a:endParaRPr lang="en-US"/>
          </a:p>
          <a:p>
            <a:pPr lvl="1"/>
            <a:r>
              <a:rPr lang="en-US"/>
              <a:t>Values can be of any type, allowing for diverse data storage needs.</a:t>
            </a:r>
            <a:endParaRPr lang="en-US"/>
          </a:p>
          <a:p>
            <a:pPr lvl="1"/>
            <a:r>
              <a:rPr lang="en-US"/>
              <a:t>Schema-less nature permits storing unstructured or semi-structured data.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Limited Query Capabilities:</a:t>
            </a:r>
            <a:endParaRPr lang="en-US"/>
          </a:p>
          <a:p>
            <a:pPr lvl="1"/>
            <a:r>
              <a:rPr lang="en-US"/>
              <a:t>Basic operations are limited to key-based access.</a:t>
            </a:r>
            <a:endParaRPr lang="en-US"/>
          </a:p>
          <a:p>
            <a:pPr lvl="1"/>
            <a:r>
              <a:rPr lang="en-US"/>
              <a:t>Lacks advanced querying features such as joins, filtering, or aggregations found in relational databases.</a:t>
            </a:r>
            <a:endParaRPr lang="en-US"/>
          </a:p>
          <a:p>
            <a:r>
              <a:rPr lang="en-US"/>
              <a:t>Data Relationships:</a:t>
            </a:r>
            <a:endParaRPr lang="en-US"/>
          </a:p>
          <a:p>
            <a:pPr lvl="1"/>
            <a:r>
              <a:rPr lang="en-US"/>
              <a:t>Poor support for complex relationships and structured data compared to other models like relational or graph databases.</a:t>
            </a:r>
            <a:endParaRPr lang="en-US"/>
          </a:p>
          <a:p>
            <a:r>
              <a:rPr lang="en-US"/>
              <a:t>Data Integrity:</a:t>
            </a:r>
            <a:endParaRPr lang="en-US"/>
          </a:p>
          <a:p>
            <a:pPr lvl="1"/>
            <a:r>
              <a:rPr lang="en-US"/>
              <a:t>Ensuring data integrity and enforcing constraints must be handled at the application level.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key-value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Caching:</a:t>
            </a:r>
            <a:endParaRPr lang="en-US"/>
          </a:p>
          <a:p>
            <a:pPr lvl="1"/>
            <a:r>
              <a:rPr lang="en-US"/>
              <a:t>Frequently accessed data can be cached to improve performance.</a:t>
            </a:r>
            <a:endParaRPr lang="en-US"/>
          </a:p>
          <a:p>
            <a:pPr lvl="1"/>
            <a:r>
              <a:rPr lang="en-US"/>
              <a:t>Example: Using Redis as a caching layer to store session data.</a:t>
            </a:r>
            <a:endParaRPr lang="en-US"/>
          </a:p>
          <a:p>
            <a:r>
              <a:rPr lang="en-US"/>
              <a:t>Session Management:</a:t>
            </a:r>
            <a:endParaRPr lang="en-US"/>
          </a:p>
          <a:p>
            <a:pPr lvl="1"/>
            <a:r>
              <a:rPr lang="en-US"/>
              <a:t>Storing user session information in web applications.</a:t>
            </a:r>
            <a:endParaRPr lang="en-US"/>
          </a:p>
          <a:p>
            <a:pPr lvl="1"/>
            <a:r>
              <a:rPr lang="en-US"/>
              <a:t>Example: Session data for a logged-in user.</a:t>
            </a:r>
            <a:endParaRPr lang="en-US"/>
          </a:p>
          <a:p>
            <a:r>
              <a:rPr lang="en-US"/>
              <a:t>Configuration Management:</a:t>
            </a:r>
            <a:endParaRPr lang="en-US"/>
          </a:p>
          <a:p>
            <a:pPr lvl="1"/>
            <a:r>
              <a:rPr lang="en-US"/>
              <a:t>Storing application configuration settings.</a:t>
            </a:r>
            <a:endParaRPr lang="en-US"/>
          </a:p>
          <a:p>
            <a:pPr lvl="1"/>
            <a:r>
              <a:rPr lang="en-US"/>
              <a:t>Example: Feature flags and application settings in a key-value store.</a:t>
            </a:r>
            <a:endParaRPr lang="en-US"/>
          </a:p>
          <a:p>
            <a:pPr lvl="0"/>
            <a:r>
              <a:rPr lang="en-US"/>
              <a:t>Real-Time Analytics:		</a:t>
            </a:r>
            <a:endParaRPr lang="en-US"/>
          </a:p>
          <a:p>
            <a:pPr lvl="1"/>
            <a:r>
              <a:rPr lang="en-US"/>
              <a:t>Handling high-velocity data in real-time applications.</a:t>
            </a:r>
            <a:endParaRPr lang="en-US"/>
          </a:p>
          <a:p>
            <a:pPr lvl="1"/>
            <a:r>
              <a:rPr lang="en-US"/>
              <a:t>Example: Storing and retrieving real-time metrics and counters.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Popular Key-Value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Redis:</a:t>
            </a:r>
            <a:endParaRPr lang="en-US"/>
          </a:p>
          <a:p>
            <a:pPr lvl="1"/>
            <a:r>
              <a:rPr lang="en-US"/>
              <a:t>An </a:t>
            </a:r>
            <a:r>
              <a:rPr lang="en-US" b="1"/>
              <a:t>in-memory</a:t>
            </a:r>
            <a:r>
              <a:rPr lang="en-US"/>
              <a:t> key-value store known for its high performance and rich feature set, including support for various data structures like lists, sets, and hashes.</a:t>
            </a:r>
            <a:endParaRPr lang="en-US"/>
          </a:p>
          <a:p>
            <a:r>
              <a:rPr lang="en-US"/>
              <a:t>Amazon DynamoDB:</a:t>
            </a:r>
            <a:endParaRPr lang="en-US"/>
          </a:p>
          <a:p>
            <a:pPr lvl="1"/>
            <a:r>
              <a:rPr lang="en-US"/>
              <a:t>A fully managed key-value and document database service designed for high availability and scalability.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68890" y="381000"/>
            <a:ext cx="1905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61830" y="4408805"/>
            <a:ext cx="2244090" cy="1621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redis.io/try-free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8395" y="2069465"/>
            <a:ext cx="4853940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in-memory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MemoryDB is a Redis-compatible, durable, in-memory database service that is designed to deliver ultrafast performance. </a:t>
            </a:r>
            <a:endParaRPr lang="en-US"/>
          </a:p>
          <a:p>
            <a:r>
              <a:rPr lang="en-US"/>
              <a:t>MemoryDB can help you achieve microsecond read latency, single-digit millisecond write latency and high throughput</a:t>
            </a:r>
            <a:endParaRPr lang="en-US"/>
          </a:p>
          <a:p>
            <a:r>
              <a:rPr lang="en-US"/>
              <a:t>Redis Advantages:</a:t>
            </a:r>
            <a:endParaRPr lang="en-US"/>
          </a:p>
          <a:p>
            <a:pPr lvl="1"/>
            <a:r>
              <a:rPr lang="en-US"/>
              <a:t>Exceptionally fast − Redis is very fast and can perform about 110000 SETs per second, about 81000 GETs per second.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Strings</a:t>
            </a:r>
            <a:endParaRPr lang="en-US"/>
          </a:p>
          <a:p>
            <a:pPr lvl="1"/>
            <a:r>
              <a:rPr lang="en-US"/>
              <a:t>Description: The most basic and widely used Redis data type. Strings can store any kind of data, such as text, numbers, or binary data.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SET key value</a:t>
            </a:r>
            <a:endParaRPr lang="en-US"/>
          </a:p>
          <a:p>
            <a:pPr lvl="2"/>
            <a:r>
              <a:rPr lang="en-US"/>
              <a:t>GET key</a:t>
            </a:r>
            <a:endParaRPr lang="en-US"/>
          </a:p>
          <a:p>
            <a:pPr lvl="2"/>
            <a:r>
              <a:rPr lang="en-US"/>
              <a:t>INCR key (increments the value stored at the key)</a:t>
            </a:r>
            <a:endParaRPr lang="en-US"/>
          </a:p>
          <a:p>
            <a:pPr lvl="2"/>
            <a:r>
              <a:rPr lang="en-US"/>
              <a:t>APPEND key value (appends a value to an existing string)</a:t>
            </a:r>
            <a:endParaRPr lang="en-US"/>
          </a:p>
          <a:p>
            <a:pPr lvl="0"/>
            <a:r>
              <a:rPr lang="en-US"/>
              <a:t>Use Cases: Caching, counters, simple key-value storage.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Hashes</a:t>
            </a:r>
            <a:endParaRPr lang="en-US"/>
          </a:p>
          <a:p>
            <a:pPr lvl="1"/>
            <a:r>
              <a:rPr lang="en-US"/>
              <a:t>Description: A collection of key-value pairs, where the keys and values are both strings. Useful for representing objects.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HSET key field value</a:t>
            </a:r>
            <a:endParaRPr lang="en-US"/>
          </a:p>
          <a:p>
            <a:pPr lvl="2"/>
            <a:r>
              <a:rPr lang="en-US"/>
              <a:t>HGET key field</a:t>
            </a:r>
            <a:endParaRPr lang="en-US"/>
          </a:p>
          <a:p>
            <a:pPr lvl="2"/>
            <a:r>
              <a:rPr lang="en-US"/>
              <a:t>HGETALL key (retrieves all fields and values in the hash)</a:t>
            </a:r>
            <a:endParaRPr lang="en-US"/>
          </a:p>
          <a:p>
            <a:pPr lvl="2"/>
            <a:r>
              <a:rPr lang="en-US"/>
              <a:t>HDEL key field (deletes a field from the hash)</a:t>
            </a:r>
            <a:endParaRPr lang="en-US"/>
          </a:p>
          <a:p>
            <a:pPr lvl="0"/>
            <a:r>
              <a:rPr lang="en-US"/>
              <a:t>Use Cases: Storing user profiles, session information, and objects with multiple attributes.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Lists</a:t>
            </a:r>
            <a:endParaRPr lang="en-US"/>
          </a:p>
          <a:p>
            <a:pPr lvl="1"/>
            <a:r>
              <a:rPr lang="en-US"/>
              <a:t>Description: Ordered collections of strings. Lists can be used as queues, stacks, or for message passing.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LPUSH key value (prepends a value to the list)</a:t>
            </a:r>
            <a:endParaRPr lang="en-US"/>
          </a:p>
          <a:p>
            <a:pPr lvl="2"/>
            <a:r>
              <a:rPr lang="en-US"/>
              <a:t>RPUSH key value (appends a value to the list)</a:t>
            </a:r>
            <a:endParaRPr lang="en-US"/>
          </a:p>
          <a:p>
            <a:pPr lvl="2"/>
            <a:r>
              <a:rPr lang="en-US"/>
              <a:t>LPOP key (removes and returns the first element of the list)</a:t>
            </a:r>
            <a:endParaRPr lang="en-US"/>
          </a:p>
          <a:p>
            <a:pPr lvl="2"/>
            <a:r>
              <a:rPr lang="en-US"/>
              <a:t>RPOP key (removes and returns the last element of the list)</a:t>
            </a:r>
            <a:endParaRPr lang="en-US"/>
          </a:p>
          <a:p>
            <a:pPr lvl="2"/>
            <a:r>
              <a:rPr lang="en-US"/>
              <a:t>LRANGE key start stop (retrieves a range of elements from the list)</a:t>
            </a:r>
            <a:endParaRPr lang="en-US"/>
          </a:p>
          <a:p>
            <a:pPr lvl="1"/>
            <a:r>
              <a:rPr lang="en-US"/>
              <a:t>Use Cases: Task queues, message queues, logs, latest items lists.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Sets</a:t>
            </a:r>
            <a:endParaRPr lang="en-US"/>
          </a:p>
          <a:p>
            <a:pPr lvl="1"/>
            <a:r>
              <a:rPr lang="en-US"/>
              <a:t>Description: Unordered collections of unique strings. Sets are useful for storing unique values and performing set operations.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SADD key value (adds a value to the set)</a:t>
            </a:r>
            <a:endParaRPr lang="en-US"/>
          </a:p>
          <a:p>
            <a:pPr lvl="2"/>
            <a:r>
              <a:rPr lang="en-US"/>
              <a:t>SREM key value (removes a value from the set)</a:t>
            </a:r>
            <a:endParaRPr lang="en-US"/>
          </a:p>
          <a:p>
            <a:pPr lvl="2"/>
            <a:r>
              <a:rPr lang="en-US"/>
              <a:t>SMEMBERS key (retrieves all members of the set)</a:t>
            </a:r>
            <a:endParaRPr lang="en-US"/>
          </a:p>
          <a:p>
            <a:pPr lvl="2"/>
            <a:r>
              <a:rPr lang="en-US"/>
              <a:t>SISMEMBER key value (checks if a value is a member of the set)</a:t>
            </a:r>
            <a:endParaRPr lang="en-US"/>
          </a:p>
          <a:p>
            <a:r>
              <a:rPr lang="en-US"/>
              <a:t>Use Cases: Tags, unique identifiers, membership checks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 </a:t>
            </a:r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346075" y="1390650"/>
          <a:ext cx="11474450" cy="629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/>
                <a:gridCol w="2294890"/>
                <a:gridCol w="2294890"/>
                <a:gridCol w="2294890"/>
                <a:gridCol w="2294890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Hierarchical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Tree-like 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Parent-child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Organizational charts, file 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XML</a:t>
                      </a:r>
                      <a:endParaRPr lang="en-US" b="0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Relational Data Model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Entity-Relationship Model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Tables (relations)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Entities and relationships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Foreign keys and primary keys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One-to-one, one-to-many, many-to-many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Financial systems, inventory management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Database design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SQLite Browser, MS SQL Server, </a:t>
                      </a:r>
                      <a:r>
                        <a:rPr lang="en-US" sz="1800">
                          <a:sym typeface="+mn-ea"/>
                        </a:rPr>
                        <a:t>MySQL, PostgreSQL,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BigER vs code plugin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 Data Model (NoSQL database)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Documents (JSON, XML)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Embedded 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Content management systems, web applications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MongoDB, CouchDB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Key-Value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Key-value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Simple lookup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Session storage, user profiles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Redis, AWS DynamoDB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Sorted Sets (Zsets)</a:t>
            </a:r>
            <a:endParaRPr lang="en-US"/>
          </a:p>
          <a:p>
            <a:pPr lvl="1"/>
            <a:r>
              <a:rPr lang="en-US"/>
              <a:t>Description: Similar to sets but with an associated score for each member, allowing the elements to be sorted.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ZADD key score member (adds a member with a score to the sorted set)</a:t>
            </a:r>
            <a:endParaRPr lang="en-US"/>
          </a:p>
          <a:p>
            <a:pPr lvl="2"/>
            <a:r>
              <a:rPr lang="en-US"/>
              <a:t>ZRANGE key start stop (retrieves members by their rank)</a:t>
            </a:r>
            <a:endParaRPr lang="en-US"/>
          </a:p>
          <a:p>
            <a:pPr lvl="2"/>
            <a:r>
              <a:rPr lang="en-US"/>
              <a:t>ZRANGEBYSCORE key min max (retrieves members by their score range)</a:t>
            </a:r>
            <a:endParaRPr lang="en-US"/>
          </a:p>
          <a:p>
            <a:pPr lvl="2"/>
            <a:r>
              <a:rPr lang="en-US"/>
              <a:t>ZREM key member (removes a member from the sorted set)</a:t>
            </a:r>
            <a:endParaRPr lang="en-US"/>
          </a:p>
          <a:p>
            <a:r>
              <a:rPr lang="en-US"/>
              <a:t>Use Cases: Leaderboards, ranking systems, priority queues.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Streams</a:t>
            </a:r>
            <a:endParaRPr lang="en-US"/>
          </a:p>
          <a:p>
            <a:pPr lvl="1"/>
            <a:r>
              <a:rPr lang="en-US"/>
              <a:t>Description: An append-only log data structure designed for real-time data ingestion and consumption.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XADD key ID field value (adds an entry to the stream)</a:t>
            </a:r>
            <a:endParaRPr lang="en-US"/>
          </a:p>
          <a:p>
            <a:pPr lvl="2"/>
            <a:r>
              <a:rPr lang="en-US"/>
              <a:t>XRANGE key start end (retrieves entries in a range of IDs)</a:t>
            </a:r>
            <a:endParaRPr lang="en-US"/>
          </a:p>
          <a:p>
            <a:pPr lvl="2"/>
            <a:r>
              <a:rPr lang="en-US"/>
              <a:t>XREAD COUNT count STREAMS key ID (reads entries from streams)</a:t>
            </a:r>
            <a:endParaRPr lang="en-US"/>
          </a:p>
          <a:p>
            <a:r>
              <a:rPr lang="en-US"/>
              <a:t>Use Cases: Real-time messaging, event sourcing, logging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JSON (with RedisJSON Module)</a:t>
            </a:r>
            <a:endParaRPr lang="en-US"/>
          </a:p>
          <a:p>
            <a:pPr lvl="1"/>
            <a:r>
              <a:rPr lang="en-US"/>
              <a:t>Description: Stores and manages JSON documents natively within Redis.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JSON.SET key path value (sets a JSON value at the specified path)</a:t>
            </a:r>
            <a:endParaRPr lang="en-US"/>
          </a:p>
          <a:p>
            <a:pPr lvl="2"/>
            <a:r>
              <a:rPr lang="en-US"/>
              <a:t>JSON.GET key path (retrieves a JSON value from the specified path)</a:t>
            </a:r>
            <a:endParaRPr lang="en-US"/>
          </a:p>
          <a:p>
            <a:pPr lvl="2"/>
            <a:r>
              <a:rPr lang="en-US"/>
              <a:t>JSON.DEL key path (deletes a JSON value at the specified path)</a:t>
            </a:r>
            <a:endParaRPr lang="en-US"/>
          </a:p>
          <a:p>
            <a:pPr lvl="1"/>
            <a:r>
              <a:rPr lang="en-US"/>
              <a:t>Use Cases: Document storage, nested data, application configuration.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exact match </a:t>
            </a:r>
            <a:endParaRPr lang="en-US"/>
          </a:p>
          <a:p>
            <a:r>
              <a:rPr lang="en-US"/>
              <a:t>full-text search </a:t>
            </a:r>
            <a:endParaRPr lang="en-US"/>
          </a:p>
          <a:p>
            <a:r>
              <a:rPr lang="en-US"/>
              <a:t>range queries </a:t>
            </a:r>
            <a:endParaRPr lang="en-US"/>
          </a:p>
          <a:p>
            <a:r>
              <a:rPr lang="en-US"/>
              <a:t>geospacial queries </a:t>
            </a:r>
            <a:endParaRPr lang="en-US"/>
          </a:p>
          <a:p>
            <a:r>
              <a:rPr lang="en-US"/>
              <a:t>vector search 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Hierarchical Data Model </a:t>
            </a:r>
            <a:endParaRPr lang="en-US"/>
          </a:p>
          <a:p>
            <a:r>
              <a:rPr lang="en-US"/>
              <a:t>Relational Data Model</a:t>
            </a:r>
            <a:endParaRPr lang="en-US"/>
          </a:p>
          <a:p>
            <a:r>
              <a:rPr lang="en-US"/>
              <a:t>Document Data Model</a:t>
            </a:r>
            <a:endParaRPr lang="en-US"/>
          </a:p>
          <a:p>
            <a:r>
              <a:rPr lang="en-US"/>
              <a:t>Key-Value Data Model</a:t>
            </a:r>
            <a:endParaRPr lang="en-US"/>
          </a:p>
          <a:p>
            <a:r>
              <a:rPr lang="en-US" b="1"/>
              <a:t>Graph Data Model</a:t>
            </a:r>
            <a:endParaRPr lang="en-US" b="1"/>
          </a:p>
          <a:p>
            <a:r>
              <a:rPr lang="en-US"/>
              <a:t>Multi-Model Databases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Designed to represent and manage highly interconnected data, making it ideal for applications involving complex relationships. </a:t>
            </a:r>
            <a:endParaRPr lang="en-US"/>
          </a:p>
          <a:p>
            <a:r>
              <a:rPr lang="en-US"/>
              <a:t>Structures data as nodes, edges, and properties, enabling the modeling of real-world entities and their interconnections intuitively and efficiently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Nodes (Vertices):</a:t>
            </a:r>
            <a:endParaRPr lang="en-US"/>
          </a:p>
          <a:p>
            <a:pPr lvl="1"/>
            <a:r>
              <a:rPr lang="en-US"/>
              <a:t>Represent entities or objects in the graph.</a:t>
            </a:r>
            <a:endParaRPr lang="en-US"/>
          </a:p>
          <a:p>
            <a:pPr lvl="1"/>
            <a:r>
              <a:rPr lang="en-US"/>
              <a:t>Each node can have properties, which are key-value pairs that store information about the node.</a:t>
            </a:r>
            <a:endParaRPr lang="en-US"/>
          </a:p>
          <a:p>
            <a:pPr lvl="1"/>
            <a:r>
              <a:rPr lang="en-US"/>
              <a:t>Example: In a social network, nodes can represent users.</a:t>
            </a:r>
            <a:endParaRPr lang="en-US"/>
          </a:p>
          <a:p>
            <a:r>
              <a:rPr lang="en-US"/>
              <a:t>Edges (Relationships):</a:t>
            </a:r>
            <a:endParaRPr lang="en-US"/>
          </a:p>
          <a:p>
            <a:pPr lvl="1"/>
            <a:r>
              <a:rPr lang="en-US"/>
              <a:t>Represent the connections or relationships between nodes.</a:t>
            </a:r>
            <a:endParaRPr lang="en-US"/>
          </a:p>
          <a:p>
            <a:pPr lvl="1"/>
            <a:r>
              <a:rPr lang="en-US"/>
              <a:t>Each edge can also have properties, storing information about the relationship.</a:t>
            </a:r>
            <a:endParaRPr lang="en-US"/>
          </a:p>
          <a:p>
            <a:pPr lvl="1"/>
            <a:r>
              <a:rPr lang="en-US"/>
              <a:t>Edges are usually directed (have a start and end node) but can also be undirected.</a:t>
            </a:r>
            <a:endParaRPr lang="en-US"/>
          </a:p>
          <a:p>
            <a:pPr lvl="1"/>
            <a:r>
              <a:rPr lang="en-US"/>
              <a:t>Example: In a social network, edges can represent friendships or following relationships.</a:t>
            </a:r>
            <a:endParaRPr lang="en-US"/>
          </a:p>
          <a:p>
            <a:r>
              <a:rPr lang="en-US"/>
              <a:t>Properties:</a:t>
            </a:r>
            <a:endParaRPr lang="en-US"/>
          </a:p>
          <a:p>
            <a:pPr lvl="1"/>
            <a:r>
              <a:rPr lang="en-US"/>
              <a:t>Attributes or metadata associated with nodes and edges.</a:t>
            </a:r>
            <a:endParaRPr lang="en-US"/>
          </a:p>
          <a:p>
            <a:pPr lvl="1"/>
            <a:r>
              <a:rPr lang="en-US"/>
              <a:t>Example: A user node might have properties like name, age, and email, while a friendship edge might have properties like start date and relationship type.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</a:t>
            </a:r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987925" y="552450"/>
            <a:ext cx="7044690" cy="5441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09295" y="2188210"/>
            <a:ext cx="45993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 graph database stores nodes (Supplier, Product, etc) and their relationships (e.g. Supplier SUPPLIES Product).</a:t>
            </a: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Property Graph Model:</a:t>
            </a:r>
            <a:endParaRPr lang="en-US"/>
          </a:p>
          <a:p>
            <a:pPr lvl="1"/>
            <a:r>
              <a:rPr lang="en-US"/>
              <a:t>The most common graph data model.</a:t>
            </a:r>
            <a:endParaRPr lang="en-US"/>
          </a:p>
          <a:p>
            <a:pPr lvl="1"/>
            <a:r>
              <a:rPr lang="en-US"/>
              <a:t>Nodes and edges can have any number of properties.</a:t>
            </a:r>
            <a:endParaRPr lang="en-US"/>
          </a:p>
          <a:p>
            <a:pPr lvl="1"/>
            <a:r>
              <a:rPr lang="en-US"/>
              <a:t>Example: Neo4j uses the property graph model.</a:t>
            </a:r>
            <a:endParaRPr lang="en-US"/>
          </a:p>
          <a:p>
            <a:r>
              <a:rPr lang="en-US"/>
              <a:t>RDF (Resource Description Framework) Model:</a:t>
            </a:r>
            <a:endParaRPr lang="en-US"/>
          </a:p>
          <a:p>
            <a:pPr lvl="1"/>
            <a:r>
              <a:rPr lang="en-US"/>
              <a:t>Uses triples to represent data, consisting of subject, predicate, and object.</a:t>
            </a:r>
            <a:endParaRPr lang="en-US"/>
          </a:p>
          <a:p>
            <a:pPr lvl="1"/>
            <a:r>
              <a:rPr lang="en-US"/>
              <a:t>Often used for semantic web and linked data applications.</a:t>
            </a:r>
            <a:endParaRPr lang="en-US"/>
          </a:p>
          <a:p>
            <a:pPr lvl="1"/>
            <a:r>
              <a:rPr lang="en-US"/>
              <a:t>Example: Apache Jena and RDF4J.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Flexibility:</a:t>
            </a:r>
            <a:endParaRPr lang="en-US"/>
          </a:p>
          <a:p>
            <a:pPr lvl="1"/>
            <a:r>
              <a:rPr lang="en-US"/>
              <a:t>Schema-less nature allows for easy modifications and extensions of the graph structure.</a:t>
            </a:r>
            <a:endParaRPr lang="en-US"/>
          </a:p>
          <a:p>
            <a:pPr lvl="1"/>
            <a:r>
              <a:rPr lang="en-US"/>
              <a:t>Suitable for semi-structured and evolving data.</a:t>
            </a:r>
            <a:endParaRPr lang="en-US"/>
          </a:p>
          <a:p>
            <a:r>
              <a:rPr lang="en-US"/>
              <a:t>Expressiveness:</a:t>
            </a:r>
            <a:endParaRPr lang="en-US"/>
          </a:p>
          <a:p>
            <a:pPr lvl="1"/>
            <a:r>
              <a:rPr lang="en-US"/>
              <a:t>Natural way to represent relationships and connections.</a:t>
            </a:r>
            <a:endParaRPr lang="en-US"/>
          </a:p>
          <a:p>
            <a:pPr lvl="1"/>
            <a:r>
              <a:rPr lang="en-US"/>
              <a:t>Enables complex queries involving traversals and pattern matching.</a:t>
            </a:r>
            <a:endParaRPr lang="en-US"/>
          </a:p>
          <a:p>
            <a:r>
              <a:rPr lang="en-US"/>
              <a:t>Performance:</a:t>
            </a:r>
            <a:endParaRPr lang="en-US"/>
          </a:p>
          <a:p>
            <a:pPr lvl="1"/>
            <a:r>
              <a:rPr lang="en-US"/>
              <a:t>Efficient for querying and traversing deep and complex relationships.</a:t>
            </a:r>
            <a:endParaRPr lang="en-US"/>
          </a:p>
          <a:p>
            <a:pPr lvl="1"/>
            <a:r>
              <a:rPr lang="en-US"/>
              <a:t>Optimized for graph operations like shortest path, neighborhood search, and subgraph matching.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 (Cont.)</a:t>
            </a:r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346075" y="1390650"/>
          <a:ext cx="11474450" cy="629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/>
                <a:gridCol w="2294890"/>
                <a:gridCol w="2294890"/>
                <a:gridCol w="2294890"/>
                <a:gridCol w="2294890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Column-Family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Columns grouped into families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Optimized read/write operations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Time-series data, big data applications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Cassandra, HBase</a:t>
                      </a:r>
                      <a:endParaRPr lang="en-US" b="0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Graph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Nodes and edges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Explicitly stored edges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Social networks, recommendation engines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Neo4j, OrientDB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Multi-Model Databases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Supports multiple data models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Various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Flexible data handling, diverse 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ArangoDB, Couchbase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Complexity:</a:t>
            </a:r>
            <a:endParaRPr lang="en-US"/>
          </a:p>
          <a:p>
            <a:pPr lvl="1"/>
            <a:r>
              <a:rPr lang="en-US"/>
              <a:t>Can become complex to manage and visualize as the graph grows in size and density.</a:t>
            </a:r>
            <a:endParaRPr lang="en-US"/>
          </a:p>
          <a:p>
            <a:pPr lvl="1"/>
            <a:r>
              <a:rPr lang="en-US"/>
              <a:t>Requires specialized knowledge for effective use and optimization.</a:t>
            </a:r>
            <a:endParaRPr lang="en-US"/>
          </a:p>
          <a:p>
            <a:r>
              <a:rPr lang="en-US"/>
              <a:t>Scalability:</a:t>
            </a:r>
            <a:endParaRPr lang="en-US"/>
          </a:p>
          <a:p>
            <a:pPr lvl="1"/>
            <a:r>
              <a:rPr lang="en-US"/>
              <a:t>While some graph databases scale horizontally, handling very large graphs can be challenging compared to simpler data models.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r>
              <a:rPr lang="en-US"/>
              <a:t>Social Networks:</a:t>
            </a:r>
            <a:endParaRPr lang="en-US"/>
          </a:p>
          <a:p>
            <a:pPr lvl="1"/>
            <a:r>
              <a:rPr lang="en-US"/>
              <a:t>Modeling users and their relationships (friendships, follows, likes).</a:t>
            </a:r>
            <a:endParaRPr lang="en-US"/>
          </a:p>
          <a:p>
            <a:pPr lvl="1"/>
            <a:r>
              <a:rPr lang="en-US"/>
              <a:t>Example: Finding friends of friends, recommending new connections.</a:t>
            </a:r>
            <a:endParaRPr lang="en-US"/>
          </a:p>
          <a:p>
            <a:r>
              <a:rPr lang="en-US"/>
              <a:t>Recommendation Engines:</a:t>
            </a:r>
            <a:endParaRPr lang="en-US"/>
          </a:p>
          <a:p>
            <a:pPr lvl="1"/>
            <a:r>
              <a:rPr lang="en-US"/>
              <a:t>Using relationships between users, items, and their interactions to provide recommendations.</a:t>
            </a:r>
            <a:endParaRPr lang="en-US"/>
          </a:p>
          <a:p>
            <a:pPr lvl="1"/>
            <a:r>
              <a:rPr lang="en-US"/>
              <a:t>Example: Product recommendations based on user behavior and preferences.</a:t>
            </a:r>
            <a:endParaRPr lang="en-US"/>
          </a:p>
          <a:p>
            <a:r>
              <a:rPr lang="en-US"/>
              <a:t>Fraud Detection:</a:t>
            </a:r>
            <a:endParaRPr lang="en-US"/>
          </a:p>
          <a:p>
            <a:pPr lvl="1"/>
            <a:r>
              <a:rPr lang="en-US"/>
              <a:t>Analyzing transaction patterns and relationships to detect anomalies and fraudulent activities.</a:t>
            </a:r>
            <a:endParaRPr lang="en-US"/>
          </a:p>
          <a:p>
            <a:pPr lvl="1"/>
            <a:r>
              <a:rPr lang="en-US"/>
              <a:t>Example: Detecting suspicious transaction patterns in financial networks.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Knowledge Graphs:</a:t>
            </a:r>
            <a:endParaRPr lang="en-US"/>
          </a:p>
          <a:p>
            <a:pPr lvl="1"/>
            <a:r>
              <a:rPr lang="en-US"/>
              <a:t>Integrating and linking various data sources to create a comprehensive knowledge base.</a:t>
            </a:r>
            <a:endParaRPr lang="en-US"/>
          </a:p>
          <a:p>
            <a:pPr lvl="1"/>
            <a:r>
              <a:rPr lang="en-US"/>
              <a:t>Example: Google's Knowledge Graph, which connects information about people, places, and things.</a:t>
            </a:r>
            <a:endParaRPr lang="en-US"/>
          </a:p>
          <a:p>
            <a:r>
              <a:rPr lang="en-US"/>
              <a:t>Network and IT Operations:</a:t>
            </a:r>
            <a:endParaRPr lang="en-US"/>
          </a:p>
          <a:p>
            <a:pPr lvl="1"/>
            <a:r>
              <a:rPr lang="en-US"/>
              <a:t>Managing and analyzing network topologies, IT infrastructure, and dependencies.</a:t>
            </a:r>
            <a:endParaRPr lang="en-US"/>
          </a:p>
          <a:p>
            <a:pPr lvl="1"/>
            <a:r>
              <a:rPr lang="en-US"/>
              <a:t>Example: Visualizing and diagnosing network issues and dependencies.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Neo4j:</a:t>
            </a:r>
            <a:endParaRPr lang="en-US"/>
          </a:p>
          <a:p>
            <a:pPr lvl="1"/>
            <a:r>
              <a:rPr lang="en-US"/>
              <a:t>A widely used property graph database with a rich set of features and tools.</a:t>
            </a:r>
            <a:endParaRPr lang="en-US"/>
          </a:p>
          <a:p>
            <a:pPr lvl="1"/>
            <a:r>
              <a:rPr lang="en-US"/>
              <a:t>Known for its Cypher query language.</a:t>
            </a:r>
            <a:endParaRPr lang="en-US"/>
          </a:p>
          <a:p>
            <a:r>
              <a:rPr lang="en-US"/>
              <a:t>ArangoDB:</a:t>
            </a:r>
            <a:endParaRPr lang="en-US"/>
          </a:p>
          <a:p>
            <a:pPr lvl="1"/>
            <a:r>
              <a:rPr lang="en-US"/>
              <a:t>A multi-model database supporting graph, document, and key-value data models.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Importance of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Data Organization: Helps in organizing and structuring data efficiently.</a:t>
            </a:r>
            <a:endParaRPr lang="en-US"/>
          </a:p>
          <a:p>
            <a:r>
              <a:rPr lang="en-US"/>
              <a:t>Data Integrity: Ensures the accuracy and consistency of data through constraints and rules.</a:t>
            </a:r>
            <a:endParaRPr lang="en-US"/>
          </a:p>
          <a:p>
            <a:r>
              <a:rPr lang="en-US"/>
              <a:t>Data Access: Facilitates easy and efficient access to data for queries and transactions.</a:t>
            </a:r>
            <a:endParaRPr lang="en-US"/>
          </a:p>
          <a:p>
            <a:r>
              <a:rPr lang="en-US"/>
              <a:t>Scalability: Allows databases to scale and handle large volumes of data.</a:t>
            </a:r>
            <a:endParaRPr lang="en-US"/>
          </a:p>
          <a:p>
            <a:r>
              <a:rPr lang="en-US"/>
              <a:t>Maintenance: Simplifies data management and maintenance over time.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Hierarchical Data Model </a:t>
            </a:r>
            <a:endParaRPr lang="en-US"/>
          </a:p>
          <a:p>
            <a:r>
              <a:rPr lang="en-US"/>
              <a:t>Relational Data Model</a:t>
            </a:r>
            <a:endParaRPr lang="en-US"/>
          </a:p>
          <a:p>
            <a:r>
              <a:rPr lang="en-US"/>
              <a:t>Document Data Model</a:t>
            </a:r>
            <a:endParaRPr lang="en-US"/>
          </a:p>
          <a:p>
            <a:r>
              <a:rPr lang="en-US" b="1"/>
              <a:t>Key-Value Data Model</a:t>
            </a:r>
            <a:endParaRPr lang="en-US" b="1"/>
          </a:p>
          <a:p>
            <a:r>
              <a:rPr lang="en-US"/>
              <a:t>Graph Data Model</a:t>
            </a:r>
            <a:endParaRPr lang="en-US"/>
          </a:p>
          <a:p>
            <a:r>
              <a:rPr lang="en-US"/>
              <a:t>Multi-Model Databases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Key-Value Data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key-value data model is one of the simplest forms of data storage paradigms and is widely used for its </a:t>
            </a:r>
            <a:r>
              <a:rPr lang="en-US" b="1"/>
              <a:t>performance</a:t>
            </a:r>
            <a:r>
              <a:rPr lang="en-US"/>
              <a:t>, scalability, and flexibility.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Keys</a:t>
            </a:r>
            <a:endParaRPr lang="en-US"/>
          </a:p>
          <a:p>
            <a:pPr lvl="1"/>
            <a:r>
              <a:rPr lang="en-US"/>
              <a:t>Unique identifiers used to reference values.</a:t>
            </a:r>
            <a:endParaRPr lang="en-US"/>
          </a:p>
          <a:p>
            <a:pPr lvl="1"/>
            <a:r>
              <a:rPr lang="en-US"/>
              <a:t>Typically, keys are simple, such as strings or numbers.</a:t>
            </a:r>
            <a:endParaRPr lang="en-US"/>
          </a:p>
          <a:p>
            <a:pPr lvl="0"/>
            <a:r>
              <a:rPr lang="en-US"/>
              <a:t>Values</a:t>
            </a:r>
            <a:endParaRPr lang="en-US"/>
          </a:p>
          <a:p>
            <a:pPr lvl="1"/>
            <a:r>
              <a:rPr lang="en-US"/>
              <a:t>The data or information associated with a key.</a:t>
            </a:r>
            <a:endParaRPr lang="en-US"/>
          </a:p>
          <a:p>
            <a:pPr lvl="1"/>
            <a:r>
              <a:rPr lang="en-US"/>
              <a:t>Can be of various types, such as strings, numbers, JSON objects, binary data, or any arbitrary data structure.</a:t>
            </a: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Key-Value Pair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fundamental unit of the key-value model, consisting of a unique key and its associated value.</a:t>
            </a:r>
            <a:endParaRPr lang="en-US"/>
          </a:p>
          <a:p>
            <a:r>
              <a:rPr lang="en-US"/>
              <a:t>Example: "user123": {"name": "John Doe", "email": "john.doe@example.com"}.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Get:</a:t>
            </a:r>
            <a:endParaRPr lang="en-US"/>
          </a:p>
          <a:p>
            <a:pPr lvl="1"/>
            <a:r>
              <a:rPr lang="en-US"/>
              <a:t>Retrieves the value associated with a given key.</a:t>
            </a:r>
            <a:endParaRPr lang="en-US"/>
          </a:p>
          <a:p>
            <a:pPr lvl="1"/>
            <a:r>
              <a:rPr lang="en-US"/>
              <a:t>Example: GET "user123" might return {"name": "John Doe", "email": "john.doe@example.com"}.</a:t>
            </a:r>
            <a:endParaRPr lang="en-US"/>
          </a:p>
          <a:p>
            <a:r>
              <a:rPr lang="en-US"/>
              <a:t>Put:</a:t>
            </a:r>
            <a:endParaRPr lang="en-US"/>
          </a:p>
          <a:p>
            <a:pPr lvl="1"/>
            <a:r>
              <a:rPr lang="en-US"/>
              <a:t>Inserts or updates the value associated with a given key.</a:t>
            </a:r>
            <a:endParaRPr lang="en-US"/>
          </a:p>
          <a:p>
            <a:pPr lvl="1"/>
            <a:r>
              <a:rPr lang="en-US"/>
              <a:t>Example: PUT "user123" {"name": "John Doe", "email": "john.doe@example.com"}.</a:t>
            </a:r>
            <a:endParaRPr lang="en-US"/>
          </a:p>
          <a:p>
            <a:r>
              <a:rPr lang="en-US"/>
              <a:t>Delete:</a:t>
            </a:r>
            <a:endParaRPr lang="en-US"/>
          </a:p>
          <a:p>
            <a:pPr lvl="1"/>
            <a:r>
              <a:rPr lang="en-US"/>
              <a:t>Removes the key-value pair associated with a given key.</a:t>
            </a:r>
            <a:endParaRPr lang="en-US"/>
          </a:p>
          <a:p>
            <a:pPr lvl="1"/>
            <a:r>
              <a:rPr lang="en-US"/>
              <a:t>Example: DELETE "user123".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11472</Words>
  <Application>WPS Presentation</Application>
  <PresentationFormat>Widescreen</PresentationFormat>
  <Paragraphs>399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Exploratory analysis of Big Data and Cloud EDABDC</vt:lpstr>
      <vt:lpstr>Common data models </vt:lpstr>
      <vt:lpstr>Common data models (Cont.)</vt:lpstr>
      <vt:lpstr>Importance of Data Models</vt:lpstr>
      <vt:lpstr>Common data models</vt:lpstr>
      <vt:lpstr>Key-Value Data Model</vt:lpstr>
      <vt:lpstr>Key Concepts</vt:lpstr>
      <vt:lpstr>Key-Value Pair</vt:lpstr>
      <vt:lpstr>Operations</vt:lpstr>
      <vt:lpstr>Advantages</vt:lpstr>
      <vt:lpstr>Disadvantages</vt:lpstr>
      <vt:lpstr>key-value data model use cases </vt:lpstr>
      <vt:lpstr>Popular Key-Value Databases</vt:lpstr>
      <vt:lpstr>PowerPoint 演示文稿</vt:lpstr>
      <vt:lpstr>in-memory database</vt:lpstr>
      <vt:lpstr>Redis key types</vt:lpstr>
      <vt:lpstr>Redis key types</vt:lpstr>
      <vt:lpstr>Redis key types</vt:lpstr>
      <vt:lpstr>Redis key types</vt:lpstr>
      <vt:lpstr>Redis key types</vt:lpstr>
      <vt:lpstr>Redis key types</vt:lpstr>
      <vt:lpstr>Redis key types</vt:lpstr>
      <vt:lpstr>Search </vt:lpstr>
      <vt:lpstr>Common data models</vt:lpstr>
      <vt:lpstr>Graph data model </vt:lpstr>
      <vt:lpstr>Key Concepts</vt:lpstr>
      <vt:lpstr>Graph </vt:lpstr>
      <vt:lpstr>Graph Data Structures</vt:lpstr>
      <vt:lpstr>Graph data model Advantages</vt:lpstr>
      <vt:lpstr>Disadvantages</vt:lpstr>
      <vt:lpstr>Graph data model use cases </vt:lpstr>
      <vt:lpstr>Graph data model use cases </vt:lpstr>
      <vt:lpstr>Tools 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PC</cp:lastModifiedBy>
  <cp:revision>125</cp:revision>
  <dcterms:created xsi:type="dcterms:W3CDTF">2024-05-27T12:15:00Z</dcterms:created>
  <dcterms:modified xsi:type="dcterms:W3CDTF">2024-06-10T06:44:46Z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64CA65B98C9049B2BE9994B864F6B5BF_13</vt:lpwstr>
  </property>
  <property fmtid="{D5CDD505-2E9C-101B-9397-08002B2CF9AE}" pid="3" name="KSOProductBuildVer">
    <vt:lpwstr>1033-12.2.0.13472</vt:lpwstr>
  </property>
</Properties>
</file>