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3"/>
    <p:sldId id="602" r:id="rId4"/>
    <p:sldId id="603" r:id="rId5"/>
    <p:sldId id="604" r:id="rId6"/>
    <p:sldId id="606" r:id="rId7"/>
    <p:sldId id="605" r:id="rId8"/>
    <p:sldId id="607" r:id="rId9"/>
    <p:sldId id="608" r:id="rId10"/>
    <p:sldId id="609" r:id="rId11"/>
    <p:sldId id="610" r:id="rId12"/>
    <p:sldId id="611" r:id="rId13"/>
    <p:sldId id="612" r:id="rId14"/>
    <p:sldId id="613" r:id="rId15"/>
    <p:sldId id="614" r:id="rId16"/>
    <p:sldId id="615" r:id="rId17"/>
    <p:sldId id="616" r:id="rId18"/>
    <p:sldId id="619" r:id="rId19"/>
    <p:sldId id="620" r:id="rId20"/>
    <p:sldId id="621" r:id="rId21"/>
    <p:sldId id="622" r:id="rId22"/>
    <p:sldId id="623" r:id="rId23"/>
    <p:sldId id="624" r:id="rId24"/>
    <p:sldId id="625" r:id="rId25"/>
    <p:sldId id="626" r:id="rId26"/>
    <p:sldId id="627" r:id="rId27"/>
    <p:sldId id="628" r:id="rId28"/>
    <p:sldId id="629" r:id="rId29"/>
    <p:sldId id="630" r:id="rId30"/>
    <p:sldId id="631" r:id="rId31"/>
    <p:sldId id="632" r:id="rId32"/>
    <p:sldId id="633" r:id="rId33"/>
    <p:sldId id="634" r:id="rId34"/>
    <p:sldId id="635" r:id="rId35"/>
    <p:sldId id="636" r:id="rId36"/>
    <p:sldId id="637" r:id="rId37"/>
    <p:sldId id="638" r:id="rId38"/>
    <p:sldId id="26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andas.pydata.org/pandas-docs/version/0.23/generated/pandas.DataFrame.from_dict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andas.pydata.org/pandas-docs/stable/reference/api/pandas.DataFrame.to_json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rouplens.org/datasets/movielen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andas.pydata.org/pandas-docs/stable/getting_started/install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earndatasci.com/tutorials/python-pandas-tutorial-complete-introduction-for-beginners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pandas.pydata.org/pandas-docs/stable/reference/plotting.html" TargetMode="External"/><Relationship Id="rId4" Type="http://schemas.openxmlformats.org/officeDocument/2006/relationships/hyperlink" Target="https://pandas.pydata.org/pandas-docs/stable/reference/series.html" TargetMode="External"/><Relationship Id="rId3" Type="http://schemas.openxmlformats.org/officeDocument/2006/relationships/hyperlink" Target="https://pandas.pydata.org/pandas-docs/stable/reference/frame.html" TargetMode="External"/><Relationship Id="rId2" Type="http://schemas.openxmlformats.org/officeDocument/2006/relationships/hyperlink" Target="https://pandas.pydata.org/pandas-docs/stable/reference/io.html" TargetMode="External"/><Relationship Id="rId1" Type="http://schemas.openxmlformats.org/officeDocument/2006/relationships/hyperlink" Target="https://pandas.pydata.org/pandas-docs/stable/index.htm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analysis of Big Data and Cloud EDABDC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Preparing and processing data with Azure Data Factory</a:t>
            </a:r>
            <a:endParaRPr lang="en-US"/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4328160" y="4142740"/>
            <a:ext cx="4101465" cy="2534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894"/>
            <a:ext cx="10515600" cy="814975"/>
          </a:xfrm>
        </p:spPr>
        <p:txBody>
          <a:bodyPr/>
          <a:lstStyle/>
          <a:p>
            <a:pPr algn="ctr"/>
            <a:r>
              <a:rPr lang="en-US" b="1" dirty="0"/>
              <a:t>How did that work?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8294"/>
            <a:ext cx="10515600" cy="1534520"/>
          </a:xfrm>
        </p:spPr>
        <p:txBody>
          <a:bodyPr>
            <a:normAutofit/>
          </a:bodyPr>
          <a:lstStyle/>
          <a:p>
            <a:r>
              <a:rPr lang="en-US" sz="2000" dirty="0"/>
              <a:t>Each (</a:t>
            </a:r>
            <a:r>
              <a:rPr lang="en-US" sz="2000" dirty="0">
                <a:solidFill>
                  <a:srgbClr val="FF0000"/>
                </a:solidFill>
              </a:rPr>
              <a:t>key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value</a:t>
            </a:r>
            <a:r>
              <a:rPr lang="en-US" sz="2000" dirty="0"/>
              <a:t>) item in data corresponds to a </a:t>
            </a:r>
            <a:r>
              <a:rPr lang="en-US" sz="2000" dirty="0">
                <a:solidFill>
                  <a:srgbClr val="FF0000"/>
                </a:solidFill>
              </a:rPr>
              <a:t>column</a:t>
            </a:r>
            <a:r>
              <a:rPr lang="en-US" sz="2000" dirty="0"/>
              <a:t> in the resulting </a:t>
            </a:r>
            <a:r>
              <a:rPr lang="en-US" sz="2000" dirty="0" err="1">
                <a:solidFill>
                  <a:srgbClr val="0070C0"/>
                </a:solidFill>
              </a:rPr>
              <a:t>DataFrame</a:t>
            </a:r>
            <a:r>
              <a:rPr lang="en-US" sz="2000" dirty="0"/>
              <a:t>.</a:t>
            </a:r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Index</a:t>
            </a:r>
            <a:r>
              <a:rPr lang="en-US" sz="2000" dirty="0"/>
              <a:t> of this </a:t>
            </a:r>
            <a:r>
              <a:rPr lang="en-US" sz="2000" u="sng" dirty="0" err="1"/>
              <a:t>DataFrame</a:t>
            </a:r>
            <a:r>
              <a:rPr lang="en-US" sz="2000" dirty="0"/>
              <a:t> was given to us on creation as the numbers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0-3</a:t>
            </a:r>
            <a:r>
              <a:rPr lang="en-US" sz="2000" dirty="0"/>
              <a:t>, but we could also create our own when we initialize the </a:t>
            </a:r>
            <a:r>
              <a:rPr lang="en-US" sz="2000" u="sng" dirty="0" err="1"/>
              <a:t>DataFrame</a:t>
            </a:r>
            <a:r>
              <a:rPr lang="en-US" sz="2000" dirty="0"/>
              <a:t>.</a:t>
            </a:r>
            <a:endParaRPr lang="en-US" sz="2000" dirty="0"/>
          </a:p>
          <a:p>
            <a:r>
              <a:rPr lang="en-US" sz="2000" dirty="0"/>
              <a:t>E.g. if you want to have customer names as the </a:t>
            </a:r>
            <a:r>
              <a:rPr lang="en-US" sz="2000" dirty="0">
                <a:solidFill>
                  <a:srgbClr val="FF0000"/>
                </a:solidFill>
              </a:rPr>
              <a:t>index</a:t>
            </a:r>
            <a:r>
              <a:rPr lang="en-US" sz="2000" dirty="0"/>
              <a:t>: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886700" y="4006071"/>
            <a:ext cx="4055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now we could locate a customer's order by using their names: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31064" y="3142239"/>
            <a:ext cx="104796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(data, index=[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'Ahmad'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'Ali'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Rashed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'Hamza'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460" y="3855396"/>
            <a:ext cx="3452317" cy="252871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886700" y="4888772"/>
            <a:ext cx="19768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df.loc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'Ali'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0" y="5494375"/>
            <a:ext cx="3467100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4094"/>
            <a:ext cx="10515600" cy="63962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pandas.DataFrame.</a:t>
            </a:r>
            <a:r>
              <a:rPr lang="en-US" b="1" dirty="0" err="1">
                <a:solidFill>
                  <a:srgbClr val="0070C0"/>
                </a:solidFill>
              </a:rPr>
              <a:t>from_dict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0308" y="1113551"/>
            <a:ext cx="1151079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pandas.DataFrame.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from_dict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orient='columns',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=None, columns=None)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0308" y="1687354"/>
            <a:ext cx="117201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data</a:t>
            </a:r>
            <a:r>
              <a:rPr lang="en-US" sz="2000" dirty="0"/>
              <a:t> : </a:t>
            </a:r>
            <a:r>
              <a:rPr lang="en-US" sz="2000" dirty="0" err="1"/>
              <a:t>dict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Of the form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field:array-like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/>
              <a:t>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field:dict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/>
              <a:t>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orient</a:t>
            </a:r>
            <a:r>
              <a:rPr lang="en-US" sz="2000" dirty="0"/>
              <a:t> 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{‘columns’, ‘index’}</a:t>
            </a:r>
            <a:r>
              <a:rPr lang="en-US" sz="2000" dirty="0"/>
              <a:t>, </a:t>
            </a:r>
            <a:r>
              <a:rPr lang="en-US" sz="2000" u="sng" dirty="0"/>
              <a:t>default</a:t>
            </a:r>
            <a:r>
              <a:rPr lang="en-US" sz="2000" dirty="0"/>
              <a:t> ‘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US" sz="2000" dirty="0"/>
              <a:t>’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“orientation” of the data. 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keys of the passed </a:t>
            </a:r>
            <a:r>
              <a:rPr lang="en-US" sz="2000" dirty="0" err="1"/>
              <a:t>dict</a:t>
            </a:r>
            <a:r>
              <a:rPr lang="en-US" sz="2000" dirty="0"/>
              <a:t> should be the columns of the resulting </a:t>
            </a:r>
            <a:r>
              <a:rPr lang="en-US" sz="2000" dirty="0" err="1"/>
              <a:t>DataFrame</a:t>
            </a:r>
            <a:r>
              <a:rPr lang="en-US" sz="2000" dirty="0"/>
              <a:t>, pass ‘columns’ (default). 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Otherwise if the keys should be rows, pass ‘index’.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dtype</a:t>
            </a:r>
            <a:r>
              <a:rPr lang="en-US" sz="2000" dirty="0"/>
              <a:t> 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000" dirty="0"/>
              <a:t>, default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Data type to force, otherwise infer.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columns</a:t>
            </a:r>
            <a:r>
              <a:rPr lang="en-US" sz="2000" dirty="0"/>
              <a:t> 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/>
              <a:t>, default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Column labels to use when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orient='index'</a:t>
            </a:r>
            <a:r>
              <a:rPr lang="en-US" sz="2000" dirty="0"/>
              <a:t>. Raises a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2000" dirty="0"/>
              <a:t> if used with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orient='columns'</a:t>
            </a:r>
            <a:r>
              <a:rPr lang="en-US" sz="2000" dirty="0"/>
              <a:t>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80012" y="6407353"/>
            <a:ext cx="11631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1"/>
              </a:rPr>
              <a:t>https://pandas.pydata.org/pandas-docs/version/0.23/generated/pandas.DataFrame.from_dict.html</a:t>
            </a:r>
            <a:r>
              <a:rPr lang="en-US" sz="1600" dirty="0"/>
              <a:t> 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916523"/>
            <a:ext cx="10515600" cy="15292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/>
              <a:t>Loading a </a:t>
            </a:r>
            <a:r>
              <a:rPr lang="en-US" sz="6600" b="1" dirty="0" err="1"/>
              <a:t>DataFrame</a:t>
            </a:r>
            <a:r>
              <a:rPr lang="en-US" sz="6600" b="1" dirty="0"/>
              <a:t> from files</a:t>
            </a:r>
            <a:endParaRPr lang="en-US" sz="6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4017" r="4006"/>
          <a:stretch>
            <a:fillRect/>
          </a:stretch>
        </p:blipFill>
        <p:spPr>
          <a:xfrm>
            <a:off x="78105" y="2828925"/>
            <a:ext cx="12023090" cy="3540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9517"/>
          </a:xfrm>
        </p:spPr>
        <p:txBody>
          <a:bodyPr/>
          <a:lstStyle/>
          <a:p>
            <a:pPr algn="ctr"/>
            <a:r>
              <a:rPr lang="en-US" dirty="0"/>
              <a:t>Reading data from a CSV file</a:t>
            </a:r>
            <a:endParaRPr lang="en-US" dirty="0"/>
          </a:p>
        </p:txBody>
      </p:sp>
      <p:sp>
        <p:nvSpPr>
          <p:cNvPr id="10" name="Bent-Up Arrow 9"/>
          <p:cNvSpPr/>
          <p:nvPr/>
        </p:nvSpPr>
        <p:spPr>
          <a:xfrm flipV="1">
            <a:off x="4425941" y="1645304"/>
            <a:ext cx="1130595" cy="903768"/>
          </a:xfrm>
          <a:prstGeom prst="bentUpArrow">
            <a:avLst>
              <a:gd name="adj1" fmla="val 25000"/>
              <a:gd name="adj2" fmla="val 28175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356" y="1254642"/>
            <a:ext cx="3896543" cy="30860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941" y="2654720"/>
            <a:ext cx="7400925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2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Reading data from CSVs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276"/>
            <a:ext cx="10515600" cy="531985"/>
          </a:xfrm>
        </p:spPr>
        <p:txBody>
          <a:bodyPr>
            <a:normAutofit/>
          </a:bodyPr>
          <a:lstStyle/>
          <a:p>
            <a:r>
              <a:rPr lang="en-US" sz="2000" dirty="0"/>
              <a:t>With CSV files, all you need is a single line to load in the data: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157689" y="1988278"/>
            <a:ext cx="44582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'dataset.csv'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38200" y="3687323"/>
            <a:ext cx="10707477" cy="69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CSVs don't have indexes like our </a:t>
            </a:r>
            <a:r>
              <a:rPr lang="en-US" sz="2000" dirty="0" err="1"/>
              <a:t>DataFrames</a:t>
            </a:r>
            <a:r>
              <a:rPr lang="en-US" sz="2000" dirty="0"/>
              <a:t>, so all we need to do is just designate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sz="2000" dirty="0"/>
              <a:t> when reading: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157689" y="4562112"/>
            <a:ext cx="625042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'dataset.csv'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58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9436" y="5516055"/>
            <a:ext cx="59623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Note: here we're setting the </a:t>
            </a:r>
            <a:r>
              <a:rPr lang="en-US" sz="2000" i="1" u="sng" dirty="0"/>
              <a:t>index to be column zero</a:t>
            </a:r>
            <a:r>
              <a:rPr lang="en-US" sz="2000" i="1" dirty="0"/>
              <a:t>.</a:t>
            </a:r>
            <a:endParaRPr lang="en-US" sz="20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8791" y="1641265"/>
            <a:ext cx="3155874" cy="19365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791" y="4554882"/>
            <a:ext cx="2472828" cy="18230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Reading data from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40457"/>
          </a:xfrm>
        </p:spPr>
        <p:txBody>
          <a:bodyPr>
            <a:normAutofit/>
          </a:bodyPr>
          <a:lstStyle/>
          <a:p>
            <a:r>
              <a:rPr lang="en-US" sz="2000" dirty="0"/>
              <a:t>If you have a JSON file — which is essentially a stored Python </a:t>
            </a:r>
            <a:r>
              <a:rPr lang="en-US" sz="2000" dirty="0" err="1"/>
              <a:t>dict</a:t>
            </a:r>
            <a:r>
              <a:rPr lang="en-US" sz="2000" dirty="0"/>
              <a:t> — pandas can read this just as easily: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838200" y="2801019"/>
            <a:ext cx="526297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read_json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dataset.json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38200" y="4094218"/>
            <a:ext cx="10515600" cy="20531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/>
              <a:t>Notice this time our index came with us correctly since using JSON allowed indexes to work through nesting.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Pandas will try to figure out how to create a </a:t>
            </a:r>
            <a:r>
              <a:rPr lang="en-US" sz="2000" dirty="0" err="1"/>
              <a:t>DataFrame</a:t>
            </a:r>
            <a:r>
              <a:rPr lang="en-US" sz="2000" dirty="0"/>
              <a:t> by analyzing structure of your JSON, and sometimes it doesn't get it right. 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Often you'll need to set the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orient</a:t>
            </a:r>
            <a:r>
              <a:rPr lang="en-US" sz="2000" dirty="0"/>
              <a:t> keyword argument depending on the structure</a:t>
            </a:r>
            <a:endParaRPr lang="en-US" sz="2000" dirty="0"/>
          </a:p>
        </p:txBody>
      </p:sp>
      <p:sp>
        <p:nvSpPr>
          <p:cNvPr id="5" name="Text Box 4"/>
          <p:cNvSpPr txBox="1"/>
          <p:nvPr/>
        </p:nvSpPr>
        <p:spPr>
          <a:xfrm>
            <a:off x="5452110" y="671703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</a:t>
            </a:r>
            <a:r>
              <a:rPr lang="en-US" dirty="0">
                <a:solidFill>
                  <a:srgbClr val="FF0000"/>
                </a:solidFill>
              </a:rPr>
              <a:t>#1:</a:t>
            </a:r>
            <a:r>
              <a:rPr lang="en-US" dirty="0"/>
              <a:t>Reading data from JSON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093186"/>
            <a:ext cx="5534025" cy="168592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849991" y="4457684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4115972" y="3290319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4486"/>
            <a:ext cx="9867900" cy="1409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718" y="3988895"/>
            <a:ext cx="2504382" cy="189450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916"/>
          </a:xfrm>
        </p:spPr>
        <p:txBody>
          <a:bodyPr/>
          <a:lstStyle/>
          <a:p>
            <a:pPr algn="ctr"/>
            <a:r>
              <a:rPr lang="en-US" dirty="0"/>
              <a:t>Converting back to a CSV or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46139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So after extensive work on cleaning your data, you’re now ready to save it as a file of your choice. Similar to the ways we read in data, pandas provides intuitive commands to save it: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When we save JSON and CSV files, all we have to input into those functions is our desired filename with the appropriate file extension.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977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to_csv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'new_dataset.csv'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 b="1" dirty="0">
              <a:solidFill>
                <a:srgbClr val="4D4D4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to_json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new_dataset.json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 b="1" dirty="0">
              <a:solidFill>
                <a:srgbClr val="4D4D4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0344" y="6406907"/>
            <a:ext cx="10051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Reference: </a:t>
            </a:r>
            <a:r>
              <a:rPr lang="en-US" sz="1400" dirty="0">
                <a:hlinkClick r:id="rId1"/>
              </a:rPr>
              <a:t>https://pandas.pydata.org/pandas-docs/stable/reference/api/pandas.DataFrame.to_json.html</a:t>
            </a:r>
            <a:r>
              <a:rPr lang="en-US" sz="1400" dirty="0"/>
              <a:t> 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08814" y="612001"/>
            <a:ext cx="9144000" cy="2387600"/>
          </a:xfrm>
        </p:spPr>
        <p:txBody>
          <a:bodyPr/>
          <a:lstStyle/>
          <a:p>
            <a:r>
              <a:rPr lang="en-US" b="1" dirty="0"/>
              <a:t>Most important </a:t>
            </a:r>
            <a:r>
              <a:rPr lang="en-US" b="1" dirty="0" err="1"/>
              <a:t>DataFrame</a:t>
            </a:r>
            <a:r>
              <a:rPr lang="en-US" b="1" dirty="0"/>
              <a:t> operations</a:t>
            </a:r>
            <a:endParaRPr lang="en-US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01749" y="3696926"/>
            <a:ext cx="10558130" cy="2236041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DataFrames</a:t>
            </a:r>
            <a:r>
              <a:rPr lang="en-US" sz="2000" dirty="0"/>
              <a:t> possess hundreds of methods and other operations that are crucial to any analysis. </a:t>
            </a:r>
            <a:endParaRPr lang="en-US" sz="2000" dirty="0"/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As a beginner, you should know the operations that:</a:t>
            </a:r>
            <a:endParaRPr lang="en-US" sz="2000" dirty="0"/>
          </a:p>
          <a:p>
            <a:pPr marL="800100" lvl="1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that perform </a:t>
            </a:r>
            <a:r>
              <a:rPr lang="en-US" u="sng" dirty="0">
                <a:solidFill>
                  <a:srgbClr val="FF0000"/>
                </a:solidFill>
              </a:rPr>
              <a:t>simple transformations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your data and those </a:t>
            </a:r>
            <a:endParaRPr lang="en-US" dirty="0"/>
          </a:p>
          <a:p>
            <a:pPr marL="800100" lvl="1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that provide </a:t>
            </a:r>
            <a:r>
              <a:rPr lang="en-US" u="sng" dirty="0"/>
              <a:t>fundamental statistical analysis</a:t>
            </a:r>
            <a:r>
              <a:rPr lang="en-US" dirty="0"/>
              <a:t> on your data.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Loading dataset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1980"/>
          </a:xfrm>
        </p:spPr>
        <p:txBody>
          <a:bodyPr>
            <a:normAutofit/>
          </a:bodyPr>
          <a:lstStyle/>
          <a:p>
            <a:r>
              <a:rPr lang="en-US" sz="2400" dirty="0"/>
              <a:t>We're loading this dataset from a CSV and designating the movie titles to be our index.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38200" y="2942487"/>
            <a:ext cx="1075651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"movies.csv"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sz="2000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"title"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6344516"/>
            <a:ext cx="427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"/>
              </a:rPr>
              <a:t>https://grouplens.org/datasets/movielens/</a:t>
            </a: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Pandas First Steps: </a:t>
            </a:r>
            <a:r>
              <a:rPr lang="en-US" b="1" dirty="0">
                <a:solidFill>
                  <a:srgbClr val="FF0000"/>
                </a:solidFill>
              </a:rPr>
              <a:t>install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import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116"/>
            <a:ext cx="10687493" cy="4486275"/>
          </a:xfrm>
        </p:spPr>
        <p:txBody>
          <a:bodyPr>
            <a:normAutofit/>
          </a:bodyPr>
          <a:lstStyle/>
          <a:p>
            <a:r>
              <a:rPr lang="en-US" sz="2400" dirty="0"/>
              <a:t>Pandas is an easy package to install. Open up your terminal program (shell or </a:t>
            </a:r>
            <a:r>
              <a:rPr lang="en-US" sz="2400" dirty="0" err="1"/>
              <a:t>cmd</a:t>
            </a:r>
            <a:r>
              <a:rPr lang="en-US" sz="2400" dirty="0"/>
              <a:t>) and install it using either of the following commands: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notebook </a:t>
            </a:r>
            <a:r>
              <a:rPr lang="en-US" sz="2400" dirty="0"/>
              <a:t>users, you can run this cell: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000" dirty="0"/>
              <a:t> at the beginning runs cells as if they were in a terminal.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To import pandas we usually import it with a shorter name since it's used so much: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245256" y="2616787"/>
            <a:ext cx="3570208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pandas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pip  install  pandas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64637" y="4296514"/>
            <a:ext cx="357020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!pip install pandas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45256" y="5829463"/>
            <a:ext cx="357020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6488668"/>
            <a:ext cx="66947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Installation</a:t>
            </a:r>
            <a:r>
              <a:rPr lang="en-US" sz="1400" dirty="0"/>
              <a:t>: </a:t>
            </a:r>
            <a:r>
              <a:rPr lang="en-US" sz="1400" dirty="0">
                <a:hlinkClick r:id="rId1"/>
              </a:rPr>
              <a:t>https://pandas.pydata.org/pandas-docs/stable/getting_started/install.html</a:t>
            </a:r>
            <a:r>
              <a:rPr lang="en-US" sz="1400" dirty="0"/>
              <a:t>  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Viewing your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first thing to do when opening a new dataset is print out a few rows to keep as a visual reference. We accomplish this with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.head()</a:t>
            </a:r>
            <a:r>
              <a:rPr lang="en-US" sz="2000" dirty="0"/>
              <a:t>: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.head() outputs the first five rows of your </a:t>
            </a:r>
            <a:r>
              <a:rPr lang="en-US" sz="2000" dirty="0" err="1"/>
              <a:t>DataFrame</a:t>
            </a:r>
            <a:r>
              <a:rPr lang="en-US" sz="2000" dirty="0"/>
              <a:t> by default, but we could also pass a number as well: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movies_df.head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000" dirty="0"/>
              <a:t> would output the top ten rows, for example.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To see the last five rows use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.tail()</a:t>
            </a:r>
            <a:r>
              <a:rPr lang="en-US" sz="2000" dirty="0"/>
              <a:t> that also accepts a number, and in this case we printing the bottom two rows.: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004764" y="2362985"/>
            <a:ext cx="23903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4764" y="5040083"/>
            <a:ext cx="252825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58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Getting info about your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464887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.info() </a:t>
            </a:r>
            <a:r>
              <a:rPr lang="en-US" sz="2000" dirty="0"/>
              <a:t>should be one of the very first commands you run after loading your data</a:t>
            </a:r>
            <a:endParaRPr lang="en-US" sz="2000" dirty="0"/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.info() </a:t>
            </a:r>
            <a:r>
              <a:rPr lang="en-US" sz="2000" dirty="0"/>
              <a:t>provides the essential details about your dataset, such as the number of rows and columns, the number of non-null values, what type of data is in each column, and how much memory your </a:t>
            </a:r>
            <a:r>
              <a:rPr lang="en-US" sz="2000" dirty="0" err="1"/>
              <a:t>DataFrame</a:t>
            </a:r>
            <a:r>
              <a:rPr lang="en-US" sz="2000" dirty="0"/>
              <a:t> is using.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597095" y="3244334"/>
            <a:ext cx="23903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4508" y="2922092"/>
            <a:ext cx="5677684" cy="25966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32096" y="5713610"/>
            <a:ext cx="225254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508" y="5713610"/>
            <a:ext cx="1514475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81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Handling duplicates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2192691"/>
          </a:xfrm>
        </p:spPr>
        <p:txBody>
          <a:bodyPr>
            <a:noAutofit/>
          </a:bodyPr>
          <a:lstStyle/>
          <a:p>
            <a:r>
              <a:rPr lang="en-US" sz="2000" dirty="0"/>
              <a:t>This dataset does not have duplicate rows, but it is always important to verify you aren't aggregating duplicate rows.</a:t>
            </a:r>
            <a:endParaRPr lang="en-US" sz="2000" dirty="0"/>
          </a:p>
          <a:p>
            <a:r>
              <a:rPr lang="en-US" sz="2000" dirty="0"/>
              <a:t>To demonstrate, let's simply just double up our movies </a:t>
            </a:r>
            <a:r>
              <a:rPr lang="en-US" sz="2000" dirty="0" err="1"/>
              <a:t>DataFrame</a:t>
            </a:r>
            <a:r>
              <a:rPr lang="en-US" sz="2000" dirty="0"/>
              <a:t> by appending it to itself:</a:t>
            </a:r>
            <a:endParaRPr lang="en-US" sz="2000" dirty="0"/>
          </a:p>
          <a:p>
            <a:r>
              <a:rPr lang="en-US" sz="2000" dirty="0"/>
              <a:t>Using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append() </a:t>
            </a:r>
            <a:r>
              <a:rPr lang="en-US" sz="2000" dirty="0"/>
              <a:t>will return a copy without affecting the original </a:t>
            </a:r>
            <a:r>
              <a:rPr lang="en-US" sz="2000" dirty="0" err="1"/>
              <a:t>DataFrame</a:t>
            </a:r>
            <a:r>
              <a:rPr lang="en-US" sz="2000" dirty="0"/>
              <a:t>. We are capturing this copy in </a:t>
            </a:r>
            <a:r>
              <a:rPr lang="en-US" sz="2000" b="1" dirty="0"/>
              <a:t>temp</a:t>
            </a:r>
            <a:r>
              <a:rPr lang="en-US" sz="2000" dirty="0"/>
              <a:t> so we aren't working with the real data.</a:t>
            </a:r>
            <a:endParaRPr lang="en-US" sz="2000" dirty="0"/>
          </a:p>
          <a:p>
            <a:r>
              <a:rPr lang="en-US" sz="2000" dirty="0"/>
              <a:t>Notice call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.shape</a:t>
            </a:r>
            <a:r>
              <a:rPr lang="en-US" sz="2000" dirty="0"/>
              <a:t> quickly proves our </a:t>
            </a:r>
            <a:r>
              <a:rPr lang="en-US" sz="2000" dirty="0" err="1"/>
              <a:t>DataFrame</a:t>
            </a:r>
            <a:r>
              <a:rPr lang="en-US" sz="2000" dirty="0"/>
              <a:t> rows have doubled.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048000" y="4131204"/>
            <a:ext cx="60960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b="1" dirty="0">
              <a:solidFill>
                <a:srgbClr val="4D4D4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en-US" b="1" i="0" dirty="0">
              <a:solidFill>
                <a:srgbClr val="4D4D4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1106" y="4131204"/>
            <a:ext cx="2037116" cy="9392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5152157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proxima-nova"/>
              </a:rPr>
              <a:t>Now we can try dropping duplicates: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5572945"/>
            <a:ext cx="60960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b="1" dirty="0">
              <a:solidFill>
                <a:srgbClr val="4D4D4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en-US" b="1" i="0" dirty="0">
              <a:solidFill>
                <a:srgbClr val="4D4D4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106" y="5572945"/>
            <a:ext cx="2037116" cy="85773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93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Handling duplicates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34691"/>
          </a:xfrm>
        </p:spPr>
        <p:txBody>
          <a:bodyPr>
            <a:noAutofit/>
          </a:bodyPr>
          <a:lstStyle/>
          <a:p>
            <a:r>
              <a:rPr lang="en-US" sz="2000" dirty="0"/>
              <a:t>Just like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lang="en-US" sz="2000" dirty="0"/>
              <a:t>,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method will also return a copy of your </a:t>
            </a:r>
            <a:r>
              <a:rPr lang="en-US" sz="2000" dirty="0" err="1"/>
              <a:t>DataFrame</a:t>
            </a:r>
            <a:r>
              <a:rPr lang="en-US" sz="2000" dirty="0"/>
              <a:t>, but this time with duplicates removed. Calling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.shape </a:t>
            </a:r>
            <a:r>
              <a:rPr lang="en-US" sz="2000" dirty="0"/>
              <a:t>confirms we're back to the 1000 rows of our original dataset.</a:t>
            </a:r>
            <a:endParaRPr lang="en-US" sz="2000" dirty="0"/>
          </a:p>
          <a:p>
            <a:r>
              <a:rPr lang="en-US" sz="2000" dirty="0"/>
              <a:t>It's a little verbose to keep assigning </a:t>
            </a:r>
            <a:r>
              <a:rPr lang="en-US" sz="2000" dirty="0" err="1"/>
              <a:t>DataFrames</a:t>
            </a:r>
            <a:r>
              <a:rPr lang="en-US" sz="2000" dirty="0"/>
              <a:t> to the same variable like in this example. For this reason, pandas has the </a:t>
            </a:r>
            <a:r>
              <a:rPr lang="en-US" sz="2000" dirty="0" err="1"/>
              <a:t>inplace</a:t>
            </a:r>
            <a:r>
              <a:rPr lang="en-US" sz="2000" dirty="0"/>
              <a:t> keyword argument on many of its methods. Using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sz="2000" dirty="0"/>
              <a:t> will modify the </a:t>
            </a:r>
            <a:r>
              <a:rPr lang="en-US" sz="2000" dirty="0" err="1"/>
              <a:t>DataFrame</a:t>
            </a:r>
            <a:r>
              <a:rPr lang="en-US" sz="2000" dirty="0"/>
              <a:t> object in place: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Another important argument for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is keep, which has three possible options:</a:t>
            </a:r>
            <a:endParaRPr lang="en-US" sz="2000" dirty="0"/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first</a:t>
            </a:r>
            <a:r>
              <a:rPr lang="en-US" sz="1600" dirty="0"/>
              <a:t>: (default) Drop duplicates </a:t>
            </a:r>
            <a:r>
              <a:rPr lang="en-US" sz="1600" u="sng" dirty="0"/>
              <a:t>except</a:t>
            </a:r>
            <a:r>
              <a:rPr lang="en-US" sz="1600" dirty="0"/>
              <a:t> for the first occurrence.</a:t>
            </a:r>
            <a:endParaRPr lang="en-US" sz="1600" dirty="0"/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last</a:t>
            </a:r>
            <a:r>
              <a:rPr lang="en-US" sz="1600" dirty="0"/>
              <a:t>: Drop duplicates </a:t>
            </a:r>
            <a:r>
              <a:rPr lang="en-US" sz="1600" u="sng" dirty="0"/>
              <a:t>except</a:t>
            </a:r>
            <a:r>
              <a:rPr lang="en-US" sz="1600" dirty="0"/>
              <a:t> for the last occurrence.</a:t>
            </a:r>
            <a:endParaRPr lang="en-US" sz="1600" dirty="0"/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False</a:t>
            </a:r>
            <a:r>
              <a:rPr lang="en-US" sz="1600" dirty="0"/>
              <a:t>: Drop </a:t>
            </a:r>
            <a:r>
              <a:rPr lang="en-US" sz="1600" u="sng" dirty="0"/>
              <a:t>all</a:t>
            </a:r>
            <a:r>
              <a:rPr lang="en-US" sz="1600" dirty="0"/>
              <a:t> duplicates.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385922" y="3828228"/>
            <a:ext cx="52854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58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4289" y="6246563"/>
            <a:ext cx="114281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1"/>
              </a:rPr>
              <a:t>https://www.learndatasci.com/tutorials/python-pandas-tutorial-complete-introduction-for-beginners/</a:t>
            </a:r>
            <a:r>
              <a:rPr lang="en-US" sz="1200" dirty="0"/>
              <a:t> </a:t>
            </a:r>
            <a:endParaRPr lang="en-US" sz="1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5498"/>
            <a:ext cx="10515600" cy="8265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Understanding your variables </a:t>
            </a:r>
            <a:r>
              <a:rPr lang="en-US" sz="4400" dirty="0"/>
              <a:t>.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describe()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412"/>
            <a:ext cx="10515600" cy="5107965"/>
          </a:xfrm>
        </p:spPr>
        <p:txBody>
          <a:bodyPr>
            <a:normAutofit/>
          </a:bodyPr>
          <a:lstStyle/>
          <a:p>
            <a:r>
              <a:rPr lang="en-US" sz="2000" dirty="0"/>
              <a:t>Using .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describe()</a:t>
            </a:r>
            <a:r>
              <a:rPr lang="en-US" sz="2000" dirty="0"/>
              <a:t>on an entire </a:t>
            </a:r>
            <a:r>
              <a:rPr lang="en-US" sz="2000" dirty="0" err="1"/>
              <a:t>DataFrame</a:t>
            </a:r>
            <a:r>
              <a:rPr lang="en-US" sz="2000" dirty="0"/>
              <a:t> we can get a summary of the distribution of continuous variables: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.describe() </a:t>
            </a:r>
            <a:r>
              <a:rPr lang="en-US" sz="2000" dirty="0"/>
              <a:t>can also be used on a categorical variable to get the count of rows, unique count of categories, top category, and </a:t>
            </a:r>
            <a:r>
              <a:rPr lang="en-US" sz="2000" dirty="0" err="1"/>
              <a:t>freq</a:t>
            </a:r>
            <a:r>
              <a:rPr lang="en-US" sz="2000" dirty="0"/>
              <a:t> of top category: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This tells us that the genre column has 207 unique values, the top value is Action/Adventure/Sci-Fi, which shows up 50 times (</a:t>
            </a:r>
            <a:r>
              <a:rPr lang="en-US" sz="2000" dirty="0" err="1"/>
              <a:t>freq</a:t>
            </a:r>
            <a:r>
              <a:rPr lang="en-US" sz="2000" dirty="0"/>
              <a:t>).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914783" y="2434394"/>
            <a:ext cx="29418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5387" y="1991264"/>
            <a:ext cx="4692498" cy="19673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14689" y="4931001"/>
            <a:ext cx="418255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'genre'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369" y="4487871"/>
            <a:ext cx="2875401" cy="125559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00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More Examples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2000588"/>
            <a:ext cx="689501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pt-BR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[1,2,3,10,20,30]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</a:t>
            </a:r>
            <a:r>
              <a:rPr lang="pt-BR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pd.</a:t>
            </a:r>
            <a:r>
              <a:rPr lang="pt-BR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4788265"/>
            <a:ext cx="689501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pt-BR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[30,45]}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</a:t>
            </a:r>
            <a:r>
              <a:rPr lang="pt-BR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pd.</a:t>
            </a:r>
            <a:r>
              <a:rPr lang="pt-BR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9231" y="1809513"/>
            <a:ext cx="976449" cy="230163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8489755" y="2000588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285" y="4728114"/>
            <a:ext cx="1800515" cy="107723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8289458" y="4788265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785948" y="4280962"/>
            <a:ext cx="1063098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342"/>
            <a:ext cx="10515600" cy="1161235"/>
          </a:xfrm>
        </p:spPr>
        <p:txBody>
          <a:bodyPr/>
          <a:lstStyle/>
          <a:p>
            <a:pPr algn="ctr"/>
            <a:r>
              <a:rPr lang="en-US" b="1" dirty="0"/>
              <a:t>More Examples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20189" y="1744750"/>
            <a:ext cx="736527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[{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1,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2},{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5,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10,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20}]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</a:t>
            </a:r>
            <a:r>
              <a:rPr lang="pt-BR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0189" y="3983775"/>
            <a:ext cx="736527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[{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1,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2},{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5,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10,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20}]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</a:t>
            </a:r>
            <a:r>
              <a:rPr lang="pt-BR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index=[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'first'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'second'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87098" y="1692812"/>
            <a:ext cx="2886890" cy="12464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9144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a   b     c</a:t>
            </a:r>
            <a:endParaRPr lang="pl-P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0  1   2   NaN</a:t>
            </a:r>
            <a:endParaRPr lang="pl-P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1  5  10  20.0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994469" y="2085833"/>
            <a:ext cx="644434" cy="49638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87097" y="3983775"/>
            <a:ext cx="2886891" cy="12464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a   b     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  1   2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second  5  10  20.0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994469" y="4376796"/>
            <a:ext cx="644434" cy="49638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20188" y="3719259"/>
            <a:ext cx="1133856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449" y="484094"/>
            <a:ext cx="10515600" cy="71693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More Examples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84018" y="1770643"/>
            <a:ext cx="9543473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[{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1,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2},{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5,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10,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20}]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#With two column indices, values same as dictionary keys</a:t>
            </a:r>
            <a:endParaRPr lang="pt-BR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df1 = pd.DataFrame(data,index=[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'first'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'second'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],columns=[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#With two column indices with one index with other name</a:t>
            </a:r>
            <a:endParaRPr lang="pt-BR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df2 = pd.DataFrame(data,index=[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'first'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'second'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],columns=[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'b1'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print(df1)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'...........'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print(df2)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4018" y="1189422"/>
            <a:ext cx="117784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E.g. This shows how to create a </a:t>
            </a:r>
            <a:r>
              <a:rPr lang="en-US" sz="2000" dirty="0" err="1"/>
              <a:t>DataFrame</a:t>
            </a:r>
            <a:r>
              <a:rPr lang="en-US" sz="2000" dirty="0"/>
              <a:t> with a list of dictionaries, row indices, and column indices.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967489" y="3804519"/>
            <a:ext cx="2094938" cy="29084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9144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  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  1   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second  5  10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...........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 b1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  1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second 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More Examples:</a:t>
            </a:r>
            <a:br>
              <a:rPr lang="en-US" b="1" dirty="0"/>
            </a:br>
            <a:r>
              <a:rPr lang="en-US" b="1" dirty="0"/>
              <a:t>Create a </a:t>
            </a:r>
            <a:r>
              <a:rPr lang="en-US" b="1" dirty="0" err="1"/>
              <a:t>DataFrame</a:t>
            </a:r>
            <a:r>
              <a:rPr lang="en-US" b="1" dirty="0"/>
              <a:t> from </a:t>
            </a:r>
            <a:r>
              <a:rPr lang="en-US" b="1" dirty="0" err="1"/>
              <a:t>Dict</a:t>
            </a:r>
            <a:r>
              <a:rPr lang="en-US" b="1" dirty="0"/>
              <a:t> of Series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2249718"/>
            <a:ext cx="8896927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pd.Series([1, 2, 3]  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]), 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pd.Series([1,2, 3, 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4452238"/>
            <a:ext cx="1780903" cy="20774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 1.0    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  2.0    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73" y="14434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More Examples: Column Addition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2492" y="1469904"/>
            <a:ext cx="7123545" cy="4031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:pd.Series([1,2,3],  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]), 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:pd.Series([1,2,3,4],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Adding a new column to an existing DataFrame object</a:t>
            </a:r>
            <a:endParaRPr lang="pt-BR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column label by passing new series</a:t>
            </a:r>
            <a:endParaRPr lang="pt-BR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print("Adding a new column by passing as Series:")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pd.Series([10,20,30],index=[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print("Adding a column using an existing columns in DataFrame:")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'four'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df[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]+df[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07927" y="1494692"/>
            <a:ext cx="3860800" cy="47705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Adding a column using Series:</a:t>
            </a:r>
            <a:endParaRPr lang="en-US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  three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 1.0    1   10.0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2.0    2   20.0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   30.0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4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Adding a column using columns:</a:t>
            </a:r>
            <a:endParaRPr lang="en-US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  three  four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 1.0    1   10.0  11.0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2.0    2   20.0  22.0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   30.0  33.0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4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pandas: Data Table Representation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0556" y="1883080"/>
            <a:ext cx="5153025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09" y="510988"/>
            <a:ext cx="10515600" cy="71717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More Examples: Column Deletion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45473" y="1459085"/>
            <a:ext cx="8388927" cy="501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Using the previous DataFrame, we will delete a column</a:t>
            </a:r>
            <a:endParaRPr lang="pt-BR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using del function</a:t>
            </a:r>
            <a:endParaRPr lang="pt-BR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: pd.Series([1, 2, 3],   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]),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: pd.Series([1, 2, 3, 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]),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pd.Series([10,20,30],  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("Our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is:")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using del function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print("Deleting the first column using DEL function:")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using pop function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print("Deleting another column using POP function:")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df.pop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19127" y="2029206"/>
            <a:ext cx="3373582" cy="46782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Our </a:t>
            </a:r>
            <a:r>
              <a:rPr lang="en-US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  <a:endParaRPr lang="en-US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  three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 1.0    1   10.0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2.0    2   20.0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   30.0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4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Deleting the first column:</a:t>
            </a:r>
            <a:endParaRPr lang="en-US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two  three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   1   10.0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  2   20.0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  3   30.0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   4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Deleting another column:</a:t>
            </a:r>
            <a:endParaRPr lang="en-US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  10.0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 20.0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 30.0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More Examples: </a:t>
            </a:r>
            <a:r>
              <a:rPr lang="en-US" b="1" dirty="0">
                <a:solidFill>
                  <a:srgbClr val="FF0000"/>
                </a:solidFill>
              </a:rPr>
              <a:t>Slicing</a:t>
            </a:r>
            <a:r>
              <a:rPr lang="en-US" b="1" dirty="0"/>
              <a:t> in </a:t>
            </a:r>
            <a:r>
              <a:rPr lang="en-US" b="1" dirty="0" err="1"/>
              <a:t>DataFrames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64309" y="1843318"/>
            <a:ext cx="860136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pd.Series([1, 2, 3],   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]),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pd.Series([1, 2, 3, 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print(df[2:4])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4309" y="4443002"/>
            <a:ext cx="2194230" cy="12464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  two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More Examples: </a:t>
            </a:r>
            <a:r>
              <a:rPr lang="en-US" b="1" dirty="0">
                <a:solidFill>
                  <a:srgbClr val="FF0000"/>
                </a:solidFill>
              </a:rPr>
              <a:t>Addition</a:t>
            </a:r>
            <a:r>
              <a:rPr lang="en-US" b="1" dirty="0"/>
              <a:t> of rows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93255" y="1483099"/>
            <a:ext cx="7927110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pd.Series([1, 2, 3],   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]),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pd.Series([1, 2, 3, 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df2 = pd.DataFrame([[5,6], [7,8]], columns = 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df.append(df2 )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10599" y="1483099"/>
            <a:ext cx="2981037" cy="4801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 two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1.0    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2.0    2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4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    a    b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1.0  1.0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2.0  2.0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3.0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5.0  6.0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7.0  8.0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More Examples: </a:t>
            </a:r>
            <a:r>
              <a:rPr lang="en-US" b="1" dirty="0">
                <a:solidFill>
                  <a:srgbClr val="FF0000"/>
                </a:solidFill>
              </a:rPr>
              <a:t>Deletion</a:t>
            </a:r>
            <a:r>
              <a:rPr lang="en-US" b="1" dirty="0"/>
              <a:t> of rows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65545" y="1511242"/>
            <a:ext cx="8037946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:pd.Series([1, 2, 3],   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]),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:pd.Series([1, 2, 3, 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df2 = pd.DataFrame([[5,6], [7,8]], columns = 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df.append(df2 )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df.drop(0)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10599" y="1483099"/>
            <a:ext cx="2981037" cy="49244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1.0    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2.0    2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4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    a    b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1.0  1.0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2.0  2.0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3.0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5.0  6.0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7.0  8.0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    a    b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1.0  1.0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2.0  2.0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3.0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7.0  8.0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22143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More Examples: </a:t>
            </a:r>
            <a:r>
              <a:rPr lang="en-US" b="1" dirty="0" err="1">
                <a:solidFill>
                  <a:srgbClr val="FF0000"/>
                </a:solidFill>
              </a:rPr>
              <a:t>Reindexing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1258" y="1526451"/>
            <a:ext cx="7276011" cy="501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Creating the first dataframe</a:t>
            </a:r>
            <a:endParaRPr lang="pt-BR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df1 = pd.DataFrame({"A":[1, 5, 3, 4, 2],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"B":[3, 2, 4, 3, 4],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"C":[2, 2, 7, 3, 4],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"D":[4, 3, 6, 12, 7]},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index =["A1", "A2", "A3", "A4", "A5"])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Creating the second dataframe</a:t>
            </a:r>
            <a:endParaRPr lang="pt-BR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df2 = pd.DataFrame({"A":[10, 11, 7, 8, 5],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"B":[21, 5, 32, 4, 6],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"C":[11, 21, 23, 7, 9],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"D":[1, 5, 3, 8, 6]},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index =["A1", "A3", "A4", "A7", "A8"])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the first dataframe</a:t>
            </a:r>
            <a:endParaRPr lang="pt-BR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print(df1)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print(df2)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matching indexes</a:t>
            </a:r>
            <a:endParaRPr lang="pt-BR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df1.reindex_like(df2)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76483" y="1058091"/>
            <a:ext cx="43034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Pandas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dataframe.reindex_like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function return an object with matching indices to myself.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Any non-matching indexes are filled with </a:t>
            </a:r>
            <a:r>
              <a:rPr lang="en-US" sz="2000" dirty="0" err="1"/>
              <a:t>NaN</a:t>
            </a:r>
            <a:r>
              <a:rPr lang="en-US" sz="2000" dirty="0"/>
              <a:t> values.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6482" y="2948506"/>
            <a:ext cx="4064217" cy="285140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More Examples:</a:t>
            </a:r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Concatenating</a:t>
            </a:r>
            <a:r>
              <a:rPr lang="en-US" b="1" dirty="0"/>
              <a:t> Objects (Data Frames)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06334" y="2371638"/>
            <a:ext cx="1097933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df1 = pd.DataFrame({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'SSN'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:[10,20],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'marks'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:[90, 95] })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df2 = pd.DataFrame({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'SSN'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:[25,30],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'marks'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:[80, 97] })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df3 = pd.concat([df1, df2])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df3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 documentation</a:t>
            </a:r>
            <a:endParaRPr lang="en-US" dirty="0"/>
          </a:p>
          <a:p>
            <a:pPr lvl="1"/>
            <a:r>
              <a:rPr lang="en-US" sz="2000" dirty="0">
                <a:hlinkClick r:id="rId1"/>
              </a:rPr>
              <a:t>https://pandas.pydata.org/pandas-docs/stable/index.html</a:t>
            </a:r>
            <a:r>
              <a:rPr lang="en-US" sz="2000" dirty="0"/>
              <a:t> </a:t>
            </a:r>
            <a:endParaRPr lang="en-US" sz="2000" dirty="0"/>
          </a:p>
          <a:p>
            <a:r>
              <a:rPr lang="en-US" sz="2400" dirty="0"/>
              <a:t>pandas: Input/output</a:t>
            </a:r>
            <a:endParaRPr lang="en-US" sz="2400" dirty="0"/>
          </a:p>
          <a:p>
            <a:pPr lvl="1"/>
            <a:r>
              <a:rPr lang="en-US" sz="2000" dirty="0">
                <a:hlinkClick r:id="rId2"/>
              </a:rPr>
              <a:t>https://pandas.pydata.org/pandas-docs/stable/reference/io.html</a:t>
            </a:r>
            <a:r>
              <a:rPr lang="en-US" sz="2000" dirty="0"/>
              <a:t> </a:t>
            </a:r>
            <a:endParaRPr lang="en-US" sz="2000" dirty="0"/>
          </a:p>
          <a:p>
            <a:r>
              <a:rPr lang="en-US" sz="2400" dirty="0"/>
              <a:t>pandas: </a:t>
            </a:r>
            <a:r>
              <a:rPr lang="en-US" sz="2400" dirty="0" err="1"/>
              <a:t>DataFrame</a:t>
            </a:r>
            <a:endParaRPr lang="en-US" sz="2400" dirty="0"/>
          </a:p>
          <a:p>
            <a:pPr lvl="1"/>
            <a:r>
              <a:rPr lang="en-US" sz="2000" dirty="0">
                <a:hlinkClick r:id="rId3"/>
              </a:rPr>
              <a:t>https://pandas.pydata.org/pandas-docs/stable/reference/frame.html</a:t>
            </a:r>
            <a:r>
              <a:rPr lang="en-US" sz="2000" dirty="0"/>
              <a:t> </a:t>
            </a:r>
            <a:endParaRPr lang="en-US" sz="2000" dirty="0"/>
          </a:p>
          <a:p>
            <a:r>
              <a:rPr lang="en-US" sz="2400" dirty="0"/>
              <a:t>pandas: Series</a:t>
            </a:r>
            <a:endParaRPr lang="en-US" sz="2400" dirty="0"/>
          </a:p>
          <a:p>
            <a:pPr lvl="1"/>
            <a:r>
              <a:rPr lang="en-US" sz="2000" dirty="0">
                <a:hlinkClick r:id="rId4"/>
              </a:rPr>
              <a:t>https://pandas.pydata.org/pandas-docs/stable/reference/series.html</a:t>
            </a:r>
            <a:r>
              <a:rPr lang="en-US" sz="2000" dirty="0"/>
              <a:t> </a:t>
            </a:r>
            <a:endParaRPr lang="en-US" sz="2000" dirty="0"/>
          </a:p>
          <a:p>
            <a:r>
              <a:rPr lang="en-US" sz="2400" dirty="0"/>
              <a:t>pandas: Plotting</a:t>
            </a:r>
            <a:endParaRPr lang="en-US" sz="2400" dirty="0"/>
          </a:p>
          <a:p>
            <a:pPr lvl="1"/>
            <a:r>
              <a:rPr lang="en-US" sz="2000" dirty="0">
                <a:hlinkClick r:id="rId5"/>
              </a:rPr>
              <a:t>https://pandas.pydata.org/pandas-docs/stable/reference/plotting.html</a:t>
            </a:r>
            <a:r>
              <a:rPr lang="en-US" sz="2000" dirty="0"/>
              <a:t> </a:t>
            </a:r>
            <a:endParaRPr 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Questions 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168015" y="1355725"/>
            <a:ext cx="7316470" cy="4617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</a:fld>
            <a:endParaRPr lang="en-US"/>
          </a:p>
        </p:txBody>
      </p:sp>
      <p:pic>
        <p:nvPicPr>
          <p:cNvPr id="1026" name="Picture 2" descr="diagra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440" y="367030"/>
            <a:ext cx="4859655" cy="635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Types of Data Structure in Pandas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2092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5753"/>
                <a:gridCol w="1665976"/>
                <a:gridCol w="6763871"/>
              </a:tblGrid>
              <a:tr h="473888">
                <a:tc>
                  <a:txBody>
                    <a:bodyPr/>
                    <a:lstStyle/>
                    <a:p>
                      <a:r>
                        <a:rPr lang="en-US" sz="2000" dirty="0"/>
                        <a:t>Data Structure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Dimensions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  <a:endParaRPr lang="en-US" sz="2000" dirty="0"/>
                    </a:p>
                  </a:txBody>
                  <a:tcPr/>
                </a:tc>
              </a:tr>
              <a:tr h="443688">
                <a:tc>
                  <a:txBody>
                    <a:bodyPr/>
                    <a:lstStyle/>
                    <a:p>
                      <a:r>
                        <a:rPr lang="en-US" sz="2000" b="1" dirty="0"/>
                        <a:t>Series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1D labeled </a:t>
                      </a:r>
                      <a:r>
                        <a:rPr lang="en-US" sz="2000" u="sng" dirty="0">
                          <a:solidFill>
                            <a:srgbClr val="FF0000"/>
                          </a:solidFill>
                        </a:rPr>
                        <a:t>homogeneous</a:t>
                      </a:r>
                      <a:r>
                        <a:rPr lang="en-US" sz="2000" dirty="0"/>
                        <a:t> array</a:t>
                      </a:r>
                      <a:r>
                        <a:rPr lang="en-US" sz="2000" baseline="0" dirty="0"/>
                        <a:t> with</a:t>
                      </a:r>
                      <a:r>
                        <a:rPr lang="en-US" sz="2000" dirty="0"/>
                        <a:t> immutable size</a:t>
                      </a:r>
                      <a:endParaRPr lang="en-US" sz="2000" dirty="0"/>
                    </a:p>
                  </a:txBody>
                  <a:tcPr anchor="ctr"/>
                </a:tc>
              </a:tr>
              <a:tr h="642539"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Frames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General 2D labeled, size mutable tabular structure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with potentially </a:t>
                      </a:r>
                      <a:r>
                        <a:rPr lang="en-US" sz="2000" u="sng" dirty="0">
                          <a:solidFill>
                            <a:srgbClr val="FF0000"/>
                          </a:solidFill>
                        </a:rPr>
                        <a:t>heterogeneously</a:t>
                      </a:r>
                      <a:r>
                        <a:rPr lang="en-US" sz="2000" dirty="0"/>
                        <a:t> typed columns.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838200" y="4174823"/>
            <a:ext cx="10515600" cy="2194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Series &amp; </a:t>
            </a:r>
            <a:r>
              <a:rPr lang="en-US" sz="2400" b="1" dirty="0" err="1"/>
              <a:t>DataFrame</a:t>
            </a:r>
            <a:endParaRPr lang="en-US" sz="24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Series</a:t>
            </a:r>
            <a:r>
              <a:rPr lang="en-US" sz="2000" dirty="0"/>
              <a:t> is a one-dimensional array (1D Array) like structure with homogeneous data. </a:t>
            </a:r>
            <a:endParaRPr lang="en-US" sz="2000" dirty="0"/>
          </a:p>
          <a:p>
            <a:pPr lvl="1"/>
            <a:r>
              <a:rPr lang="en-US" sz="2000" dirty="0" err="1">
                <a:solidFill>
                  <a:srgbClr val="FF0000"/>
                </a:solidFill>
              </a:rPr>
              <a:t>DataFrame</a:t>
            </a:r>
            <a:r>
              <a:rPr lang="en-US" sz="2000" dirty="0"/>
              <a:t> is a two-dimensional array (2D Array) with </a:t>
            </a:r>
            <a:r>
              <a:rPr lang="en-US" sz="2000" u="sng" dirty="0">
                <a:solidFill>
                  <a:srgbClr val="FF0000"/>
                </a:solidFill>
              </a:rPr>
              <a:t>heterogeneous</a:t>
            </a:r>
            <a:r>
              <a:rPr lang="en-US" sz="2000" dirty="0"/>
              <a:t> data. </a:t>
            </a: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2" y="223817"/>
            <a:ext cx="10981508" cy="102151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Core components of pandas:  </a:t>
            </a:r>
            <a:r>
              <a:rPr lang="en-US" sz="4000" b="1" dirty="0">
                <a:solidFill>
                  <a:srgbClr val="0070C0"/>
                </a:solidFill>
              </a:rPr>
              <a:t>Series</a:t>
            </a:r>
            <a:r>
              <a:rPr lang="en-US" sz="4000" b="1" dirty="0"/>
              <a:t> &amp; </a:t>
            </a:r>
            <a:r>
              <a:rPr lang="en-US" sz="4000" b="1" dirty="0" err="1">
                <a:solidFill>
                  <a:srgbClr val="0070C0"/>
                </a:solidFill>
              </a:rPr>
              <a:t>DataFrames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2" y="1245327"/>
            <a:ext cx="10874828" cy="23727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The primary two components of pandas are the </a:t>
            </a:r>
            <a:r>
              <a:rPr lang="en-US" sz="2000" u="sng" dirty="0">
                <a:solidFill>
                  <a:srgbClr val="FF0000"/>
                </a:solidFill>
              </a:rPr>
              <a:t>Series</a:t>
            </a:r>
            <a:r>
              <a:rPr lang="en-US" sz="2000" dirty="0"/>
              <a:t> and </a:t>
            </a:r>
            <a:r>
              <a:rPr lang="en-US" sz="2000" u="sng" dirty="0" err="1">
                <a:solidFill>
                  <a:srgbClr val="FF0000"/>
                </a:solidFill>
              </a:rPr>
              <a:t>DataFrame</a:t>
            </a:r>
            <a:r>
              <a:rPr lang="en-US" sz="2000" dirty="0"/>
              <a:t>.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</a:rPr>
              <a:t>Series</a:t>
            </a:r>
            <a:r>
              <a:rPr lang="en-US" sz="2000" dirty="0"/>
              <a:t> is essentially a </a:t>
            </a:r>
            <a:r>
              <a:rPr lang="en-US" sz="2000" dirty="0">
                <a:solidFill>
                  <a:srgbClr val="FF0000"/>
                </a:solidFill>
              </a:rPr>
              <a:t>column</a:t>
            </a:r>
            <a:r>
              <a:rPr lang="en-US" sz="2000" dirty="0"/>
              <a:t>, and 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FF0000"/>
                </a:solidFill>
              </a:rPr>
              <a:t>DataFrame</a:t>
            </a:r>
            <a:r>
              <a:rPr lang="en-US" sz="2000" dirty="0"/>
              <a:t> is a multi-dimensional table made up of a </a:t>
            </a:r>
            <a:r>
              <a:rPr lang="en-US" sz="2000" dirty="0">
                <a:solidFill>
                  <a:srgbClr val="FF0000"/>
                </a:solidFill>
              </a:rPr>
              <a:t>collection of Series</a:t>
            </a:r>
            <a:r>
              <a:rPr lang="en-US" sz="2000" dirty="0"/>
              <a:t>.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FF0000"/>
                </a:solidFill>
              </a:rPr>
              <a:t>DataFrames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Series</a:t>
            </a:r>
            <a:r>
              <a:rPr lang="en-US" sz="2000" dirty="0"/>
              <a:t> are quite similar in that many </a:t>
            </a:r>
            <a:r>
              <a:rPr lang="en-US" sz="2000" u="sng" dirty="0"/>
              <a:t>operations</a:t>
            </a:r>
            <a:r>
              <a:rPr lang="en-US" sz="2000" dirty="0"/>
              <a:t> that you can do with one you can do with the other, such as filling in null values and calculating the mean.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A Data frame is a two-dimensional data structure, i.e., data is aligned in a tabular fashion in rows and columns.</a:t>
            </a:r>
            <a:endParaRPr lang="en-US" sz="1600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1600" dirty="0"/>
          </a:p>
        </p:txBody>
      </p:sp>
      <p:pic>
        <p:nvPicPr>
          <p:cNvPr id="1026" name="Picture 2" descr="Series vs DataFram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726" y="4562996"/>
            <a:ext cx="5291545" cy="202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8972" y="4028842"/>
            <a:ext cx="528610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Features of </a:t>
            </a:r>
            <a:r>
              <a:rPr lang="en-US" sz="2400" dirty="0" err="1"/>
              <a:t>DataFrame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Potentially columns are of different types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Size – Mutable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Labeled axes (</a:t>
            </a:r>
            <a:r>
              <a:rPr lang="en-US" i="1" dirty="0"/>
              <a:t>rows</a:t>
            </a:r>
            <a:r>
              <a:rPr lang="en-US" dirty="0"/>
              <a:t> and </a:t>
            </a:r>
            <a:r>
              <a:rPr lang="en-US" i="1" dirty="0"/>
              <a:t>columns</a:t>
            </a:r>
            <a:r>
              <a:rPr lang="en-US" dirty="0"/>
              <a:t>)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Can Perform Arithmetic operations on rows and columns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29555" y="5268687"/>
            <a:ext cx="1010193" cy="1114696"/>
            <a:chOff x="11129555" y="5268687"/>
            <a:chExt cx="1010193" cy="1114696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11129555" y="5799909"/>
              <a:ext cx="444136" cy="755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11195413" y="5875501"/>
              <a:ext cx="378278" cy="5078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11460480" y="5686103"/>
              <a:ext cx="679268" cy="3787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rows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11129555" y="5268687"/>
              <a:ext cx="444136" cy="6068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9910355" y="3848839"/>
            <a:ext cx="1474197" cy="1306635"/>
            <a:chOff x="9910355" y="3848839"/>
            <a:chExt cx="1474197" cy="1306635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9910355" y="4232366"/>
              <a:ext cx="971550" cy="92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10672355" y="4232366"/>
              <a:ext cx="218258" cy="92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0374359" y="3848839"/>
              <a:ext cx="1010193" cy="3787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columns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91" y="367552"/>
            <a:ext cx="10515600" cy="67339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pandas.DataFrame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6" y="1887583"/>
            <a:ext cx="11469187" cy="197902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data:        </a:t>
            </a:r>
            <a:r>
              <a:rPr lang="en-US" sz="1600" dirty="0"/>
              <a:t>data takes various forms like </a:t>
            </a:r>
            <a:r>
              <a:rPr lang="en-US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lists</a:t>
            </a:r>
            <a:r>
              <a:rPr lang="en-US" sz="1600" dirty="0"/>
              <a:t>, </a:t>
            </a:r>
            <a:r>
              <a:rPr lang="en-US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600" dirty="0"/>
              <a:t>, constants and also another </a:t>
            </a:r>
            <a:r>
              <a:rPr lang="en-US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600" dirty="0"/>
              <a:t>.</a:t>
            </a:r>
            <a:endParaRPr lang="en-US" sz="1600" dirty="0"/>
          </a:p>
          <a:p>
            <a:r>
              <a:rPr lang="en-US" sz="1800" dirty="0">
                <a:solidFill>
                  <a:srgbClr val="0070C0"/>
                </a:solidFill>
              </a:rPr>
              <a:t>index (optional):      </a:t>
            </a:r>
            <a:r>
              <a:rPr lang="en-US" sz="1600" dirty="0"/>
              <a:t>For the </a:t>
            </a:r>
            <a:r>
              <a:rPr lang="en-US" sz="1600" b="1" u="sng" dirty="0"/>
              <a:t>row labels</a:t>
            </a:r>
            <a:r>
              <a:rPr lang="en-US" sz="1600" dirty="0"/>
              <a:t>, that are to be used for the resulting frame,  Optional, Default is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np.arrange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sz="1600" dirty="0"/>
              <a:t>if no index is passed.</a:t>
            </a:r>
            <a:endParaRPr lang="en-US" sz="1600" dirty="0"/>
          </a:p>
          <a:p>
            <a:r>
              <a:rPr lang="en-US" sz="1800" dirty="0">
                <a:solidFill>
                  <a:srgbClr val="0070C0"/>
                </a:solidFill>
              </a:rPr>
              <a:t>columns </a:t>
            </a:r>
            <a:r>
              <a:rPr lang="en-US" sz="1800" dirty="0">
                <a:solidFill>
                  <a:srgbClr val="0070C0"/>
                </a:solidFill>
                <a:sym typeface="+mn-ea"/>
              </a:rPr>
              <a:t>(optional)</a:t>
            </a:r>
            <a:r>
              <a:rPr lang="en-US" sz="1800" dirty="0">
                <a:solidFill>
                  <a:srgbClr val="0070C0"/>
                </a:solidFill>
              </a:rPr>
              <a:t>: </a:t>
            </a:r>
            <a:r>
              <a:rPr lang="en-US" sz="1600" dirty="0"/>
              <a:t>For </a:t>
            </a:r>
            <a:r>
              <a:rPr lang="en-US" sz="1600" b="1" u="sng" dirty="0"/>
              <a:t>column labels</a:t>
            </a:r>
            <a:r>
              <a:rPr lang="en-US" sz="1600" dirty="0"/>
              <a:t>, the optional default syntax is -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np.arrange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sz="1600" dirty="0"/>
              <a:t>. This is only true if no index is passed.</a:t>
            </a:r>
            <a:endParaRPr lang="en-US" sz="1600" dirty="0"/>
          </a:p>
          <a:p>
            <a:r>
              <a:rPr lang="en-US" sz="1800" dirty="0" err="1">
                <a:solidFill>
                  <a:srgbClr val="0070C0"/>
                </a:solidFill>
              </a:rPr>
              <a:t>dtype </a:t>
            </a:r>
            <a:r>
              <a:rPr lang="en-US" sz="1800" dirty="0">
                <a:solidFill>
                  <a:srgbClr val="0070C0"/>
                </a:solidFill>
                <a:sym typeface="+mn-ea"/>
              </a:rPr>
              <a:t>(optional)</a:t>
            </a:r>
            <a:r>
              <a:rPr lang="en-US" sz="1800" dirty="0">
                <a:solidFill>
                  <a:srgbClr val="0070C0"/>
                </a:solidFill>
              </a:rPr>
              <a:t>:      </a:t>
            </a:r>
            <a:r>
              <a:rPr lang="en-US" sz="1600" dirty="0"/>
              <a:t>Data type of each column.</a:t>
            </a:r>
            <a:endParaRPr lang="en-US" sz="1600" dirty="0"/>
          </a:p>
          <a:p>
            <a:r>
              <a:rPr lang="en-US" sz="1800" dirty="0">
                <a:solidFill>
                  <a:srgbClr val="0070C0"/>
                </a:solidFill>
              </a:rPr>
              <a:t>copy </a:t>
            </a:r>
            <a:r>
              <a:rPr lang="en-US" sz="1800" dirty="0">
                <a:solidFill>
                  <a:srgbClr val="0070C0"/>
                </a:solidFill>
                <a:sym typeface="+mn-ea"/>
              </a:rPr>
              <a:t>(optional)</a:t>
            </a:r>
            <a:r>
              <a:rPr lang="en-US" sz="1800" dirty="0">
                <a:solidFill>
                  <a:srgbClr val="0070C0"/>
                </a:solidFill>
              </a:rPr>
              <a:t>:        </a:t>
            </a:r>
            <a:r>
              <a:rPr lang="en-US" sz="1600" dirty="0"/>
              <a:t>This command (or whatever it is) is used for copying of data, if the default is False.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423852" y="1068541"/>
            <a:ext cx="91352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(data, index , columns ,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copy )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330925" y="3866607"/>
            <a:ext cx="11469187" cy="2406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Create </a:t>
            </a:r>
            <a:r>
              <a:rPr lang="en-US" sz="2400" b="1" dirty="0" err="1"/>
              <a:t>DataFrame</a:t>
            </a:r>
            <a:endParaRPr lang="en-US" sz="2400" dirty="0"/>
          </a:p>
          <a:p>
            <a:pPr lvl="1"/>
            <a:r>
              <a:rPr lang="en-US" sz="2000" dirty="0"/>
              <a:t>A pandas </a:t>
            </a:r>
            <a:r>
              <a:rPr lang="en-US" sz="2000" dirty="0" err="1"/>
              <a:t>DataFrame</a:t>
            </a:r>
            <a:r>
              <a:rPr lang="en-US" sz="2000" dirty="0"/>
              <a:t> can be created using various inputs like −</a:t>
            </a:r>
            <a:endParaRPr lang="en-US" sz="2000" dirty="0"/>
          </a:p>
          <a:p>
            <a:pPr lvl="2"/>
            <a:r>
              <a:rPr lang="en-US" sz="1800" dirty="0"/>
              <a:t>Lists</a:t>
            </a:r>
            <a:endParaRPr lang="en-US" sz="1800" dirty="0"/>
          </a:p>
          <a:p>
            <a:pPr lvl="2"/>
            <a:r>
              <a:rPr lang="en-US" sz="1800" dirty="0" err="1"/>
              <a:t>dict</a:t>
            </a:r>
            <a:endParaRPr lang="en-US" sz="1800" dirty="0"/>
          </a:p>
          <a:p>
            <a:pPr lvl="2"/>
            <a:r>
              <a:rPr lang="en-US" sz="1800" dirty="0"/>
              <a:t>Series</a:t>
            </a:r>
            <a:endParaRPr lang="en-US" sz="1800" dirty="0"/>
          </a:p>
          <a:p>
            <a:pPr lvl="2"/>
            <a:r>
              <a:rPr lang="en-US" sz="1800" dirty="0" err="1"/>
              <a:t>Numpy</a:t>
            </a:r>
            <a:r>
              <a:rPr lang="en-US" sz="1800" dirty="0"/>
              <a:t> </a:t>
            </a:r>
            <a:r>
              <a:rPr lang="en-US" sz="1800" dirty="0" err="1"/>
              <a:t>ndarrays</a:t>
            </a:r>
            <a:endParaRPr lang="en-US" sz="1800" dirty="0"/>
          </a:p>
          <a:p>
            <a:pPr lvl="2"/>
            <a:r>
              <a:rPr lang="en-US" sz="1800" dirty="0"/>
              <a:t>Another </a:t>
            </a:r>
            <a:r>
              <a:rPr lang="en-US" sz="1800" dirty="0" err="1"/>
              <a:t>DataFrame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Creating a </a:t>
            </a:r>
            <a:r>
              <a:rPr lang="en-US" sz="5400" dirty="0" err="1"/>
              <a:t>DataFrame</a:t>
            </a:r>
            <a:r>
              <a:rPr lang="en-US" sz="5400" dirty="0"/>
              <a:t> from scratch</a:t>
            </a:r>
            <a:endParaRPr lang="en-US" sz="5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645459"/>
            <a:ext cx="10515600" cy="863156"/>
          </a:xfrm>
        </p:spPr>
        <p:txBody>
          <a:bodyPr/>
          <a:lstStyle/>
          <a:p>
            <a:r>
              <a:rPr lang="en-US" b="1" dirty="0"/>
              <a:t>Creating a </a:t>
            </a:r>
            <a:r>
              <a:rPr lang="en-US" b="1" dirty="0" err="1"/>
              <a:t>DataFrame</a:t>
            </a:r>
            <a:r>
              <a:rPr lang="en-US" b="1" dirty="0"/>
              <a:t> from scratch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08615"/>
            <a:ext cx="10515600" cy="487092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There are many ways to create a </a:t>
            </a:r>
            <a:r>
              <a:rPr lang="en-US" sz="2000" dirty="0" err="1"/>
              <a:t>DataFrame</a:t>
            </a:r>
            <a:r>
              <a:rPr lang="en-US" sz="2000" dirty="0"/>
              <a:t> from scratch, but a great option is to just use a simple dict. But first you must import pandas.</a:t>
            </a: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Let's say we have a fruit stand that sells apples and oranges. We want to have a column for each fruit and a row for each customer purchase. To organize this as a dictionary for pandas we could do something like:</a:t>
            </a: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And then pass it to the pandas </a:t>
            </a:r>
            <a:r>
              <a:rPr lang="en-US" sz="2000" dirty="0" err="1"/>
              <a:t>DataFrame</a:t>
            </a:r>
            <a:r>
              <a:rPr lang="en-US" sz="2000" dirty="0"/>
              <a:t> constructor:</a:t>
            </a:r>
            <a:endParaRPr lang="en-US" sz="2000" dirty="0"/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107213" y="5518023"/>
            <a:ext cx="5746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(data)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714199" y="5408890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80892" y="2361387"/>
            <a:ext cx="28039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 pandas </a:t>
            </a:r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0892" y="3940717"/>
            <a:ext cx="857449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data = { </a:t>
            </a:r>
            <a:r>
              <a:rPr lang="it-IT" b="1" dirty="0">
                <a:solidFill>
                  <a:srgbClr val="A31515"/>
                </a:solidFill>
                <a:latin typeface="Courier New" panose="02070309020205020404" pitchFamily="49" charset="0"/>
              </a:rPr>
              <a:t>'apples'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:[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] , </a:t>
            </a:r>
            <a:r>
              <a:rPr lang="it-IT" b="1" dirty="0">
                <a:solidFill>
                  <a:srgbClr val="A31515"/>
                </a:solidFill>
                <a:latin typeface="Courier New" panose="02070309020205020404" pitchFamily="49" charset="0"/>
              </a:rPr>
              <a:t>'oranges'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:[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] }</a:t>
            </a:r>
            <a:endParaRPr lang="it-IT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1147" y="4744740"/>
            <a:ext cx="2002652" cy="18848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14492</Words>
  <Application>WPS Presentation</Application>
  <PresentationFormat>Widescreen</PresentationFormat>
  <Paragraphs>545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Arial</vt:lpstr>
      <vt:lpstr>SimSun</vt:lpstr>
      <vt:lpstr>Wingdings</vt:lpstr>
      <vt:lpstr>Courier New</vt:lpstr>
      <vt:lpstr>Calibri Light</vt:lpstr>
      <vt:lpstr>Calibri</vt:lpstr>
      <vt:lpstr>Microsoft YaHei</vt:lpstr>
      <vt:lpstr>Arial Unicode MS</vt:lpstr>
      <vt:lpstr>proxima-nova</vt:lpstr>
      <vt:lpstr>Segoe Print</vt:lpstr>
      <vt:lpstr>Office Theme</vt:lpstr>
      <vt:lpstr>Exploratory analysis of Big Data and Cloud EDABDC</vt:lpstr>
      <vt:lpstr>Pandas First Steps: install and import</vt:lpstr>
      <vt:lpstr>pandas: Data Table Representation</vt:lpstr>
      <vt:lpstr>PowerPoint 演示文稿</vt:lpstr>
      <vt:lpstr>Types of Data Structure in Pandas</vt:lpstr>
      <vt:lpstr>Core components of pandas:  Series &amp; DataFrames</vt:lpstr>
      <vt:lpstr>pandas.DataFrame</vt:lpstr>
      <vt:lpstr>Creating a DataFrame from scratch</vt:lpstr>
      <vt:lpstr>Creating a DataFrame from scratch</vt:lpstr>
      <vt:lpstr>How did that work?</vt:lpstr>
      <vt:lpstr>pandas.DataFrame.from_dict</vt:lpstr>
      <vt:lpstr>Loading a DataFrame from files</vt:lpstr>
      <vt:lpstr>Reading data from a CSV file</vt:lpstr>
      <vt:lpstr>Reading data from CSVs</vt:lpstr>
      <vt:lpstr>Reading data from JSON</vt:lpstr>
      <vt:lpstr>Example #1:Reading data from JSON</vt:lpstr>
      <vt:lpstr>Converting back to a CSV or JSON</vt:lpstr>
      <vt:lpstr>Most important DataFrame operations</vt:lpstr>
      <vt:lpstr>Loading dataset </vt:lpstr>
      <vt:lpstr>Viewing your data</vt:lpstr>
      <vt:lpstr>Getting info about your data</vt:lpstr>
      <vt:lpstr>Handling duplicates</vt:lpstr>
      <vt:lpstr>Handling duplicates</vt:lpstr>
      <vt:lpstr>Understanding your variables .describe() </vt:lpstr>
      <vt:lpstr>More Examples</vt:lpstr>
      <vt:lpstr>More Examples</vt:lpstr>
      <vt:lpstr>More Examples</vt:lpstr>
      <vt:lpstr>More Examples: Create a DataFrame from Dict of Series</vt:lpstr>
      <vt:lpstr>More Examples: Column Addition</vt:lpstr>
      <vt:lpstr>More Examples: Column Deletion</vt:lpstr>
      <vt:lpstr>More Examples: Slicing in DataFrames</vt:lpstr>
      <vt:lpstr>More Examples: Addition of rows</vt:lpstr>
      <vt:lpstr>More Examples: Deletion of rows</vt:lpstr>
      <vt:lpstr>More Examples: Reindexing</vt:lpstr>
      <vt:lpstr>More Examples: Concatenating Objects (Data Frames)</vt:lpstr>
      <vt:lpstr>References</vt:lpstr>
      <vt:lpstr>Questions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of Big Data and Cloud</dc:title>
  <dc:creator/>
  <cp:lastModifiedBy>Motaz PC</cp:lastModifiedBy>
  <cp:revision>197</cp:revision>
  <dcterms:created xsi:type="dcterms:W3CDTF">2024-05-27T12:15:00Z</dcterms:created>
  <dcterms:modified xsi:type="dcterms:W3CDTF">2024-07-06T08:39:07Z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28A96987C482449386E644BF5E5FF015_13</vt:lpwstr>
  </property>
  <property fmtid="{D5CDD505-2E9C-101B-9397-08002B2CF9AE}" pid="3" name="KSOProductBuildVer">
    <vt:lpwstr>1033-12.2.0.13472</vt:lpwstr>
  </property>
</Properties>
</file>