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3.webp" ContentType="image/webp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465" r:id="rId4"/>
    <p:sldId id="466" r:id="rId6"/>
    <p:sldId id="467" r:id="rId7"/>
    <p:sldId id="385" r:id="rId8"/>
    <p:sldId id="464" r:id="rId9"/>
    <p:sldId id="468" r:id="rId10"/>
    <p:sldId id="469" r:id="rId11"/>
    <p:sldId id="470" r:id="rId12"/>
    <p:sldId id="471" r:id="rId13"/>
    <p:sldId id="472" r:id="rId14"/>
    <p:sldId id="473" r:id="rId15"/>
    <p:sldId id="474" r:id="rId16"/>
    <p:sldId id="493" r:id="rId17"/>
    <p:sldId id="475" r:id="rId18"/>
    <p:sldId id="514" r:id="rId19"/>
    <p:sldId id="476" r:id="rId20"/>
    <p:sldId id="477" r:id="rId21"/>
    <p:sldId id="478" r:id="rId22"/>
    <p:sldId id="479" r:id="rId23"/>
    <p:sldId id="480" r:id="rId24"/>
    <p:sldId id="481" r:id="rId25"/>
    <p:sldId id="482" r:id="rId26"/>
    <p:sldId id="483" r:id="rId27"/>
    <p:sldId id="534" r:id="rId28"/>
    <p:sldId id="485" r:id="rId29"/>
    <p:sldId id="484" r:id="rId30"/>
    <p:sldId id="486" r:id="rId31"/>
    <p:sldId id="492" r:id="rId32"/>
    <p:sldId id="488" r:id="rId33"/>
    <p:sldId id="487" r:id="rId34"/>
    <p:sldId id="489" r:id="rId35"/>
    <p:sldId id="490" r:id="rId36"/>
    <p:sldId id="491" r:id="rId37"/>
    <p:sldId id="494" r:id="rId38"/>
    <p:sldId id="535" r:id="rId39"/>
    <p:sldId id="536" r:id="rId40"/>
    <p:sldId id="548" r:id="rId41"/>
    <p:sldId id="549" r:id="rId42"/>
    <p:sldId id="550" r:id="rId43"/>
    <p:sldId id="551" r:id="rId44"/>
    <p:sldId id="552" r:id="rId45"/>
    <p:sldId id="556" r:id="rId46"/>
    <p:sldId id="558" r:id="rId47"/>
    <p:sldId id="553" r:id="rId48"/>
    <p:sldId id="555" r:id="rId49"/>
    <p:sldId id="264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ebp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Exploratory analysis of Big Data and Cloud EDABDC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Data Models</a:t>
            </a:r>
            <a:endParaRPr lang="en-US"/>
          </a:p>
        </p:txBody>
      </p:sp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4328160" y="4142740"/>
            <a:ext cx="4101465" cy="25349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Advantages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en-US"/>
              <a:t>Performance:</a:t>
            </a:r>
            <a:endParaRPr lang="en-US"/>
          </a:p>
          <a:p>
            <a:pPr lvl="1"/>
            <a:r>
              <a:rPr lang="en-US"/>
              <a:t>Optimized for fast read and write operations.</a:t>
            </a:r>
            <a:endParaRPr lang="en-US"/>
          </a:p>
          <a:p>
            <a:pPr lvl="1"/>
            <a:r>
              <a:rPr lang="en-US"/>
              <a:t>Efficient retrieval due to direct access via keys.</a:t>
            </a:r>
            <a:endParaRPr lang="en-US"/>
          </a:p>
          <a:p>
            <a:r>
              <a:rPr lang="en-US"/>
              <a:t>Simplicity:</a:t>
            </a:r>
            <a:endParaRPr lang="en-US"/>
          </a:p>
          <a:p>
            <a:pPr lvl="1"/>
            <a:r>
              <a:rPr lang="en-US"/>
              <a:t>Easy to understand and use.</a:t>
            </a:r>
            <a:endParaRPr lang="en-US"/>
          </a:p>
          <a:p>
            <a:pPr lvl="1"/>
            <a:r>
              <a:rPr lang="en-US"/>
              <a:t>Minimal overhead compared to more complex data models.</a:t>
            </a:r>
            <a:endParaRPr lang="en-US"/>
          </a:p>
          <a:p>
            <a:r>
              <a:rPr lang="en-US"/>
              <a:t>Scalability:</a:t>
            </a:r>
            <a:endParaRPr lang="en-US"/>
          </a:p>
          <a:p>
            <a:pPr lvl="1"/>
            <a:r>
              <a:rPr lang="en-US"/>
              <a:t>Suitable for distributed systems.</a:t>
            </a:r>
            <a:endParaRPr lang="en-US"/>
          </a:p>
          <a:p>
            <a:pPr lvl="1"/>
            <a:r>
              <a:rPr lang="en-US"/>
              <a:t>Can handle large volumes of data and high-velocity read/write operations.</a:t>
            </a:r>
            <a:endParaRPr lang="en-US"/>
          </a:p>
          <a:p>
            <a:r>
              <a:rPr lang="en-US"/>
              <a:t>Flexibility:</a:t>
            </a:r>
            <a:endParaRPr lang="en-US"/>
          </a:p>
          <a:p>
            <a:pPr lvl="1"/>
            <a:r>
              <a:rPr lang="en-US"/>
              <a:t>Values can be of any type, allowing for diverse data storage needs.</a:t>
            </a:r>
            <a:endParaRPr lang="en-US"/>
          </a:p>
          <a:p>
            <a:pPr lvl="1"/>
            <a:r>
              <a:rPr lang="en-US"/>
              <a:t>Schema-less nature permits storing unstructured or semi-structured data.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Disadvantages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Limited Query Capabilities:</a:t>
            </a:r>
            <a:endParaRPr lang="en-US"/>
          </a:p>
          <a:p>
            <a:pPr lvl="1"/>
            <a:r>
              <a:rPr lang="en-US"/>
              <a:t>Basic operations are limited to key-based access.</a:t>
            </a:r>
            <a:endParaRPr lang="en-US"/>
          </a:p>
          <a:p>
            <a:pPr lvl="1"/>
            <a:r>
              <a:rPr lang="en-US"/>
              <a:t>Lacks advanced querying features such as joins, filtering, or aggregations found in relational databases.</a:t>
            </a:r>
            <a:endParaRPr lang="en-US"/>
          </a:p>
          <a:p>
            <a:r>
              <a:rPr lang="en-US"/>
              <a:t>Data Relationships:</a:t>
            </a:r>
            <a:endParaRPr lang="en-US"/>
          </a:p>
          <a:p>
            <a:pPr lvl="1"/>
            <a:r>
              <a:rPr lang="en-US"/>
              <a:t>Poor support for complex relationships and structured data compared to other models like relational or graph databases.</a:t>
            </a:r>
            <a:endParaRPr lang="en-US"/>
          </a:p>
          <a:p>
            <a:r>
              <a:rPr lang="en-US"/>
              <a:t>Data Integrity:</a:t>
            </a:r>
            <a:endParaRPr lang="en-US"/>
          </a:p>
          <a:p>
            <a:pPr lvl="1"/>
            <a:r>
              <a:rPr lang="en-US"/>
              <a:t>Ensuring data integrity and enforcing constraints must be handled at the application level.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key-value data model use cases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en-US"/>
              <a:t>Caching:</a:t>
            </a:r>
            <a:endParaRPr lang="en-US"/>
          </a:p>
          <a:p>
            <a:pPr lvl="1"/>
            <a:r>
              <a:rPr lang="en-US"/>
              <a:t>Frequently accessed data can be cached to improve performance.</a:t>
            </a:r>
            <a:endParaRPr lang="en-US"/>
          </a:p>
          <a:p>
            <a:pPr lvl="1"/>
            <a:r>
              <a:rPr lang="en-US"/>
              <a:t>Example: Using Redis as a caching layer to store session data.</a:t>
            </a:r>
            <a:endParaRPr lang="en-US"/>
          </a:p>
          <a:p>
            <a:r>
              <a:rPr lang="en-US"/>
              <a:t>Session Management:</a:t>
            </a:r>
            <a:endParaRPr lang="en-US"/>
          </a:p>
          <a:p>
            <a:pPr lvl="1"/>
            <a:r>
              <a:rPr lang="en-US"/>
              <a:t>Storing user session information in web applications.</a:t>
            </a:r>
            <a:endParaRPr lang="en-US"/>
          </a:p>
          <a:p>
            <a:pPr lvl="1"/>
            <a:r>
              <a:rPr lang="en-US"/>
              <a:t>Example: Session data for a logged-in user.</a:t>
            </a:r>
            <a:endParaRPr lang="en-US"/>
          </a:p>
          <a:p>
            <a:r>
              <a:rPr lang="en-US"/>
              <a:t>Configuration Management:</a:t>
            </a:r>
            <a:endParaRPr lang="en-US"/>
          </a:p>
          <a:p>
            <a:pPr lvl="1"/>
            <a:r>
              <a:rPr lang="en-US"/>
              <a:t>Storing application configuration settings.</a:t>
            </a:r>
            <a:endParaRPr lang="en-US"/>
          </a:p>
          <a:p>
            <a:pPr lvl="1"/>
            <a:r>
              <a:rPr lang="en-US"/>
              <a:t>Example: Feature flags and application settings in a key-value store.</a:t>
            </a:r>
            <a:endParaRPr lang="en-US"/>
          </a:p>
          <a:p>
            <a:pPr lvl="0"/>
            <a:r>
              <a:rPr lang="en-US"/>
              <a:t>Real-Time Analytics:		</a:t>
            </a:r>
            <a:endParaRPr lang="en-US"/>
          </a:p>
          <a:p>
            <a:pPr lvl="1"/>
            <a:r>
              <a:rPr lang="en-US"/>
              <a:t>Handling high-velocity data in real-time applications.</a:t>
            </a:r>
            <a:endParaRPr lang="en-US"/>
          </a:p>
          <a:p>
            <a:pPr lvl="1"/>
            <a:r>
              <a:rPr lang="en-US"/>
              <a:t>Example: Storing and retrieving real-time metrics and counters.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Popular Key-Value Databases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Redis:</a:t>
            </a:r>
            <a:endParaRPr lang="en-US"/>
          </a:p>
          <a:p>
            <a:pPr lvl="1"/>
            <a:r>
              <a:rPr lang="en-US"/>
              <a:t>An </a:t>
            </a:r>
            <a:r>
              <a:rPr lang="en-US" b="1"/>
              <a:t>in-memory</a:t>
            </a:r>
            <a:r>
              <a:rPr lang="en-US"/>
              <a:t> key-value store known for its high performance and rich feature set, including support for various data structures like lists, sets, and hashes.</a:t>
            </a:r>
            <a:endParaRPr lang="en-US"/>
          </a:p>
          <a:p>
            <a:r>
              <a:rPr lang="en-US"/>
              <a:t>Amazon DynamoDB:</a:t>
            </a:r>
            <a:endParaRPr lang="en-US"/>
          </a:p>
          <a:p>
            <a:pPr lvl="1"/>
            <a:r>
              <a:rPr lang="en-US"/>
              <a:t>A fully managed key-value and document database service designed for high availability and scalability.</a:t>
            </a:r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0168890" y="381000"/>
            <a:ext cx="1905000" cy="1905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Picture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9561830" y="4408805"/>
            <a:ext cx="2244090" cy="16211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redis.io/try-free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68395" y="2069465"/>
            <a:ext cx="4853940" cy="38633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in-memory database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MemoryDB is a Redis-compatible, durable, in-memory database service that is designed to deliver ultrafast performance. </a:t>
            </a:r>
            <a:endParaRPr lang="en-US"/>
          </a:p>
          <a:p>
            <a:r>
              <a:rPr lang="en-US"/>
              <a:t>MemoryDB can help you achieve microsecond read latency, single-digit millisecond write latency and high throughput</a:t>
            </a:r>
            <a:endParaRPr lang="en-US"/>
          </a:p>
          <a:p>
            <a:r>
              <a:rPr lang="en-US"/>
              <a:t>Redis Advantages:</a:t>
            </a:r>
            <a:endParaRPr lang="en-US"/>
          </a:p>
          <a:p>
            <a:pPr lvl="1"/>
            <a:r>
              <a:rPr lang="en-US"/>
              <a:t>Exceptionally fast − Redis is very fast and can perform about 110000 SETs per second, about 81000 GETs per second.</a:t>
            </a:r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organize your data in redis 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you can use keys with prefixes to organize your data. The prefix can be anything that makes sense for your application, such as "user:key", "product:</a:t>
            </a:r>
            <a:r>
              <a:rPr lang="en-US" altLang="en-GB">
                <a:sym typeface="+mn-ea"/>
              </a:rPr>
              <a:t>key</a:t>
            </a:r>
            <a:r>
              <a:rPr lang="en-US" altLang="en-GB"/>
              <a:t>", "order:</a:t>
            </a:r>
            <a:r>
              <a:rPr lang="en-US" altLang="en-GB">
                <a:sym typeface="+mn-ea"/>
              </a:rPr>
              <a:t>key</a:t>
            </a:r>
            <a:r>
              <a:rPr lang="en-US" altLang="en-GB"/>
              <a:t>", etc.</a:t>
            </a:r>
            <a:endParaRPr lang="en-US" alt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Redis key types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Strings</a:t>
            </a:r>
            <a:endParaRPr lang="en-US"/>
          </a:p>
          <a:p>
            <a:pPr lvl="1"/>
            <a:r>
              <a:rPr lang="en-US"/>
              <a:t>Description: The most basic and widely used Redis data type. Strings can store any kind of data, such as text, numbers, or binary data.</a:t>
            </a:r>
            <a:endParaRPr lang="en-US"/>
          </a:p>
          <a:p>
            <a:pPr lvl="1"/>
            <a:r>
              <a:rPr lang="en-US"/>
              <a:t>Operations:</a:t>
            </a:r>
            <a:endParaRPr lang="en-US"/>
          </a:p>
          <a:p>
            <a:pPr lvl="2"/>
            <a:r>
              <a:rPr lang="en-US"/>
              <a:t>SET key value</a:t>
            </a:r>
            <a:endParaRPr lang="en-US"/>
          </a:p>
          <a:p>
            <a:pPr lvl="2"/>
            <a:r>
              <a:rPr lang="en-US"/>
              <a:t>GET key</a:t>
            </a:r>
            <a:endParaRPr lang="en-US"/>
          </a:p>
          <a:p>
            <a:pPr lvl="2"/>
            <a:r>
              <a:rPr lang="en-US"/>
              <a:t>INCR key (increments the value stored at the key)</a:t>
            </a:r>
            <a:endParaRPr lang="en-US"/>
          </a:p>
          <a:p>
            <a:pPr lvl="2"/>
            <a:r>
              <a:rPr lang="en-US"/>
              <a:t>APPEND key value (appends a value to an existing string)</a:t>
            </a:r>
            <a:endParaRPr lang="en-US"/>
          </a:p>
          <a:p>
            <a:pPr lvl="0"/>
            <a:r>
              <a:rPr lang="en-US"/>
              <a:t>Use Cases: Caching, counters, simple key-value storage.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Redis key types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Hashes</a:t>
            </a:r>
            <a:endParaRPr lang="en-US"/>
          </a:p>
          <a:p>
            <a:pPr lvl="1"/>
            <a:r>
              <a:rPr lang="en-US"/>
              <a:t>Description: A collection of key-value pairs, where the keys and values are both strings. Useful for representing objects.</a:t>
            </a:r>
            <a:endParaRPr lang="en-US"/>
          </a:p>
          <a:p>
            <a:pPr lvl="1"/>
            <a:r>
              <a:rPr lang="en-US"/>
              <a:t>Operations:</a:t>
            </a:r>
            <a:endParaRPr lang="en-US"/>
          </a:p>
          <a:p>
            <a:pPr lvl="2"/>
            <a:r>
              <a:rPr lang="en-US"/>
              <a:t>HSET key field value</a:t>
            </a:r>
            <a:endParaRPr lang="en-US"/>
          </a:p>
          <a:p>
            <a:pPr lvl="2"/>
            <a:r>
              <a:rPr lang="en-US"/>
              <a:t>HGET key field</a:t>
            </a:r>
            <a:endParaRPr lang="en-US"/>
          </a:p>
          <a:p>
            <a:pPr lvl="2"/>
            <a:r>
              <a:rPr lang="en-US"/>
              <a:t>HGETALL key (retrieves all fields and values in the hash)</a:t>
            </a:r>
            <a:endParaRPr lang="en-US"/>
          </a:p>
          <a:p>
            <a:pPr lvl="2"/>
            <a:r>
              <a:rPr lang="en-US"/>
              <a:t>HDEL key field (deletes a field from the hash)</a:t>
            </a:r>
            <a:endParaRPr lang="en-US"/>
          </a:p>
          <a:p>
            <a:pPr lvl="0"/>
            <a:r>
              <a:rPr lang="en-US"/>
              <a:t>Use Cases: Storing user profiles, session information, and objects with multiple attributes.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Redis key types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Lists</a:t>
            </a:r>
            <a:endParaRPr lang="en-US"/>
          </a:p>
          <a:p>
            <a:pPr lvl="1"/>
            <a:r>
              <a:rPr lang="en-US"/>
              <a:t>Description: Ordered collections of strings. Lists can be used as queues, stacks, or for message passing.</a:t>
            </a:r>
            <a:endParaRPr lang="en-US"/>
          </a:p>
          <a:p>
            <a:pPr lvl="1"/>
            <a:r>
              <a:rPr lang="en-US"/>
              <a:t>Operations:</a:t>
            </a:r>
            <a:endParaRPr lang="en-US"/>
          </a:p>
          <a:p>
            <a:pPr lvl="2"/>
            <a:r>
              <a:rPr lang="en-US"/>
              <a:t>LPUSH key value (prepends a value to the list)</a:t>
            </a:r>
            <a:endParaRPr lang="en-US"/>
          </a:p>
          <a:p>
            <a:pPr lvl="2"/>
            <a:r>
              <a:rPr lang="en-US"/>
              <a:t>RPUSH key value (appends a value to the list)</a:t>
            </a:r>
            <a:endParaRPr lang="en-US"/>
          </a:p>
          <a:p>
            <a:pPr lvl="2"/>
            <a:r>
              <a:rPr lang="en-US"/>
              <a:t>LPOP key (removes and returns the first element of the list)</a:t>
            </a:r>
            <a:endParaRPr lang="en-US"/>
          </a:p>
          <a:p>
            <a:pPr lvl="2"/>
            <a:r>
              <a:rPr lang="en-US"/>
              <a:t>RPOP key (removes and returns the last element of the list)</a:t>
            </a:r>
            <a:endParaRPr lang="en-US"/>
          </a:p>
          <a:p>
            <a:pPr lvl="2"/>
            <a:r>
              <a:rPr lang="en-US"/>
              <a:t>LRANGE key start stop (retrieves a range of elements from the list)</a:t>
            </a:r>
            <a:endParaRPr lang="en-US"/>
          </a:p>
          <a:p>
            <a:pPr lvl="1"/>
            <a:r>
              <a:rPr lang="en-US"/>
              <a:t>Use Cases: Task queues, message queues, logs, latest items lists.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Common data models </a:t>
            </a:r>
            <a:endParaRPr lang="en-US"/>
          </a:p>
        </p:txBody>
      </p:sp>
      <p:graphicFrame>
        <p:nvGraphicFramePr>
          <p:cNvPr id="9" name="Table 8"/>
          <p:cNvGraphicFramePr/>
          <p:nvPr/>
        </p:nvGraphicFramePr>
        <p:xfrm>
          <a:off x="346075" y="1390650"/>
          <a:ext cx="11474450" cy="6293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4890"/>
                <a:gridCol w="2294890"/>
                <a:gridCol w="2294890"/>
                <a:gridCol w="2294890"/>
                <a:gridCol w="2294890"/>
              </a:tblGrid>
              <a:tr h="5041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Data Model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Structure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Relationships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Use Cases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Tools</a:t>
                      </a:r>
                      <a:endParaRPr lang="en-US"/>
                    </a:p>
                  </a:txBody>
                  <a:tcPr/>
                </a:tc>
              </a:tr>
              <a:tr h="9201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Hierarchical Data Model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/>
                        <a:t>Tree</a:t>
                      </a:r>
                      <a:r>
                        <a:rPr lang="en-US"/>
                        <a:t>-like structure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Parent-child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Organizational charts, file systems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/>
                        <a:t>XML editor </a:t>
                      </a:r>
                      <a:endParaRPr lang="en-US" b="1"/>
                    </a:p>
                  </a:txBody>
                  <a:tcPr/>
                </a:tc>
              </a:tr>
              <a:tr h="9201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Relational Data Model</a:t>
                      </a:r>
                      <a:endParaRPr lang="en-US"/>
                    </a:p>
                    <a:p>
                      <a:pPr>
                        <a:buNone/>
                      </a:pPr>
                      <a:endParaRPr 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Entity-Relationship Model</a:t>
                      </a:r>
                      <a:endParaRPr lang="en-US" sz="1800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/>
                        <a:t>Tables </a:t>
                      </a:r>
                      <a:r>
                        <a:rPr lang="en-US"/>
                        <a:t>(relations)</a:t>
                      </a:r>
                      <a:endParaRPr lang="en-US"/>
                    </a:p>
                    <a:p>
                      <a:pPr>
                        <a:buNone/>
                      </a:pPr>
                      <a:endParaRPr lang="en-US"/>
                    </a:p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Entities and relationships</a:t>
                      </a:r>
                      <a:endParaRPr lang="en-US" sz="1800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Foreign keys and primary keys</a:t>
                      </a:r>
                      <a:endParaRPr lang="en-US"/>
                    </a:p>
                    <a:p>
                      <a:pPr>
                        <a:buNone/>
                      </a:pPr>
                      <a:endParaRPr lang="en-US"/>
                    </a:p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One-to-one, one-to-many, many-to-many</a:t>
                      </a:r>
                      <a:endParaRPr lang="en-US" sz="1800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Financial systems, inventory management</a:t>
                      </a:r>
                      <a:endParaRPr lang="en-US"/>
                    </a:p>
                    <a:p>
                      <a:pPr>
                        <a:buNone/>
                      </a:pPr>
                      <a:endParaRPr lang="en-US"/>
                    </a:p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Database design</a:t>
                      </a:r>
                      <a:endParaRPr lang="en-US" sz="1800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/>
                        <a:t>SQLite Browser, Azure SQL</a:t>
                      </a:r>
                      <a:r>
                        <a:rPr lang="en-US"/>
                        <a:t>, MS SQL Server, </a:t>
                      </a:r>
                      <a:r>
                        <a:rPr lang="en-US" sz="1800">
                          <a:sym typeface="+mn-ea"/>
                        </a:rPr>
                        <a:t>MySQL, PostgreSQL,</a:t>
                      </a:r>
                      <a:endParaRPr lang="en-US"/>
                    </a:p>
                    <a:p>
                      <a:pPr>
                        <a:buNone/>
                      </a:pPr>
                      <a:endParaRPr lang="en-US"/>
                    </a:p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BigER vs code plugin</a:t>
                      </a:r>
                      <a:endParaRPr lang="en-US"/>
                    </a:p>
                  </a:txBody>
                  <a:tcPr/>
                </a:tc>
              </a:tr>
              <a:tr h="9201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Document Data Model (NoSQL database)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/>
                        <a:t>Documents </a:t>
                      </a:r>
                      <a:r>
                        <a:rPr lang="en-US"/>
                        <a:t>(JSON, XML)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Embedded relationships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Content management systems, web applications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/>
                        <a:t>MongoDB</a:t>
                      </a:r>
                      <a:r>
                        <a:rPr lang="en-US"/>
                        <a:t>, CouchDB</a:t>
                      </a:r>
                      <a:endParaRPr lang="en-US"/>
                    </a:p>
                  </a:txBody>
                  <a:tcPr/>
                </a:tc>
              </a:tr>
              <a:tr h="9201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Key-Value Data Model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Key-value pairs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Simple lookup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Session storage, user profiles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/>
                        <a:t>Redis</a:t>
                      </a:r>
                      <a:r>
                        <a:rPr lang="en-US"/>
                        <a:t>, AWS DynamoDB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Redis key types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Sets</a:t>
            </a:r>
            <a:endParaRPr lang="en-US"/>
          </a:p>
          <a:p>
            <a:pPr lvl="1"/>
            <a:r>
              <a:rPr lang="en-US"/>
              <a:t>Description: Unordered collections of unique strings. Sets are useful for storing unique values and performing set operations.</a:t>
            </a:r>
            <a:endParaRPr lang="en-US"/>
          </a:p>
          <a:p>
            <a:pPr lvl="1"/>
            <a:r>
              <a:rPr lang="en-US"/>
              <a:t>Operations:</a:t>
            </a:r>
            <a:endParaRPr lang="en-US"/>
          </a:p>
          <a:p>
            <a:pPr lvl="2"/>
            <a:r>
              <a:rPr lang="en-US"/>
              <a:t>SADD key value (adds a value to the set)</a:t>
            </a:r>
            <a:endParaRPr lang="en-US"/>
          </a:p>
          <a:p>
            <a:pPr lvl="2"/>
            <a:r>
              <a:rPr lang="en-US"/>
              <a:t>SREM key value (removes a value from the set)</a:t>
            </a:r>
            <a:endParaRPr lang="en-US"/>
          </a:p>
          <a:p>
            <a:pPr lvl="2"/>
            <a:r>
              <a:rPr lang="en-US"/>
              <a:t>SMEMBERS key (retrieves all members of the set)</a:t>
            </a:r>
            <a:endParaRPr lang="en-US"/>
          </a:p>
          <a:p>
            <a:pPr lvl="2"/>
            <a:r>
              <a:rPr lang="en-US"/>
              <a:t>SISMEMBER key value (checks if a value is a member of the set)</a:t>
            </a:r>
            <a:endParaRPr lang="en-US"/>
          </a:p>
          <a:p>
            <a:r>
              <a:rPr lang="en-US"/>
              <a:t>Use Cases: Tags, unique identifiers, membership checks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Redis key types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Sorted Sets (Zsets)</a:t>
            </a:r>
            <a:endParaRPr lang="en-US"/>
          </a:p>
          <a:p>
            <a:pPr lvl="1"/>
            <a:r>
              <a:rPr lang="en-US"/>
              <a:t>Description: Similar to sets but with an associated score for each member, allowing the elements to be sorted.</a:t>
            </a:r>
            <a:endParaRPr lang="en-US"/>
          </a:p>
          <a:p>
            <a:pPr lvl="1"/>
            <a:r>
              <a:rPr lang="en-US"/>
              <a:t>Operations:</a:t>
            </a:r>
            <a:endParaRPr lang="en-US"/>
          </a:p>
          <a:p>
            <a:pPr lvl="2"/>
            <a:r>
              <a:rPr lang="en-US"/>
              <a:t>ZADD key score member (adds a member with a score to the sorted set)</a:t>
            </a:r>
            <a:endParaRPr lang="en-US"/>
          </a:p>
          <a:p>
            <a:pPr lvl="2"/>
            <a:r>
              <a:rPr lang="en-US"/>
              <a:t>ZRANGE key start stop (retrieves members by their rank)</a:t>
            </a:r>
            <a:endParaRPr lang="en-US"/>
          </a:p>
          <a:p>
            <a:pPr lvl="2"/>
            <a:r>
              <a:rPr lang="en-US"/>
              <a:t>ZRANGEBYSCORE key min max (retrieves members by their score range)</a:t>
            </a:r>
            <a:endParaRPr lang="en-US"/>
          </a:p>
          <a:p>
            <a:pPr lvl="2"/>
            <a:r>
              <a:rPr lang="en-US"/>
              <a:t>ZREM key member (removes a member from the sorted set)</a:t>
            </a:r>
            <a:endParaRPr lang="en-US"/>
          </a:p>
          <a:p>
            <a:r>
              <a:rPr lang="en-US"/>
              <a:t>Use Cases: Leaderboards, ranking systems, priority queues.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Redis key types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Streams</a:t>
            </a:r>
            <a:endParaRPr lang="en-US"/>
          </a:p>
          <a:p>
            <a:pPr lvl="1"/>
            <a:r>
              <a:rPr lang="en-US"/>
              <a:t>Description: An append-only log data structure designed for real-time data ingestion and consumption.</a:t>
            </a:r>
            <a:endParaRPr lang="en-US"/>
          </a:p>
          <a:p>
            <a:pPr lvl="1"/>
            <a:r>
              <a:rPr lang="en-US"/>
              <a:t>Operations:</a:t>
            </a:r>
            <a:endParaRPr lang="en-US"/>
          </a:p>
          <a:p>
            <a:pPr lvl="2"/>
            <a:r>
              <a:rPr lang="en-US"/>
              <a:t>XADD key ID field value (adds an entry to the stream)</a:t>
            </a:r>
            <a:endParaRPr lang="en-US"/>
          </a:p>
          <a:p>
            <a:pPr lvl="2"/>
            <a:r>
              <a:rPr lang="en-US"/>
              <a:t>XRANGE key start end (retrieves entries in a range of IDs)</a:t>
            </a:r>
            <a:endParaRPr lang="en-US"/>
          </a:p>
          <a:p>
            <a:pPr lvl="2"/>
            <a:r>
              <a:rPr lang="en-US"/>
              <a:t>XREAD COUNT count STREAMS key ID (reads entries from streams)</a:t>
            </a:r>
            <a:endParaRPr lang="en-US"/>
          </a:p>
          <a:p>
            <a:r>
              <a:rPr lang="en-US"/>
              <a:t>Use Cases: Real-time messaging, event sourcing, logging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Redis key types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JSON (with RedisJSON Module)</a:t>
            </a:r>
            <a:endParaRPr lang="en-US"/>
          </a:p>
          <a:p>
            <a:pPr lvl="1"/>
            <a:r>
              <a:rPr lang="en-US"/>
              <a:t>Description: Stores and manages JSON documents natively within Redis.</a:t>
            </a:r>
            <a:endParaRPr lang="en-US"/>
          </a:p>
          <a:p>
            <a:pPr lvl="1"/>
            <a:r>
              <a:rPr lang="en-US"/>
              <a:t>Operations:</a:t>
            </a:r>
            <a:endParaRPr lang="en-US"/>
          </a:p>
          <a:p>
            <a:pPr lvl="2"/>
            <a:r>
              <a:rPr lang="en-US"/>
              <a:t>JSON.SET key path value (sets a JSON value at the specified path)</a:t>
            </a:r>
            <a:endParaRPr lang="en-US"/>
          </a:p>
          <a:p>
            <a:pPr lvl="2"/>
            <a:r>
              <a:rPr lang="en-US"/>
              <a:t>JSON.GET key path (retrieves a JSON value from the specified path)</a:t>
            </a:r>
            <a:endParaRPr lang="en-US"/>
          </a:p>
          <a:p>
            <a:pPr lvl="2"/>
            <a:r>
              <a:rPr lang="en-US"/>
              <a:t>JSON.DEL key path (deletes a JSON value at the specified path)</a:t>
            </a:r>
            <a:endParaRPr lang="en-US"/>
          </a:p>
          <a:p>
            <a:pPr lvl="1"/>
            <a:r>
              <a:rPr lang="en-US"/>
              <a:t>Use Cases: Document storage, nested data, application configuration.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Search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exact match </a:t>
            </a:r>
            <a:endParaRPr lang="en-US"/>
          </a:p>
          <a:p>
            <a:r>
              <a:rPr lang="en-US"/>
              <a:t>full-text search </a:t>
            </a:r>
            <a:endParaRPr lang="en-US"/>
          </a:p>
          <a:p>
            <a:r>
              <a:rPr lang="en-US"/>
              <a:t>range queries </a:t>
            </a:r>
            <a:endParaRPr lang="en-US"/>
          </a:p>
          <a:p>
            <a:r>
              <a:rPr lang="en-US"/>
              <a:t>geospacial queries </a:t>
            </a:r>
            <a:endParaRPr lang="en-US"/>
          </a:p>
          <a:p>
            <a:r>
              <a:rPr lang="en-US"/>
              <a:t>vector search 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Questions </a:t>
            </a:r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3168015" y="1355725"/>
            <a:ext cx="7316470" cy="46177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Common data models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Hierarchical Data Model </a:t>
            </a:r>
            <a:endParaRPr lang="en-US"/>
          </a:p>
          <a:p>
            <a:r>
              <a:rPr lang="en-US"/>
              <a:t>Relational Data Model</a:t>
            </a:r>
            <a:endParaRPr lang="en-US"/>
          </a:p>
          <a:p>
            <a:r>
              <a:rPr lang="en-US"/>
              <a:t>Document Data Model</a:t>
            </a:r>
            <a:endParaRPr lang="en-US"/>
          </a:p>
          <a:p>
            <a:r>
              <a:rPr lang="en-US"/>
              <a:t>Key-Value Data Model</a:t>
            </a:r>
            <a:endParaRPr lang="en-US"/>
          </a:p>
          <a:p>
            <a:r>
              <a:rPr lang="en-US" b="1"/>
              <a:t>Graph Data Model</a:t>
            </a:r>
            <a:endParaRPr lang="en-US" b="1"/>
          </a:p>
          <a:p>
            <a:r>
              <a:rPr lang="en-US"/>
              <a:t>Multi-Model Databases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Graph data model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Designed to represent and manage highly interconnected data, making it ideal for applications involving complex relationships. </a:t>
            </a:r>
            <a:endParaRPr lang="en-US"/>
          </a:p>
          <a:p>
            <a:r>
              <a:rPr lang="en-US"/>
              <a:t>Structures data as nodes, edges, and properties, enabling the modeling of real-world entities and their interconnections intuitively and efficiently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Key Concepts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en-US"/>
              <a:t>Nodes (Vertices):</a:t>
            </a:r>
            <a:endParaRPr lang="en-US"/>
          </a:p>
          <a:p>
            <a:pPr lvl="1"/>
            <a:r>
              <a:rPr lang="en-US"/>
              <a:t>Represent entities or objects in the graph.</a:t>
            </a:r>
            <a:endParaRPr lang="en-US"/>
          </a:p>
          <a:p>
            <a:pPr lvl="1"/>
            <a:r>
              <a:rPr lang="en-US"/>
              <a:t>Each node can have properties, which are key-value pairs that store information about the node.</a:t>
            </a:r>
            <a:endParaRPr lang="en-US"/>
          </a:p>
          <a:p>
            <a:pPr lvl="1"/>
            <a:r>
              <a:rPr lang="en-US"/>
              <a:t>Example: In a social network, nodes can represent users.</a:t>
            </a:r>
            <a:endParaRPr lang="en-US"/>
          </a:p>
          <a:p>
            <a:r>
              <a:rPr lang="en-US"/>
              <a:t>Edges (Relationships):</a:t>
            </a:r>
            <a:endParaRPr lang="en-US"/>
          </a:p>
          <a:p>
            <a:pPr lvl="1"/>
            <a:r>
              <a:rPr lang="en-US"/>
              <a:t>Represent the connections or relationships between nodes.</a:t>
            </a:r>
            <a:endParaRPr lang="en-US"/>
          </a:p>
          <a:p>
            <a:pPr lvl="1"/>
            <a:r>
              <a:rPr lang="en-US"/>
              <a:t>Each edge can also have properties, storing information about the relationship.</a:t>
            </a:r>
            <a:endParaRPr lang="en-US"/>
          </a:p>
          <a:p>
            <a:pPr lvl="1"/>
            <a:r>
              <a:rPr lang="en-US"/>
              <a:t>Edges are usually directed (have a start and end node) but can also be undirected.</a:t>
            </a:r>
            <a:endParaRPr lang="en-US"/>
          </a:p>
          <a:p>
            <a:pPr lvl="1"/>
            <a:r>
              <a:rPr lang="en-US"/>
              <a:t>Example: In a social network, edges can represent friendships or following relationships.</a:t>
            </a:r>
            <a:endParaRPr lang="en-US"/>
          </a:p>
          <a:p>
            <a:r>
              <a:rPr lang="en-US"/>
              <a:t>Properties:</a:t>
            </a:r>
            <a:endParaRPr lang="en-US"/>
          </a:p>
          <a:p>
            <a:pPr lvl="1"/>
            <a:r>
              <a:rPr lang="en-US"/>
              <a:t>Attributes or metadata associated with nodes and edges.</a:t>
            </a:r>
            <a:endParaRPr lang="en-US"/>
          </a:p>
          <a:p>
            <a:pPr lvl="1"/>
            <a:r>
              <a:rPr lang="en-US"/>
              <a:t>Example: A user node might have properties like name, age, and email, while a friendship edge might have properties like start date and relationship type.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Graph </a:t>
            </a:r>
            <a:endParaRPr lang="en-US"/>
          </a:p>
        </p:txBody>
      </p:sp>
      <p:pic>
        <p:nvPicPr>
          <p:cNvPr id="102" name="Picture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4987925" y="552450"/>
            <a:ext cx="7044690" cy="54413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709295" y="2188210"/>
            <a:ext cx="45993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A graph database stores nodes (Supplier, Product, etc) and their relationships (e.g. Supplier SUPPLIES Product).</a:t>
            </a:r>
            <a:endParaRPr 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Common data models (Cont.)</a:t>
            </a:r>
            <a:endParaRPr lang="en-US"/>
          </a:p>
        </p:txBody>
      </p:sp>
      <p:graphicFrame>
        <p:nvGraphicFramePr>
          <p:cNvPr id="9" name="Table 8"/>
          <p:cNvGraphicFramePr/>
          <p:nvPr/>
        </p:nvGraphicFramePr>
        <p:xfrm>
          <a:off x="346075" y="1390650"/>
          <a:ext cx="11474450" cy="6293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4890"/>
                <a:gridCol w="2294890"/>
                <a:gridCol w="2294890"/>
                <a:gridCol w="2294890"/>
                <a:gridCol w="2294890"/>
              </a:tblGrid>
              <a:tr h="5041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Data Model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Structure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Relationships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Use Cases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Tools</a:t>
                      </a:r>
                      <a:endParaRPr lang="en-US"/>
                    </a:p>
                  </a:txBody>
                  <a:tcPr/>
                </a:tc>
              </a:tr>
              <a:tr h="9201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Graph Data Model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Nodes and edges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Explicitly stored edges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Social networks, recommendation engines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Neo4j, OrientDB</a:t>
                      </a:r>
                      <a:endParaRPr lang="en-US"/>
                    </a:p>
                  </a:txBody>
                  <a:tcPr/>
                </a:tc>
              </a:tr>
              <a:tr h="9201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Multi-Model Databases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Supports multiple data models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Various types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Flexible data handling, diverse use cases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ArangoDB, Couchbase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Graph Data Structures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Property Graph Model:</a:t>
            </a:r>
            <a:endParaRPr lang="en-US"/>
          </a:p>
          <a:p>
            <a:pPr lvl="1"/>
            <a:r>
              <a:rPr lang="en-US"/>
              <a:t>The most common graph data model.</a:t>
            </a:r>
            <a:endParaRPr lang="en-US"/>
          </a:p>
          <a:p>
            <a:pPr lvl="1"/>
            <a:r>
              <a:rPr lang="en-US"/>
              <a:t>Nodes and edges can have any number of properties.</a:t>
            </a:r>
            <a:endParaRPr lang="en-US"/>
          </a:p>
          <a:p>
            <a:pPr lvl="1"/>
            <a:r>
              <a:rPr lang="en-US"/>
              <a:t>Example: Neo4j uses the property graph model.</a:t>
            </a:r>
            <a:endParaRPr lang="en-US"/>
          </a:p>
          <a:p>
            <a:r>
              <a:rPr lang="en-US"/>
              <a:t>RDF (Resource Description Framework) Model:</a:t>
            </a:r>
            <a:endParaRPr lang="en-US"/>
          </a:p>
          <a:p>
            <a:pPr lvl="1"/>
            <a:r>
              <a:rPr lang="en-US"/>
              <a:t>Uses triples to represent data, consisting of subject, predicate, and object.</a:t>
            </a:r>
            <a:endParaRPr lang="en-US"/>
          </a:p>
          <a:p>
            <a:pPr lvl="1"/>
            <a:r>
              <a:rPr lang="en-US"/>
              <a:t>Often used for semantic web and linked data applications.</a:t>
            </a:r>
            <a:endParaRPr lang="en-US"/>
          </a:p>
          <a:p>
            <a:pPr lvl="1"/>
            <a:r>
              <a:rPr lang="en-US"/>
              <a:t>Example: Apache Jena and RDF4J.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Graph data model Advantages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en-US"/>
              <a:t>Flexibility:</a:t>
            </a:r>
            <a:endParaRPr lang="en-US"/>
          </a:p>
          <a:p>
            <a:pPr lvl="1"/>
            <a:r>
              <a:rPr lang="en-US"/>
              <a:t>Schema-less nature allows for easy modifications and extensions of the graph structure.</a:t>
            </a:r>
            <a:endParaRPr lang="en-US"/>
          </a:p>
          <a:p>
            <a:pPr lvl="1"/>
            <a:r>
              <a:rPr lang="en-US"/>
              <a:t>Suitable for semi-structured and evolving data.</a:t>
            </a:r>
            <a:endParaRPr lang="en-US"/>
          </a:p>
          <a:p>
            <a:r>
              <a:rPr lang="en-US"/>
              <a:t>Expressiveness:</a:t>
            </a:r>
            <a:endParaRPr lang="en-US"/>
          </a:p>
          <a:p>
            <a:pPr lvl="1"/>
            <a:r>
              <a:rPr lang="en-US"/>
              <a:t>Natural way to represent relationships and connections.</a:t>
            </a:r>
            <a:endParaRPr lang="en-US"/>
          </a:p>
          <a:p>
            <a:pPr lvl="1"/>
            <a:r>
              <a:rPr lang="en-US"/>
              <a:t>Enables complex queries involving traversals and pattern matching.</a:t>
            </a:r>
            <a:endParaRPr lang="en-US"/>
          </a:p>
          <a:p>
            <a:r>
              <a:rPr lang="en-US"/>
              <a:t>Performance:</a:t>
            </a:r>
            <a:endParaRPr lang="en-US"/>
          </a:p>
          <a:p>
            <a:pPr lvl="1"/>
            <a:r>
              <a:rPr lang="en-US"/>
              <a:t>Efficient for querying and traversing deep and complex relationships.</a:t>
            </a:r>
            <a:endParaRPr lang="en-US"/>
          </a:p>
          <a:p>
            <a:pPr lvl="1"/>
            <a:r>
              <a:rPr lang="en-US"/>
              <a:t>Optimized for graph operations like shortest path, neighborhood search, and subgraph matching.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Disadvantages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Complexity:</a:t>
            </a:r>
            <a:endParaRPr lang="en-US"/>
          </a:p>
          <a:p>
            <a:pPr lvl="1"/>
            <a:r>
              <a:rPr lang="en-US"/>
              <a:t>Can become complex to manage and visualize as the graph grows in size and density.</a:t>
            </a:r>
            <a:endParaRPr lang="en-US"/>
          </a:p>
          <a:p>
            <a:pPr lvl="1"/>
            <a:r>
              <a:rPr lang="en-US"/>
              <a:t>Requires specialized knowledge for effective use and optimization.</a:t>
            </a:r>
            <a:endParaRPr lang="en-US"/>
          </a:p>
          <a:p>
            <a:r>
              <a:rPr lang="en-US"/>
              <a:t>Scalability:</a:t>
            </a:r>
            <a:endParaRPr lang="en-US"/>
          </a:p>
          <a:p>
            <a:pPr lvl="1"/>
            <a:r>
              <a:rPr lang="en-US"/>
              <a:t>While some graph databases scale horizontally, handling very large graphs can be challenging compared to simpler data models.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Graph data model use cases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/>
          </a:bodyPr>
          <a:p>
            <a:r>
              <a:rPr lang="en-US"/>
              <a:t>Social Networks:</a:t>
            </a:r>
            <a:endParaRPr lang="en-US"/>
          </a:p>
          <a:p>
            <a:pPr lvl="1"/>
            <a:r>
              <a:rPr lang="en-US"/>
              <a:t>Modeling users and their relationships (friendships, follows, likes).</a:t>
            </a:r>
            <a:endParaRPr lang="en-US"/>
          </a:p>
          <a:p>
            <a:pPr lvl="1"/>
            <a:r>
              <a:rPr lang="en-US"/>
              <a:t>Example: Finding friends of friends, recommending new connections.</a:t>
            </a:r>
            <a:endParaRPr lang="en-US"/>
          </a:p>
          <a:p>
            <a:r>
              <a:rPr lang="en-US"/>
              <a:t>Recommendation Engines:</a:t>
            </a:r>
            <a:endParaRPr lang="en-US"/>
          </a:p>
          <a:p>
            <a:pPr lvl="1"/>
            <a:r>
              <a:rPr lang="en-US"/>
              <a:t>Using relationships between users, items, and their interactions to provide recommendations.</a:t>
            </a:r>
            <a:endParaRPr lang="en-US"/>
          </a:p>
          <a:p>
            <a:pPr lvl="1"/>
            <a:r>
              <a:rPr lang="en-US"/>
              <a:t>Example: Product recommendations based on user behavior and preferences.</a:t>
            </a:r>
            <a:endParaRPr lang="en-US"/>
          </a:p>
          <a:p>
            <a:r>
              <a:rPr lang="en-US"/>
              <a:t>Fraud Detection:</a:t>
            </a:r>
            <a:endParaRPr lang="en-US"/>
          </a:p>
          <a:p>
            <a:pPr lvl="1"/>
            <a:r>
              <a:rPr lang="en-US"/>
              <a:t>Analyzing transaction patterns and relationships to detect anomalies and fraudulent activities.</a:t>
            </a:r>
            <a:endParaRPr lang="en-US"/>
          </a:p>
          <a:p>
            <a:pPr lvl="1"/>
            <a:r>
              <a:rPr lang="en-US"/>
              <a:t>Example: Detecting suspicious transaction patterns in financial networks.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Graph data model use cases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Knowledge Graphs:</a:t>
            </a:r>
            <a:endParaRPr lang="en-US"/>
          </a:p>
          <a:p>
            <a:pPr lvl="1"/>
            <a:r>
              <a:rPr lang="en-US"/>
              <a:t>Integrating and linking various data sources to create a comprehensive knowledge base.</a:t>
            </a:r>
            <a:endParaRPr lang="en-US"/>
          </a:p>
          <a:p>
            <a:pPr lvl="1"/>
            <a:r>
              <a:rPr lang="en-US"/>
              <a:t>Example: Google's Knowledge Graph, which connects information about people, places, and things.</a:t>
            </a:r>
            <a:endParaRPr lang="en-US"/>
          </a:p>
          <a:p>
            <a:r>
              <a:rPr lang="en-US"/>
              <a:t>Network and IT Operations:</a:t>
            </a:r>
            <a:endParaRPr lang="en-US"/>
          </a:p>
          <a:p>
            <a:pPr lvl="1"/>
            <a:r>
              <a:rPr lang="en-US"/>
              <a:t>Managing and analyzing network topologies, IT infrastructure, and dependencies.</a:t>
            </a:r>
            <a:endParaRPr lang="en-US"/>
          </a:p>
          <a:p>
            <a:pPr lvl="1"/>
            <a:r>
              <a:rPr lang="en-US"/>
              <a:t>Example: Visualizing and diagnosing network issues and dependencies.</a:t>
            </a: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Tools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Neo4j:</a:t>
            </a:r>
            <a:endParaRPr lang="en-US"/>
          </a:p>
          <a:p>
            <a:pPr lvl="1"/>
            <a:r>
              <a:rPr lang="en-US"/>
              <a:t>A widely used property graph database with a rich set of features and tools.</a:t>
            </a:r>
            <a:endParaRPr lang="en-US"/>
          </a:p>
          <a:p>
            <a:pPr lvl="1"/>
            <a:r>
              <a:rPr lang="en-US"/>
              <a:t>Known for its Cypher query language.</a:t>
            </a:r>
            <a:endParaRPr lang="en-US"/>
          </a:p>
          <a:p>
            <a:r>
              <a:rPr lang="en-US"/>
              <a:t>ArangoDB:</a:t>
            </a:r>
            <a:endParaRPr lang="en-US"/>
          </a:p>
          <a:p>
            <a:pPr lvl="1"/>
            <a:r>
              <a:rPr lang="en-US"/>
              <a:t>A multi-model database supporting graph, document, and key-value data models.</a:t>
            </a:r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145" y="1702435"/>
            <a:ext cx="2692400" cy="2545080"/>
          </a:xfrm>
        </p:spPr>
        <p:txBody>
          <a:bodyPr>
            <a:normAutofit fontScale="90000"/>
          </a:bodyPr>
          <a:p>
            <a:r>
              <a:rPr lang="en-US" altLang="en-GB"/>
              <a:t>Neo4J import Northwind data </a:t>
            </a:r>
            <a:endParaRPr lang="en-US" alt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0395" y="194945"/>
            <a:ext cx="8732520" cy="62484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GB"/>
              <a:t>from relation data model to graph data model</a:t>
            </a:r>
            <a:br>
              <a:rPr lang="en-US" altLang="en-GB"/>
            </a:br>
            <a:r>
              <a:rPr lang="en-US" altLang="en-GB"/>
              <a:t>Northwind data  </a:t>
            </a:r>
            <a:endParaRPr lang="en-US" altLang="en-GB"/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318770" y="2019300"/>
            <a:ext cx="4747260" cy="417449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979795" y="2019300"/>
            <a:ext cx="4779010" cy="417385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GB"/>
              <a:t>Basic Querying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Load query for product nodes</a:t>
            </a:r>
            <a:endParaRPr lang="en-US" altLang="en-GB"/>
          </a:p>
          <a:p>
            <a:pPr marL="0" indent="0">
              <a:buNone/>
            </a:pPr>
            <a:endParaRPr lang="en-US" altLang="en-GB"/>
          </a:p>
          <a:p>
            <a:pPr marL="0" indent="0">
              <a:buNone/>
            </a:pPr>
            <a:r>
              <a:rPr lang="en-US" altLang="en-GB"/>
              <a:t>MATCH (n:Product)</a:t>
            </a:r>
            <a:endParaRPr lang="en-US" altLang="en-GB"/>
          </a:p>
          <a:p>
            <a:pPr marL="0" indent="0">
              <a:buNone/>
            </a:pPr>
            <a:r>
              <a:rPr lang="en-US" altLang="en-GB"/>
              <a:t>RETURN n</a:t>
            </a:r>
            <a:endParaRPr lang="en-US" altLang="en-GB"/>
          </a:p>
          <a:p>
            <a:pPr marL="0" indent="0">
              <a:buNone/>
            </a:pPr>
            <a:r>
              <a:rPr lang="en-US" altLang="en-GB"/>
              <a:t>LIMIT 25</a:t>
            </a:r>
            <a:endParaRPr lang="en-US" altLang="en-GB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GB"/>
              <a:t>All products ordered by a customer and who supplies those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GB"/>
              <a:t>MATCH path=(c:Customer)-[:PURCHASED]-&gt;()-[:ORDERS]-&gt;(:Product)&lt;-[:SUPPLIES]-(:Supplier)</a:t>
            </a:r>
            <a:endParaRPr lang="en-US" altLang="en-GB"/>
          </a:p>
          <a:p>
            <a:pPr marL="0" indent="0">
              <a:buNone/>
            </a:pPr>
            <a:r>
              <a:rPr lang="en-US" altLang="en-GB"/>
              <a:t>WHERE c.companyName = 'Blauer See Delikatessen'</a:t>
            </a:r>
            <a:endParaRPr lang="en-US" altLang="en-GB"/>
          </a:p>
          <a:p>
            <a:pPr marL="0" indent="0">
              <a:buNone/>
            </a:pPr>
            <a:r>
              <a:rPr lang="en-US" altLang="en-GB"/>
              <a:t>RETURN path;</a:t>
            </a:r>
            <a:endParaRPr lang="en-US" alt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Importance of Data Models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29620" cy="4351655"/>
          </a:xfrm>
        </p:spPr>
        <p:txBody>
          <a:bodyPr>
            <a:normAutofit lnSpcReduction="10000"/>
          </a:bodyPr>
          <a:p>
            <a:r>
              <a:rPr lang="en-US"/>
              <a:t>Data Organization: Helps in organizing and structuring data efficiently.</a:t>
            </a:r>
            <a:endParaRPr lang="en-US"/>
          </a:p>
          <a:p>
            <a:r>
              <a:rPr lang="en-US"/>
              <a:t>Data Integrity: Ensures the accuracy and consistency of data through constraints and rules.</a:t>
            </a:r>
            <a:endParaRPr lang="en-US"/>
          </a:p>
          <a:p>
            <a:r>
              <a:rPr lang="en-US"/>
              <a:t>Data Access: Facilitates easy and efficient access to data for queries and transactions.</a:t>
            </a:r>
            <a:endParaRPr lang="en-US"/>
          </a:p>
          <a:p>
            <a:r>
              <a:rPr lang="en-US"/>
              <a:t>Scalability: Allows databases to scale and handle large volumes of data.</a:t>
            </a:r>
            <a:endParaRPr lang="en-US"/>
          </a:p>
          <a:p>
            <a:r>
              <a:rPr lang="en-US"/>
              <a:t>Maintenance: Simplifies data management and maintenance over time.</a:t>
            </a:r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2366645" y="71755"/>
            <a:ext cx="6849110" cy="659574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GB"/>
              <a:t>Find total quantity per customer in the "Produce" category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GB"/>
              <a:t>MATCH (cust:Customer)-[:PURCHASED]-&gt;(:Order)-[o:ORDERS]-&gt;(p:Product),</a:t>
            </a:r>
            <a:endParaRPr lang="en-US" altLang="en-GB"/>
          </a:p>
          <a:p>
            <a:pPr marL="0" indent="0">
              <a:buNone/>
            </a:pPr>
            <a:r>
              <a:rPr lang="en-US" altLang="en-GB"/>
              <a:t>      (p)-[:PART_OF]-&gt;(c:Category {categoryName:'Produce'})</a:t>
            </a:r>
            <a:endParaRPr lang="en-US" altLang="en-GB"/>
          </a:p>
          <a:p>
            <a:pPr marL="0" indent="0">
              <a:buNone/>
            </a:pPr>
            <a:r>
              <a:rPr lang="en-US" altLang="en-GB"/>
              <a:t>RETURN cust.contactName as CustomerName,</a:t>
            </a:r>
            <a:endParaRPr lang="en-US" altLang="en-GB"/>
          </a:p>
          <a:p>
            <a:pPr marL="0" indent="0">
              <a:buNone/>
            </a:pPr>
            <a:r>
              <a:rPr lang="en-US" altLang="en-GB"/>
              <a:t>       sum(o.quantity) AS TotalProductsPurchased</a:t>
            </a:r>
            <a:endParaRPr lang="en-US" altLang="en-GB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sample datasets </a:t>
            </a:r>
            <a:endParaRPr lang="en-US" alt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230" y="1870075"/>
            <a:ext cx="11559540" cy="462534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Different data models </a:t>
            </a:r>
            <a:endParaRPr lang="en-US" altLang="en-GB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145" y="157480"/>
            <a:ext cx="11920220" cy="6501765"/>
          </a:xfrm>
        </p:spPr>
        <p:txBody>
          <a:bodyPr>
            <a:normAutofit fontScale="50000"/>
          </a:bodyPr>
          <a:p>
            <a:pPr marL="0" indent="0">
              <a:buNone/>
            </a:pPr>
            <a:r>
              <a:rPr lang="en-US" altLang="en-GB"/>
              <a:t>&lt;Data&gt;</a:t>
            </a:r>
            <a:endParaRPr lang="en-US" altLang="en-GB"/>
          </a:p>
          <a:p>
            <a:pPr marL="0" indent="0">
              <a:buNone/>
            </a:pPr>
            <a:r>
              <a:rPr lang="en-US" altLang="en-GB"/>
              <a:t>  &lt;Categories&gt;</a:t>
            </a:r>
            <a:endParaRPr lang="en-US" altLang="en-GB"/>
          </a:p>
          <a:p>
            <a:pPr marL="0" indent="0">
              <a:buNone/>
            </a:pPr>
            <a:r>
              <a:rPr lang="en-US" altLang="en-GB"/>
              <a:t>    &lt;Category id="1" name="Beverages" desc="Soft drinks, coffees, teas, beers, and ales" pic="image_url_or_base64"/&gt;</a:t>
            </a:r>
            <a:endParaRPr lang="en-US" altLang="en-GB"/>
          </a:p>
          <a:p>
            <a:pPr marL="0" indent="0">
              <a:buNone/>
            </a:pPr>
            <a:r>
              <a:rPr lang="en-US" altLang="en-GB"/>
              <a:t>    &lt;Category id="2" name="Condiments" desc="Sweet and savory sauces, relishes, spreads, and seasonings" pic="image_url_or_base64"/&gt;</a:t>
            </a:r>
            <a:endParaRPr lang="en-US" altLang="en-GB"/>
          </a:p>
          <a:p>
            <a:pPr marL="0" indent="0">
              <a:buNone/>
            </a:pPr>
            <a:r>
              <a:rPr lang="en-US" altLang="en-GB"/>
              <a:t>  &lt;/Categories&gt;</a:t>
            </a:r>
            <a:endParaRPr lang="en-US" altLang="en-GB"/>
          </a:p>
          <a:p>
            <a:pPr marL="0" indent="0">
              <a:buNone/>
            </a:pPr>
            <a:endParaRPr lang="en-US" altLang="en-GB"/>
          </a:p>
          <a:p>
            <a:pPr marL="0" indent="0">
              <a:buNone/>
            </a:pPr>
            <a:r>
              <a:rPr lang="en-US" altLang="en-GB"/>
              <a:t>  &lt;Suppliers&gt;</a:t>
            </a:r>
            <a:endParaRPr lang="en-US" altLang="en-GB"/>
          </a:p>
          <a:p>
            <a:pPr marL="0" indent="0">
              <a:buNone/>
            </a:pPr>
            <a:r>
              <a:rPr lang="en-US" altLang="en-GB"/>
              <a:t>    &lt;Supplier id="1" company="Exotic Liquids" contact="Charlotte Cooper" title="Purchasing Manager" addr="49 Gilbert St." city="London" postal="EC1 4SD" country="UK" phone="(171) 555-2222"/&gt;</a:t>
            </a:r>
            <a:endParaRPr lang="en-US" altLang="en-GB"/>
          </a:p>
          <a:p>
            <a:pPr marL="0" indent="0">
              <a:buNone/>
            </a:pPr>
            <a:r>
              <a:rPr lang="en-US" altLang="en-GB"/>
              <a:t>    &lt;Supplier id="2" company="New Orleans Cajun Delights" contact="Shelley Burke" title="Order Administrator" addr="P.O. Box 78934" city="New Orleans" region="LA" postal="70117" country="USA" phone="(100) 555-4822"/&gt;</a:t>
            </a:r>
            <a:endParaRPr lang="en-US" altLang="en-GB"/>
          </a:p>
          <a:p>
            <a:pPr marL="0" indent="0">
              <a:buNone/>
            </a:pPr>
            <a:r>
              <a:rPr lang="en-US" altLang="en-GB"/>
              <a:t>  &lt;/Suppliers&gt;</a:t>
            </a:r>
            <a:endParaRPr lang="en-US" altLang="en-GB"/>
          </a:p>
          <a:p>
            <a:pPr marL="0" indent="0">
              <a:buNone/>
            </a:pPr>
            <a:endParaRPr lang="en-US" altLang="en-GB"/>
          </a:p>
          <a:p>
            <a:pPr marL="0" indent="0">
              <a:buNone/>
            </a:pPr>
            <a:r>
              <a:rPr lang="en-US" altLang="en-GB"/>
              <a:t>  &lt;Products&gt;</a:t>
            </a:r>
            <a:endParaRPr lang="en-US" altLang="en-GB"/>
          </a:p>
          <a:p>
            <a:pPr marL="0" indent="0">
              <a:buNone/>
            </a:pPr>
            <a:r>
              <a:rPr lang="en-US" altLang="en-GB"/>
              <a:t>    &lt;Product id="1" name="Chai" catId="1" supId="1" qty="10 boxes x 20 bags" price="18.00" stock="39" order="0" reorder="10" disc="false"/&gt;</a:t>
            </a:r>
            <a:endParaRPr lang="en-US" altLang="en-GB"/>
          </a:p>
          <a:p>
            <a:pPr marL="0" indent="0">
              <a:buNone/>
            </a:pPr>
            <a:r>
              <a:rPr lang="en-US" altLang="en-GB"/>
              <a:t>    &lt;Product id="2" name="Chang" catId="1" supId="1" qty="24 - 12 oz bottles" price="19.00" stock="17" order="40" reorder="25" disc="false"/&gt;</a:t>
            </a:r>
            <a:endParaRPr lang="en-US" altLang="en-GB"/>
          </a:p>
          <a:p>
            <a:pPr marL="0" indent="0">
              <a:buNone/>
            </a:pPr>
            <a:r>
              <a:rPr lang="en-US" altLang="en-GB"/>
              <a:t>  &lt;/Products&gt;</a:t>
            </a:r>
            <a:endParaRPr lang="en-US" altLang="en-GB"/>
          </a:p>
          <a:p>
            <a:pPr marL="0" indent="0">
              <a:buNone/>
            </a:pPr>
            <a:r>
              <a:rPr lang="en-US" altLang="en-GB"/>
              <a:t>&lt;/Data&gt;</a:t>
            </a:r>
            <a:endParaRPr lang="en-US" altLang="en-GB"/>
          </a:p>
          <a:p>
            <a:pPr marL="0" indent="0">
              <a:buNone/>
            </a:pPr>
            <a:endParaRPr lang="en-US" altLang="en-GB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1625"/>
            <a:ext cx="10811510" cy="587565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en-GB" sz="1400"/>
              <a:t>{</a:t>
            </a:r>
            <a:endParaRPr lang="en-US" altLang="en-GB" sz="1400"/>
          </a:p>
          <a:p>
            <a:pPr marL="0" indent="0">
              <a:buNone/>
            </a:pPr>
            <a:r>
              <a:rPr lang="en-US" altLang="en-GB" sz="1400"/>
              <a:t>  "Categories": [</a:t>
            </a:r>
            <a:endParaRPr lang="en-US" altLang="en-GB" sz="1400"/>
          </a:p>
          <a:p>
            <a:pPr marL="0" indent="0">
              <a:buNone/>
            </a:pPr>
            <a:r>
              <a:rPr lang="en-US" altLang="en-GB" sz="1400"/>
              <a:t>    { "CategoryID": 1, "CategoryName": "Beverages", "Description": "Soft drinks, coffees, teas, beers, and ales", "Picture": "image_url_or_base64" },</a:t>
            </a:r>
            <a:endParaRPr lang="en-US" altLang="en-GB" sz="1400"/>
          </a:p>
          <a:p>
            <a:pPr marL="0" indent="0">
              <a:buNone/>
            </a:pPr>
            <a:r>
              <a:rPr lang="en-US" altLang="en-GB" sz="1400"/>
              <a:t>    { "CategoryID": 2, "CategoryName": "Condiments", "Description": "Sweet and savory sauces, relishes, spreads, and seasonings", "Picture": "image_url_or_base64" }</a:t>
            </a:r>
            <a:endParaRPr lang="en-US" altLang="en-GB" sz="1400"/>
          </a:p>
          <a:p>
            <a:pPr marL="0" indent="0">
              <a:buNone/>
            </a:pPr>
            <a:r>
              <a:rPr lang="en-US" altLang="en-GB" sz="1400"/>
              <a:t>  ],</a:t>
            </a:r>
            <a:endParaRPr lang="en-US" altLang="en-GB" sz="1400"/>
          </a:p>
          <a:p>
            <a:pPr marL="0" indent="0">
              <a:buNone/>
            </a:pPr>
            <a:r>
              <a:rPr lang="en-US" altLang="en-GB" sz="1400"/>
              <a:t>  "Suppliers": [</a:t>
            </a:r>
            <a:endParaRPr lang="en-US" altLang="en-GB" sz="1400"/>
          </a:p>
          <a:p>
            <a:pPr marL="0" indent="0">
              <a:buNone/>
            </a:pPr>
            <a:r>
              <a:rPr lang="en-US" altLang="en-GB" sz="1400"/>
              <a:t>    { "SupplierID": 1, "CompanyName": "Exotic Liquids", "ContactName": "Charlotte Cooper", "ContactTitle": "Purchasing Manager", "Address": "49 Gilbert St.", "City": "London", "Region": null, "PostalCode": "EC1 4SD", "Country": "UK", "Phone": "(171) 555-2222", "Fax": null, "HomePage": null },</a:t>
            </a:r>
            <a:endParaRPr lang="en-US" altLang="en-GB" sz="1400"/>
          </a:p>
          <a:p>
            <a:pPr marL="0" indent="0">
              <a:buNone/>
            </a:pPr>
            <a:r>
              <a:rPr lang="en-US" altLang="en-GB" sz="1400"/>
              <a:t>    { "SupplierID": 2, "CompanyName": "New Orleans Cajun Delights", "ContactName": "Shelley Burke", "ContactTitle": "Order Administrator", "Address": "P.O. Box 78934", "City": "New Orleans", "Region": "LA", "PostalCode": "70117", "Country": "USA", "Phone": "(100) 555-4822", "Fax": null, "HomePage": null }</a:t>
            </a:r>
            <a:endParaRPr lang="en-US" altLang="en-GB" sz="1400"/>
          </a:p>
          <a:p>
            <a:pPr marL="0" indent="0">
              <a:buNone/>
            </a:pPr>
            <a:r>
              <a:rPr lang="en-US" altLang="en-GB" sz="1400"/>
              <a:t>  ],</a:t>
            </a:r>
            <a:endParaRPr lang="en-US" altLang="en-GB" sz="1400"/>
          </a:p>
          <a:p>
            <a:pPr marL="0" indent="0">
              <a:buNone/>
            </a:pPr>
            <a:r>
              <a:rPr lang="en-US" altLang="en-GB" sz="1400"/>
              <a:t>  "Products": [</a:t>
            </a:r>
            <a:endParaRPr lang="en-US" altLang="en-GB" sz="1400"/>
          </a:p>
          <a:p>
            <a:pPr marL="0" indent="0">
              <a:buNone/>
            </a:pPr>
            <a:r>
              <a:rPr lang="en-US" altLang="en-GB" sz="1400"/>
              <a:t>    { "ProductID": 1, "ProductName": "Chai", "CategoryID": 1, "SupplierID": 1, "QuantityPerUnit": "10 boxes x 20 bags", "UnitPrice": 18.00, "UnitsInStock": 39, "UnitsOnOrder": 0, "ReorderLevel": 10, "Discontinued": false },</a:t>
            </a:r>
            <a:endParaRPr lang="en-US" altLang="en-GB" sz="1400"/>
          </a:p>
          <a:p>
            <a:pPr marL="0" indent="0">
              <a:buNone/>
            </a:pPr>
            <a:r>
              <a:rPr lang="en-US" altLang="en-GB" sz="1400"/>
              <a:t>    { "ProductID": 2, "ProductName": "Chang", "CategoryID": 1, "SupplierID": 1, "QuantityPerUnit": "24 - 12 oz bottles", "UnitPrice": 19.00, "UnitsInStock": 17, "UnitsOnOrder": 40, "ReorderLevel": 25, "Discontinued": false }</a:t>
            </a:r>
            <a:endParaRPr lang="en-US" altLang="en-GB" sz="1400"/>
          </a:p>
          <a:p>
            <a:pPr marL="0" indent="0">
              <a:buNone/>
            </a:pPr>
            <a:r>
              <a:rPr lang="en-US" altLang="en-GB" sz="1400"/>
              <a:t>  ]</a:t>
            </a:r>
            <a:endParaRPr lang="en-US" altLang="en-GB" sz="1400"/>
          </a:p>
          <a:p>
            <a:pPr marL="0" indent="0">
              <a:buNone/>
            </a:pPr>
            <a:r>
              <a:rPr lang="en-US" altLang="en-GB" sz="1400"/>
              <a:t>}</a:t>
            </a:r>
            <a:endParaRPr lang="en-US" altLang="en-GB" sz="1400"/>
          </a:p>
          <a:p>
            <a:pPr marL="0" indent="0">
              <a:buNone/>
            </a:pPr>
            <a:endParaRPr lang="en-US" altLang="en-GB" sz="1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GB"/>
              <a:t>from relation data model to graph data model</a:t>
            </a:r>
            <a:br>
              <a:rPr lang="en-US" altLang="en-GB"/>
            </a:br>
            <a:r>
              <a:rPr lang="en-US" altLang="en-GB"/>
              <a:t>Northwind data  </a:t>
            </a:r>
            <a:endParaRPr lang="en-US" altLang="en-GB"/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318770" y="2019300"/>
            <a:ext cx="4747260" cy="417449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979795" y="2019300"/>
            <a:ext cx="4779010" cy="417385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Questions </a:t>
            </a:r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3168015" y="1355725"/>
            <a:ext cx="7316470" cy="46177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Common data models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Hierarchical Data Model </a:t>
            </a:r>
            <a:endParaRPr lang="en-US"/>
          </a:p>
          <a:p>
            <a:r>
              <a:rPr lang="en-US"/>
              <a:t>Relational Data Model</a:t>
            </a:r>
            <a:endParaRPr lang="en-US"/>
          </a:p>
          <a:p>
            <a:r>
              <a:rPr lang="en-US"/>
              <a:t>Document Data Model</a:t>
            </a:r>
            <a:endParaRPr lang="en-US"/>
          </a:p>
          <a:p>
            <a:r>
              <a:rPr lang="en-US" b="1"/>
              <a:t>Key-Value Data Model</a:t>
            </a:r>
            <a:endParaRPr lang="en-US" b="1"/>
          </a:p>
          <a:p>
            <a:r>
              <a:rPr lang="en-US"/>
              <a:t>Graph Data Model</a:t>
            </a:r>
            <a:endParaRPr lang="en-US"/>
          </a:p>
          <a:p>
            <a:r>
              <a:rPr lang="en-US"/>
              <a:t>Multi-Model Databases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Key-Value Data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The key-value data model is one of the simplest forms of data storage paradigms and is widely used for its </a:t>
            </a:r>
            <a:r>
              <a:rPr lang="en-US" b="1"/>
              <a:t>performance</a:t>
            </a:r>
            <a:r>
              <a:rPr lang="en-US"/>
              <a:t>, scalability, and flexibility. 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Key Concepts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Keys</a:t>
            </a:r>
            <a:endParaRPr lang="en-US"/>
          </a:p>
          <a:p>
            <a:pPr lvl="1"/>
            <a:r>
              <a:rPr lang="en-US"/>
              <a:t>Unique identifiers used to reference values.</a:t>
            </a:r>
            <a:endParaRPr lang="en-US"/>
          </a:p>
          <a:p>
            <a:pPr lvl="1"/>
            <a:r>
              <a:rPr lang="en-US"/>
              <a:t>Typically, keys are simple, such as strings or numbers.</a:t>
            </a:r>
            <a:endParaRPr lang="en-US"/>
          </a:p>
          <a:p>
            <a:pPr lvl="0"/>
            <a:r>
              <a:rPr lang="en-US"/>
              <a:t>Values</a:t>
            </a:r>
            <a:endParaRPr lang="en-US"/>
          </a:p>
          <a:p>
            <a:pPr lvl="1"/>
            <a:r>
              <a:rPr lang="en-US"/>
              <a:t>The data or information associated with a key.</a:t>
            </a:r>
            <a:endParaRPr lang="en-US"/>
          </a:p>
          <a:p>
            <a:pPr lvl="1"/>
            <a:r>
              <a:rPr lang="en-US"/>
              <a:t>Can be of various types, such as strings, numbers, JSON objects, binary data, or any arbitrary data structure.</a:t>
            </a:r>
            <a:endParaRPr lang="en-US"/>
          </a:p>
          <a:p>
            <a:pPr lvl="2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Key-Value Pair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The fundamental unit of the key-value model, consisting of a unique key and its associated value.</a:t>
            </a:r>
            <a:endParaRPr lang="en-US"/>
          </a:p>
          <a:p>
            <a:r>
              <a:rPr lang="en-US"/>
              <a:t>Example: "user123": {"name": "John Doe", "email": "john.doe@example.com"}.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Operations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" y="1825625"/>
            <a:ext cx="11539220" cy="4351655"/>
          </a:xfrm>
        </p:spPr>
        <p:txBody>
          <a:bodyPr>
            <a:normAutofit lnSpcReduction="10000"/>
          </a:bodyPr>
          <a:p>
            <a:r>
              <a:rPr lang="en-US"/>
              <a:t>Get:</a:t>
            </a:r>
            <a:endParaRPr lang="en-US"/>
          </a:p>
          <a:p>
            <a:pPr lvl="1"/>
            <a:r>
              <a:rPr lang="en-US"/>
              <a:t>Retrieves the value associated with a given key.</a:t>
            </a:r>
            <a:endParaRPr lang="en-US"/>
          </a:p>
          <a:p>
            <a:pPr lvl="1"/>
            <a:r>
              <a:rPr lang="en-US"/>
              <a:t>Example: GET "</a:t>
            </a:r>
            <a:r>
              <a:rPr lang="en-US" altLang="en-GB">
                <a:sym typeface="+mn-ea"/>
              </a:rPr>
              <a:t>users:</a:t>
            </a:r>
            <a:r>
              <a:rPr lang="en-US"/>
              <a:t>user123" might return {"name": "John Doe", "email": "john.doe@example.com"}.</a:t>
            </a:r>
            <a:endParaRPr lang="en-US"/>
          </a:p>
          <a:p>
            <a:r>
              <a:rPr lang="en-US"/>
              <a:t>Set:</a:t>
            </a:r>
            <a:endParaRPr lang="en-US"/>
          </a:p>
          <a:p>
            <a:pPr lvl="1"/>
            <a:r>
              <a:rPr lang="en-US"/>
              <a:t>Inserts or updates the value associated with a given key.</a:t>
            </a:r>
            <a:endParaRPr lang="en-US"/>
          </a:p>
          <a:p>
            <a:pPr lvl="1"/>
            <a:r>
              <a:rPr lang="en-US"/>
              <a:t>Example: </a:t>
            </a:r>
            <a:r>
              <a:rPr lang="en-US" altLang="en-GB"/>
              <a:t>set "users:user123" '{"name": "John Doe", "email": "john.doe@example.com"}'</a:t>
            </a:r>
            <a:endParaRPr lang="en-US" altLang="en-GB"/>
          </a:p>
          <a:p>
            <a:r>
              <a:rPr lang="en-US"/>
              <a:t>Delete:</a:t>
            </a:r>
            <a:endParaRPr lang="en-US"/>
          </a:p>
          <a:p>
            <a:pPr lvl="1"/>
            <a:r>
              <a:rPr lang="en-US"/>
              <a:t>Removes the key-value pair associated with a given key.</a:t>
            </a:r>
            <a:endParaRPr lang="en-US"/>
          </a:p>
          <a:p>
            <a:pPr lvl="1"/>
            <a:r>
              <a:rPr lang="en-US"/>
              <a:t>Example: DELETE "user123".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14763</Words>
  <Application>WPS Presentation</Application>
  <PresentationFormat>Widescreen</PresentationFormat>
  <Paragraphs>460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Exploratory analysis of Big Data and Cloud EDABDC</vt:lpstr>
      <vt:lpstr>Common data models </vt:lpstr>
      <vt:lpstr>Common data models (Cont.)</vt:lpstr>
      <vt:lpstr>Importance of Data Models</vt:lpstr>
      <vt:lpstr>Common data models</vt:lpstr>
      <vt:lpstr>Key-Value Data Model</vt:lpstr>
      <vt:lpstr>Key Concepts</vt:lpstr>
      <vt:lpstr>Key-Value Pair</vt:lpstr>
      <vt:lpstr>Operations</vt:lpstr>
      <vt:lpstr>Advantages</vt:lpstr>
      <vt:lpstr>Disadvantages</vt:lpstr>
      <vt:lpstr>key-value data model use cases </vt:lpstr>
      <vt:lpstr>Popular Key-Value Databases</vt:lpstr>
      <vt:lpstr>redis.io/try-free</vt:lpstr>
      <vt:lpstr>in-memory database</vt:lpstr>
      <vt:lpstr>organize your data in redis </vt:lpstr>
      <vt:lpstr>Redis key types</vt:lpstr>
      <vt:lpstr>Redis key types</vt:lpstr>
      <vt:lpstr>Redis key types</vt:lpstr>
      <vt:lpstr>Redis key types</vt:lpstr>
      <vt:lpstr>Redis key types</vt:lpstr>
      <vt:lpstr>Redis key types</vt:lpstr>
      <vt:lpstr>Redis key types</vt:lpstr>
      <vt:lpstr>Search </vt:lpstr>
      <vt:lpstr>Questions </vt:lpstr>
      <vt:lpstr>Common data models</vt:lpstr>
      <vt:lpstr>Graph data model </vt:lpstr>
      <vt:lpstr>Key Concepts</vt:lpstr>
      <vt:lpstr>Graph </vt:lpstr>
      <vt:lpstr>Graph Data Structures</vt:lpstr>
      <vt:lpstr>Graph data model Advantages</vt:lpstr>
      <vt:lpstr>Disadvantages</vt:lpstr>
      <vt:lpstr>Graph data model use cases </vt:lpstr>
      <vt:lpstr>Graph data model use cases </vt:lpstr>
      <vt:lpstr>Tools </vt:lpstr>
      <vt:lpstr>Neo4J import Northwind data </vt:lpstr>
      <vt:lpstr>from relation data model to graph data model Northwind data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from relation data model to graph data model Northwind data  </vt:lpstr>
      <vt:lpstr>Questions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analysis of Big Data and Cloud</dc:title>
  <dc:creator/>
  <cp:lastModifiedBy>Motaz Saad (‫معتز سعد</cp:lastModifiedBy>
  <cp:revision>138</cp:revision>
  <dcterms:created xsi:type="dcterms:W3CDTF">2024-05-27T12:15:00Z</dcterms:created>
  <dcterms:modified xsi:type="dcterms:W3CDTF">2025-02-01T07:31:19Z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64CA65B98C9049B2BE9994B864F6B5BF_13</vt:lpwstr>
  </property>
  <property fmtid="{D5CDD505-2E9C-101B-9397-08002B2CF9AE}" pid="3" name="KSOProductBuildVer">
    <vt:lpwstr>2057-12.2.0.19821</vt:lpwstr>
  </property>
</Properties>
</file>