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3"/>
    <p:sldId id="273" r:id="rId4"/>
    <p:sldId id="274" r:id="rId5"/>
    <p:sldId id="275" r:id="rId6"/>
    <p:sldId id="276" r:id="rId7"/>
    <p:sldId id="280" r:id="rId8"/>
    <p:sldId id="277" r:id="rId9"/>
    <p:sldId id="278" r:id="rId10"/>
    <p:sldId id="284" r:id="rId11"/>
    <p:sldId id="279" r:id="rId12"/>
    <p:sldId id="281" r:id="rId13"/>
    <p:sldId id="282" r:id="rId14"/>
    <p:sldId id="283" r:id="rId15"/>
    <p:sldId id="271" r:id="rId16"/>
    <p:sldId id="270" r:id="rId17"/>
    <p:sldId id="269" r:id="rId19"/>
    <p:sldId id="268" r:id="rId20"/>
    <p:sldId id="267" r:id="rId21"/>
    <p:sldId id="266" r:id="rId22"/>
    <p:sldId id="285" r:id="rId23"/>
    <p:sldId id="26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11CF5345-C684-4981-BD42-138B67E5F38D}" type="doc">
      <dgm:prSet loTypeId="urn:microsoft.com/office/officeart/2005/8/layout/pyramid1" loCatId="pyramid" qsTypeId="urn:microsoft.com/office/officeart/2005/8/quickstyle/simple1" qsCatId="simple" csTypeId="urn:microsoft.com/office/officeart/2005/8/colors/accent1_2" csCatId="accent1" phldr="1"/>
      <dgm:spPr/>
    </dgm:pt>
    <dgm:pt modelId="{B28EED89-29EE-4118-B9E8-2A88487C3F88}">
      <dgm:prSet phldrT="[Text]"/>
      <dgm:spPr>
        <a:solidFill>
          <a:srgbClr val="92D050"/>
        </a:solidFill>
      </dgm:spPr>
      <dgm:t>
        <a:bodyPr/>
        <a:lstStyle/>
        <a:p>
          <a:r>
            <a:rPr lang="de-DE" dirty="0">
              <a:solidFill>
                <a:srgbClr val="002060"/>
              </a:solidFill>
            </a:rPr>
            <a:t>Structured</a:t>
          </a:r>
        </a:p>
      </dgm:t>
    </dgm:pt>
    <dgm:pt modelId="{BEBDF701-0876-4318-B2FD-FC17DF4256D5}" cxnId="{3736017C-49D5-4CBF-A2C0-40B4B6DDAECB}" type="parTrans">
      <dgm:prSet/>
      <dgm:spPr/>
      <dgm:t>
        <a:bodyPr/>
        <a:lstStyle/>
        <a:p>
          <a:endParaRPr lang="de-DE">
            <a:solidFill>
              <a:srgbClr val="002060"/>
            </a:solidFill>
          </a:endParaRPr>
        </a:p>
      </dgm:t>
    </dgm:pt>
    <dgm:pt modelId="{01FCF16A-8DE7-40C4-882E-18F829D170FC}" cxnId="{3736017C-49D5-4CBF-A2C0-40B4B6DDAECB}" type="sibTrans">
      <dgm:prSet/>
      <dgm:spPr/>
      <dgm:t>
        <a:bodyPr/>
        <a:lstStyle/>
        <a:p>
          <a:endParaRPr lang="de-DE">
            <a:solidFill>
              <a:srgbClr val="002060"/>
            </a:solidFill>
          </a:endParaRPr>
        </a:p>
      </dgm:t>
    </dgm:pt>
    <dgm:pt modelId="{1DBE3EF6-EAF3-4C0A-A7D1-EBC1711918F6}">
      <dgm:prSet phldrT="[Text]"/>
      <dgm:spPr>
        <a:solidFill>
          <a:srgbClr val="FFFF00"/>
        </a:solidFill>
      </dgm:spPr>
      <dgm:t>
        <a:bodyPr/>
        <a:lstStyle/>
        <a:p>
          <a:r>
            <a:rPr lang="de-DE" dirty="0">
              <a:solidFill>
                <a:srgbClr val="002060"/>
              </a:solidFill>
            </a:rPr>
            <a:t>Semi-Structured</a:t>
          </a:r>
        </a:p>
      </dgm:t>
    </dgm:pt>
    <dgm:pt modelId="{5E4D58E4-C69B-49AD-A12A-37E90703B33C}" cxnId="{9D2747EA-71DD-43F7-833B-0AFC53FB1131}" type="parTrans">
      <dgm:prSet/>
      <dgm:spPr/>
      <dgm:t>
        <a:bodyPr/>
        <a:lstStyle/>
        <a:p>
          <a:endParaRPr lang="de-DE">
            <a:solidFill>
              <a:srgbClr val="002060"/>
            </a:solidFill>
          </a:endParaRPr>
        </a:p>
      </dgm:t>
    </dgm:pt>
    <dgm:pt modelId="{6CBDD22A-4673-4FCE-A1DA-CBC55552266B}" cxnId="{9D2747EA-71DD-43F7-833B-0AFC53FB1131}" type="sibTrans">
      <dgm:prSet/>
      <dgm:spPr/>
      <dgm:t>
        <a:bodyPr/>
        <a:lstStyle/>
        <a:p>
          <a:endParaRPr lang="de-DE">
            <a:solidFill>
              <a:srgbClr val="002060"/>
            </a:solidFill>
          </a:endParaRPr>
        </a:p>
      </dgm:t>
    </dgm:pt>
    <dgm:pt modelId="{E87A9C2D-1A8C-4A3D-8245-3D91CD1C0715}">
      <dgm:prSet phldrT="[Text]"/>
      <dgm:spPr>
        <a:solidFill>
          <a:srgbClr val="FFC000"/>
        </a:solidFill>
      </dgm:spPr>
      <dgm:t>
        <a:bodyPr/>
        <a:lstStyle/>
        <a:p>
          <a:r>
            <a:rPr lang="de-DE" dirty="0">
              <a:solidFill>
                <a:srgbClr val="002060"/>
              </a:solidFill>
            </a:rPr>
            <a:t>Quasi-Structured</a:t>
          </a:r>
        </a:p>
      </dgm:t>
    </dgm:pt>
    <dgm:pt modelId="{2C0A5442-A317-4E4E-A10C-DD152819EF47}" cxnId="{BB6C4329-5386-412F-9EED-75E253F1C9EB}" type="parTrans">
      <dgm:prSet/>
      <dgm:spPr/>
      <dgm:t>
        <a:bodyPr/>
        <a:lstStyle/>
        <a:p>
          <a:endParaRPr lang="de-DE">
            <a:solidFill>
              <a:srgbClr val="002060"/>
            </a:solidFill>
          </a:endParaRPr>
        </a:p>
      </dgm:t>
    </dgm:pt>
    <dgm:pt modelId="{39589FF1-124A-422F-96AC-564CC8584945}" cxnId="{BB6C4329-5386-412F-9EED-75E253F1C9EB}" type="sibTrans">
      <dgm:prSet/>
      <dgm:spPr/>
      <dgm:t>
        <a:bodyPr/>
        <a:lstStyle/>
        <a:p>
          <a:endParaRPr lang="de-DE">
            <a:solidFill>
              <a:srgbClr val="002060"/>
            </a:solidFill>
          </a:endParaRPr>
        </a:p>
      </dgm:t>
    </dgm:pt>
    <dgm:pt modelId="{B3271BC9-EFCF-4480-B161-485D69495DC4}">
      <dgm:prSet phldrT="[Text]"/>
      <dgm:spPr>
        <a:solidFill>
          <a:srgbClr val="C00000"/>
        </a:solidFill>
      </dgm:spPr>
      <dgm:t>
        <a:bodyPr/>
        <a:lstStyle/>
        <a:p>
          <a:r>
            <a:rPr lang="de-DE" dirty="0" err="1">
              <a:solidFill>
                <a:schemeClr val="bg1"/>
              </a:solidFill>
            </a:rPr>
            <a:t>Unstructured</a:t>
          </a:r>
          <a:endParaRPr lang="de-DE" dirty="0">
            <a:solidFill>
              <a:schemeClr val="bg1"/>
            </a:solidFill>
          </a:endParaRPr>
        </a:p>
      </dgm:t>
    </dgm:pt>
    <dgm:pt modelId="{444E9FEE-1CE0-4441-8195-5328AEAB0366}" cxnId="{DACE2B6F-A9B9-4F8E-868F-903C7AF7FDE4}" type="parTrans">
      <dgm:prSet/>
      <dgm:spPr/>
      <dgm:t>
        <a:bodyPr/>
        <a:lstStyle/>
        <a:p>
          <a:endParaRPr lang="de-DE">
            <a:solidFill>
              <a:srgbClr val="002060"/>
            </a:solidFill>
          </a:endParaRPr>
        </a:p>
      </dgm:t>
    </dgm:pt>
    <dgm:pt modelId="{F8EB1C58-E666-4E94-B2E4-38798FC35E03}" cxnId="{DACE2B6F-A9B9-4F8E-868F-903C7AF7FDE4}" type="sibTrans">
      <dgm:prSet/>
      <dgm:spPr/>
      <dgm:t>
        <a:bodyPr/>
        <a:lstStyle/>
        <a:p>
          <a:endParaRPr lang="de-DE">
            <a:solidFill>
              <a:srgbClr val="002060"/>
            </a:solidFill>
          </a:endParaRPr>
        </a:p>
      </dgm:t>
    </dgm:pt>
    <dgm:pt modelId="{534D6FEB-51D8-433C-811E-3A96B2071512}" type="pres">
      <dgm:prSet presAssocID="{11CF5345-C684-4981-BD42-138B67E5F38D}" presName="Name0" presStyleCnt="0">
        <dgm:presLayoutVars>
          <dgm:dir/>
          <dgm:animLvl val="lvl"/>
          <dgm:resizeHandles val="exact"/>
        </dgm:presLayoutVars>
      </dgm:prSet>
      <dgm:spPr/>
    </dgm:pt>
    <dgm:pt modelId="{EC89AEE8-46DF-4AB6-BC9B-85951612882C}" type="pres">
      <dgm:prSet presAssocID="{B28EED89-29EE-4118-B9E8-2A88487C3F88}" presName="Name8" presStyleCnt="0"/>
      <dgm:spPr/>
    </dgm:pt>
    <dgm:pt modelId="{6594F2BB-A3ED-4906-B43C-610829CFF3BA}" type="pres">
      <dgm:prSet presAssocID="{B28EED89-29EE-4118-B9E8-2A88487C3F88}" presName="level" presStyleLbl="node1" presStyleIdx="0" presStyleCnt="4">
        <dgm:presLayoutVars>
          <dgm:chMax val="1"/>
          <dgm:bulletEnabled val="1"/>
        </dgm:presLayoutVars>
      </dgm:prSet>
      <dgm:spPr/>
    </dgm:pt>
    <dgm:pt modelId="{A7BAAA4A-69CB-4BF6-AC5D-3966829BDDD7}" type="pres">
      <dgm:prSet presAssocID="{B28EED89-29EE-4118-B9E8-2A88487C3F88}" presName="levelTx" presStyleLbl="revTx" presStyleIdx="0" presStyleCnt="0">
        <dgm:presLayoutVars>
          <dgm:chMax val="1"/>
          <dgm:bulletEnabled val="1"/>
        </dgm:presLayoutVars>
      </dgm:prSet>
      <dgm:spPr/>
    </dgm:pt>
    <dgm:pt modelId="{36DF4D8B-4C4C-4977-AD1B-B4CC92D61DAB}" type="pres">
      <dgm:prSet presAssocID="{1DBE3EF6-EAF3-4C0A-A7D1-EBC1711918F6}" presName="Name8" presStyleCnt="0"/>
      <dgm:spPr/>
    </dgm:pt>
    <dgm:pt modelId="{5BAC60F0-A2CA-4DB3-A506-97093AE1CCB3}" type="pres">
      <dgm:prSet presAssocID="{1DBE3EF6-EAF3-4C0A-A7D1-EBC1711918F6}" presName="level" presStyleLbl="node1" presStyleIdx="1" presStyleCnt="4">
        <dgm:presLayoutVars>
          <dgm:chMax val="1"/>
          <dgm:bulletEnabled val="1"/>
        </dgm:presLayoutVars>
      </dgm:prSet>
      <dgm:spPr/>
    </dgm:pt>
    <dgm:pt modelId="{63EEA9CE-085D-45D9-8226-E6A6DF448537}" type="pres">
      <dgm:prSet presAssocID="{1DBE3EF6-EAF3-4C0A-A7D1-EBC1711918F6}" presName="levelTx" presStyleLbl="revTx" presStyleIdx="0" presStyleCnt="0">
        <dgm:presLayoutVars>
          <dgm:chMax val="1"/>
          <dgm:bulletEnabled val="1"/>
        </dgm:presLayoutVars>
      </dgm:prSet>
      <dgm:spPr/>
    </dgm:pt>
    <dgm:pt modelId="{F8CAF44D-3DF4-4EBF-94AD-A94ACCA33236}" type="pres">
      <dgm:prSet presAssocID="{E87A9C2D-1A8C-4A3D-8245-3D91CD1C0715}" presName="Name8" presStyleCnt="0"/>
      <dgm:spPr/>
    </dgm:pt>
    <dgm:pt modelId="{380FE0DC-1444-4BBF-A597-A79352931921}" type="pres">
      <dgm:prSet presAssocID="{E87A9C2D-1A8C-4A3D-8245-3D91CD1C0715}" presName="level" presStyleLbl="node1" presStyleIdx="2" presStyleCnt="4">
        <dgm:presLayoutVars>
          <dgm:chMax val="1"/>
          <dgm:bulletEnabled val="1"/>
        </dgm:presLayoutVars>
      </dgm:prSet>
      <dgm:spPr/>
    </dgm:pt>
    <dgm:pt modelId="{B453EE62-B147-4ECD-88DE-0D5127309152}" type="pres">
      <dgm:prSet presAssocID="{E87A9C2D-1A8C-4A3D-8245-3D91CD1C0715}" presName="levelTx" presStyleLbl="revTx" presStyleIdx="0" presStyleCnt="0">
        <dgm:presLayoutVars>
          <dgm:chMax val="1"/>
          <dgm:bulletEnabled val="1"/>
        </dgm:presLayoutVars>
      </dgm:prSet>
      <dgm:spPr/>
    </dgm:pt>
    <dgm:pt modelId="{70895148-19A1-45C1-BCB5-6B8E56DBA9E3}" type="pres">
      <dgm:prSet presAssocID="{B3271BC9-EFCF-4480-B161-485D69495DC4}" presName="Name8" presStyleCnt="0"/>
      <dgm:spPr/>
    </dgm:pt>
    <dgm:pt modelId="{F2BB3BEB-B963-4EEE-95C6-24CC4DD7F8F3}" type="pres">
      <dgm:prSet presAssocID="{B3271BC9-EFCF-4480-B161-485D69495DC4}" presName="level" presStyleLbl="node1" presStyleIdx="3" presStyleCnt="4">
        <dgm:presLayoutVars>
          <dgm:chMax val="1"/>
          <dgm:bulletEnabled val="1"/>
        </dgm:presLayoutVars>
      </dgm:prSet>
      <dgm:spPr/>
    </dgm:pt>
    <dgm:pt modelId="{F8CE8946-2417-48B7-BE8C-7E33C48B9BA4}" type="pres">
      <dgm:prSet presAssocID="{B3271BC9-EFCF-4480-B161-485D69495DC4}" presName="levelTx" presStyleLbl="revTx" presStyleIdx="0" presStyleCnt="0">
        <dgm:presLayoutVars>
          <dgm:chMax val="1"/>
          <dgm:bulletEnabled val="1"/>
        </dgm:presLayoutVars>
      </dgm:prSet>
      <dgm:spPr/>
    </dgm:pt>
  </dgm:ptLst>
  <dgm:cxnLst>
    <dgm:cxn modelId="{25EDE824-5BD6-4A51-9231-7221EEEDCEA7}" type="presOf" srcId="{B3271BC9-EFCF-4480-B161-485D69495DC4}" destId="{F8CE8946-2417-48B7-BE8C-7E33C48B9BA4}" srcOrd="1" destOrd="0" presId="urn:microsoft.com/office/officeart/2005/8/layout/pyramid1"/>
    <dgm:cxn modelId="{BB6C4329-5386-412F-9EED-75E253F1C9EB}" srcId="{11CF5345-C684-4981-BD42-138B67E5F38D}" destId="{E87A9C2D-1A8C-4A3D-8245-3D91CD1C0715}" srcOrd="2" destOrd="0" parTransId="{2C0A5442-A317-4E4E-A10C-DD152819EF47}" sibTransId="{39589FF1-124A-422F-96AC-564CC8584945}"/>
    <dgm:cxn modelId="{A4164B41-C544-4F3F-BB2C-9F07E699394C}" type="presOf" srcId="{1DBE3EF6-EAF3-4C0A-A7D1-EBC1711918F6}" destId="{63EEA9CE-085D-45D9-8226-E6A6DF448537}" srcOrd="1" destOrd="0" presId="urn:microsoft.com/office/officeart/2005/8/layout/pyramid1"/>
    <dgm:cxn modelId="{02335A4D-5197-41E8-8896-5DA29BDB75E1}" type="presOf" srcId="{11CF5345-C684-4981-BD42-138B67E5F38D}" destId="{534D6FEB-51D8-433C-811E-3A96B2071512}" srcOrd="0" destOrd="0" presId="urn:microsoft.com/office/officeart/2005/8/layout/pyramid1"/>
    <dgm:cxn modelId="{DACE2B6F-A9B9-4F8E-868F-903C7AF7FDE4}" srcId="{11CF5345-C684-4981-BD42-138B67E5F38D}" destId="{B3271BC9-EFCF-4480-B161-485D69495DC4}" srcOrd="3" destOrd="0" parTransId="{444E9FEE-1CE0-4441-8195-5328AEAB0366}" sibTransId="{F8EB1C58-E666-4E94-B2E4-38798FC35E03}"/>
    <dgm:cxn modelId="{D97F0475-CB8A-444B-B161-9F5335D732B4}" type="presOf" srcId="{1DBE3EF6-EAF3-4C0A-A7D1-EBC1711918F6}" destId="{5BAC60F0-A2CA-4DB3-A506-97093AE1CCB3}" srcOrd="0" destOrd="0" presId="urn:microsoft.com/office/officeart/2005/8/layout/pyramid1"/>
    <dgm:cxn modelId="{3736017C-49D5-4CBF-A2C0-40B4B6DDAECB}" srcId="{11CF5345-C684-4981-BD42-138B67E5F38D}" destId="{B28EED89-29EE-4118-B9E8-2A88487C3F88}" srcOrd="0" destOrd="0" parTransId="{BEBDF701-0876-4318-B2FD-FC17DF4256D5}" sibTransId="{01FCF16A-8DE7-40C4-882E-18F829D170FC}"/>
    <dgm:cxn modelId="{F54E4796-A21D-4109-A12F-60F777DF5923}" type="presOf" srcId="{E87A9C2D-1A8C-4A3D-8245-3D91CD1C0715}" destId="{380FE0DC-1444-4BBF-A597-A79352931921}" srcOrd="0" destOrd="0" presId="urn:microsoft.com/office/officeart/2005/8/layout/pyramid1"/>
    <dgm:cxn modelId="{1FD6A1A5-B498-454F-AC94-F6413E8DC3F7}" type="presOf" srcId="{E87A9C2D-1A8C-4A3D-8245-3D91CD1C0715}" destId="{B453EE62-B147-4ECD-88DE-0D5127309152}" srcOrd="1" destOrd="0" presId="urn:microsoft.com/office/officeart/2005/8/layout/pyramid1"/>
    <dgm:cxn modelId="{0A4EF3C8-C304-48B6-8495-7CCA0476E1CD}" type="presOf" srcId="{B28EED89-29EE-4118-B9E8-2A88487C3F88}" destId="{6594F2BB-A3ED-4906-B43C-610829CFF3BA}" srcOrd="0" destOrd="0" presId="urn:microsoft.com/office/officeart/2005/8/layout/pyramid1"/>
    <dgm:cxn modelId="{29BB07D1-7333-4912-ADCB-8F840E7B1B22}" type="presOf" srcId="{B3271BC9-EFCF-4480-B161-485D69495DC4}" destId="{F2BB3BEB-B963-4EEE-95C6-24CC4DD7F8F3}" srcOrd="0" destOrd="0" presId="urn:microsoft.com/office/officeart/2005/8/layout/pyramid1"/>
    <dgm:cxn modelId="{9D2747EA-71DD-43F7-833B-0AFC53FB1131}" srcId="{11CF5345-C684-4981-BD42-138B67E5F38D}" destId="{1DBE3EF6-EAF3-4C0A-A7D1-EBC1711918F6}" srcOrd="1" destOrd="0" parTransId="{5E4D58E4-C69B-49AD-A12A-37E90703B33C}" sibTransId="{6CBDD22A-4673-4FCE-A1DA-CBC55552266B}"/>
    <dgm:cxn modelId="{D4903CFA-8B60-4813-8871-BE9B9664A3C7}" type="presOf" srcId="{B28EED89-29EE-4118-B9E8-2A88487C3F88}" destId="{A7BAAA4A-69CB-4BF6-AC5D-3966829BDDD7}" srcOrd="1" destOrd="0" presId="urn:microsoft.com/office/officeart/2005/8/layout/pyramid1"/>
    <dgm:cxn modelId="{1C048DD2-6FBF-4839-A189-801C922F4DE4}" type="presParOf" srcId="{534D6FEB-51D8-433C-811E-3A96B2071512}" destId="{EC89AEE8-46DF-4AB6-BC9B-85951612882C}" srcOrd="0" destOrd="0" presId="urn:microsoft.com/office/officeart/2005/8/layout/pyramid1"/>
    <dgm:cxn modelId="{AED1828A-1E28-43BC-93E8-389F0CEE63CF}" type="presParOf" srcId="{EC89AEE8-46DF-4AB6-BC9B-85951612882C}" destId="{6594F2BB-A3ED-4906-B43C-610829CFF3BA}" srcOrd="0" destOrd="0" presId="urn:microsoft.com/office/officeart/2005/8/layout/pyramid1"/>
    <dgm:cxn modelId="{B5C04DD9-A637-4695-A07F-E0948F811FC9}" type="presParOf" srcId="{EC89AEE8-46DF-4AB6-BC9B-85951612882C}" destId="{A7BAAA4A-69CB-4BF6-AC5D-3966829BDDD7}" srcOrd="1" destOrd="0" presId="urn:microsoft.com/office/officeart/2005/8/layout/pyramid1"/>
    <dgm:cxn modelId="{F6A82FFA-60E0-40BB-8C6D-DD8453BED729}" type="presParOf" srcId="{534D6FEB-51D8-433C-811E-3A96B2071512}" destId="{36DF4D8B-4C4C-4977-AD1B-B4CC92D61DAB}" srcOrd="1" destOrd="0" presId="urn:microsoft.com/office/officeart/2005/8/layout/pyramid1"/>
    <dgm:cxn modelId="{CF8DFB68-401A-4659-830D-24E0D651CCD8}" type="presParOf" srcId="{36DF4D8B-4C4C-4977-AD1B-B4CC92D61DAB}" destId="{5BAC60F0-A2CA-4DB3-A506-97093AE1CCB3}" srcOrd="0" destOrd="0" presId="urn:microsoft.com/office/officeart/2005/8/layout/pyramid1"/>
    <dgm:cxn modelId="{878CE36A-E615-44DB-AAF5-BE00D9CD52A2}" type="presParOf" srcId="{36DF4D8B-4C4C-4977-AD1B-B4CC92D61DAB}" destId="{63EEA9CE-085D-45D9-8226-E6A6DF448537}" srcOrd="1" destOrd="0" presId="urn:microsoft.com/office/officeart/2005/8/layout/pyramid1"/>
    <dgm:cxn modelId="{096BA656-EBEA-4361-B96A-FCB9A6413B3C}" type="presParOf" srcId="{534D6FEB-51D8-433C-811E-3A96B2071512}" destId="{F8CAF44D-3DF4-4EBF-94AD-A94ACCA33236}" srcOrd="2" destOrd="0" presId="urn:microsoft.com/office/officeart/2005/8/layout/pyramid1"/>
    <dgm:cxn modelId="{2B0B0806-5AE6-450F-B44E-910A9F25D223}" type="presParOf" srcId="{F8CAF44D-3DF4-4EBF-94AD-A94ACCA33236}" destId="{380FE0DC-1444-4BBF-A597-A79352931921}" srcOrd="0" destOrd="0" presId="urn:microsoft.com/office/officeart/2005/8/layout/pyramid1"/>
    <dgm:cxn modelId="{8D031C01-E1A7-4BC6-96DB-0386332435BB}" type="presParOf" srcId="{F8CAF44D-3DF4-4EBF-94AD-A94ACCA33236}" destId="{B453EE62-B147-4ECD-88DE-0D5127309152}" srcOrd="1" destOrd="0" presId="urn:microsoft.com/office/officeart/2005/8/layout/pyramid1"/>
    <dgm:cxn modelId="{1C2D1CBB-365E-4A88-A56B-188C3AE15877}" type="presParOf" srcId="{534D6FEB-51D8-433C-811E-3A96B2071512}" destId="{70895148-19A1-45C1-BCB5-6B8E56DBA9E3}" srcOrd="3" destOrd="0" presId="urn:microsoft.com/office/officeart/2005/8/layout/pyramid1"/>
    <dgm:cxn modelId="{A3E9C3F3-56A4-40D0-BA18-8EE905647B64}" type="presParOf" srcId="{70895148-19A1-45C1-BCB5-6B8E56DBA9E3}" destId="{F2BB3BEB-B963-4EEE-95C6-24CC4DD7F8F3}" srcOrd="0" destOrd="0" presId="urn:microsoft.com/office/officeart/2005/8/layout/pyramid1"/>
    <dgm:cxn modelId="{293276FB-34CC-4EB8-9262-45C0E4A6CAEA}" type="presParOf" srcId="{70895148-19A1-45C1-BCB5-6B8E56DBA9E3}" destId="{F8CE8946-2417-48B7-BE8C-7E33C48B9BA4}" srcOrd="1" destOrd="0" presId="urn:microsoft.com/office/officeart/2005/8/layout/pyramid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4456112" cy="4052490"/>
        <a:chOff x="0" y="0"/>
        <a:chExt cx="4456112" cy="4052490"/>
      </a:xfrm>
    </dsp:grpSpPr>
    <dsp:sp modelId="{6594F2BB-A3ED-4906-B43C-610829CFF3BA}">
      <dsp:nvSpPr>
        <dsp:cNvPr id="3" name="Trapezoid 2"/>
        <dsp:cNvSpPr/>
      </dsp:nvSpPr>
      <dsp:spPr bwMode="white">
        <a:xfrm>
          <a:off x="1671042" y="0"/>
          <a:ext cx="1114028" cy="1013123"/>
        </a:xfrm>
        <a:prstGeom prst="trapezoid">
          <a:avLst>
            <a:gd name="adj" fmla="val 54979"/>
          </a:avLst>
        </a:prstGeom>
        <a:solidFill>
          <a:srgbClr val="92D050"/>
        </a:solidFill>
      </dsp:spPr>
      <dsp:style>
        <a:lnRef idx="2">
          <a:schemeClr val="lt1"/>
        </a:lnRef>
        <a:fillRef idx="1">
          <a:schemeClr val="accent1"/>
        </a:fillRef>
        <a:effectRef idx="0">
          <a:scrgbClr r="0" g="0" b="0"/>
        </a:effectRef>
        <a:fontRef idx="minor">
          <a:schemeClr val="lt1"/>
        </a:fontRef>
      </dsp:style>
      <dsp:txBody>
        <a:bodyPr lIns="24130" tIns="24130" rIns="24130" bIns="24130"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de-DE" dirty="0">
              <a:solidFill>
                <a:srgbClr val="002060"/>
              </a:solidFill>
            </a:rPr>
            <a:t>Structured</a:t>
          </a:r>
          <a:endParaRPr>
            <a:solidFill>
              <a:schemeClr val="tx1"/>
            </a:solidFill>
          </a:endParaRPr>
        </a:p>
      </dsp:txBody>
      <dsp:txXfrm>
        <a:off x="1671042" y="0"/>
        <a:ext cx="1114028" cy="1013123"/>
      </dsp:txXfrm>
    </dsp:sp>
    <dsp:sp modelId="{5BAC60F0-A2CA-4DB3-A506-97093AE1CCB3}">
      <dsp:nvSpPr>
        <dsp:cNvPr id="4" name="Trapezoid 3"/>
        <dsp:cNvSpPr/>
      </dsp:nvSpPr>
      <dsp:spPr bwMode="white">
        <a:xfrm>
          <a:off x="1114028" y="1013123"/>
          <a:ext cx="2228056" cy="1013123"/>
        </a:xfrm>
        <a:prstGeom prst="trapezoid">
          <a:avLst>
            <a:gd name="adj" fmla="val 54979"/>
          </a:avLst>
        </a:prstGeom>
        <a:solidFill>
          <a:srgbClr val="FFFF00"/>
        </a:solidFill>
      </dsp:spPr>
      <dsp:style>
        <a:lnRef idx="2">
          <a:schemeClr val="lt1"/>
        </a:lnRef>
        <a:fillRef idx="1">
          <a:schemeClr val="accent1"/>
        </a:fillRef>
        <a:effectRef idx="0">
          <a:scrgbClr r="0" g="0" b="0"/>
        </a:effectRef>
        <a:fontRef idx="minor">
          <a:schemeClr val="lt1"/>
        </a:fontRef>
      </dsp:style>
      <dsp:txBody>
        <a:bodyPr lIns="24130" tIns="24130" rIns="24130" bIns="24130"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de-DE" dirty="0">
              <a:solidFill>
                <a:srgbClr val="002060"/>
              </a:solidFill>
            </a:rPr>
            <a:t>Semi-Structured</a:t>
          </a:r>
          <a:endParaRPr>
            <a:solidFill>
              <a:schemeClr val="tx1"/>
            </a:solidFill>
          </a:endParaRPr>
        </a:p>
      </dsp:txBody>
      <dsp:txXfrm>
        <a:off x="1114028" y="1013123"/>
        <a:ext cx="2228056" cy="1013123"/>
      </dsp:txXfrm>
    </dsp:sp>
    <dsp:sp modelId="{380FE0DC-1444-4BBF-A597-A79352931921}">
      <dsp:nvSpPr>
        <dsp:cNvPr id="5" name="Trapezoid 4"/>
        <dsp:cNvSpPr/>
      </dsp:nvSpPr>
      <dsp:spPr bwMode="white">
        <a:xfrm>
          <a:off x="557014" y="2026245"/>
          <a:ext cx="3342084" cy="1013123"/>
        </a:xfrm>
        <a:prstGeom prst="trapezoid">
          <a:avLst>
            <a:gd name="adj" fmla="val 54979"/>
          </a:avLst>
        </a:prstGeom>
        <a:solidFill>
          <a:srgbClr val="FFC000"/>
        </a:solidFill>
      </dsp:spPr>
      <dsp:style>
        <a:lnRef idx="2">
          <a:schemeClr val="lt1"/>
        </a:lnRef>
        <a:fillRef idx="1">
          <a:schemeClr val="accent1"/>
        </a:fillRef>
        <a:effectRef idx="0">
          <a:scrgbClr r="0" g="0" b="0"/>
        </a:effectRef>
        <a:fontRef idx="minor">
          <a:schemeClr val="lt1"/>
        </a:fontRef>
      </dsp:style>
      <dsp:txBody>
        <a:bodyPr lIns="24130" tIns="24130" rIns="24130" bIns="24130"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de-DE" dirty="0">
              <a:solidFill>
                <a:srgbClr val="002060"/>
              </a:solidFill>
            </a:rPr>
            <a:t>Quasi-Structured</a:t>
          </a:r>
          <a:endParaRPr>
            <a:solidFill>
              <a:schemeClr val="tx1"/>
            </a:solidFill>
          </a:endParaRPr>
        </a:p>
      </dsp:txBody>
      <dsp:txXfrm>
        <a:off x="557014" y="2026245"/>
        <a:ext cx="3342084" cy="1013123"/>
      </dsp:txXfrm>
    </dsp:sp>
    <dsp:sp modelId="{F2BB3BEB-B963-4EEE-95C6-24CC4DD7F8F3}">
      <dsp:nvSpPr>
        <dsp:cNvPr id="6" name="Trapezoid 5"/>
        <dsp:cNvSpPr/>
      </dsp:nvSpPr>
      <dsp:spPr bwMode="white">
        <a:xfrm>
          <a:off x="0" y="3039368"/>
          <a:ext cx="4456112" cy="1013123"/>
        </a:xfrm>
        <a:prstGeom prst="trapezoid">
          <a:avLst>
            <a:gd name="adj" fmla="val 54979"/>
          </a:avLst>
        </a:prstGeom>
        <a:solidFill>
          <a:srgbClr val="C00000"/>
        </a:solidFill>
      </dsp:spPr>
      <dsp:style>
        <a:lnRef idx="2">
          <a:schemeClr val="lt1"/>
        </a:lnRef>
        <a:fillRef idx="1">
          <a:schemeClr val="accent1"/>
        </a:fillRef>
        <a:effectRef idx="0">
          <a:scrgbClr r="0" g="0" b="0"/>
        </a:effectRef>
        <a:fontRef idx="minor">
          <a:schemeClr val="lt1"/>
        </a:fontRef>
      </dsp:style>
      <dsp:txBody>
        <a:bodyPr lIns="24130" tIns="24130" rIns="24130" bIns="24130"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de-DE" dirty="0" err="1">
              <a:solidFill>
                <a:schemeClr val="bg1"/>
              </a:solidFill>
            </a:rPr>
            <a:t>Unstructured</a:t>
          </a:r>
          <a:endParaRPr lang="de-DE" dirty="0">
            <a:solidFill>
              <a:schemeClr val="bg1"/>
            </a:solidFill>
          </a:endParaRPr>
        </a:p>
      </dsp:txBody>
      <dsp:txXfrm>
        <a:off x="0" y="3039368"/>
        <a:ext cx="4456112" cy="1013123"/>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pyraLvlNode" val="level"/>
          <dgm:param type="pyraAcctTxNode" val="acctTx"/>
          <dgm:param type="pyraAcctBkgdNode" val="acctBkgd"/>
          <dgm:param type="linDir" val="fromB"/>
          <dgm:param type="txDir" val="fromT"/>
          <dgm:param type="pyraAcctPos" val="aft"/>
          <dgm:param type="pyraAcctTxMar" val="step"/>
        </dgm:alg>
      </dgm:if>
      <dgm:else name="Name3">
        <dgm:alg type="pyra">
          <dgm:param type="pyraLvlNode" val="level"/>
          <dgm:param type="pyraAcctTxNode" val="acctTx"/>
          <dgm:param type="pyraAcctBkgdNode" val="acctBkgd"/>
          <dgm:param type="linDir" val="fromB"/>
          <dgm:param type="txDir" val="fromT"/>
          <dgm:param type="pyraAcctPos" val="bef"/>
          <dgm:param type="pyraAcctTxMar" val="step"/>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hyperlink" Target="https://cloud.google.com/blog/topics/healthcare-life-sciences/natural-language-processing-nlp-healthcare-insights-clinical-research-data-cloud" TargetMode="External"/><Relationship Id="rId2" Type="http://schemas.openxmlformats.org/officeDocument/2006/relationships/hyperlink" Target="https://cloud.google.com/blog/products/ai-machine-learning/video-intelligence-machine-learning-improves-pothole-detection" TargetMode="External"/><Relationship Id="rId1" Type="http://schemas.openxmlformats.org/officeDocument/2006/relationships/hyperlink" Target="https://cloud.google.com/blog/products/maps-platform/introducing-last-mile-fleet-solution-maximize-what-your-fleet-can-do-start-finish" TargetMode="External"/></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7.jpeg"/><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image" Target="../media/image14.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gartner.com/en" TargetMode="Externa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3.png"/><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Exploratory analysis of Big Data and Cloud</a:t>
            </a:r>
            <a:endParaRPr lang="en-US" dirty="0"/>
          </a:p>
        </p:txBody>
      </p:sp>
      <p:sp>
        <p:nvSpPr>
          <p:cNvPr id="3" name="Subtitle 2"/>
          <p:cNvSpPr>
            <a:spLocks noGrp="1"/>
          </p:cNvSpPr>
          <p:nvPr>
            <p:ph type="subTitle" idx="1"/>
          </p:nvPr>
        </p:nvSpPr>
        <p:spPr/>
        <p:txBody>
          <a:bodyPr/>
          <a:lstStyle/>
          <a:p>
            <a:r>
              <a:rPr lang="en-US"/>
              <a:t>Introduction to Big Data </a:t>
            </a:r>
            <a:endParaRPr lang="en-US"/>
          </a:p>
        </p:txBody>
      </p:sp>
      <p:pic>
        <p:nvPicPr>
          <p:cNvPr id="101" name="Picture 100"/>
          <p:cNvPicPr/>
          <p:nvPr/>
        </p:nvPicPr>
        <p:blipFill>
          <a:blip r:embed="rId1"/>
          <a:stretch>
            <a:fillRect/>
          </a:stretch>
        </p:blipFill>
        <p:spPr>
          <a:xfrm>
            <a:off x="4328160" y="4142740"/>
            <a:ext cx="4101465" cy="2534920"/>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nhaltsplatzhalter 4" descr="php - fgetcsv not working for yahoo stock &lt;strong&gt;csv&lt;/strong&gt;? - Stack ..."/>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258570" y="1188720"/>
            <a:ext cx="9583420" cy="5483860"/>
          </a:xfrm>
        </p:spPr>
      </p:pic>
      <p:sp>
        <p:nvSpPr>
          <p:cNvPr id="9" name="Abgerundetes Rechteck 8"/>
          <p:cNvSpPr/>
          <p:nvPr/>
        </p:nvSpPr>
        <p:spPr>
          <a:xfrm>
            <a:off x="2464418" y="457588"/>
            <a:ext cx="2160240" cy="28803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sz="3200" dirty="0">
                <a:solidFill>
                  <a:srgbClr val="002060"/>
                </a:solidFill>
              </a:rPr>
              <a:t>Structured</a:t>
            </a:r>
            <a:endParaRPr lang="de-DE" sz="3200" dirty="0">
              <a:solidFill>
                <a:srgbClr val="00206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descr="hadoop - &lt;strong&gt;ClickStream Data&lt;/strong&gt; Analysis - Stack Overflow"/>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1120" y="1524000"/>
            <a:ext cx="11904345" cy="3659505"/>
          </a:xfrm>
          <a:prstGeom prst="rect">
            <a:avLst/>
          </a:prstGeom>
        </p:spPr>
      </p:pic>
      <p:sp>
        <p:nvSpPr>
          <p:cNvPr id="10" name="Abgerundetes Rechteck 9"/>
          <p:cNvSpPr/>
          <p:nvPr/>
        </p:nvSpPr>
        <p:spPr>
          <a:xfrm>
            <a:off x="4545965" y="823595"/>
            <a:ext cx="4852670" cy="53022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sz="3200" dirty="0">
                <a:solidFill>
                  <a:srgbClr val="002060"/>
                </a:solidFill>
              </a:rPr>
              <a:t>Quasi-Structured</a:t>
            </a:r>
            <a:endParaRPr lang="de-DE" sz="3200" dirty="0">
              <a:solidFill>
                <a:srgbClr val="00206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descr="Extensible Markup Language - Wikidata"/>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79650" y="2256790"/>
            <a:ext cx="5599430" cy="4396105"/>
          </a:xfrm>
          <a:prstGeom prst="rect">
            <a:avLst/>
          </a:prstGeom>
        </p:spPr>
      </p:pic>
      <p:sp>
        <p:nvSpPr>
          <p:cNvPr id="13" name="Abgerundetes Rechteck 10"/>
          <p:cNvSpPr/>
          <p:nvPr/>
        </p:nvSpPr>
        <p:spPr>
          <a:xfrm>
            <a:off x="4150360" y="422275"/>
            <a:ext cx="2854325" cy="150749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de-DE" sz="3200" dirty="0">
                <a:solidFill>
                  <a:srgbClr val="002060"/>
                </a:solidFill>
              </a:rPr>
              <a:t>Semi-Structured</a:t>
            </a:r>
            <a:endParaRPr lang="de-DE" sz="3200" dirty="0">
              <a:solidFill>
                <a:srgbClr val="00206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descr="Bildschirmausschnitt"/>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64895" y="1129030"/>
            <a:ext cx="9718675" cy="5592445"/>
          </a:xfrm>
          <a:prstGeom prst="rect">
            <a:avLst/>
          </a:prstGeom>
        </p:spPr>
      </p:pic>
      <p:sp>
        <p:nvSpPr>
          <p:cNvPr id="12" name="Abgerundetes Rechteck 11"/>
          <p:cNvSpPr/>
          <p:nvPr/>
        </p:nvSpPr>
        <p:spPr>
          <a:xfrm>
            <a:off x="4017010" y="565150"/>
            <a:ext cx="3569335" cy="48768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sz="3200" dirty="0" err="1">
                <a:solidFill>
                  <a:srgbClr val="002060"/>
                </a:solidFill>
              </a:rPr>
              <a:t>Unstructured</a:t>
            </a:r>
            <a:endParaRPr lang="de-DE" sz="3200" dirty="0" err="1">
              <a:solidFill>
                <a:srgbClr val="00206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Big data (most valuable assets) </a:t>
            </a:r>
            <a:endParaRPr lang="en-US"/>
          </a:p>
        </p:txBody>
      </p:sp>
      <p:sp>
        <p:nvSpPr>
          <p:cNvPr id="3" name="Content Placeholder 2"/>
          <p:cNvSpPr>
            <a:spLocks noGrp="1"/>
          </p:cNvSpPr>
          <p:nvPr>
            <p:ph idx="1"/>
          </p:nvPr>
        </p:nvSpPr>
        <p:spPr/>
        <p:txBody>
          <a:bodyPr/>
          <a:p>
            <a:r>
              <a:rPr lang="en-US"/>
              <a:t>Data can be a company’s most valuable asset. </a:t>
            </a:r>
            <a:endParaRPr lang="en-US"/>
          </a:p>
          <a:p>
            <a:r>
              <a:rPr lang="en-US"/>
              <a:t>Even startups now generate big data! </a:t>
            </a:r>
            <a:endParaRPr lang="en-US"/>
          </a:p>
          <a:p>
            <a:r>
              <a:rPr lang="en-US"/>
              <a:t>Using big data to reveal insights can help you understand the areas that affect your business—from market conditions and customer purchasing behaviors to your business processes. </a:t>
            </a:r>
            <a:endParaRPr lang="en-US"/>
          </a:p>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Big data examples</a:t>
            </a:r>
            <a:endParaRPr lang="en-US"/>
          </a:p>
        </p:txBody>
      </p:sp>
      <p:sp>
        <p:nvSpPr>
          <p:cNvPr id="3" name="Content Placeholder 2"/>
          <p:cNvSpPr>
            <a:spLocks noGrp="1"/>
          </p:cNvSpPr>
          <p:nvPr>
            <p:ph idx="1"/>
          </p:nvPr>
        </p:nvSpPr>
        <p:spPr/>
        <p:txBody>
          <a:bodyPr/>
          <a:p>
            <a:r>
              <a:rPr lang="en-US"/>
              <a:t>Combining data and information from every stage of an order’s shipment journey with hyperlocal traffic insights </a:t>
            </a:r>
            <a:r>
              <a:rPr lang="en-US">
                <a:hlinkClick r:id="rId1" action="ppaction://hlinkfile"/>
              </a:rPr>
              <a:t>to help fleet operators optimize last-mile delivery</a:t>
            </a:r>
            <a:endParaRPr lang="en-US">
              <a:hlinkClick r:id="rId1" action="ppaction://hlinkfile"/>
            </a:endParaRPr>
          </a:p>
          <a:p>
            <a:r>
              <a:rPr lang="en-US"/>
              <a:t>Using image data from cameras and sensors, as well as GPS data, </a:t>
            </a:r>
            <a:r>
              <a:rPr lang="en-US">
                <a:hlinkClick r:id="rId2" action="ppaction://hlinkfile"/>
              </a:rPr>
              <a:t>to detect potholes and improve road maintenance in cities</a:t>
            </a:r>
            <a:endParaRPr lang="en-US">
              <a:hlinkClick r:id="rId2" action="ppaction://hlinkfile"/>
            </a:endParaRPr>
          </a:p>
          <a:p>
            <a:r>
              <a:rPr lang="en-US"/>
              <a:t>Using AI-powered technologies like</a:t>
            </a:r>
            <a:r>
              <a:rPr lang="en-US">
                <a:hlinkClick r:id="rId3" action="ppaction://hlinkfile"/>
              </a:rPr>
              <a:t> natural language processing to analyze unstructured medical data</a:t>
            </a:r>
            <a:r>
              <a:rPr lang="en-US"/>
              <a:t> (such as research reports, clinical notes, and lab results) to gain new insights for improved treatment development and enhanced patient care</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p:nvPr/>
        </p:nvPicPr>
        <p:blipFill>
          <a:blip r:embed="rId1"/>
          <a:stretch>
            <a:fillRect/>
          </a:stretch>
        </p:blipFill>
        <p:spPr>
          <a:xfrm>
            <a:off x="8874760" y="5344160"/>
            <a:ext cx="3008630" cy="1513840"/>
          </a:xfrm>
          <a:prstGeom prst="rect">
            <a:avLst/>
          </a:prstGeom>
          <a:noFill/>
          <a:ln w="9525">
            <a:noFill/>
          </a:ln>
        </p:spPr>
      </p:pic>
      <p:sp>
        <p:nvSpPr>
          <p:cNvPr id="2" name="Title 1"/>
          <p:cNvSpPr>
            <a:spLocks noGrp="1"/>
          </p:cNvSpPr>
          <p:nvPr>
            <p:ph type="title"/>
          </p:nvPr>
        </p:nvSpPr>
        <p:spPr/>
        <p:txBody>
          <a:bodyPr/>
          <a:p>
            <a:r>
              <a:rPr lang="en-US"/>
              <a:t>How does big data work?</a:t>
            </a:r>
            <a:endParaRPr lang="en-US"/>
          </a:p>
        </p:txBody>
      </p:sp>
      <p:sp>
        <p:nvSpPr>
          <p:cNvPr id="3" name="Content Placeholder 2"/>
          <p:cNvSpPr>
            <a:spLocks noGrp="1"/>
          </p:cNvSpPr>
          <p:nvPr>
            <p:ph idx="1"/>
          </p:nvPr>
        </p:nvSpPr>
        <p:spPr/>
        <p:txBody>
          <a:bodyPr/>
          <a:p>
            <a:pPr marL="514350" indent="-514350">
              <a:buAutoNum type="arabicPeriod"/>
            </a:pPr>
            <a:r>
              <a:rPr lang="en-US"/>
              <a:t>Integrate </a:t>
            </a:r>
            <a:endParaRPr lang="en-US"/>
          </a:p>
          <a:p>
            <a:pPr marL="514350" indent="-514350">
              <a:buAutoNum type="arabicPeriod"/>
            </a:pPr>
            <a:r>
              <a:rPr lang="en-US"/>
              <a:t>Manage </a:t>
            </a:r>
            <a:endParaRPr lang="en-US"/>
          </a:p>
          <a:p>
            <a:pPr marL="514350" indent="-514350">
              <a:buAutoNum type="arabicPeriod"/>
            </a:pPr>
            <a:r>
              <a:rPr lang="en-US"/>
              <a:t>Analyze </a:t>
            </a:r>
            <a:endParaRPr lang="en-US"/>
          </a:p>
          <a:p>
            <a:endParaRPr lang="en-US"/>
          </a:p>
        </p:txBody>
      </p:sp>
      <p:pic>
        <p:nvPicPr>
          <p:cNvPr id="107" name="Picture 106"/>
          <p:cNvPicPr/>
          <p:nvPr/>
        </p:nvPicPr>
        <p:blipFill>
          <a:blip r:embed="rId2"/>
          <a:stretch>
            <a:fillRect/>
          </a:stretch>
        </p:blipFill>
        <p:spPr>
          <a:xfrm>
            <a:off x="9130665" y="1076960"/>
            <a:ext cx="2496820" cy="1419860"/>
          </a:xfrm>
          <a:prstGeom prst="rect">
            <a:avLst/>
          </a:prstGeom>
          <a:noFill/>
          <a:ln w="9525">
            <a:noFill/>
          </a:ln>
        </p:spPr>
      </p:pic>
      <p:pic>
        <p:nvPicPr>
          <p:cNvPr id="108" name="Picture 107"/>
          <p:cNvPicPr/>
          <p:nvPr/>
        </p:nvPicPr>
        <p:blipFill>
          <a:blip r:embed="rId3"/>
          <a:stretch>
            <a:fillRect/>
          </a:stretch>
        </p:blipFill>
        <p:spPr>
          <a:xfrm>
            <a:off x="9130030" y="2496820"/>
            <a:ext cx="2497455" cy="1740535"/>
          </a:xfrm>
          <a:prstGeom prst="rect">
            <a:avLst/>
          </a:prstGeom>
          <a:noFill/>
          <a:ln w="9525">
            <a:noFill/>
          </a:ln>
        </p:spPr>
      </p:pic>
      <p:pic>
        <p:nvPicPr>
          <p:cNvPr id="110" name="Picture 109"/>
          <p:cNvPicPr/>
          <p:nvPr/>
        </p:nvPicPr>
        <p:blipFill>
          <a:blip r:embed="rId4"/>
          <a:srcRect t="7138" b="12163"/>
          <a:stretch>
            <a:fillRect/>
          </a:stretch>
        </p:blipFill>
        <p:spPr>
          <a:xfrm>
            <a:off x="9410700" y="4237355"/>
            <a:ext cx="1902460" cy="1200150"/>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How does big data work?</a:t>
            </a:r>
            <a:endParaRPr lang="en-US"/>
          </a:p>
        </p:txBody>
      </p:sp>
      <p:sp>
        <p:nvSpPr>
          <p:cNvPr id="3" name="Content Placeholder 2"/>
          <p:cNvSpPr>
            <a:spLocks noGrp="1"/>
          </p:cNvSpPr>
          <p:nvPr>
            <p:ph idx="1"/>
          </p:nvPr>
        </p:nvSpPr>
        <p:spPr/>
        <p:txBody>
          <a:bodyPr>
            <a:normAutofit/>
          </a:bodyPr>
          <a:p>
            <a:r>
              <a:rPr lang="en-US" b="1"/>
              <a:t>Integration</a:t>
            </a:r>
            <a:r>
              <a:rPr lang="en-US"/>
              <a:t>: Big data collects terabytes, and sometimes even petabytes, of raw data from many sources that must be received, processed, and transformed into the format that business users and analysts need to start analyzing it. </a:t>
            </a:r>
            <a:endParaRPr lang="en-US"/>
          </a:p>
          <a:p>
            <a:r>
              <a:rPr lang="en-US" b="1"/>
              <a:t>Management</a:t>
            </a:r>
            <a:r>
              <a:rPr lang="en-US"/>
              <a:t>: Big data needs big storage, whether in the cloud, on-premises, or both.  </a:t>
            </a:r>
            <a:endParaRPr lang="en-US"/>
          </a:p>
          <a:p>
            <a:r>
              <a:rPr lang="en-US" b="1"/>
              <a:t>Analysis</a:t>
            </a:r>
            <a:r>
              <a:rPr lang="en-US"/>
              <a:t>: </a:t>
            </a:r>
            <a:endParaRPr lang="en-US"/>
          </a:p>
          <a:p>
            <a:pPr lvl="1"/>
            <a:r>
              <a:rPr lang="en-US"/>
              <a:t>Analyzing and acting on big data</a:t>
            </a:r>
            <a:endParaRPr lang="en-US"/>
          </a:p>
          <a:p>
            <a:pPr lvl="1"/>
            <a:r>
              <a:rPr lang="en-US"/>
              <a:t>Communicate and share insights across the business in a way that everyone can understand. </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Big data benefits</a:t>
            </a:r>
            <a:endParaRPr lang="en-US"/>
          </a:p>
        </p:txBody>
      </p:sp>
      <p:sp>
        <p:nvSpPr>
          <p:cNvPr id="3" name="Content Placeholder 2"/>
          <p:cNvSpPr>
            <a:spLocks noGrp="1"/>
          </p:cNvSpPr>
          <p:nvPr>
            <p:ph idx="1"/>
          </p:nvPr>
        </p:nvSpPr>
        <p:spPr/>
        <p:txBody>
          <a:bodyPr/>
          <a:p>
            <a:r>
              <a:rPr lang="en-US" b="1"/>
              <a:t>Improved decision-making</a:t>
            </a:r>
            <a:endParaRPr lang="en-US"/>
          </a:p>
          <a:p>
            <a:pPr lvl="1"/>
            <a:r>
              <a:rPr lang="en-US"/>
              <a:t>Big data is the key element to becoming a data-driven organization.</a:t>
            </a:r>
            <a:endParaRPr lang="en-US"/>
          </a:p>
          <a:p>
            <a:r>
              <a:rPr lang="en-US" b="1"/>
              <a:t>More efficient operations</a:t>
            </a:r>
            <a:endParaRPr lang="en-US"/>
          </a:p>
          <a:p>
            <a:pPr lvl="1"/>
            <a:r>
              <a:rPr lang="en-US"/>
              <a:t>generate insights that can help you determine areas where you can reduce costs, save time, and increase your overall efficiency. </a:t>
            </a:r>
            <a:endParaRPr lang="en-US"/>
          </a:p>
          <a:p>
            <a:r>
              <a:rPr lang="en-US" b="1"/>
              <a:t>Improved risk management</a:t>
            </a:r>
            <a:endParaRPr lang="en-US"/>
          </a:p>
          <a:p>
            <a:pPr lvl="1"/>
            <a:r>
              <a:rPr lang="en-US"/>
              <a:t>Analyzing vast amounts of data helps companies evaluate risk better—making it easier to identify and monitor all potential threats and report insights that lead to more robust control and mitigation strategies.</a:t>
            </a:r>
            <a:endParaRPr lang="en-US"/>
          </a:p>
          <a:p>
            <a:pPr lvl="1"/>
            <a:endParaRPr lang="en-US"/>
          </a:p>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Some challenges of implementing big data analytics 	 </a:t>
            </a:r>
            <a:endParaRPr lang="en-US"/>
          </a:p>
        </p:txBody>
      </p:sp>
      <p:sp>
        <p:nvSpPr>
          <p:cNvPr id="3" name="Content Placeholder 2"/>
          <p:cNvSpPr>
            <a:spLocks noGrp="1"/>
          </p:cNvSpPr>
          <p:nvPr>
            <p:ph idx="1"/>
          </p:nvPr>
        </p:nvSpPr>
        <p:spPr/>
        <p:txBody>
          <a:bodyPr>
            <a:normAutofit lnSpcReduction="20000"/>
          </a:bodyPr>
          <a:p>
            <a:r>
              <a:rPr lang="en-US"/>
              <a:t>Lack of data talent and skills</a:t>
            </a:r>
            <a:endParaRPr lang="en-US"/>
          </a:p>
          <a:p>
            <a:pPr lvl="1"/>
            <a:r>
              <a:rPr lang="en-US"/>
              <a:t>Data scientists, data analysts, and data engineers are in short supply—and are some of the most highly sought after (and highly paid) professionals in the IT industry. </a:t>
            </a:r>
            <a:endParaRPr lang="en-US"/>
          </a:p>
          <a:p>
            <a:pPr lvl="1"/>
            <a:r>
              <a:rPr lang="en-US"/>
              <a:t>Lack of big data skills and experience with advanced data tools is one of the primary barriers to realizing value from big data environments.  </a:t>
            </a:r>
            <a:endParaRPr lang="en-US"/>
          </a:p>
          <a:p>
            <a:pPr lvl="0"/>
            <a:r>
              <a:rPr lang="en-US"/>
              <a:t>Problems with data quality</a:t>
            </a:r>
            <a:endParaRPr lang="en-US"/>
          </a:p>
          <a:p>
            <a:pPr lvl="1"/>
            <a:r>
              <a:rPr lang="en-US"/>
              <a:t>Data quality directly impacts the quality of decision-making, data analytics, and planning strategies. </a:t>
            </a:r>
            <a:endParaRPr lang="en-US"/>
          </a:p>
          <a:p>
            <a:pPr lvl="1"/>
            <a:r>
              <a:rPr lang="en-US"/>
              <a:t>Raw data is messy and can be difficult to curate. </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What is „Big Data“?!?</a:t>
            </a:r>
            <a:endParaRPr lang="en-US" dirty="0"/>
          </a:p>
        </p:txBody>
      </p:sp>
      <p:pic>
        <p:nvPicPr>
          <p:cNvPr id="5" name="Inhaltsplatzhalter 4" descr="Framing the &quot;&lt;strong&gt;Big Data&lt;/strong&gt; Industry&quot;"/>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152650" y="2210356"/>
            <a:ext cx="7886700" cy="3581876"/>
          </a:xfrm>
        </p:spPr>
      </p:pic>
      <p:pic>
        <p:nvPicPr>
          <p:cNvPr id="6" name="Grafik 5" descr="75+ Free Stock Images 3D Human Character Best Collection ..."/>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140679" y="1518360"/>
            <a:ext cx="1790942" cy="2387923"/>
          </a:xfrm>
          <a:prstGeom prst="rect">
            <a:avLst/>
          </a:prstGeom>
        </p:spPr>
      </p:pic>
      <p:sp>
        <p:nvSpPr>
          <p:cNvPr id="7" name="Wolkenförmige Legende 6"/>
          <p:cNvSpPr/>
          <p:nvPr/>
        </p:nvSpPr>
        <p:spPr>
          <a:xfrm>
            <a:off x="6943090" y="635"/>
            <a:ext cx="2677795" cy="1517650"/>
          </a:xfrm>
          <a:prstGeom prst="cloudCallout">
            <a:avLst>
              <a:gd name="adj1" fmla="val 17033"/>
              <a:gd name="adj2" fmla="val 60539"/>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dirty="0">
                <a:solidFill>
                  <a:srgbClr val="002060"/>
                </a:solidFill>
              </a:rPr>
              <a:t>Is this really about size?</a:t>
            </a:r>
            <a:endParaRPr lang="en-US" sz="2400" b="1" dirty="0">
              <a:solidFill>
                <a:srgbClr val="00206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Some challenges of implementing big data analytics 	 </a:t>
            </a:r>
            <a:endParaRPr lang="en-US"/>
          </a:p>
        </p:txBody>
      </p:sp>
      <p:sp>
        <p:nvSpPr>
          <p:cNvPr id="3" name="Content Placeholder 2"/>
          <p:cNvSpPr>
            <a:spLocks noGrp="1"/>
          </p:cNvSpPr>
          <p:nvPr>
            <p:ph idx="1"/>
          </p:nvPr>
        </p:nvSpPr>
        <p:spPr/>
        <p:txBody>
          <a:bodyPr>
            <a:normAutofit lnSpcReduction="20000"/>
          </a:bodyPr>
          <a:p>
            <a:r>
              <a:rPr lang="en-US"/>
              <a:t>Compliance violations</a:t>
            </a:r>
            <a:endParaRPr lang="en-US"/>
          </a:p>
          <a:p>
            <a:pPr lvl="1"/>
            <a:r>
              <a:rPr lang="en-US"/>
              <a:t>Big data contains a lot of sensitive data and information, making it a tricky task to continuously ensure data processing and storage meet data privacy and regulatory requirements, such as data localization and data residency laws. </a:t>
            </a:r>
            <a:endParaRPr lang="en-US"/>
          </a:p>
          <a:p>
            <a:pPr lvl="0"/>
            <a:r>
              <a:rPr lang="en-US"/>
              <a:t>Integration complexity</a:t>
            </a:r>
            <a:endParaRPr lang="en-US"/>
          </a:p>
          <a:p>
            <a:pPr lvl="1"/>
            <a:r>
              <a:rPr lang="en-US"/>
              <a:t>Most companies work with data siloed across various systems and applications across the organization.</a:t>
            </a:r>
            <a:endParaRPr lang="en-US"/>
          </a:p>
          <a:p>
            <a:pPr lvl="0"/>
            <a:r>
              <a:rPr lang="en-US"/>
              <a:t>Security concerns</a:t>
            </a:r>
            <a:endParaRPr lang="en-US"/>
          </a:p>
          <a:p>
            <a:pPr lvl="1"/>
            <a:r>
              <a:rPr lang="en-US"/>
              <a:t>Big data contains valuable business and customer information, making big data stores high-value targets for attackers. </a:t>
            </a:r>
            <a:endParaRPr lang="en-US"/>
          </a:p>
          <a:p>
            <a:pPr lvl="1"/>
            <a:r>
              <a:rPr lang="en-US"/>
              <a:t>Since these datasets are varied and complex, it can be harder to implement comprehensive strategies and policies to protect them. </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Questions </a:t>
            </a:r>
            <a:endParaRPr lang="en-US"/>
          </a:p>
        </p:txBody>
      </p:sp>
      <p:pic>
        <p:nvPicPr>
          <p:cNvPr id="100" name="Picture 99"/>
          <p:cNvPicPr/>
          <p:nvPr/>
        </p:nvPicPr>
        <p:blipFill>
          <a:blip r:embed="rId1"/>
          <a:stretch>
            <a:fillRect/>
          </a:stretch>
        </p:blipFill>
        <p:spPr>
          <a:xfrm>
            <a:off x="3168015" y="1355725"/>
            <a:ext cx="7316470" cy="4617720"/>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Naive Definition</a:t>
            </a:r>
            <a:endParaRPr lang="en-US" dirty="0"/>
          </a:p>
        </p:txBody>
      </p:sp>
      <p:sp>
        <p:nvSpPr>
          <p:cNvPr id="3" name="Inhaltsplatzhalter 2"/>
          <p:cNvSpPr>
            <a:spLocks noGrp="1"/>
          </p:cNvSpPr>
          <p:nvPr>
            <p:ph idx="1"/>
          </p:nvPr>
        </p:nvSpPr>
        <p:spPr/>
        <p:txBody>
          <a:bodyPr>
            <a:normAutofit fontScale="92500" lnSpcReduction="10000"/>
          </a:bodyPr>
          <a:lstStyle/>
          <a:p>
            <a:r>
              <a:rPr lang="en-US" dirty="0"/>
              <a:t>Naive definition:</a:t>
            </a:r>
            <a:endParaRPr lang="en-US" dirty="0"/>
          </a:p>
          <a:p>
            <a:pPr lvl="1"/>
            <a:r>
              <a:rPr lang="en-US" dirty="0"/>
              <a:t>Big data only depends on the data size</a:t>
            </a:r>
            <a:endParaRPr lang="en-US" dirty="0"/>
          </a:p>
          <a:p>
            <a:pPr lvl="1"/>
            <a:r>
              <a:rPr lang="en-US" dirty="0"/>
              <a:t>1 Gigabyte? 1 Terabyte? 1 Petabyte?</a:t>
            </a:r>
            <a:endParaRPr lang="en-US" dirty="0"/>
          </a:p>
          <a:p>
            <a:endParaRPr lang="en-US" dirty="0"/>
          </a:p>
          <a:p>
            <a:r>
              <a:rPr lang="en-US" dirty="0"/>
              <a:t>Naive interpretation misses important aspects</a:t>
            </a:r>
            <a:endParaRPr lang="en-US" dirty="0"/>
          </a:p>
          <a:p>
            <a:pPr lvl="1"/>
            <a:r>
              <a:rPr lang="en-US" dirty="0"/>
              <a:t>Time:</a:t>
            </a:r>
            <a:endParaRPr lang="en-US" dirty="0"/>
          </a:p>
          <a:p>
            <a:pPr lvl="2"/>
            <a:r>
              <a:rPr lang="en-US" dirty="0"/>
              <a:t>Analyzing 1 Gigabyte of data per day is different from analyzing 1 Gigabyte of data per second</a:t>
            </a:r>
            <a:endParaRPr lang="en-US" dirty="0"/>
          </a:p>
          <a:p>
            <a:pPr lvl="1"/>
            <a:r>
              <a:rPr lang="en-US" dirty="0"/>
              <a:t>Diversity:</a:t>
            </a:r>
            <a:endParaRPr lang="en-US" dirty="0"/>
          </a:p>
          <a:p>
            <a:pPr lvl="2"/>
            <a:r>
              <a:rPr lang="en-US" dirty="0"/>
              <a:t>Analyzing spread sheets with numeric data is different from analyzing Web pages that contain a mixture of text and images</a:t>
            </a:r>
            <a:endParaRPr lang="en-US" dirty="0"/>
          </a:p>
          <a:p>
            <a:pPr lvl="1"/>
            <a:r>
              <a:rPr lang="en-US" dirty="0"/>
              <a:t>Distribution:</a:t>
            </a:r>
            <a:endParaRPr lang="en-US" dirty="0"/>
          </a:p>
          <a:p>
            <a:pPr lvl="2"/>
            <a:r>
              <a:rPr lang="en-US" dirty="0"/>
              <a:t>Analyzing data from a single source is different from analyzing data from multiple sources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Definition </a:t>
            </a:r>
            <a:r>
              <a:rPr lang="de-DE" dirty="0" err="1"/>
              <a:t>of</a:t>
            </a:r>
            <a:r>
              <a:rPr lang="de-DE" dirty="0"/>
              <a:t> Big Data</a:t>
            </a:r>
            <a:endParaRPr lang="en-US" dirty="0"/>
          </a:p>
        </p:txBody>
      </p:sp>
      <p:sp>
        <p:nvSpPr>
          <p:cNvPr id="3" name="Inhaltsplatzhalter 2"/>
          <p:cNvSpPr>
            <a:spLocks noGrp="1"/>
          </p:cNvSpPr>
          <p:nvPr>
            <p:ph idx="1"/>
          </p:nvPr>
        </p:nvSpPr>
        <p:spPr/>
        <p:txBody>
          <a:bodyPr/>
          <a:lstStyle/>
          <a:p>
            <a:r>
              <a:rPr lang="de-DE" dirty="0" err="1"/>
              <a:t>Following</a:t>
            </a:r>
            <a:r>
              <a:rPr lang="de-DE" dirty="0"/>
              <a:t> </a:t>
            </a:r>
            <a:r>
              <a:rPr lang="de-DE" dirty="0" err="1"/>
              <a:t>Gartner‘s</a:t>
            </a:r>
            <a:r>
              <a:rPr lang="de-DE" dirty="0"/>
              <a:t> IT </a:t>
            </a:r>
            <a:r>
              <a:rPr lang="de-DE" dirty="0" err="1"/>
              <a:t>Glossary</a:t>
            </a:r>
            <a:r>
              <a:rPr lang="de-DE" dirty="0"/>
              <a:t>:</a:t>
            </a:r>
            <a:endParaRPr lang="en-US" dirty="0"/>
          </a:p>
          <a:p>
            <a:pPr lvl="1"/>
            <a:r>
              <a:rPr lang="en-US" dirty="0"/>
              <a:t>Big data is high-</a:t>
            </a:r>
            <a:r>
              <a:rPr lang="en-US" b="1" dirty="0"/>
              <a:t>volume</a:t>
            </a:r>
            <a:r>
              <a:rPr lang="en-US" dirty="0"/>
              <a:t>, high-</a:t>
            </a:r>
            <a:r>
              <a:rPr lang="en-US" b="1" dirty="0"/>
              <a:t>velocity</a:t>
            </a:r>
            <a:r>
              <a:rPr lang="en-US" dirty="0"/>
              <a:t> and/or high-</a:t>
            </a:r>
            <a:r>
              <a:rPr lang="en-US" b="1" dirty="0"/>
              <a:t>variety</a:t>
            </a:r>
            <a:r>
              <a:rPr lang="en-US" dirty="0"/>
              <a:t> information assets that demand cost-effective, innovative forms of information processing that enable enhanced insight, decision making, and process automation. </a:t>
            </a:r>
            <a:endParaRPr lang="en-US" dirty="0"/>
          </a:p>
          <a:p>
            <a:pPr lvl="1"/>
            <a:endParaRPr lang="de-DE" dirty="0"/>
          </a:p>
          <a:p>
            <a:r>
              <a:rPr lang="de-DE" dirty="0"/>
              <a:t>The </a:t>
            </a:r>
            <a:r>
              <a:rPr lang="de-DE" dirty="0" err="1"/>
              <a:t>three</a:t>
            </a:r>
            <a:r>
              <a:rPr lang="de-DE" dirty="0"/>
              <a:t> Vs</a:t>
            </a:r>
            <a:endParaRPr lang="de-DE" dirty="0"/>
          </a:p>
          <a:p>
            <a:pPr lvl="1"/>
            <a:r>
              <a:rPr lang="de-DE" dirty="0"/>
              <a:t>Volume</a:t>
            </a:r>
            <a:endParaRPr lang="de-DE" dirty="0"/>
          </a:p>
          <a:p>
            <a:pPr lvl="1"/>
            <a:r>
              <a:rPr lang="de-DE" dirty="0" err="1"/>
              <a:t>Velocity</a:t>
            </a:r>
            <a:endParaRPr lang="de-DE" dirty="0"/>
          </a:p>
          <a:p>
            <a:pPr lvl="1"/>
            <a:r>
              <a:rPr lang="de-DE" dirty="0" err="1"/>
              <a:t>Variety</a:t>
            </a:r>
            <a:endParaRPr lang="en-US" dirty="0"/>
          </a:p>
        </p:txBody>
      </p:sp>
      <p:pic>
        <p:nvPicPr>
          <p:cNvPr id="5" name="Inhaltsplatzhalter 3" descr="Kostenlose Illustration: Idee, Antwort, Erleuchtung ..."/>
          <p:cNvPicPr>
            <a:picLocks noChangeAspect="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5133975" y="3790950"/>
            <a:ext cx="2459355" cy="2459355"/>
          </a:xfrm>
          <a:prstGeom prst="rect">
            <a:avLst/>
          </a:prstGeom>
        </p:spPr>
      </p:pic>
      <p:sp>
        <p:nvSpPr>
          <p:cNvPr id="6" name="Rechteckige Legende 5"/>
          <p:cNvSpPr/>
          <p:nvPr/>
        </p:nvSpPr>
        <p:spPr>
          <a:xfrm>
            <a:off x="7365365" y="3428365"/>
            <a:ext cx="4749165" cy="2442210"/>
          </a:xfrm>
          <a:prstGeom prst="wedgeRectCallout">
            <a:avLst>
              <a:gd name="adj1" fmla="val -67414"/>
              <a:gd name="adj2" fmla="val -25413"/>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sz="1600" dirty="0">
                <a:solidFill>
                  <a:srgbClr val="002060"/>
                </a:solidFill>
              </a:rPr>
              <a:t>Some people actually use 10 Vs to define big data!</a:t>
            </a:r>
            <a:endParaRPr lang="en-US" sz="1600" dirty="0">
              <a:solidFill>
                <a:srgbClr val="002060"/>
              </a:solidFill>
            </a:endParaRPr>
          </a:p>
          <a:p>
            <a:pPr marL="171450" indent="-171450">
              <a:buFont typeface="Arial" panose="020B0604020202020204" pitchFamily="34" charset="0"/>
              <a:buChar char="•"/>
            </a:pPr>
            <a:r>
              <a:rPr lang="en-US" sz="1600" dirty="0">
                <a:solidFill>
                  <a:srgbClr val="002060"/>
                </a:solidFill>
              </a:rPr>
              <a:t>Variability</a:t>
            </a:r>
            <a:endParaRPr lang="en-US" sz="1600" dirty="0">
              <a:solidFill>
                <a:srgbClr val="002060"/>
              </a:solidFill>
            </a:endParaRPr>
          </a:p>
          <a:p>
            <a:pPr marL="171450" indent="-171450">
              <a:buFont typeface="Arial" panose="020B0604020202020204" pitchFamily="34" charset="0"/>
              <a:buChar char="•"/>
            </a:pPr>
            <a:r>
              <a:rPr lang="en-US" sz="1600" dirty="0">
                <a:solidFill>
                  <a:srgbClr val="002060"/>
                </a:solidFill>
              </a:rPr>
              <a:t>Veracity</a:t>
            </a:r>
            <a:endParaRPr lang="en-US" sz="1600" dirty="0">
              <a:solidFill>
                <a:srgbClr val="002060"/>
              </a:solidFill>
            </a:endParaRPr>
          </a:p>
          <a:p>
            <a:pPr marL="171450" indent="-171450">
              <a:buFont typeface="Arial" panose="020B0604020202020204" pitchFamily="34" charset="0"/>
              <a:buChar char="•"/>
            </a:pPr>
            <a:r>
              <a:rPr lang="en-US" sz="1600" dirty="0">
                <a:solidFill>
                  <a:srgbClr val="002060"/>
                </a:solidFill>
              </a:rPr>
              <a:t>Validity</a:t>
            </a:r>
            <a:endParaRPr lang="en-US" sz="1600" dirty="0">
              <a:solidFill>
                <a:srgbClr val="002060"/>
              </a:solidFill>
            </a:endParaRPr>
          </a:p>
          <a:p>
            <a:pPr marL="171450" indent="-171450">
              <a:buFont typeface="Arial" panose="020B0604020202020204" pitchFamily="34" charset="0"/>
              <a:buChar char="•"/>
            </a:pPr>
            <a:r>
              <a:rPr lang="en-US" sz="1600" dirty="0">
                <a:solidFill>
                  <a:srgbClr val="002060"/>
                </a:solidFill>
              </a:rPr>
              <a:t>Vulnerability</a:t>
            </a:r>
            <a:endParaRPr lang="en-US" sz="1600" dirty="0">
              <a:solidFill>
                <a:srgbClr val="002060"/>
              </a:solidFill>
            </a:endParaRPr>
          </a:p>
          <a:p>
            <a:pPr marL="171450" indent="-171450">
              <a:buFont typeface="Arial" panose="020B0604020202020204" pitchFamily="34" charset="0"/>
              <a:buChar char="•"/>
            </a:pPr>
            <a:r>
              <a:rPr lang="en-US" sz="1600" dirty="0">
                <a:solidFill>
                  <a:srgbClr val="002060"/>
                </a:solidFill>
              </a:rPr>
              <a:t>Volatility</a:t>
            </a:r>
            <a:endParaRPr lang="en-US" sz="1600" dirty="0">
              <a:solidFill>
                <a:srgbClr val="002060"/>
              </a:solidFill>
            </a:endParaRPr>
          </a:p>
          <a:p>
            <a:pPr marL="171450" indent="-171450">
              <a:buFont typeface="Arial" panose="020B0604020202020204" pitchFamily="34" charset="0"/>
              <a:buChar char="•"/>
            </a:pPr>
            <a:r>
              <a:rPr lang="en-US" sz="1600" dirty="0">
                <a:solidFill>
                  <a:srgbClr val="002060"/>
                </a:solidFill>
              </a:rPr>
              <a:t>Visualization</a:t>
            </a:r>
            <a:endParaRPr lang="en-US" sz="1600" dirty="0">
              <a:solidFill>
                <a:srgbClr val="002060"/>
              </a:solidFill>
            </a:endParaRPr>
          </a:p>
          <a:p>
            <a:pPr marL="171450" indent="-171450">
              <a:buFont typeface="Arial" panose="020B0604020202020204" pitchFamily="34" charset="0"/>
              <a:buChar char="•"/>
            </a:pPr>
            <a:r>
              <a:rPr lang="en-US" sz="1600" dirty="0">
                <a:solidFill>
                  <a:srgbClr val="002060"/>
                </a:solidFill>
              </a:rPr>
              <a:t>Value</a:t>
            </a:r>
            <a:endParaRPr lang="en-US" sz="1600" dirty="0">
              <a:solidFill>
                <a:srgbClr val="002060"/>
              </a:solidFill>
            </a:endParaRPr>
          </a:p>
          <a:p>
            <a:pPr algn="ctr"/>
            <a:endParaRPr lang="en-US" sz="1600" dirty="0">
              <a:solidFill>
                <a:srgbClr val="002060"/>
              </a:solidFill>
            </a:endParaRPr>
          </a:p>
        </p:txBody>
      </p:sp>
      <p:pic>
        <p:nvPicPr>
          <p:cNvPr id="7" name="Grafik 6" descr="File:&lt;strong&gt;V for Vendetta&lt;/strong&gt; graffiti.svg - Wikimedia Common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37676" y="4170010"/>
            <a:ext cx="1700808" cy="170080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The 3 Vs: Volume</a:t>
            </a:r>
            <a:endParaRPr lang="en-US" dirty="0"/>
          </a:p>
        </p:txBody>
      </p:sp>
      <p:sp>
        <p:nvSpPr>
          <p:cNvPr id="3" name="Inhaltsplatzhalter 2"/>
          <p:cNvSpPr>
            <a:spLocks noGrp="1"/>
          </p:cNvSpPr>
          <p:nvPr>
            <p:ph idx="1"/>
          </p:nvPr>
        </p:nvSpPr>
        <p:spPr>
          <a:xfrm>
            <a:off x="838200" y="1338606"/>
            <a:ext cx="10515600" cy="4838357"/>
          </a:xfrm>
        </p:spPr>
        <p:txBody>
          <a:bodyPr/>
          <a:lstStyle/>
          <a:p>
            <a:r>
              <a:rPr lang="de-DE" dirty="0" err="1"/>
              <a:t>Scale</a:t>
            </a:r>
            <a:r>
              <a:rPr lang="de-DE" dirty="0"/>
              <a:t> </a:t>
            </a:r>
            <a:r>
              <a:rPr lang="de-DE" dirty="0" err="1"/>
              <a:t>of</a:t>
            </a:r>
            <a:r>
              <a:rPr lang="de-DE" dirty="0"/>
              <a:t> </a:t>
            </a:r>
            <a:r>
              <a:rPr lang="de-DE" dirty="0" err="1"/>
              <a:t>the</a:t>
            </a:r>
            <a:r>
              <a:rPr lang="de-DE" dirty="0"/>
              <a:t> </a:t>
            </a:r>
            <a:r>
              <a:rPr lang="de-DE" dirty="0" err="1"/>
              <a:t>data</a:t>
            </a:r>
            <a:r>
              <a:rPr lang="de-DE" dirty="0"/>
              <a:t> must </a:t>
            </a:r>
            <a:r>
              <a:rPr lang="de-DE" dirty="0" err="1"/>
              <a:t>be</a:t>
            </a:r>
            <a:r>
              <a:rPr lang="de-DE" dirty="0"/>
              <a:t> „</a:t>
            </a:r>
            <a:r>
              <a:rPr lang="de-DE" dirty="0" err="1"/>
              <a:t>big</a:t>
            </a:r>
            <a:r>
              <a:rPr lang="de-DE" dirty="0"/>
              <a:t>“</a:t>
            </a:r>
            <a:endParaRPr lang="de-DE" dirty="0"/>
          </a:p>
          <a:p>
            <a:pPr lvl="1"/>
            <a:r>
              <a:rPr lang="de-DE" dirty="0" err="1"/>
              <a:t>No</a:t>
            </a:r>
            <a:r>
              <a:rPr lang="de-DE" dirty="0"/>
              <a:t> </a:t>
            </a:r>
            <a:r>
              <a:rPr lang="de-DE" dirty="0" err="1"/>
              <a:t>clear</a:t>
            </a:r>
            <a:r>
              <a:rPr lang="de-DE" dirty="0"/>
              <a:t> </a:t>
            </a:r>
            <a:r>
              <a:rPr lang="de-DE" dirty="0" err="1"/>
              <a:t>definition</a:t>
            </a:r>
            <a:endParaRPr lang="de-DE" dirty="0"/>
          </a:p>
          <a:p>
            <a:pPr lvl="1"/>
            <a:r>
              <a:rPr lang="en-US" altLang="de-DE" dirty="0"/>
              <a:t>Big Data is data </a:t>
            </a:r>
            <a:r>
              <a:rPr lang="de-DE" dirty="0" err="1"/>
              <a:t>that</a:t>
            </a:r>
            <a:r>
              <a:rPr lang="de-DE" dirty="0"/>
              <a:t> </a:t>
            </a:r>
            <a:r>
              <a:rPr lang="de-DE" dirty="0" err="1"/>
              <a:t>demand</a:t>
            </a:r>
            <a:r>
              <a:rPr lang="de-DE" dirty="0"/>
              <a:t>  innovative </a:t>
            </a:r>
            <a:r>
              <a:rPr lang="de-DE" dirty="0" err="1"/>
              <a:t>forms</a:t>
            </a:r>
            <a:r>
              <a:rPr lang="de-DE" dirty="0"/>
              <a:t> </a:t>
            </a:r>
            <a:r>
              <a:rPr lang="de-DE" dirty="0" err="1"/>
              <a:t>of</a:t>
            </a:r>
            <a:r>
              <a:rPr lang="de-DE" dirty="0"/>
              <a:t> </a:t>
            </a:r>
            <a:r>
              <a:rPr lang="de-DE" dirty="0" err="1"/>
              <a:t>information</a:t>
            </a:r>
            <a:r>
              <a:rPr lang="en-US" altLang="de-DE" dirty="0" err="1"/>
              <a:t> </a:t>
            </a:r>
            <a:r>
              <a:rPr lang="de-DE" dirty="0" err="1"/>
              <a:t>processing</a:t>
            </a:r>
            <a:r>
              <a:rPr lang="de-DE" dirty="0"/>
              <a:t>“ (</a:t>
            </a:r>
            <a:r>
              <a:rPr lang="de-DE" dirty="0">
                <a:hlinkClick r:id="rId1" action="ppaction://hlinkfile"/>
              </a:rPr>
              <a:t>Gartner</a:t>
            </a:r>
            <a:r>
              <a:rPr lang="de-DE" dirty="0"/>
              <a:t>)</a:t>
            </a:r>
            <a:endParaRPr lang="en-US" altLang="de-DE" dirty="0"/>
          </a:p>
          <a:p>
            <a:pPr lvl="1"/>
            <a:endParaRPr lang="de-DE"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de-DE" dirty="0">
                <a:solidFill>
                  <a:srgbClr val="002060"/>
                </a:solidFill>
                <a:sym typeface="+mn-ea"/>
              </a:rPr>
              <a:t>Data </a:t>
            </a:r>
            <a:r>
              <a:rPr lang="de-DE" dirty="0" err="1">
                <a:solidFill>
                  <a:srgbClr val="002060"/>
                </a:solidFill>
                <a:sym typeface="+mn-ea"/>
              </a:rPr>
              <a:t>center</a:t>
            </a:r>
            <a:r>
              <a:rPr lang="de-DE" dirty="0">
                <a:solidFill>
                  <a:srgbClr val="002060"/>
                </a:solidFill>
                <a:sym typeface="+mn-ea"/>
              </a:rPr>
              <a:t> </a:t>
            </a:r>
            <a:r>
              <a:rPr lang="de-DE" dirty="0" err="1">
                <a:solidFill>
                  <a:srgbClr val="002060"/>
                </a:solidFill>
                <a:sym typeface="+mn-ea"/>
              </a:rPr>
              <a:t>storage</a:t>
            </a:r>
            <a:r>
              <a:rPr lang="de-DE" dirty="0">
                <a:solidFill>
                  <a:srgbClr val="002060"/>
                </a:solidFill>
                <a:sym typeface="+mn-ea"/>
              </a:rPr>
              <a:t> </a:t>
            </a:r>
            <a:r>
              <a:rPr lang="de-DE" dirty="0" err="1">
                <a:solidFill>
                  <a:srgbClr val="002060"/>
                </a:solidFill>
                <a:sym typeface="+mn-ea"/>
              </a:rPr>
              <a:t>worldwide</a:t>
            </a:r>
            <a:r>
              <a:rPr lang="en-US" altLang="de-DE" dirty="0" err="1">
                <a:solidFill>
                  <a:srgbClr val="002060"/>
                </a:solidFill>
                <a:sym typeface="+mn-ea"/>
              </a:rPr>
              <a:t> 2016-2021 </a:t>
            </a:r>
            <a:endParaRPr lang="en-US" altLang="de-DE" dirty="0" err="1">
              <a:solidFill>
                <a:srgbClr val="002060"/>
              </a:solidFill>
              <a:sym typeface="+mn-ea"/>
            </a:endParaRPr>
          </a:p>
        </p:txBody>
      </p:sp>
      <p:grpSp>
        <p:nvGrpSpPr>
          <p:cNvPr id="11" name="Gruppieren 10"/>
          <p:cNvGrpSpPr/>
          <p:nvPr/>
        </p:nvGrpSpPr>
        <p:grpSpPr>
          <a:xfrm>
            <a:off x="2276475" y="1399540"/>
            <a:ext cx="6859905" cy="5416550"/>
            <a:chOff x="2267744" y="2870652"/>
            <a:chExt cx="4788264" cy="3594343"/>
          </a:xfrm>
        </p:grpSpPr>
        <p:sp>
          <p:nvSpPr>
            <p:cNvPr id="10" name="Rechteck 9"/>
            <p:cNvSpPr/>
            <p:nvPr/>
          </p:nvSpPr>
          <p:spPr>
            <a:xfrm>
              <a:off x="2267744" y="6176963"/>
              <a:ext cx="4788263" cy="2880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nvGrpSpPr>
            <p:cNvPr id="9" name="Gruppieren 8"/>
            <p:cNvGrpSpPr/>
            <p:nvPr/>
          </p:nvGrpSpPr>
          <p:grpSpPr>
            <a:xfrm>
              <a:off x="2267745" y="2870652"/>
              <a:ext cx="4788263" cy="3325363"/>
              <a:chOff x="2627784" y="2564904"/>
              <a:chExt cx="4788263" cy="3325363"/>
            </a:xfrm>
          </p:grpSpPr>
          <p:pic>
            <p:nvPicPr>
              <p:cNvPr id="5" name="Grafik 4" descr="Bildschirmausschnitt"/>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627784" y="2852936"/>
                <a:ext cx="4788263" cy="3037331"/>
              </a:xfrm>
              <a:prstGeom prst="rect">
                <a:avLst/>
              </a:prstGeom>
            </p:spPr>
          </p:pic>
          <p:sp>
            <p:nvSpPr>
              <p:cNvPr id="8" name="Rechteck 7"/>
              <p:cNvSpPr/>
              <p:nvPr/>
            </p:nvSpPr>
            <p:spPr>
              <a:xfrm>
                <a:off x="2627784" y="2564904"/>
                <a:ext cx="4788263" cy="2880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The 3 Vs: </a:t>
            </a:r>
            <a:r>
              <a:rPr lang="de-DE" dirty="0" err="1"/>
              <a:t>Velocity</a:t>
            </a:r>
            <a:endParaRPr lang="en-US" dirty="0"/>
          </a:p>
        </p:txBody>
      </p:sp>
      <p:sp>
        <p:nvSpPr>
          <p:cNvPr id="6" name="Inhaltsplatzhalter 5"/>
          <p:cNvSpPr>
            <a:spLocks noGrp="1"/>
          </p:cNvSpPr>
          <p:nvPr>
            <p:ph idx="1"/>
          </p:nvPr>
        </p:nvSpPr>
        <p:spPr/>
        <p:txBody>
          <a:bodyPr/>
          <a:lstStyle/>
          <a:p>
            <a:r>
              <a:rPr lang="de-DE" dirty="0"/>
              <a:t>Speed at </a:t>
            </a:r>
            <a:r>
              <a:rPr lang="de-DE" dirty="0" err="1"/>
              <a:t>which</a:t>
            </a:r>
            <a:r>
              <a:rPr lang="de-DE" dirty="0"/>
              <a:t> </a:t>
            </a:r>
            <a:r>
              <a:rPr lang="de-DE" dirty="0" err="1"/>
              <a:t>new</a:t>
            </a:r>
            <a:r>
              <a:rPr lang="de-DE" dirty="0"/>
              <a:t> </a:t>
            </a:r>
            <a:r>
              <a:rPr lang="de-DE" dirty="0" err="1"/>
              <a:t>data</a:t>
            </a:r>
            <a:r>
              <a:rPr lang="de-DE" dirty="0"/>
              <a:t> </a:t>
            </a:r>
            <a:r>
              <a:rPr lang="de-DE" dirty="0" err="1"/>
              <a:t>is</a:t>
            </a:r>
            <a:r>
              <a:rPr lang="de-DE" dirty="0"/>
              <a:t> </a:t>
            </a:r>
            <a:r>
              <a:rPr lang="de-DE" dirty="0" err="1"/>
              <a:t>created</a:t>
            </a:r>
            <a:endParaRPr lang="de-DE" dirty="0"/>
          </a:p>
          <a:p>
            <a:r>
              <a:rPr lang="de-DE" dirty="0"/>
              <a:t>Speed at </a:t>
            </a:r>
            <a:r>
              <a:rPr lang="de-DE" dirty="0" err="1"/>
              <a:t>which</a:t>
            </a:r>
            <a:r>
              <a:rPr lang="de-DE" dirty="0"/>
              <a:t> </a:t>
            </a:r>
            <a:r>
              <a:rPr lang="de-DE" dirty="0" err="1"/>
              <a:t>data</a:t>
            </a:r>
            <a:r>
              <a:rPr lang="de-DE" dirty="0"/>
              <a:t> must </a:t>
            </a:r>
            <a:r>
              <a:rPr lang="de-DE" dirty="0" err="1"/>
              <a:t>be</a:t>
            </a:r>
            <a:r>
              <a:rPr lang="de-DE" dirty="0"/>
              <a:t> </a:t>
            </a:r>
            <a:r>
              <a:rPr lang="de-DE" dirty="0" err="1"/>
              <a:t>processed</a:t>
            </a:r>
            <a:r>
              <a:rPr lang="de-DE" dirty="0"/>
              <a:t> </a:t>
            </a:r>
            <a:r>
              <a:rPr lang="de-DE" dirty="0" err="1"/>
              <a:t>and</a:t>
            </a:r>
            <a:r>
              <a:rPr lang="de-DE" dirty="0"/>
              <a:t> </a:t>
            </a:r>
            <a:r>
              <a:rPr lang="de-DE" dirty="0" err="1"/>
              <a:t>analyzed</a:t>
            </a:r>
            <a:endParaRPr lang="de-DE" dirty="0"/>
          </a:p>
          <a:p>
            <a:pPr lvl="1"/>
            <a:r>
              <a:rPr lang="de-DE" dirty="0" err="1"/>
              <a:t>Often</a:t>
            </a:r>
            <a:r>
              <a:rPr lang="de-DE" dirty="0"/>
              <a:t> </a:t>
            </a:r>
            <a:r>
              <a:rPr lang="de-DE" dirty="0" err="1"/>
              <a:t>close</a:t>
            </a:r>
            <a:r>
              <a:rPr lang="de-DE" dirty="0"/>
              <a:t> </a:t>
            </a:r>
            <a:r>
              <a:rPr lang="de-DE" dirty="0" err="1"/>
              <a:t>to</a:t>
            </a:r>
            <a:r>
              <a:rPr lang="de-DE" dirty="0"/>
              <a:t> real-time</a:t>
            </a:r>
            <a:endParaRPr lang="en-US" dirty="0"/>
          </a:p>
        </p:txBody>
      </p:sp>
      <p:pic>
        <p:nvPicPr>
          <p:cNvPr id="8" name="Grafik 7" descr="Free vector graphic: &lt;strong&gt;Surveillance&lt;/strong&gt;, &lt;strong&gt;Camera&lt;/strong&gt;, Security - Free ..."/>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152651" y="3284985"/>
            <a:ext cx="2373583" cy="2280865"/>
          </a:xfrm>
          <a:prstGeom prst="rect">
            <a:avLst/>
          </a:prstGeom>
        </p:spPr>
      </p:pic>
      <p:pic>
        <p:nvPicPr>
          <p:cNvPr id="9" name="Grafik 8" descr="&lt;strong&gt;Lidar&lt;/strong&gt; - Wikipedi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5050" y="3284984"/>
            <a:ext cx="2794000" cy="2286000"/>
          </a:xfrm>
          <a:prstGeom prst="rect">
            <a:avLst/>
          </a:prstGeom>
        </p:spPr>
      </p:pic>
      <p:pic>
        <p:nvPicPr>
          <p:cNvPr id="10" name="Grafik 9" descr="RSS — Wikipédi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6200" y="3284984"/>
            <a:ext cx="2276872" cy="227687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The 3 Vs: </a:t>
            </a:r>
            <a:r>
              <a:rPr lang="de-DE" dirty="0" err="1"/>
              <a:t>Variety</a:t>
            </a:r>
            <a:endParaRPr lang="en-US" dirty="0"/>
          </a:p>
        </p:txBody>
      </p:sp>
      <p:sp>
        <p:nvSpPr>
          <p:cNvPr id="3" name="Inhaltsplatzhalter 2"/>
          <p:cNvSpPr>
            <a:spLocks noGrp="1"/>
          </p:cNvSpPr>
          <p:nvPr>
            <p:ph idx="1"/>
          </p:nvPr>
        </p:nvSpPr>
        <p:spPr/>
        <p:txBody>
          <a:bodyPr/>
          <a:lstStyle/>
          <a:p>
            <a:r>
              <a:rPr lang="de-DE" dirty="0" err="1"/>
              <a:t>Diversity</a:t>
            </a:r>
            <a:r>
              <a:rPr lang="de-DE" dirty="0"/>
              <a:t> in </a:t>
            </a:r>
            <a:r>
              <a:rPr lang="de-DE" dirty="0" err="1"/>
              <a:t>data</a:t>
            </a:r>
            <a:r>
              <a:rPr lang="de-DE" dirty="0"/>
              <a:t> </a:t>
            </a:r>
            <a:r>
              <a:rPr lang="de-DE" dirty="0" err="1"/>
              <a:t>types</a:t>
            </a:r>
            <a:r>
              <a:rPr lang="de-DE" dirty="0"/>
              <a:t> </a:t>
            </a:r>
            <a:r>
              <a:rPr lang="de-DE" dirty="0" err="1"/>
              <a:t>and</a:t>
            </a:r>
            <a:r>
              <a:rPr lang="de-DE" dirty="0"/>
              <a:t> </a:t>
            </a:r>
            <a:r>
              <a:rPr lang="de-DE" dirty="0" err="1"/>
              <a:t>data</a:t>
            </a:r>
            <a:r>
              <a:rPr lang="de-DE" dirty="0"/>
              <a:t> </a:t>
            </a:r>
            <a:r>
              <a:rPr lang="de-DE" dirty="0" err="1"/>
              <a:t>sources</a:t>
            </a:r>
            <a:endParaRPr lang="en-US" dirty="0"/>
          </a:p>
        </p:txBody>
      </p:sp>
      <p:graphicFrame>
        <p:nvGraphicFramePr>
          <p:cNvPr id="5" name="Inhaltsplatzhalter 4"/>
          <p:cNvGraphicFramePr/>
          <p:nvPr/>
        </p:nvGraphicFramePr>
        <p:xfrm>
          <a:off x="2279576" y="2276873"/>
          <a:ext cx="4456112" cy="405249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Textfeld 5"/>
          <p:cNvSpPr txBox="1"/>
          <p:nvPr/>
        </p:nvSpPr>
        <p:spPr>
          <a:xfrm>
            <a:off x="6707505" y="2501265"/>
            <a:ext cx="4980305" cy="645160"/>
          </a:xfrm>
          <a:prstGeom prst="rect">
            <a:avLst/>
          </a:prstGeom>
          <a:noFill/>
        </p:spPr>
        <p:txBody>
          <a:bodyPr wrap="square" rtlCol="0">
            <a:spAutoFit/>
          </a:bodyPr>
          <a:lstStyle/>
          <a:p>
            <a:pPr marL="285750" indent="-285750">
              <a:buFont typeface="Arial" panose="020B0604020202020204" pitchFamily="34" charset="0"/>
              <a:buChar char="•"/>
            </a:pPr>
            <a:r>
              <a:rPr lang="de-DE" dirty="0">
                <a:solidFill>
                  <a:srgbClr val="002060"/>
                </a:solidFill>
              </a:rPr>
              <a:t>Data </a:t>
            </a:r>
            <a:r>
              <a:rPr lang="de-DE" dirty="0" err="1">
                <a:solidFill>
                  <a:srgbClr val="002060"/>
                </a:solidFill>
              </a:rPr>
              <a:t>with</a:t>
            </a:r>
            <a:r>
              <a:rPr lang="de-DE" dirty="0">
                <a:solidFill>
                  <a:srgbClr val="002060"/>
                </a:solidFill>
              </a:rPr>
              <a:t> </a:t>
            </a:r>
            <a:r>
              <a:rPr lang="de-DE" dirty="0" err="1">
                <a:solidFill>
                  <a:srgbClr val="002060"/>
                </a:solidFill>
              </a:rPr>
              <a:t>defined</a:t>
            </a:r>
            <a:r>
              <a:rPr lang="de-DE" dirty="0">
                <a:solidFill>
                  <a:srgbClr val="002060"/>
                </a:solidFill>
              </a:rPr>
              <a:t> </a:t>
            </a:r>
            <a:r>
              <a:rPr lang="de-DE" dirty="0" err="1">
                <a:solidFill>
                  <a:srgbClr val="002060"/>
                </a:solidFill>
              </a:rPr>
              <a:t>types</a:t>
            </a:r>
            <a:r>
              <a:rPr lang="de-DE" dirty="0">
                <a:solidFill>
                  <a:srgbClr val="002060"/>
                </a:solidFill>
              </a:rPr>
              <a:t> </a:t>
            </a:r>
            <a:r>
              <a:rPr lang="de-DE" dirty="0" err="1">
                <a:solidFill>
                  <a:srgbClr val="002060"/>
                </a:solidFill>
              </a:rPr>
              <a:t>and</a:t>
            </a:r>
            <a:r>
              <a:rPr lang="de-DE" dirty="0">
                <a:solidFill>
                  <a:srgbClr val="002060"/>
                </a:solidFill>
              </a:rPr>
              <a:t> </a:t>
            </a:r>
            <a:r>
              <a:rPr lang="de-DE" dirty="0" err="1">
                <a:solidFill>
                  <a:srgbClr val="002060"/>
                </a:solidFill>
              </a:rPr>
              <a:t>structure</a:t>
            </a:r>
            <a:endParaRPr lang="de-DE" dirty="0">
              <a:solidFill>
                <a:srgbClr val="002060"/>
              </a:solidFill>
            </a:endParaRPr>
          </a:p>
          <a:p>
            <a:pPr marL="285750" indent="-285750">
              <a:buFont typeface="Arial" panose="020B0604020202020204" pitchFamily="34" charset="0"/>
              <a:buChar char="•"/>
            </a:pPr>
            <a:r>
              <a:rPr lang="de-DE" dirty="0" err="1">
                <a:solidFill>
                  <a:srgbClr val="002060"/>
                </a:solidFill>
              </a:rPr>
              <a:t>Example</a:t>
            </a:r>
            <a:r>
              <a:rPr lang="de-DE" dirty="0">
                <a:solidFill>
                  <a:srgbClr val="002060"/>
                </a:solidFill>
              </a:rPr>
              <a:t>: </a:t>
            </a:r>
            <a:r>
              <a:rPr lang="de-DE" dirty="0" err="1">
                <a:solidFill>
                  <a:srgbClr val="002060"/>
                </a:solidFill>
              </a:rPr>
              <a:t>comma</a:t>
            </a:r>
            <a:r>
              <a:rPr lang="de-DE" dirty="0">
                <a:solidFill>
                  <a:srgbClr val="002060"/>
                </a:solidFill>
              </a:rPr>
              <a:t> </a:t>
            </a:r>
            <a:r>
              <a:rPr lang="de-DE" dirty="0" err="1">
                <a:solidFill>
                  <a:srgbClr val="002060"/>
                </a:solidFill>
              </a:rPr>
              <a:t>separated</a:t>
            </a:r>
            <a:r>
              <a:rPr lang="de-DE" dirty="0">
                <a:solidFill>
                  <a:srgbClr val="002060"/>
                </a:solidFill>
              </a:rPr>
              <a:t> </a:t>
            </a:r>
            <a:r>
              <a:rPr lang="de-DE" dirty="0" err="1">
                <a:solidFill>
                  <a:srgbClr val="002060"/>
                </a:solidFill>
              </a:rPr>
              <a:t>values</a:t>
            </a:r>
            <a:endParaRPr lang="de-DE" dirty="0" err="1">
              <a:solidFill>
                <a:srgbClr val="002060"/>
              </a:solidFill>
            </a:endParaRPr>
          </a:p>
        </p:txBody>
      </p:sp>
      <p:sp>
        <p:nvSpPr>
          <p:cNvPr id="7" name="Textfeld 6"/>
          <p:cNvSpPr txBox="1"/>
          <p:nvPr/>
        </p:nvSpPr>
        <p:spPr>
          <a:xfrm>
            <a:off x="6707505" y="3474085"/>
            <a:ext cx="4980305" cy="645160"/>
          </a:xfrm>
          <a:prstGeom prst="rect">
            <a:avLst/>
          </a:prstGeom>
          <a:noFill/>
        </p:spPr>
        <p:txBody>
          <a:bodyPr wrap="square" rtlCol="0">
            <a:spAutoFit/>
          </a:bodyPr>
          <a:lstStyle/>
          <a:p>
            <a:pPr marL="285750" indent="-285750">
              <a:buFont typeface="Arial" panose="020B0604020202020204" pitchFamily="34" charset="0"/>
              <a:buChar char="•"/>
            </a:pPr>
            <a:r>
              <a:rPr lang="de-DE" dirty="0" err="1">
                <a:solidFill>
                  <a:srgbClr val="002060"/>
                </a:solidFill>
              </a:rPr>
              <a:t>Textual</a:t>
            </a:r>
            <a:r>
              <a:rPr lang="de-DE" dirty="0">
                <a:solidFill>
                  <a:srgbClr val="002060"/>
                </a:solidFill>
              </a:rPr>
              <a:t> </a:t>
            </a:r>
            <a:r>
              <a:rPr lang="de-DE" dirty="0" err="1">
                <a:solidFill>
                  <a:srgbClr val="002060"/>
                </a:solidFill>
              </a:rPr>
              <a:t>data</a:t>
            </a:r>
            <a:r>
              <a:rPr lang="de-DE" dirty="0">
                <a:solidFill>
                  <a:srgbClr val="002060"/>
                </a:solidFill>
              </a:rPr>
              <a:t> </a:t>
            </a:r>
            <a:r>
              <a:rPr lang="de-DE" dirty="0" err="1">
                <a:solidFill>
                  <a:srgbClr val="002060"/>
                </a:solidFill>
              </a:rPr>
              <a:t>with</a:t>
            </a:r>
            <a:r>
              <a:rPr lang="de-DE" dirty="0">
                <a:solidFill>
                  <a:srgbClr val="002060"/>
                </a:solidFill>
              </a:rPr>
              <a:t> </a:t>
            </a:r>
            <a:r>
              <a:rPr lang="de-DE" dirty="0" err="1">
                <a:solidFill>
                  <a:srgbClr val="002060"/>
                </a:solidFill>
              </a:rPr>
              <a:t>parseable</a:t>
            </a:r>
            <a:r>
              <a:rPr lang="de-DE" dirty="0">
                <a:solidFill>
                  <a:srgbClr val="002060"/>
                </a:solidFill>
              </a:rPr>
              <a:t> </a:t>
            </a:r>
            <a:r>
              <a:rPr lang="de-DE" dirty="0" err="1">
                <a:solidFill>
                  <a:srgbClr val="002060"/>
                </a:solidFill>
              </a:rPr>
              <a:t>pattern</a:t>
            </a:r>
            <a:endParaRPr lang="de-DE" dirty="0">
              <a:solidFill>
                <a:srgbClr val="002060"/>
              </a:solidFill>
            </a:endParaRPr>
          </a:p>
          <a:p>
            <a:pPr marL="285750" indent="-285750">
              <a:buFont typeface="Arial" panose="020B0604020202020204" pitchFamily="34" charset="0"/>
              <a:buChar char="•"/>
            </a:pPr>
            <a:r>
              <a:rPr lang="de-DE" dirty="0" err="1">
                <a:solidFill>
                  <a:srgbClr val="002060"/>
                </a:solidFill>
              </a:rPr>
              <a:t>Example</a:t>
            </a:r>
            <a:r>
              <a:rPr lang="de-DE" dirty="0">
                <a:solidFill>
                  <a:srgbClr val="002060"/>
                </a:solidFill>
              </a:rPr>
              <a:t>: XML </a:t>
            </a:r>
            <a:r>
              <a:rPr lang="de-DE" dirty="0" err="1">
                <a:solidFill>
                  <a:srgbClr val="002060"/>
                </a:solidFill>
              </a:rPr>
              <a:t>files</a:t>
            </a:r>
            <a:r>
              <a:rPr lang="de-DE" dirty="0">
                <a:solidFill>
                  <a:srgbClr val="002060"/>
                </a:solidFill>
              </a:rPr>
              <a:t> </a:t>
            </a:r>
            <a:r>
              <a:rPr lang="de-DE" dirty="0" err="1">
                <a:solidFill>
                  <a:srgbClr val="002060"/>
                </a:solidFill>
              </a:rPr>
              <a:t>with</a:t>
            </a:r>
            <a:r>
              <a:rPr lang="de-DE" dirty="0">
                <a:solidFill>
                  <a:srgbClr val="002060"/>
                </a:solidFill>
              </a:rPr>
              <a:t> </a:t>
            </a:r>
            <a:r>
              <a:rPr lang="de-DE" dirty="0" err="1">
                <a:solidFill>
                  <a:srgbClr val="002060"/>
                </a:solidFill>
              </a:rPr>
              <a:t>schema</a:t>
            </a:r>
            <a:endParaRPr lang="de-DE" dirty="0" err="1">
              <a:solidFill>
                <a:srgbClr val="002060"/>
              </a:solidFill>
            </a:endParaRPr>
          </a:p>
        </p:txBody>
      </p:sp>
      <p:sp>
        <p:nvSpPr>
          <p:cNvPr id="8" name="Textfeld 7"/>
          <p:cNvSpPr txBox="1"/>
          <p:nvPr/>
        </p:nvSpPr>
        <p:spPr>
          <a:xfrm>
            <a:off x="6707505" y="4348480"/>
            <a:ext cx="4980305" cy="922020"/>
          </a:xfrm>
          <a:prstGeom prst="rect">
            <a:avLst/>
          </a:prstGeom>
          <a:noFill/>
        </p:spPr>
        <p:txBody>
          <a:bodyPr wrap="square" rtlCol="0">
            <a:spAutoFit/>
          </a:bodyPr>
          <a:lstStyle/>
          <a:p>
            <a:pPr marL="285750" indent="-285750">
              <a:buFont typeface="Arial" panose="020B0604020202020204" pitchFamily="34" charset="0"/>
              <a:buChar char="•"/>
            </a:pPr>
            <a:r>
              <a:rPr lang="de-DE" dirty="0" err="1">
                <a:solidFill>
                  <a:srgbClr val="002060"/>
                </a:solidFill>
              </a:rPr>
              <a:t>Textual</a:t>
            </a:r>
            <a:r>
              <a:rPr lang="de-DE" dirty="0">
                <a:solidFill>
                  <a:srgbClr val="002060"/>
                </a:solidFill>
              </a:rPr>
              <a:t> </a:t>
            </a:r>
            <a:r>
              <a:rPr lang="de-DE" dirty="0" err="1">
                <a:solidFill>
                  <a:srgbClr val="002060"/>
                </a:solidFill>
              </a:rPr>
              <a:t>data</a:t>
            </a:r>
            <a:r>
              <a:rPr lang="de-DE" dirty="0">
                <a:solidFill>
                  <a:srgbClr val="002060"/>
                </a:solidFill>
              </a:rPr>
              <a:t> </a:t>
            </a:r>
            <a:r>
              <a:rPr lang="de-DE" dirty="0" err="1">
                <a:solidFill>
                  <a:srgbClr val="002060"/>
                </a:solidFill>
              </a:rPr>
              <a:t>with</a:t>
            </a:r>
            <a:r>
              <a:rPr lang="de-DE" dirty="0">
                <a:solidFill>
                  <a:srgbClr val="002060"/>
                </a:solidFill>
              </a:rPr>
              <a:t> </a:t>
            </a:r>
            <a:r>
              <a:rPr lang="de-DE" dirty="0" err="1">
                <a:solidFill>
                  <a:srgbClr val="002060"/>
                </a:solidFill>
              </a:rPr>
              <a:t>erratic</a:t>
            </a:r>
            <a:r>
              <a:rPr lang="de-DE" dirty="0">
                <a:solidFill>
                  <a:srgbClr val="002060"/>
                </a:solidFill>
              </a:rPr>
              <a:t> </a:t>
            </a:r>
            <a:r>
              <a:rPr lang="de-DE" dirty="0" err="1">
                <a:solidFill>
                  <a:srgbClr val="002060"/>
                </a:solidFill>
              </a:rPr>
              <a:t>formats</a:t>
            </a:r>
            <a:r>
              <a:rPr lang="de-DE" dirty="0">
                <a:solidFill>
                  <a:srgbClr val="002060"/>
                </a:solidFill>
              </a:rPr>
              <a:t> </a:t>
            </a:r>
            <a:r>
              <a:rPr lang="de-DE" dirty="0" err="1">
                <a:solidFill>
                  <a:srgbClr val="002060"/>
                </a:solidFill>
              </a:rPr>
              <a:t>that</a:t>
            </a:r>
            <a:r>
              <a:rPr lang="de-DE" dirty="0">
                <a:solidFill>
                  <a:srgbClr val="002060"/>
                </a:solidFill>
              </a:rPr>
              <a:t> </a:t>
            </a:r>
            <a:r>
              <a:rPr lang="de-DE" dirty="0" err="1">
                <a:solidFill>
                  <a:srgbClr val="002060"/>
                </a:solidFill>
              </a:rPr>
              <a:t>can</a:t>
            </a:r>
            <a:r>
              <a:rPr lang="de-DE" dirty="0">
                <a:solidFill>
                  <a:srgbClr val="002060"/>
                </a:solidFill>
              </a:rPr>
              <a:t> </a:t>
            </a:r>
            <a:r>
              <a:rPr lang="de-DE" dirty="0" err="1">
                <a:solidFill>
                  <a:srgbClr val="002060"/>
                </a:solidFill>
              </a:rPr>
              <a:t>be</a:t>
            </a:r>
            <a:r>
              <a:rPr lang="de-DE" dirty="0">
                <a:solidFill>
                  <a:srgbClr val="002060"/>
                </a:solidFill>
              </a:rPr>
              <a:t> </a:t>
            </a:r>
            <a:r>
              <a:rPr lang="de-DE" dirty="0" err="1">
                <a:solidFill>
                  <a:srgbClr val="002060"/>
                </a:solidFill>
              </a:rPr>
              <a:t>formated</a:t>
            </a:r>
            <a:r>
              <a:rPr lang="de-DE" dirty="0">
                <a:solidFill>
                  <a:srgbClr val="002060"/>
                </a:solidFill>
              </a:rPr>
              <a:t> </a:t>
            </a:r>
            <a:r>
              <a:rPr lang="de-DE" dirty="0" err="1">
                <a:solidFill>
                  <a:srgbClr val="002060"/>
                </a:solidFill>
              </a:rPr>
              <a:t>with</a:t>
            </a:r>
            <a:r>
              <a:rPr lang="de-DE" dirty="0">
                <a:solidFill>
                  <a:srgbClr val="002060"/>
                </a:solidFill>
              </a:rPr>
              <a:t> </a:t>
            </a:r>
            <a:r>
              <a:rPr lang="de-DE" dirty="0" err="1">
                <a:solidFill>
                  <a:srgbClr val="002060"/>
                </a:solidFill>
              </a:rPr>
              <a:t>effort</a:t>
            </a:r>
            <a:endParaRPr lang="de-DE" dirty="0">
              <a:solidFill>
                <a:srgbClr val="002060"/>
              </a:solidFill>
            </a:endParaRPr>
          </a:p>
          <a:p>
            <a:pPr marL="285750" indent="-285750">
              <a:buFont typeface="Arial" panose="020B0604020202020204" pitchFamily="34" charset="0"/>
              <a:buChar char="•"/>
            </a:pPr>
            <a:r>
              <a:rPr lang="de-DE" dirty="0" err="1">
                <a:solidFill>
                  <a:srgbClr val="002060"/>
                </a:solidFill>
              </a:rPr>
              <a:t>Example</a:t>
            </a:r>
            <a:r>
              <a:rPr lang="de-DE" dirty="0">
                <a:solidFill>
                  <a:srgbClr val="002060"/>
                </a:solidFill>
              </a:rPr>
              <a:t>: </a:t>
            </a:r>
            <a:r>
              <a:rPr lang="de-DE" dirty="0" err="1">
                <a:solidFill>
                  <a:srgbClr val="002060"/>
                </a:solidFill>
              </a:rPr>
              <a:t>Clickstream</a:t>
            </a:r>
            <a:r>
              <a:rPr lang="de-DE" dirty="0">
                <a:solidFill>
                  <a:srgbClr val="002060"/>
                </a:solidFill>
              </a:rPr>
              <a:t> </a:t>
            </a:r>
            <a:r>
              <a:rPr lang="de-DE" dirty="0" err="1">
                <a:solidFill>
                  <a:srgbClr val="002060"/>
                </a:solidFill>
              </a:rPr>
              <a:t>data</a:t>
            </a:r>
            <a:endParaRPr lang="de-DE" dirty="0" err="1">
              <a:solidFill>
                <a:srgbClr val="002060"/>
              </a:solidFill>
            </a:endParaRPr>
          </a:p>
        </p:txBody>
      </p:sp>
      <p:sp>
        <p:nvSpPr>
          <p:cNvPr id="9" name="Textfeld 8"/>
          <p:cNvSpPr txBox="1"/>
          <p:nvPr/>
        </p:nvSpPr>
        <p:spPr>
          <a:xfrm>
            <a:off x="6735445" y="5433060"/>
            <a:ext cx="4980305" cy="922020"/>
          </a:xfrm>
          <a:prstGeom prst="rect">
            <a:avLst/>
          </a:prstGeom>
          <a:noFill/>
        </p:spPr>
        <p:txBody>
          <a:bodyPr wrap="square" rtlCol="0">
            <a:spAutoFit/>
          </a:bodyPr>
          <a:lstStyle/>
          <a:p>
            <a:pPr marL="285750" indent="-285750">
              <a:buFont typeface="Arial" panose="020B0604020202020204" pitchFamily="34" charset="0"/>
              <a:buChar char="•"/>
            </a:pPr>
            <a:r>
              <a:rPr lang="de-DE" dirty="0">
                <a:solidFill>
                  <a:srgbClr val="002060"/>
                </a:solidFill>
              </a:rPr>
              <a:t>Data </a:t>
            </a:r>
            <a:r>
              <a:rPr lang="de-DE" dirty="0" err="1">
                <a:solidFill>
                  <a:srgbClr val="002060"/>
                </a:solidFill>
              </a:rPr>
              <a:t>that</a:t>
            </a:r>
            <a:r>
              <a:rPr lang="de-DE" dirty="0">
                <a:solidFill>
                  <a:srgbClr val="002060"/>
                </a:solidFill>
              </a:rPr>
              <a:t> </a:t>
            </a:r>
            <a:r>
              <a:rPr lang="de-DE" dirty="0" err="1">
                <a:solidFill>
                  <a:srgbClr val="002060"/>
                </a:solidFill>
              </a:rPr>
              <a:t>has</a:t>
            </a:r>
            <a:r>
              <a:rPr lang="de-DE" dirty="0">
                <a:solidFill>
                  <a:srgbClr val="002060"/>
                </a:solidFill>
              </a:rPr>
              <a:t> </a:t>
            </a:r>
            <a:r>
              <a:rPr lang="de-DE" dirty="0" err="1">
                <a:solidFill>
                  <a:srgbClr val="002060"/>
                </a:solidFill>
              </a:rPr>
              <a:t>no</a:t>
            </a:r>
            <a:r>
              <a:rPr lang="de-DE" dirty="0">
                <a:solidFill>
                  <a:srgbClr val="002060"/>
                </a:solidFill>
              </a:rPr>
              <a:t> </a:t>
            </a:r>
            <a:r>
              <a:rPr lang="de-DE" dirty="0" err="1">
                <a:solidFill>
                  <a:srgbClr val="002060"/>
                </a:solidFill>
              </a:rPr>
              <a:t>inherent</a:t>
            </a:r>
            <a:r>
              <a:rPr lang="de-DE" dirty="0">
                <a:solidFill>
                  <a:srgbClr val="002060"/>
                </a:solidFill>
              </a:rPr>
              <a:t> </a:t>
            </a:r>
            <a:r>
              <a:rPr lang="de-DE" dirty="0" err="1">
                <a:solidFill>
                  <a:srgbClr val="002060"/>
                </a:solidFill>
              </a:rPr>
              <a:t>structure</a:t>
            </a:r>
            <a:r>
              <a:rPr lang="de-DE" dirty="0">
                <a:solidFill>
                  <a:srgbClr val="002060"/>
                </a:solidFill>
              </a:rPr>
              <a:t>, </a:t>
            </a:r>
            <a:r>
              <a:rPr lang="de-DE" dirty="0" err="1">
                <a:solidFill>
                  <a:srgbClr val="002060"/>
                </a:solidFill>
              </a:rPr>
              <a:t>often</a:t>
            </a:r>
            <a:r>
              <a:rPr lang="de-DE" dirty="0">
                <a:solidFill>
                  <a:srgbClr val="002060"/>
                </a:solidFill>
              </a:rPr>
              <a:t> </a:t>
            </a:r>
            <a:r>
              <a:rPr lang="de-DE" dirty="0" err="1">
                <a:solidFill>
                  <a:srgbClr val="002060"/>
                </a:solidFill>
              </a:rPr>
              <a:t>with</a:t>
            </a:r>
            <a:r>
              <a:rPr lang="de-DE" dirty="0">
                <a:solidFill>
                  <a:srgbClr val="002060"/>
                </a:solidFill>
              </a:rPr>
              <a:t> multiple </a:t>
            </a:r>
            <a:r>
              <a:rPr lang="de-DE" dirty="0" err="1">
                <a:solidFill>
                  <a:srgbClr val="002060"/>
                </a:solidFill>
              </a:rPr>
              <a:t>formats</a:t>
            </a:r>
            <a:endParaRPr lang="de-DE" dirty="0">
              <a:solidFill>
                <a:srgbClr val="002060"/>
              </a:solidFill>
            </a:endParaRPr>
          </a:p>
          <a:p>
            <a:pPr marL="285750" indent="-285750">
              <a:buFont typeface="Arial" panose="020B0604020202020204" pitchFamily="34" charset="0"/>
              <a:buChar char="•"/>
            </a:pPr>
            <a:r>
              <a:rPr lang="de-DE" dirty="0" err="1">
                <a:solidFill>
                  <a:srgbClr val="002060"/>
                </a:solidFill>
              </a:rPr>
              <a:t>Example</a:t>
            </a:r>
            <a:r>
              <a:rPr lang="de-DE" dirty="0">
                <a:solidFill>
                  <a:srgbClr val="002060"/>
                </a:solidFill>
              </a:rPr>
              <a:t>: Web </a:t>
            </a:r>
            <a:r>
              <a:rPr lang="de-DE" dirty="0" err="1">
                <a:solidFill>
                  <a:srgbClr val="002060"/>
                </a:solidFill>
              </a:rPr>
              <a:t>site</a:t>
            </a:r>
            <a:r>
              <a:rPr lang="de-DE" dirty="0">
                <a:solidFill>
                  <a:srgbClr val="002060"/>
                </a:solidFill>
              </a:rPr>
              <a:t>, </a:t>
            </a:r>
            <a:r>
              <a:rPr lang="de-DE" dirty="0" err="1">
                <a:solidFill>
                  <a:srgbClr val="002060"/>
                </a:solidFill>
              </a:rPr>
              <a:t>videos</a:t>
            </a:r>
            <a:endParaRPr lang="de-DE" dirty="0" err="1">
              <a:solidFill>
                <a:srgbClr val="00206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29185" y="0"/>
            <a:ext cx="10515600" cy="826169"/>
          </a:xfrm>
        </p:spPr>
        <p:txBody>
          <a:bodyPr/>
          <a:lstStyle/>
          <a:p>
            <a:r>
              <a:rPr lang="de-DE" dirty="0" err="1"/>
              <a:t>Examples</a:t>
            </a:r>
            <a:r>
              <a:rPr lang="de-DE" dirty="0"/>
              <a:t> </a:t>
            </a:r>
            <a:r>
              <a:rPr lang="de-DE" dirty="0" err="1"/>
              <a:t>for</a:t>
            </a:r>
            <a:r>
              <a:rPr lang="de-DE" dirty="0"/>
              <a:t> </a:t>
            </a:r>
            <a:r>
              <a:rPr lang="de-DE" dirty="0" err="1"/>
              <a:t>data</a:t>
            </a:r>
            <a:r>
              <a:rPr lang="de-DE" dirty="0"/>
              <a:t> </a:t>
            </a:r>
            <a:r>
              <a:rPr lang="de-DE" dirty="0" err="1"/>
              <a:t>types</a:t>
            </a:r>
            <a:endParaRPr lang="en-US" dirty="0"/>
          </a:p>
        </p:txBody>
      </p:sp>
      <p:pic>
        <p:nvPicPr>
          <p:cNvPr id="5" name="Inhaltsplatzhalter 4" descr="php - fgetcsv not working for yahoo stock &lt;strong&gt;csv&lt;/strong&gt;? - Stack ..."/>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258529" y="1188595"/>
            <a:ext cx="4607453" cy="2636285"/>
          </a:xfrm>
        </p:spPr>
      </p:pic>
      <p:pic>
        <p:nvPicPr>
          <p:cNvPr id="6" name="Grafik 5" descr="Extensible Markup Language - Wikidat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9576" y="4222159"/>
            <a:ext cx="3096344" cy="2430841"/>
          </a:xfrm>
          <a:prstGeom prst="rect">
            <a:avLst/>
          </a:prstGeom>
        </p:spPr>
      </p:pic>
      <p:pic>
        <p:nvPicPr>
          <p:cNvPr id="7" name="Grafik 6" descr="hadoop - &lt;strong&gt;ClickStream Data&lt;/strong&gt; Analysis - Stack Overflow"/>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3991" y="1524001"/>
            <a:ext cx="5951203" cy="1829678"/>
          </a:xfrm>
          <a:prstGeom prst="rect">
            <a:avLst/>
          </a:prstGeom>
        </p:spPr>
      </p:pic>
      <p:pic>
        <p:nvPicPr>
          <p:cNvPr id="8" name="Grafik 7" descr="Bildschirmausschnitt"/>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0244" y="4222159"/>
            <a:ext cx="4343140" cy="2499315"/>
          </a:xfrm>
          <a:prstGeom prst="rect">
            <a:avLst/>
          </a:prstGeom>
        </p:spPr>
      </p:pic>
      <p:sp>
        <p:nvSpPr>
          <p:cNvPr id="9" name="Abgerundetes Rechteck 8"/>
          <p:cNvSpPr/>
          <p:nvPr/>
        </p:nvSpPr>
        <p:spPr>
          <a:xfrm>
            <a:off x="2138028" y="823348"/>
            <a:ext cx="2160240" cy="28803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a:solidFill>
                  <a:srgbClr val="002060"/>
                </a:solidFill>
              </a:rPr>
              <a:t>Structured</a:t>
            </a:r>
            <a:endParaRPr lang="en-US" dirty="0">
              <a:solidFill>
                <a:srgbClr val="002060"/>
              </a:solidFill>
            </a:endParaRPr>
          </a:p>
        </p:txBody>
      </p:sp>
      <p:sp>
        <p:nvSpPr>
          <p:cNvPr id="10" name="Abgerundetes Rechteck 9"/>
          <p:cNvSpPr/>
          <p:nvPr/>
        </p:nvSpPr>
        <p:spPr>
          <a:xfrm>
            <a:off x="7238582" y="823348"/>
            <a:ext cx="2160240" cy="28803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a:solidFill>
                  <a:srgbClr val="002060"/>
                </a:solidFill>
              </a:rPr>
              <a:t>Quasi-Structured</a:t>
            </a:r>
            <a:endParaRPr lang="en-US" dirty="0">
              <a:solidFill>
                <a:srgbClr val="002060"/>
              </a:solidFill>
            </a:endParaRPr>
          </a:p>
        </p:txBody>
      </p:sp>
      <p:sp>
        <p:nvSpPr>
          <p:cNvPr id="11" name="Abgerundetes Rechteck 10"/>
          <p:cNvSpPr/>
          <p:nvPr/>
        </p:nvSpPr>
        <p:spPr>
          <a:xfrm>
            <a:off x="2992659" y="3892995"/>
            <a:ext cx="2160240" cy="28803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a:solidFill>
                  <a:srgbClr val="002060"/>
                </a:solidFill>
              </a:rPr>
              <a:t>Semi-Structured</a:t>
            </a:r>
            <a:endParaRPr lang="en-US" dirty="0">
              <a:solidFill>
                <a:srgbClr val="002060"/>
              </a:solidFill>
            </a:endParaRPr>
          </a:p>
        </p:txBody>
      </p:sp>
      <p:sp>
        <p:nvSpPr>
          <p:cNvPr id="12" name="Abgerundetes Rechteck 11"/>
          <p:cNvSpPr/>
          <p:nvPr/>
        </p:nvSpPr>
        <p:spPr>
          <a:xfrm>
            <a:off x="7110239" y="3868277"/>
            <a:ext cx="2160240" cy="28803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err="1">
                <a:solidFill>
                  <a:srgbClr val="002060"/>
                </a:solidFill>
              </a:rPr>
              <a:t>Unstructured</a:t>
            </a:r>
            <a:endParaRPr lang="en-US" dirty="0">
              <a:solidFill>
                <a:srgbClr val="00206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4963</Words>
  <Application>WPS Presentation</Application>
  <PresentationFormat>Widescreen</PresentationFormat>
  <Paragraphs>151</Paragraphs>
  <Slides>21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Arial</vt:lpstr>
      <vt:lpstr>SimSun</vt:lpstr>
      <vt:lpstr>Wingdings</vt:lpstr>
      <vt:lpstr>Calibri Light</vt:lpstr>
      <vt:lpstr>Calibri</vt:lpstr>
      <vt:lpstr>Microsoft YaHei</vt:lpstr>
      <vt:lpstr>Arial Unicode MS</vt:lpstr>
      <vt:lpstr>Office Theme</vt:lpstr>
      <vt:lpstr>Exploratory analysis of Big Data and Cloud</vt:lpstr>
      <vt:lpstr>What is „Big Data“?!?</vt:lpstr>
      <vt:lpstr>Naive Definition</vt:lpstr>
      <vt:lpstr>Definition of Big Data</vt:lpstr>
      <vt:lpstr>The 3 Vs: Volume</vt:lpstr>
      <vt:lpstr>Data center storage worldwide 2016-2021 </vt:lpstr>
      <vt:lpstr>The 3 Vs: Velocity</vt:lpstr>
      <vt:lpstr>The 3 Vs: Variety</vt:lpstr>
      <vt:lpstr>Examples for data types</vt:lpstr>
      <vt:lpstr>PowerPoint 演示文稿</vt:lpstr>
      <vt:lpstr>PowerPoint 演示文稿</vt:lpstr>
      <vt:lpstr>PowerPoint 演示文稿</vt:lpstr>
      <vt:lpstr>PowerPoint 演示文稿</vt:lpstr>
      <vt:lpstr>Big data (most valuable assets) </vt:lpstr>
      <vt:lpstr>Big data examples</vt:lpstr>
      <vt:lpstr>How does big data work?</vt:lpstr>
      <vt:lpstr>How does big data work?</vt:lpstr>
      <vt:lpstr>Big data benefits</vt:lpstr>
      <vt:lpstr>Some challenges of implementing big data analytics 	 </vt:lpstr>
      <vt:lpstr>Some challenges of implementing big data analytics 	 </vt:lpstr>
      <vt:lpstr>Questions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analysis of Big Data and Cloud</dc:title>
  <dc:creator/>
  <cp:lastModifiedBy>Motaz Saad (‫معتز سعد</cp:lastModifiedBy>
  <cp:revision>19</cp:revision>
  <dcterms:created xsi:type="dcterms:W3CDTF">2024-05-27T12:15:00Z</dcterms:created>
  <dcterms:modified xsi:type="dcterms:W3CDTF">2025-02-01T09:14:14Z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64CA65B98C9049B2BE9994B864F6B5BF_13</vt:lpwstr>
  </property>
  <property fmtid="{D5CDD505-2E9C-101B-9397-08002B2CF9AE}" pid="3" name="KSOProductBuildVer">
    <vt:lpwstr>2057-12.2.0.19821</vt:lpwstr>
  </property>
</Properties>
</file>