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98" r:id="rId4"/>
    <p:sldId id="465" r:id="rId5"/>
    <p:sldId id="464" r:id="rId6"/>
    <p:sldId id="299" r:id="rId7"/>
    <p:sldId id="300" r:id="rId8"/>
    <p:sldId id="301" r:id="rId10"/>
    <p:sldId id="383" r:id="rId11"/>
    <p:sldId id="302" r:id="rId12"/>
    <p:sldId id="307" r:id="rId13"/>
    <p:sldId id="519" r:id="rId14"/>
    <p:sldId id="522" r:id="rId15"/>
    <p:sldId id="521" r:id="rId16"/>
    <p:sldId id="520" r:id="rId17"/>
    <p:sldId id="304" r:id="rId18"/>
    <p:sldId id="351" r:id="rId19"/>
    <p:sldId id="352" r:id="rId20"/>
    <p:sldId id="607" r:id="rId21"/>
    <p:sldId id="384" r:id="rId22"/>
    <p:sldId id="305" r:id="rId23"/>
    <p:sldId id="306" r:id="rId24"/>
    <p:sldId id="308" r:id="rId25"/>
    <p:sldId id="309" r:id="rId26"/>
    <p:sldId id="310" r:id="rId27"/>
    <p:sldId id="311" r:id="rId28"/>
    <p:sldId id="328" r:id="rId29"/>
    <p:sldId id="312" r:id="rId30"/>
    <p:sldId id="427" r:id="rId31"/>
    <p:sldId id="317" r:id="rId32"/>
    <p:sldId id="319" r:id="rId33"/>
    <p:sldId id="326" r:id="rId34"/>
    <p:sldId id="320" r:id="rId35"/>
    <p:sldId id="321" r:id="rId36"/>
    <p:sldId id="322" r:id="rId37"/>
    <p:sldId id="382" r:id="rId38"/>
    <p:sldId id="323" r:id="rId39"/>
    <p:sldId id="324" r:id="rId40"/>
    <p:sldId id="387" r:id="rId41"/>
    <p:sldId id="422" r:id="rId42"/>
    <p:sldId id="571" r:id="rId43"/>
    <p:sldId id="604" r:id="rId44"/>
    <p:sldId id="605" r:id="rId45"/>
    <p:sldId id="608" r:id="rId46"/>
    <p:sldId id="385" r:id="rId47"/>
    <p:sldId id="339" r:id="rId48"/>
    <p:sldId id="340" r:id="rId49"/>
    <p:sldId id="341" r:id="rId50"/>
    <p:sldId id="342" r:id="rId51"/>
    <p:sldId id="343" r:id="rId52"/>
    <p:sldId id="344" r:id="rId53"/>
    <p:sldId id="345" r:id="rId54"/>
    <p:sldId id="346" r:id="rId55"/>
    <p:sldId id="347" r:id="rId56"/>
    <p:sldId id="349" r:id="rId57"/>
    <p:sldId id="348" r:id="rId58"/>
    <p:sldId id="350" r:id="rId59"/>
    <p:sldId id="423" r:id="rId60"/>
    <p:sldId id="424" r:id="rId61"/>
    <p:sldId id="606" r:id="rId62"/>
    <p:sldId id="425" r:id="rId63"/>
    <p:sldId id="426" r:id="rId64"/>
    <p:sldId id="457" r:id="rId65"/>
    <p:sldId id="458" r:id="rId66"/>
    <p:sldId id="461" r:id="rId67"/>
    <p:sldId id="459" r:id="rId68"/>
    <p:sldId id="26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XML applications </a:t>
            </a:r>
            <a:endParaRPr lang="en-US" altLang="en-GB"/>
          </a:p>
        </p:txBody>
      </p:sp>
      <p:sp>
        <p:nvSpPr>
          <p:cNvPr id="3" name="Content Placeholder 2"/>
          <p:cNvSpPr>
            <a:spLocks noGrp="1"/>
          </p:cNvSpPr>
          <p:nvPr>
            <p:ph idx="1"/>
          </p:nvPr>
        </p:nvSpPr>
        <p:spPr/>
        <p:txBody>
          <a:bodyPr>
            <a:normAutofit/>
          </a:bodyPr>
          <a:p>
            <a:r>
              <a:rPr lang="en-US" altLang="en-GB"/>
              <a:t>Data Interchange: Facilitates data exchange between different systems.</a:t>
            </a:r>
            <a:endParaRPr lang="en-US" altLang="en-GB"/>
          </a:p>
          <a:p>
            <a:r>
              <a:rPr lang="en-US" altLang="en-GB"/>
              <a:t>Configuration Files: Stores application settings in a structured format.</a:t>
            </a:r>
            <a:endParaRPr lang="en-US" altLang="en-GB"/>
          </a:p>
          <a:p>
            <a:r>
              <a:rPr lang="en-US" altLang="en-GB"/>
              <a:t>Data Representation: Represents complex data in a human-readable format.</a:t>
            </a:r>
            <a:endParaRPr lang="en-US" altLang="en-GB"/>
          </a:p>
          <a:p>
            <a:r>
              <a:rPr lang="en-US" altLang="en-GB"/>
              <a:t>RSS and Atom Feeds: Powers syndication formats for web content distribution.</a:t>
            </a:r>
            <a:endParaRPr lang="en-US" altLang="en-GB"/>
          </a:p>
          <a:p>
            <a:r>
              <a:rPr lang="en-US" altLang="en-GB"/>
              <a:t>Office Document Formats: Forms the basis of modern office file formats (e.g., DOCX).</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Example XML Configuration File</a:t>
            </a:r>
            <a:endParaRPr lang="en-US" altLang="en-GB"/>
          </a:p>
        </p:txBody>
      </p:sp>
      <p:pic>
        <p:nvPicPr>
          <p:cNvPr id="4" name="Picture 3"/>
          <p:cNvPicPr>
            <a:picLocks noChangeAspect="1"/>
          </p:cNvPicPr>
          <p:nvPr/>
        </p:nvPicPr>
        <p:blipFill>
          <a:blip r:embed="rId1"/>
          <a:stretch>
            <a:fillRect/>
          </a:stretch>
        </p:blipFill>
        <p:spPr>
          <a:xfrm>
            <a:off x="2291715" y="1896110"/>
            <a:ext cx="7372350" cy="4657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Digital signature </a:t>
            </a:r>
            <a:endParaRPr lang="en-GB" altLang="en-US"/>
          </a:p>
        </p:txBody>
      </p:sp>
      <p:pic>
        <p:nvPicPr>
          <p:cNvPr id="4" name="Content Placeholder 3"/>
          <p:cNvPicPr>
            <a:picLocks noChangeAspect="1"/>
          </p:cNvPicPr>
          <p:nvPr>
            <p:ph idx="1"/>
          </p:nvPr>
        </p:nvPicPr>
        <p:blipFill>
          <a:blip r:embed="rId1"/>
          <a:stretch>
            <a:fillRect/>
          </a:stretch>
        </p:blipFill>
        <p:spPr>
          <a:xfrm>
            <a:off x="1477010" y="1810385"/>
            <a:ext cx="8243570" cy="4584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Digital signature </a:t>
            </a:r>
            <a:endParaRPr lang="en-US" altLang="en-GB"/>
          </a:p>
        </p:txBody>
      </p:sp>
      <p:sp>
        <p:nvSpPr>
          <p:cNvPr id="3" name="Content Placeholder 2"/>
          <p:cNvSpPr>
            <a:spLocks noGrp="1"/>
          </p:cNvSpPr>
          <p:nvPr>
            <p:ph idx="1"/>
          </p:nvPr>
        </p:nvSpPr>
        <p:spPr/>
        <p:txBody>
          <a:bodyPr>
            <a:normAutofit fontScale="80000"/>
          </a:bodyPr>
          <a:p>
            <a:r>
              <a:rPr lang="en-US" altLang="en-GB"/>
              <a:t>XML is used in digital signatures, particularly through a standard known as XML Signature (or XMLDSig). This standard allows for the signing of XML data to ensure its integrity, authenticity, and non-repudiation. Here are some key aspects of XML digital signatures:</a:t>
            </a:r>
            <a:endParaRPr lang="en-US" altLang="en-GB"/>
          </a:p>
          <a:p>
            <a:pPr lvl="1"/>
            <a:r>
              <a:rPr lang="en-US" altLang="en-GB"/>
              <a:t>Integrity: XML signatures ensure that the signed data has not been altered after signing.</a:t>
            </a:r>
            <a:endParaRPr lang="en-US" altLang="en-GB"/>
          </a:p>
          <a:p>
            <a:pPr lvl="1"/>
            <a:r>
              <a:rPr lang="en-US" altLang="en-GB"/>
              <a:t>Authentication: They verify the identity of the signer, confirming that the signature was created by a legitimate source.</a:t>
            </a:r>
            <a:endParaRPr lang="en-US" altLang="en-GB"/>
          </a:p>
          <a:p>
            <a:pPr lvl="1"/>
            <a:r>
              <a:rPr lang="en-US" altLang="en-GB"/>
              <a:t>Non-repudiation: The signer cannot deny having signed the document, as the signature is uniquely tied to the signer.</a:t>
            </a:r>
            <a:endParaRPr lang="en-US" altLang="en-GB"/>
          </a:p>
          <a:p>
            <a:pPr lvl="1"/>
            <a:r>
              <a:rPr lang="en-US" altLang="en-GB"/>
              <a:t>Interoperability: XML signatures can be used across different platforms and applications, making them suitable for various digital transactions.</a:t>
            </a:r>
            <a:endParaRPr lang="en-US" altLang="en-GB"/>
          </a:p>
          <a:p>
            <a:pPr lvl="1"/>
            <a:r>
              <a:rPr lang="en-US" altLang="en-GB"/>
              <a:t>Support for Multiple Formats: XML Signature can be applied to any XML data, allowing for flexible use in different contexts.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a:t>
            </a:r>
            <a:r>
              <a:rPr lang="en-US" b="1"/>
              <a:t>redhat xml plugin</a:t>
            </a:r>
            <a:r>
              <a:rPr lang="en-US"/>
              <a:t>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 - Entity-Relationship Model (ER Model)</a:t>
            </a:r>
            <a:endParaRPr lang="en-US" b="1"/>
          </a:p>
          <a:p>
            <a:r>
              <a:rPr lang="en-US"/>
              <a:t>Document Data Model</a:t>
            </a:r>
            <a:endParaRPr lang="en-US"/>
          </a:p>
          <a:p>
            <a:r>
              <a:rPr lang="en-US"/>
              <a:t>Key-Value Data Model</a:t>
            </a:r>
            <a:endParaRPr lang="en-US"/>
          </a:p>
          <a:p>
            <a:r>
              <a:rPr lang="en-US"/>
              <a:t>Graph Data Model</a:t>
            </a:r>
            <a:endParaRPr lang="en-US"/>
          </a:p>
          <a:p>
            <a:r>
              <a:rPr lang="en-US"/>
              <a:t>Multi-Model Databases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a:t>
            </a:r>
            <a:r>
              <a:rPr lang="en-US" b="1"/>
              <a:t>organizing </a:t>
            </a:r>
            <a:r>
              <a:rPr lang="en-US"/>
              <a:t>and </a:t>
            </a:r>
            <a:r>
              <a:rPr lang="en-US" b="1"/>
              <a:t>defining </a:t>
            </a:r>
            <a:r>
              <a:rPr lang="en-US"/>
              <a:t>data elements and their </a:t>
            </a:r>
            <a:r>
              <a:rPr lang="en-US" b="1"/>
              <a:t>relationships</a:t>
            </a:r>
            <a:r>
              <a:rPr lang="en-US"/>
              <a:t>.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Importance of Data Models</a:t>
            </a:r>
            <a:endParaRPr lang="en-US"/>
          </a:p>
        </p:txBody>
      </p:sp>
      <p:sp>
        <p:nvSpPr>
          <p:cNvPr id="3" name="Content Placeholder 2"/>
          <p:cNvSpPr>
            <a:spLocks noGrp="1"/>
          </p:cNvSpPr>
          <p:nvPr>
            <p:ph idx="1"/>
          </p:nvPr>
        </p:nvSpPr>
        <p:spPr>
          <a:xfrm>
            <a:off x="838200" y="1825625"/>
            <a:ext cx="10921365" cy="4351655"/>
          </a:xfrm>
        </p:spPr>
        <p:txBody>
          <a:bodyPr>
            <a:normAutofit lnSpcReduction="10000"/>
          </a:bodyPr>
          <a:p>
            <a:r>
              <a:rPr lang="en-US" b="1"/>
              <a:t>Data Organization</a:t>
            </a:r>
            <a:r>
              <a:rPr lang="en-US"/>
              <a:t>: Helps in organizing and structuring data efficiently.</a:t>
            </a:r>
            <a:endParaRPr lang="en-US"/>
          </a:p>
          <a:p>
            <a:r>
              <a:rPr lang="en-US" b="1"/>
              <a:t>Data Integrity</a:t>
            </a:r>
            <a:r>
              <a:rPr lang="en-US"/>
              <a:t>: Ensures the accuracy and consistency of data through constraints and rules.</a:t>
            </a:r>
            <a:endParaRPr lang="en-US"/>
          </a:p>
          <a:p>
            <a:r>
              <a:rPr lang="en-US" b="1"/>
              <a:t>Data Access</a:t>
            </a:r>
            <a:r>
              <a:rPr lang="en-US"/>
              <a:t>: Facilitates easy and efficient access to data for queries and transactions.</a:t>
            </a:r>
            <a:endParaRPr lang="en-US"/>
          </a:p>
          <a:p>
            <a:r>
              <a:rPr lang="en-US" b="1"/>
              <a:t>Scalability</a:t>
            </a:r>
            <a:r>
              <a:rPr lang="en-US"/>
              <a:t>: Allows databases to scale and handle large volumes of data.</a:t>
            </a:r>
            <a:endParaRPr lang="en-US"/>
          </a:p>
          <a:p>
            <a:r>
              <a:rPr lang="en-US" b="1"/>
              <a:t>Maintenance</a:t>
            </a:r>
            <a:r>
              <a:rPr lang="en-US"/>
              <a:t>: Simplifies data management and maintenance over time.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Why analyze data? </a:t>
            </a:r>
            <a:endParaRPr lang="en-US" altLang="en-GB"/>
          </a:p>
        </p:txBody>
      </p:sp>
      <p:sp>
        <p:nvSpPr>
          <p:cNvPr id="3" name="Content Placeholder 2"/>
          <p:cNvSpPr>
            <a:spLocks noGrp="1"/>
          </p:cNvSpPr>
          <p:nvPr>
            <p:ph idx="1"/>
          </p:nvPr>
        </p:nvSpPr>
        <p:spPr/>
        <p:txBody>
          <a:bodyPr>
            <a:normAutofit lnSpcReduction="20000"/>
          </a:bodyPr>
          <a:p>
            <a:r>
              <a:rPr lang="en-US" altLang="en-GB"/>
              <a:t>Enables informed decision-making</a:t>
            </a:r>
            <a:endParaRPr lang="en-US" altLang="en-GB"/>
          </a:p>
          <a:p>
            <a:r>
              <a:rPr lang="en-US" altLang="en-GB"/>
              <a:t>Identifies trends and patterns</a:t>
            </a:r>
            <a:endParaRPr lang="en-US" altLang="en-GB"/>
          </a:p>
          <a:p>
            <a:r>
              <a:rPr lang="en-US" altLang="en-GB"/>
              <a:t>Improves efficiency and reduces costs</a:t>
            </a:r>
            <a:endParaRPr lang="en-US" altLang="en-GB"/>
          </a:p>
          <a:p>
            <a:r>
              <a:rPr lang="en-US" altLang="en-GB"/>
              <a:t>Enhances understanding of customer / user behavior</a:t>
            </a:r>
            <a:endParaRPr lang="en-US" altLang="en-GB"/>
          </a:p>
          <a:p>
            <a:r>
              <a:rPr lang="en-US" altLang="en-GB"/>
              <a:t>Aids in risk management</a:t>
            </a:r>
            <a:endParaRPr lang="en-US" altLang="en-GB"/>
          </a:p>
          <a:p>
            <a:r>
              <a:rPr lang="en-US" altLang="en-GB"/>
              <a:t>Measures performance against KPIs</a:t>
            </a:r>
            <a:endParaRPr lang="en-US" altLang="en-GB"/>
          </a:p>
          <a:p>
            <a:r>
              <a:rPr lang="en-US" altLang="en-GB"/>
              <a:t>Helps make sense of complex information for better outcomes</a:t>
            </a:r>
            <a:endParaRPr lang="en-US" alt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 on premise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 database on the cloud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pic>
        <p:nvPicPr>
          <p:cNvPr id="6" name="Picture 5"/>
          <p:cNvPicPr/>
          <p:nvPr/>
        </p:nvPicPr>
        <p:blipFill>
          <a:blip r:embed="rId2"/>
          <a:srcRect l="18473" t="6592" r="16888" b="6069"/>
          <a:stretch>
            <a:fillRect/>
          </a:stretch>
        </p:blipFill>
        <p:spPr>
          <a:xfrm>
            <a:off x="386715" y="2880360"/>
            <a:ext cx="1464310" cy="1781810"/>
          </a:xfrm>
          <a:prstGeom prst="rect">
            <a:avLst/>
          </a:prstGeom>
        </p:spPr>
      </p:pic>
      <p:pic>
        <p:nvPicPr>
          <p:cNvPr id="7" name="Picture 6"/>
          <p:cNvPicPr/>
          <p:nvPr/>
        </p:nvPicPr>
        <p:blipFill>
          <a:blip r:embed="rId3"/>
          <a:stretch>
            <a:fillRect/>
          </a:stretch>
        </p:blipFill>
        <p:spPr>
          <a:xfrm>
            <a:off x="5284470" y="2186305"/>
            <a:ext cx="1739900" cy="1522095"/>
          </a:xfrm>
          <a:prstGeom prst="rect">
            <a:avLst/>
          </a:prstGeom>
        </p:spPr>
      </p:pic>
      <p:pic>
        <p:nvPicPr>
          <p:cNvPr id="8" name="Picture 7"/>
          <p:cNvPicPr/>
          <p:nvPr/>
        </p:nvPicPr>
        <p:blipFill>
          <a:blip r:embed="rId4"/>
          <a:srcRect l="7400" t="24148" r="5272" b="28352"/>
          <a:stretch>
            <a:fillRect/>
          </a:stretch>
        </p:blipFill>
        <p:spPr>
          <a:xfrm>
            <a:off x="10069830" y="1391285"/>
            <a:ext cx="1750695" cy="1559560"/>
          </a:xfrm>
          <a:prstGeom prst="rect">
            <a:avLst/>
          </a:prstGeom>
        </p:spPr>
      </p:pic>
      <p:pic>
        <p:nvPicPr>
          <p:cNvPr id="9" name="Picture 8"/>
          <p:cNvPicPr/>
          <p:nvPr/>
        </p:nvPicPr>
        <p:blipFill>
          <a:blip r:embed="rId4"/>
          <a:srcRect l="7400" t="24148" r="5272" b="28352"/>
          <a:stretch>
            <a:fillRect/>
          </a:stretch>
        </p:blipFill>
        <p:spPr>
          <a:xfrm>
            <a:off x="243205" y="1391285"/>
            <a:ext cx="1750695" cy="15595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Cloud Providers </a:t>
            </a:r>
            <a:endParaRPr lang="en-US" altLang="en-GB"/>
          </a:p>
        </p:txBody>
      </p:sp>
      <p:pic>
        <p:nvPicPr>
          <p:cNvPr id="4" name="Picture 3"/>
          <p:cNvPicPr/>
          <p:nvPr/>
        </p:nvPicPr>
        <p:blipFill>
          <a:blip r:embed="rId1"/>
          <a:stretch>
            <a:fillRect/>
          </a:stretch>
        </p:blipFill>
        <p:spPr>
          <a:xfrm>
            <a:off x="1524000" y="1367155"/>
            <a:ext cx="9144000" cy="5334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 - 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normAutofit/>
          </a:bodyPr>
          <a:p>
            <a:r>
              <a:rPr lang="en-US"/>
              <a:t>Use Cases:</a:t>
            </a:r>
            <a:endParaRPr lang="en-US"/>
          </a:p>
          <a:p>
            <a:pPr lvl="1"/>
            <a:r>
              <a:rPr lang="en-US" altLang="en-GB" b="1"/>
              <a:t>Content Management Systems</a:t>
            </a:r>
            <a:r>
              <a:rPr lang="en-US" altLang="en-GB"/>
              <a:t>: Flexible schemas are perfect for storing varied content types like articles, images, and videos.</a:t>
            </a:r>
            <a:endParaRPr lang="en-US" altLang="en-GB"/>
          </a:p>
          <a:p>
            <a:pPr lvl="1"/>
            <a:r>
              <a:rPr lang="en-US" altLang="en-GB" b="1"/>
              <a:t>E-Commerce</a:t>
            </a:r>
            <a:r>
              <a:rPr lang="en-US" altLang="en-GB"/>
              <a:t>: Store product catalogs where each product has unique attributes (e.g., clothing might have size and color, while electronics might have battery life).</a:t>
            </a:r>
            <a:endParaRPr lang="en-US" altLang="en-GB"/>
          </a:p>
          <a:p>
            <a:pPr lvl="1"/>
            <a:r>
              <a:rPr lang="en-US" altLang="en-GB" b="1"/>
              <a:t>User Profiles</a:t>
            </a:r>
            <a:r>
              <a:rPr lang="en-US" altLang="en-GB"/>
              <a:t>: Store user data with varying details (e.g., one user has a phone number, another has multiple addresses).</a:t>
            </a:r>
            <a:endParaRPr lang="en-US" altLang="en-GB"/>
          </a:p>
          <a:p>
            <a:pPr lvl="1"/>
            <a:r>
              <a:rPr lang="en-US" altLang="en-GB" b="1"/>
              <a:t>IoT and Event Logging</a:t>
            </a:r>
            <a:r>
              <a:rPr lang="en-US" altLang="en-GB"/>
              <a:t>: Store semi-structured or hierarchical sensor data and logs.</a:t>
            </a:r>
            <a:endParaRPr lang="en-US" alt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457200" lvl="1" indent="0">
              <a:buNone/>
            </a:pPr>
            <a:r>
              <a:rPr lang="en-US"/>
              <a:t>  {"firstName":"John", "lastName":"Doe"},</a:t>
            </a:r>
            <a:endParaRPr lang="en-US"/>
          </a:p>
          <a:p>
            <a:pPr marL="457200" lvl="1" indent="0">
              <a:buNone/>
            </a:pPr>
            <a:r>
              <a:rPr lang="en-US"/>
              <a:t>  {"firstName":"Anna", "lastName":"Smith"},</a:t>
            </a:r>
            <a:endParaRPr lang="en-US"/>
          </a:p>
          <a:p>
            <a:pPr marL="457200" lvl="1" indent="0">
              <a:buNone/>
            </a:pPr>
            <a:r>
              <a:rPr lang="en-US"/>
              <a:t>  {"firstName":"Peter", "lastName":"Jones"}</a:t>
            </a:r>
            <a:endParaRPr lang="en-US"/>
          </a:p>
          <a:p>
            <a:pPr marL="0" indent="457200">
              <a:buNone/>
            </a:pPr>
            <a:r>
              <a:rPr lang="en-US"/>
              <a:t>]</a:t>
            </a:r>
            <a:endParaRPr lang="en-US"/>
          </a:p>
          <a:p>
            <a:pPr marL="0" indent="0">
              <a:buNone/>
            </a:pP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 - 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pic>
        <p:nvPicPr>
          <p:cNvPr id="6" name="Content Placeholder 5"/>
          <p:cNvPicPr>
            <a:picLocks noChangeAspect="1"/>
          </p:cNvPicPr>
          <p:nvPr>
            <p:ph sz="half" idx="1"/>
          </p:nvPr>
        </p:nvPicPr>
        <p:blipFill>
          <a:blip r:embed="rId1"/>
          <a:stretch>
            <a:fillRect/>
          </a:stretch>
        </p:blipFill>
        <p:spPr>
          <a:xfrm>
            <a:off x="1113790" y="2929255"/>
            <a:ext cx="4629150" cy="2143125"/>
          </a:xfrm>
          <a:prstGeom prst="rect">
            <a:avLst/>
          </a:prstGeom>
          <a:ln>
            <a:solidFill>
              <a:schemeClr val="tx1"/>
            </a:solidFill>
          </a:ln>
        </p:spPr>
      </p:pic>
      <p:pic>
        <p:nvPicPr>
          <p:cNvPr id="3" name="Content Placeholder 2"/>
          <p:cNvPicPr>
            <a:picLocks noChangeAspect="1"/>
          </p:cNvPicPr>
          <p:nvPr>
            <p:ph sz="half" idx="2"/>
          </p:nvPr>
        </p:nvPicPr>
        <p:blipFill>
          <a:blip r:embed="rId2"/>
          <a:stretch>
            <a:fillRect/>
          </a:stretch>
        </p:blipFill>
        <p:spPr>
          <a:xfrm>
            <a:off x="6354445" y="1825625"/>
            <a:ext cx="4816475" cy="4351655"/>
          </a:xfrm>
          <a:prstGeom prst="rect">
            <a:avLst/>
          </a:prstGeom>
          <a:ln>
            <a:solidFill>
              <a:schemeClr val="tx1"/>
            </a:solid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a:xfrm>
            <a:off x="280035" y="1351915"/>
            <a:ext cx="11725275" cy="5104130"/>
          </a:xfrm>
          <a:ln w="12700" cmpd="sng">
            <a:solidFill>
              <a:schemeClr val="accent1">
                <a:shade val="50000"/>
              </a:schemeClr>
            </a:solidFill>
            <a:prstDash val="solid"/>
          </a:ln>
        </p:spPr>
        <p:txBody>
          <a:bodyPr>
            <a:noAutofit/>
          </a:bodyPr>
          <a:p>
            <a:pPr marL="0" indent="0">
              <a:buNone/>
            </a:pPr>
            <a:r>
              <a:rPr lang="en-US" altLang="en-GB" sz="1800"/>
              <a:t>{</a:t>
            </a:r>
            <a:endParaRPr lang="en-US" altLang="en-GB" sz="1800"/>
          </a:p>
          <a:p>
            <a:pPr marL="0" indent="0">
              <a:buNone/>
            </a:pPr>
            <a:r>
              <a:rPr lang="en-US" altLang="en-GB" sz="1800"/>
              <a:t>  "postId": "12345",</a:t>
            </a:r>
            <a:endParaRPr lang="en-US" altLang="en-GB" sz="1800"/>
          </a:p>
          <a:p>
            <a:pPr marL="0" indent="0">
              <a:buNone/>
            </a:pPr>
            <a:r>
              <a:rPr lang="en-US" altLang="en-GB" sz="1800"/>
              <a:t>  "title": "Understanding JSON in Document Databases",</a:t>
            </a:r>
            <a:endParaRPr lang="en-US" altLang="en-GB" sz="1800"/>
          </a:p>
          <a:p>
            <a:pPr marL="0" indent="0">
              <a:buNone/>
            </a:pPr>
            <a:r>
              <a:rPr lang="en-US" altLang="en-GB" sz="1800"/>
              <a:t>  "author": "Jane Doe",</a:t>
            </a:r>
            <a:endParaRPr lang="en-US" altLang="en-GB" sz="1800"/>
          </a:p>
          <a:p>
            <a:pPr marL="0" indent="0">
              <a:buNone/>
            </a:pPr>
            <a:r>
              <a:rPr lang="en-US" altLang="en-GB" sz="1800"/>
              <a:t>  "content": "JSON is a lightweight data-interchange format that is easy for humans to read and write and easy for machines to parse and generate.",</a:t>
            </a:r>
            <a:endParaRPr lang="en-US" altLang="en-GB" sz="1800"/>
          </a:p>
          <a:p>
            <a:pPr marL="0" indent="0">
              <a:buNone/>
            </a:pPr>
            <a:r>
              <a:rPr lang="en-US" altLang="en-GB" sz="1800"/>
              <a:t>  "tags": ["JSON", "databases", "NoSQL"],</a:t>
            </a:r>
            <a:endParaRPr lang="en-US" altLang="en-GB" sz="1800"/>
          </a:p>
          <a:p>
            <a:pPr marL="0" indent="0">
              <a:buNone/>
            </a:pPr>
            <a:r>
              <a:rPr lang="en-US" altLang="en-GB" sz="1800"/>
              <a:t>  "publishedDate": "2025-01-25",</a:t>
            </a:r>
            <a:endParaRPr lang="en-US" altLang="en-GB" sz="1800"/>
          </a:p>
          <a:p>
            <a:pPr marL="0" indent="0">
              <a:buNone/>
            </a:pPr>
            <a:r>
              <a:rPr lang="en-US" altLang="en-GB" sz="1800"/>
              <a:t>  "comments": [</a:t>
            </a:r>
            <a:endParaRPr lang="en-US" altLang="en-GB" sz="1800"/>
          </a:p>
          <a:p>
            <a:pPr marL="0" indent="0">
              <a:buNone/>
            </a:pPr>
            <a:r>
              <a:rPr lang="en-US" altLang="en-GB" sz="1800"/>
              <a:t>    {</a:t>
            </a:r>
            <a:endParaRPr lang="en-US" altLang="en-GB" sz="1800"/>
          </a:p>
          <a:p>
            <a:pPr marL="0" indent="0">
              <a:buNone/>
            </a:pPr>
            <a:r>
              <a:rPr lang="en-US" altLang="en-GB" sz="1800"/>
              <a:t>      "author": "John Smith",</a:t>
            </a:r>
            <a:endParaRPr lang="en-US" altLang="en-GB" sz="1800"/>
          </a:p>
          <a:p>
            <a:pPr marL="0" indent="0">
              <a:buNone/>
            </a:pPr>
            <a:r>
              <a:rPr lang="en-US" altLang="en-GB" sz="1800"/>
              <a:t>      "content": "Great explanation of JSON and its role in NoSQL databases!"</a:t>
            </a:r>
            <a:endParaRPr lang="en-US" altLang="en-GB" sz="1800"/>
          </a:p>
          <a:p>
            <a:pPr marL="0" indent="0">
              <a:buNone/>
            </a:pPr>
            <a:r>
              <a:rPr lang="en-US" altLang="en-GB" sz="1800"/>
              <a:t>    }  ]</a:t>
            </a:r>
            <a:endParaRPr lang="en-US" altLang="en-GB" sz="1800"/>
          </a:p>
          <a:p>
            <a:pPr marL="0" indent="0">
              <a:buNone/>
            </a:pPr>
            <a:r>
              <a:rPr lang="en-US" altLang="en-GB" sz="1800"/>
              <a:t>}</a:t>
            </a:r>
            <a:endParaRPr lang="en-US" altLang="en-GB"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pic>
        <p:nvPicPr>
          <p:cNvPr id="4" name="Picture 3"/>
          <p:cNvPicPr>
            <a:picLocks noChangeAspect="1"/>
          </p:cNvPicPr>
          <p:nvPr/>
        </p:nvPicPr>
        <p:blipFill>
          <a:blip r:embed="rId1"/>
          <a:stretch>
            <a:fillRect/>
          </a:stretch>
        </p:blipFill>
        <p:spPr>
          <a:xfrm>
            <a:off x="890270" y="1899920"/>
            <a:ext cx="10779760" cy="38195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Challenges of the Document Data Model</a:t>
            </a:r>
            <a:endParaRPr lang="en-US" altLang="en-GB"/>
          </a:p>
        </p:txBody>
      </p:sp>
      <p:sp>
        <p:nvSpPr>
          <p:cNvPr id="3" name="Content Placeholder 2"/>
          <p:cNvSpPr>
            <a:spLocks noGrp="1"/>
          </p:cNvSpPr>
          <p:nvPr>
            <p:ph idx="1"/>
          </p:nvPr>
        </p:nvSpPr>
        <p:spPr/>
        <p:txBody>
          <a:bodyPr>
            <a:normAutofit fontScale="90000"/>
          </a:bodyPr>
          <a:p>
            <a:r>
              <a:rPr lang="en-US" altLang="en-GB"/>
              <a:t>Redundancy:</a:t>
            </a:r>
            <a:endParaRPr lang="en-US" altLang="en-GB"/>
          </a:p>
          <a:p>
            <a:pPr lvl="1"/>
            <a:r>
              <a:rPr lang="en-US" altLang="en-GB"/>
              <a:t>Embedded data can lead to duplication, which may increase storage requirements.</a:t>
            </a:r>
            <a:endParaRPr lang="en-US" altLang="en-GB"/>
          </a:p>
          <a:p>
            <a:r>
              <a:rPr lang="en-US" altLang="en-GB"/>
              <a:t>Consistency:</a:t>
            </a:r>
            <a:endParaRPr lang="en-US" altLang="en-GB"/>
          </a:p>
          <a:p>
            <a:pPr lvl="1"/>
            <a:r>
              <a:rPr lang="en-US" altLang="en-GB"/>
              <a:t>Ensuring consistency in applications with embedded data requires careful design.</a:t>
            </a:r>
            <a:endParaRPr lang="en-US" altLang="en-GB"/>
          </a:p>
          <a:p>
            <a:r>
              <a:rPr lang="en-US" altLang="en-GB"/>
              <a:t>Complex Relationships:</a:t>
            </a:r>
            <a:endParaRPr lang="en-US" altLang="en-GB"/>
          </a:p>
          <a:p>
            <a:pPr lvl="1"/>
            <a:r>
              <a:rPr lang="en-US" altLang="en-GB"/>
              <a:t>While embedding simplifies simple relationships, complex many-to-many relationships may be less efficient than relational databases.</a:t>
            </a:r>
            <a:endParaRPr lang="en-US" altLang="en-GB"/>
          </a:p>
          <a:p>
            <a:r>
              <a:rPr lang="en-US" altLang="en-GB"/>
              <a:t>Indexing and Querying:</a:t>
            </a:r>
            <a:endParaRPr lang="en-US" altLang="en-GB"/>
          </a:p>
          <a:p>
            <a:pPr lvl="1"/>
            <a:r>
              <a:rPr lang="en-US" altLang="en-GB"/>
              <a:t>Indexing deeply nested fields can add overhead, and querying large documents can affect performance.</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 - 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14340</Words>
  <Application>WPS Presentation</Application>
  <PresentationFormat>Widescreen</PresentationFormat>
  <Paragraphs>566</Paragraphs>
  <Slides>66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Arial</vt:lpstr>
      <vt:lpstr>SimSun</vt:lpstr>
      <vt:lpstr>Wingdings</vt:lpstr>
      <vt:lpstr>Calibri Light</vt:lpstr>
      <vt:lpstr>Calibri</vt:lpstr>
      <vt:lpstr>Microsoft YaHei</vt:lpstr>
      <vt:lpstr>Arial Unicode MS</vt:lpstr>
      <vt:lpstr>Segoe UI</vt:lpstr>
      <vt:lpstr>Times New Roman</vt:lpstr>
      <vt:lpstr>Office Theme</vt:lpstr>
      <vt:lpstr>Exploratory analysis of Big Data and Cloud EDABDC</vt:lpstr>
      <vt:lpstr>Data Models </vt:lpstr>
      <vt:lpstr>Importance of Data Models</vt:lpstr>
      <vt:lpstr>Why analyze data? </vt:lpstr>
      <vt:lpstr>Common data models</vt:lpstr>
      <vt:lpstr>Common data models </vt:lpstr>
      <vt:lpstr>Common data models (Cont.)</vt:lpstr>
      <vt:lpstr>Common data models</vt:lpstr>
      <vt:lpstr>Hierarchical Data Model</vt:lpstr>
      <vt:lpstr>PowerPoint 演示文稿</vt:lpstr>
      <vt:lpstr>XML applications </vt:lpstr>
      <vt:lpstr>Example XML Configuration File</vt:lpstr>
      <vt:lpstr>Digital signature </vt:lpstr>
      <vt:lpstr>Digital signature </vt:lpstr>
      <vt:lpstr>XML Tools </vt:lpstr>
      <vt:lpstr>XML attributes</vt:lpstr>
      <vt:lpstr>XML Elements vs. Attributes</vt:lpstr>
      <vt:lpstr>Questions </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Client server model - on premise  </vt:lpstr>
      <vt:lpstr>Client server model - database on the cloud  </vt:lpstr>
      <vt:lpstr>Cloud Providers </vt:lpstr>
      <vt:lpstr>Questions </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Challenges of the Document Data Model</vt:lpstr>
      <vt:lpstr>Local vs Cloud Database</vt:lpstr>
      <vt:lpstr>MongoDB Atlas</vt:lpstr>
      <vt:lpstr>Generate Queries in natural language </vt:lpstr>
      <vt:lpstr>Mongodb Compass docs </vt:lpstr>
      <vt:lpstr>Creating Indexes </vt:lpstr>
      <vt:lpstr>Blogs doc sample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112</cp:revision>
  <dcterms:created xsi:type="dcterms:W3CDTF">2024-05-27T12:15:00Z</dcterms:created>
  <dcterms:modified xsi:type="dcterms:W3CDTF">2025-01-25T08:10:29Z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