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384" r:id="rId21"/>
    <p:sldId id="305" r:id="rId22"/>
    <p:sldId id="306" r:id="rId23"/>
    <p:sldId id="308" r:id="rId24"/>
    <p:sldId id="309" r:id="rId25"/>
    <p:sldId id="310" r:id="rId26"/>
    <p:sldId id="311" r:id="rId27"/>
    <p:sldId id="328" r:id="rId28"/>
    <p:sldId id="312" r:id="rId29"/>
    <p:sldId id="427" r:id="rId30"/>
    <p:sldId id="317" r:id="rId31"/>
    <p:sldId id="319" r:id="rId32"/>
    <p:sldId id="326" r:id="rId33"/>
    <p:sldId id="320" r:id="rId34"/>
    <p:sldId id="321" r:id="rId35"/>
    <p:sldId id="322" r:id="rId36"/>
    <p:sldId id="382" r:id="rId37"/>
    <p:sldId id="323" r:id="rId38"/>
    <p:sldId id="324" r:id="rId39"/>
    <p:sldId id="387" r:id="rId40"/>
    <p:sldId id="422" r:id="rId41"/>
    <p:sldId id="385" r:id="rId42"/>
    <p:sldId id="339" r:id="rId43"/>
    <p:sldId id="340" r:id="rId44"/>
    <p:sldId id="341" r:id="rId45"/>
    <p:sldId id="342" r:id="rId46"/>
    <p:sldId id="343" r:id="rId47"/>
    <p:sldId id="344" r:id="rId48"/>
    <p:sldId id="345" r:id="rId49"/>
    <p:sldId id="346" r:id="rId50"/>
    <p:sldId id="347" r:id="rId51"/>
    <p:sldId id="349" r:id="rId52"/>
    <p:sldId id="348" r:id="rId53"/>
    <p:sldId id="350" r:id="rId54"/>
    <p:sldId id="423" r:id="rId55"/>
    <p:sldId id="424" r:id="rId56"/>
    <p:sldId id="425" r:id="rId57"/>
    <p:sldId id="426" r:id="rId58"/>
    <p:sldId id="457" r:id="rId59"/>
    <p:sldId id="458" r:id="rId60"/>
    <p:sldId id="461" r:id="rId61"/>
    <p:sldId id="459" r:id="rId62"/>
    <p:sldId id="26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p>
            <a:r>
              <a:rPr lang="en-US"/>
              <a:t>Use Cases:</a:t>
            </a:r>
            <a:endParaRPr lang="en-US"/>
          </a:p>
          <a:p>
            <a:pPr lvl="1"/>
            <a:r>
              <a:rPr lang="en-US"/>
              <a:t>Document databases are suitable for a wide range of applications, including content management systems, e-commerce platforms, real-time analytics, mobile apps, and more.</a:t>
            </a:r>
            <a:endParaRPr lang="en-US"/>
          </a:p>
          <a:p>
            <a:pPr lvl="1"/>
            <a:r>
              <a:rPr lang="en-US"/>
              <a:t>They are particularly useful in scenarios where data is semi-structured or where flexibility in data model is required.</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 called BSON.</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graphicFrame>
        <p:nvGraphicFramePr>
          <p:cNvPr id="5" name="Table 4"/>
          <p:cNvGraphicFramePr/>
          <p:nvPr/>
        </p:nvGraphicFramePr>
        <p:xfrm>
          <a:off x="546735" y="1473200"/>
          <a:ext cx="10985500" cy="5013960"/>
        </p:xfrm>
        <a:graphic>
          <a:graphicData uri="http://schemas.openxmlformats.org/drawingml/2006/table">
            <a:tbl>
              <a:tblPr/>
              <a:tblGrid>
                <a:gridCol w="2202815"/>
                <a:gridCol w="3804285"/>
                <a:gridCol w="4978400"/>
              </a:tblGrid>
              <a:tr h="626745">
                <a:tc>
                  <a:txBody>
                    <a:bodyPr/>
                    <a:p>
                      <a:pPr indent="0" algn="ctr">
                        <a:buNone/>
                      </a:pPr>
                      <a:r>
                        <a:rPr lang="en-US" sz="2000" b="1">
                          <a:solidFill>
                            <a:srgbClr val="0D0D0D"/>
                          </a:solidFill>
                          <a:latin typeface="Segoe UI" panose="020B0502040204020203" charset="-122"/>
                        </a:rPr>
                        <a:t>Feature</a:t>
                      </a:r>
                      <a:endParaRPr lang="en-US" sz="2000" b="1">
                        <a:solidFill>
                          <a:srgbClr val="0D0D0D"/>
                        </a:solidFill>
                        <a:latin typeface="Segoe UI" panose="020B0502040204020203" charset="-122"/>
                      </a:endParaRPr>
                    </a:p>
                  </a:txBody>
                  <a:tcPr marL="12700" marR="12700" marT="12700" vert="horz" anchor="b" anchorCtr="0">
                    <a:lnL>
                      <a:noFill/>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SQL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MongoDB (Document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cap="flat">
                      <a:noFill/>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r>
              <a:tr h="626745">
                <a:tc>
                  <a:txBody>
                    <a:bodyPr/>
                    <a:p>
                      <a:pPr indent="0">
                        <a:buNone/>
                      </a:pPr>
                      <a:r>
                        <a:rPr lang="en-US" sz="2000" b="0">
                          <a:solidFill>
                            <a:srgbClr val="0D0D0D"/>
                          </a:solidFill>
                          <a:latin typeface="Segoe UI" panose="020B0502040204020203" charset="-122"/>
                        </a:rPr>
                        <a:t>Type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Relational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Non-Relational (Document)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Storage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Related data in separate 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stored in flexible documents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Retrieval</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Queried from multiple tables and joined</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often read from a single document</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Organization</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Collections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Structure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Flexibility</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Less flexible (schema changes are harder)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More flexible (schema can evolve)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Use Case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Traditional applications, 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Applications needing flexibility, semi-structured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14145</Words>
  <Application>WPS Presentation</Application>
  <PresentationFormat>Widescreen</PresentationFormat>
  <Paragraphs>612</Paragraphs>
  <Slides>60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PowerPoint 演示文稿</vt:lpstr>
      <vt:lpstr>PowerPoint 演示文稿</vt:lpstr>
      <vt:lpstr>PowerPoint 演示文稿</vt:lpstr>
      <vt:lpstr>PowerPoint 演示文稿</vt:lpstr>
      <vt:lpstr>XML Tools </vt:lpstr>
      <vt:lpstr>XML attributes</vt:lpstr>
      <vt:lpstr>XML Elements vs. Attributes</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100</cp:revision>
  <dcterms:created xsi:type="dcterms:W3CDTF">2024-05-27T12:15:00Z</dcterms:created>
  <dcterms:modified xsi:type="dcterms:W3CDTF">2025-01-20T15:38:41Z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