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3"/>
    <p:sldId id="689" r:id="rId4"/>
    <p:sldId id="1379" r:id="rId5"/>
    <p:sldId id="1398" r:id="rId6"/>
    <p:sldId id="1397" r:id="rId7"/>
    <p:sldId id="1396" r:id="rId8"/>
    <p:sldId id="1395" r:id="rId9"/>
    <p:sldId id="1394" r:id="rId10"/>
    <p:sldId id="1393" r:id="rId11"/>
    <p:sldId id="1392" r:id="rId12"/>
    <p:sldId id="1391" r:id="rId13"/>
    <p:sldId id="1390" r:id="rId14"/>
    <p:sldId id="1419" r:id="rId15"/>
    <p:sldId id="1387" r:id="rId16"/>
    <p:sldId id="1420" r:id="rId17"/>
    <p:sldId id="1399" r:id="rId18"/>
    <p:sldId id="1386" r:id="rId19"/>
    <p:sldId id="1385" r:id="rId20"/>
    <p:sldId id="1384" r:id="rId21"/>
    <p:sldId id="1421" r:id="rId22"/>
    <p:sldId id="1422" r:id="rId23"/>
    <p:sldId id="1383" r:id="rId24"/>
    <p:sldId id="1382" r:id="rId25"/>
    <p:sldId id="1381" r:id="rId26"/>
    <p:sldId id="1380" r:id="rId27"/>
    <p:sldId id="1389" r:id="rId28"/>
    <p:sldId id="1388" r:id="rId29"/>
    <p:sldId id="1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uthorservices.wiley.com/ethics-guidelines/index.html&#13;" TargetMode="External"/><Relationship Id="rId4" Type="http://schemas.openxmlformats.org/officeDocument/2006/relationships/hyperlink" Target="https://www.science.org/content/page/science-journals-editorial-policies" TargetMode="External"/><Relationship Id="rId3" Type="http://schemas.openxmlformats.org/officeDocument/2006/relationships/hyperlink" Target="https://www.nature.com/nature-portfolio/editorial-policies/ai" TargetMode="External"/><Relationship Id="rId2" Type="http://schemas.openxmlformats.org/officeDocument/2006/relationships/hyperlink" Target="https://jamanetwork.com/journals/jama/fullarticle/2801170&#13;" TargetMode="External"/><Relationship Id="rId1" Type="http://schemas.openxmlformats.org/officeDocument/2006/relationships/hyperlink" Target="https://www.elsevier.com/about/policies-and-standards/publishing-ethics#4-duties-of-authors%20&#1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Tools for researchers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Gen AI at academic research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 AI at academic research </a:t>
            </a:r>
            <a:endParaRPr lang="en-US"/>
          </a:p>
        </p:txBody>
      </p:sp>
      <p:sp>
        <p:nvSpPr>
          <p:cNvPr id="3" name="Content Placeholder 2"/>
          <p:cNvSpPr>
            <a:spLocks noGrp="1"/>
          </p:cNvSpPr>
          <p:nvPr>
            <p:ph idx="1"/>
          </p:nvPr>
        </p:nvSpPr>
        <p:spPr/>
        <p:txBody>
          <a:bodyPr/>
          <a:p>
            <a:r>
              <a:rPr lang="en-US"/>
              <a:t>Use AI to help you brainstorm</a:t>
            </a:r>
            <a:endParaRPr lang="en-US"/>
          </a:p>
          <a:p>
            <a:r>
              <a:rPr lang="en-US"/>
              <a:t>Use AI to gather and analyze data</a:t>
            </a:r>
            <a:endParaRPr lang="en-US"/>
          </a:p>
          <a:p>
            <a:r>
              <a:rPr lang="en-US"/>
              <a:t>Use AI to help verify your findings and enhance transparency</a:t>
            </a:r>
            <a:endParaRPr lang="en-US"/>
          </a:p>
          <a:p>
            <a:r>
              <a:rPr lang="en-US"/>
              <a:t>Use AI to predict and then parse reviewer feedback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FAQs</a:t>
            </a:r>
            <a:endParaRPr lang="en-US"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Best Practices</a:t>
            </a:r>
            <a:endParaRPr lang="en-US"/>
          </a:p>
        </p:txBody>
      </p:sp>
      <p:sp>
        <p:nvSpPr>
          <p:cNvPr id="3" name="Content Placeholder 2"/>
          <p:cNvSpPr>
            <a:spLocks noGrp="1"/>
          </p:cNvSpPr>
          <p:nvPr>
            <p:ph idx="1"/>
          </p:nvPr>
        </p:nvSpPr>
        <p:spPr/>
        <p:txBody>
          <a:bodyPr/>
          <a:p>
            <a:r>
              <a:rPr lang="en-US"/>
              <a:t>Always remember that AI is an enhancer, not a replacement</a:t>
            </a:r>
            <a:endParaRPr lang="en-US"/>
          </a:p>
          <a:p>
            <a:r>
              <a:rPr lang="en-US"/>
              <a:t>Verify results</a:t>
            </a:r>
            <a:r>
              <a:rPr lang="ar-EG" altLang="en-US"/>
              <a:t> </a:t>
            </a:r>
            <a:r>
              <a:rPr lang="en-US" altLang="ar-EG"/>
              <a:t> (always) </a:t>
            </a:r>
            <a:endParaRPr lang="en-US" altLang="ar-EG"/>
          </a:p>
          <a:p>
            <a:r>
              <a:rPr lang="en-US" altLang="ar-EG"/>
              <a:t>Stay informed about the developments in the field</a:t>
            </a:r>
            <a:endParaRPr lang="en-US" altLang="ar-E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Can I use generative AI to write and/or develop research papers?</a:t>
            </a:r>
            <a:endParaRPr lang="en-US"/>
          </a:p>
        </p:txBody>
      </p:sp>
      <p:sp>
        <p:nvSpPr>
          <p:cNvPr id="3" name="Content Placeholder 2"/>
          <p:cNvSpPr>
            <a:spLocks noGrp="1"/>
          </p:cNvSpPr>
          <p:nvPr>
            <p:ph idx="1"/>
          </p:nvPr>
        </p:nvSpPr>
        <p:spPr/>
        <p:txBody>
          <a:bodyPr/>
          <a:p>
            <a:r>
              <a:rPr lang="en-US"/>
              <a:t>Academic publishers have a range of policies on the use of AI in research papers. </a:t>
            </a:r>
            <a:endParaRPr lang="en-US"/>
          </a:p>
          <a:p>
            <a:r>
              <a:rPr lang="en-US"/>
              <a:t>In some cases, publishers may prohibit the use of AI for certain aspects of paper development. You should review the specific policies of the target publisher to determine what is permitted.</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Sampling of Publisher’s policies available online</a:t>
            </a:r>
            <a:endParaRPr lang="en-US"/>
          </a:p>
        </p:txBody>
      </p:sp>
      <p:sp>
        <p:nvSpPr>
          <p:cNvPr id="3" name="Content Placeholder 2"/>
          <p:cNvSpPr>
            <a:spLocks noGrp="1"/>
          </p:cNvSpPr>
          <p:nvPr>
            <p:ph idx="1"/>
          </p:nvPr>
        </p:nvSpPr>
        <p:spPr/>
        <p:txBody>
          <a:bodyPr>
            <a:normAutofit/>
          </a:bodyPr>
          <a:p>
            <a:r>
              <a:rPr lang="en-US" sz="2000">
                <a:hlinkClick r:id="rId1" tooltip="" action="ppaction://hlinkfile"/>
              </a:rPr>
              <a:t>Elsevier </a:t>
            </a:r>
            <a:r>
              <a:rPr lang="en-US" sz="1800"/>
              <a:t>https://www.elsevier.com/about/policies-and-standards/publishing-ethics#4-duties-of-authors </a:t>
            </a:r>
            <a:endParaRPr lang="en-US" sz="1800"/>
          </a:p>
          <a:p>
            <a:r>
              <a:rPr lang="en-US" sz="2000">
                <a:hlinkClick r:id="rId2" tooltip="" action="ppaction://hlinkfile"/>
              </a:rPr>
              <a:t>JAMA </a:t>
            </a:r>
            <a:r>
              <a:rPr lang="en-US" sz="2000"/>
              <a:t>and the JAMA Network  https://jamanetwork.com/journals/jama/fullarticle/2801170</a:t>
            </a:r>
            <a:endParaRPr lang="en-US" sz="2000"/>
          </a:p>
          <a:p>
            <a:r>
              <a:rPr lang="en-US" sz="2000"/>
              <a:t>PLOS ONE </a:t>
            </a:r>
            <a:r>
              <a:rPr lang="en-US" sz="1400"/>
              <a:t>https://journals.plos.org/plosone/s/ethical-publishing-practice#loc-artificial-intelligence-tools-and-technologies</a:t>
            </a:r>
            <a:endParaRPr lang="en-US" sz="2000"/>
          </a:p>
          <a:p>
            <a:r>
              <a:rPr lang="en-US" sz="2000"/>
              <a:t>Sage  https://us.sagepub.com/en-us/nam/chatgpt-and-generative-ai-0</a:t>
            </a:r>
            <a:endParaRPr lang="en-US" sz="2000"/>
          </a:p>
          <a:p>
            <a:r>
              <a:rPr lang="en-US" sz="2000">
                <a:hlinkClick r:id="rId3" tooltip="" action="ppaction://hlinkfile"/>
              </a:rPr>
              <a:t>Springer Nature</a:t>
            </a:r>
            <a:r>
              <a:rPr lang="en-US" sz="2000"/>
              <a:t> </a:t>
            </a:r>
            <a:r>
              <a:rPr lang="en-US" sz="1600"/>
              <a:t>https://www.nature.com/nature-portfolio/editorial-policies/ai#:~:text=As%20publishers%2C%20we%20strictly%20follow,permit%20its%20use%20for%20publication.</a:t>
            </a:r>
            <a:r>
              <a:rPr lang="en-US" sz="2000"/>
              <a:t> </a:t>
            </a:r>
            <a:endParaRPr lang="en-US" sz="2000"/>
          </a:p>
          <a:p>
            <a:r>
              <a:rPr lang="en-US" sz="2000">
                <a:hlinkClick r:id="rId4" tooltip="" action="ppaction://hlinkfile"/>
              </a:rPr>
              <a:t>Science</a:t>
            </a:r>
            <a:r>
              <a:rPr lang="en-US" sz="1800">
                <a:hlinkClick r:id="rId4" tooltip="" action="ppaction://hlinkfile"/>
              </a:rPr>
              <a:t> </a:t>
            </a:r>
            <a:r>
              <a:rPr lang="en-US" sz="1800"/>
              <a:t>https://www.science.org/content/page/science-journals-editorial-policies</a:t>
            </a:r>
            <a:endParaRPr lang="en-US" sz="1800"/>
          </a:p>
          <a:p>
            <a:r>
              <a:rPr lang="en-US" sz="2000">
                <a:hlinkClick r:id="rId5" tooltip="" action="ppaction://hlinkfile"/>
              </a:rPr>
              <a:t>Wiley </a:t>
            </a:r>
            <a:r>
              <a:rPr lang="en-US" sz="1800"/>
              <a:t>https://authorservices.wiley.com/ethics-guidelines/index.html</a:t>
            </a:r>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should AI-generated content be cited in research papers?</a:t>
            </a:r>
            <a:endParaRPr lang="en-US"/>
          </a:p>
        </p:txBody>
      </p:sp>
      <p:sp>
        <p:nvSpPr>
          <p:cNvPr id="3" name="Content Placeholder 2"/>
          <p:cNvSpPr>
            <a:spLocks noGrp="1"/>
          </p:cNvSpPr>
          <p:nvPr>
            <p:ph idx="1"/>
          </p:nvPr>
        </p:nvSpPr>
        <p:spPr/>
        <p:txBody>
          <a:bodyPr/>
          <a:p>
            <a:r>
              <a:rPr lang="en-US"/>
              <a:t>Guidance will likely develop as AI systems evolve, but some leading style guides have offered recommendations:</a:t>
            </a:r>
            <a:endParaRPr lang="en-US"/>
          </a:p>
          <a:p>
            <a:endParaRPr lang="en-US"/>
          </a:p>
          <a:p>
            <a:r>
              <a:rPr lang="en-US"/>
              <a:t>APA Style</a:t>
            </a:r>
            <a:endParaRPr lang="en-US"/>
          </a:p>
          <a:p>
            <a:r>
              <a:rPr lang="en-US"/>
              <a:t>The Chicago Manual of Style</a:t>
            </a:r>
            <a:endParaRPr lang="en-US"/>
          </a:p>
          <a:p>
            <a:r>
              <a:rPr lang="en-US"/>
              <a:t>MLA Style Guide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Tools for researchers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Citation example </a:t>
            </a:r>
            <a:endParaRPr lang="en-US"/>
          </a:p>
        </p:txBody>
      </p:sp>
      <p:pic>
        <p:nvPicPr>
          <p:cNvPr id="4" name="Content Placeholder 3"/>
          <p:cNvPicPr>
            <a:picLocks noChangeAspect="1"/>
          </p:cNvPicPr>
          <p:nvPr>
            <p:ph idx="1"/>
          </p:nvPr>
        </p:nvPicPr>
        <p:blipFill>
          <a:blip r:embed="rId1"/>
          <a:stretch>
            <a:fillRect/>
          </a:stretch>
        </p:blipFill>
        <p:spPr>
          <a:xfrm>
            <a:off x="2296795" y="1829435"/>
            <a:ext cx="7597140" cy="4343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APA style </a:t>
            </a:r>
            <a:endParaRPr lang="en-US"/>
          </a:p>
        </p:txBody>
      </p:sp>
      <p:sp>
        <p:nvSpPr>
          <p:cNvPr id="3" name="Content Placeholder 2"/>
          <p:cNvSpPr>
            <a:spLocks noGrp="1"/>
          </p:cNvSpPr>
          <p:nvPr>
            <p:ph idx="1"/>
          </p:nvPr>
        </p:nvSpPr>
        <p:spPr/>
        <p:txBody>
          <a:bodyPr>
            <a:normAutofit fontScale="60000"/>
          </a:bodyPr>
          <a:p>
            <a:r>
              <a:rPr lang="en-US"/>
              <a:t>Author: The author of the model is OpenAI.</a:t>
            </a:r>
            <a:endParaRPr lang="en-US"/>
          </a:p>
          <a:p>
            <a:endParaRPr lang="en-US"/>
          </a:p>
          <a:p>
            <a:r>
              <a:rPr lang="en-US"/>
              <a:t>Date: The date is the year of the version you used. Following the template in Section 10.10, you need to include only the year, not the exact date. The version number provides the specific date information a reader might need.</a:t>
            </a:r>
            <a:endParaRPr lang="en-US"/>
          </a:p>
          <a:p>
            <a:endParaRPr lang="en-US"/>
          </a:p>
          <a:p>
            <a:r>
              <a:rPr lang="en-US"/>
              <a:t>Title: The name of the model is “ChatGPT,” so that serves as the title and is italicized in your reference, as shown in the template. Although OpenAI labels unique iterations (i.e., ChatGPT-3, ChatGPT-4), they are using “ChatGPT” as the general name of the model, with updates identified with version numbers.</a:t>
            </a:r>
            <a:endParaRPr lang="en-US"/>
          </a:p>
          <a:p>
            <a:endParaRPr lang="en-US"/>
          </a:p>
          <a:p>
            <a:r>
              <a:rPr lang="en-US"/>
              <a:t>The version number is included after the title in parentheses. The format for the version number in ChatGPT references includes the date because that is how OpenAI is labeling the versions. Different large language models or software might use different version numbering; use the version number in the format the author or publisher provides, which may be a numbering system (e.g., Version 2.0) or other methods.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Should I disclose the use of generative AI in a research paper?</a:t>
            </a:r>
            <a:endParaRPr lang="en-US"/>
          </a:p>
        </p:txBody>
      </p:sp>
      <p:sp>
        <p:nvSpPr>
          <p:cNvPr id="3" name="Content Placeholder 2"/>
          <p:cNvSpPr>
            <a:spLocks noGrp="1"/>
          </p:cNvSpPr>
          <p:nvPr>
            <p:ph idx="1"/>
          </p:nvPr>
        </p:nvSpPr>
        <p:spPr/>
        <p:txBody>
          <a:bodyPr/>
          <a:p>
            <a:r>
              <a:rPr lang="en-US"/>
              <a:t>Yes. Most academic publishers require researchers using AI tools to document this use in the methods or acknowledgements sections of their papers. </a:t>
            </a:r>
            <a:endParaRPr lang="en-US"/>
          </a:p>
          <a:p>
            <a:r>
              <a:rPr lang="en-US"/>
              <a:t>You should review the specific guidelines of the target publisher to determine what is required.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writing grant applications?</a:t>
            </a:r>
            <a:endParaRPr lang="en-US"/>
          </a:p>
        </p:txBody>
      </p:sp>
      <p:sp>
        <p:nvSpPr>
          <p:cNvPr id="3" name="Content Placeholder 2"/>
          <p:cNvSpPr>
            <a:spLocks noGrp="1"/>
          </p:cNvSpPr>
          <p:nvPr>
            <p:ph idx="1"/>
          </p:nvPr>
        </p:nvSpPr>
        <p:spPr/>
        <p:txBody>
          <a:bodyPr/>
          <a:p>
            <a:r>
              <a:rPr lang="en-US"/>
              <a:t>You should review the specific policies of potential funders to determine if the use of AI is permitted. </a:t>
            </a:r>
            <a:endParaRPr lang="en-US"/>
          </a:p>
          <a:p>
            <a:r>
              <a:rPr lang="en-US"/>
              <a:t>The National Institutes of Health (NIH) advises caution: “If you use an AI tool to help write your application, you also do so at your own risk,” as these tools may inadvertently introduce issues associated with research misconduct, such as plagiarism or fabrication.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the peer review process?</a:t>
            </a:r>
            <a:endParaRPr lang="en-US"/>
          </a:p>
        </p:txBody>
      </p:sp>
      <p:sp>
        <p:nvSpPr>
          <p:cNvPr id="3" name="Content Placeholder 2"/>
          <p:cNvSpPr>
            <a:spLocks noGrp="1"/>
          </p:cNvSpPr>
          <p:nvPr>
            <p:ph idx="1"/>
          </p:nvPr>
        </p:nvSpPr>
        <p:spPr/>
        <p:txBody>
          <a:bodyPr/>
          <a:p>
            <a:r>
              <a:rPr lang="en-US"/>
              <a:t>Many funders have not yet published policies on the use of AI in the peer review process. However, the National Institutes of Health (NIH) has prohibited such use “for analyzing and formulating peer review critiques for grant applications and R&amp;D contract proposals.” You should carefully review the specific policies of funders to determine their stance on the use of AI</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Are there AI safety concerns or potential risks I should be aware of?</a:t>
            </a:r>
            <a:endParaRPr lang="en-US"/>
          </a:p>
        </p:txBody>
      </p:sp>
      <p:sp>
        <p:nvSpPr>
          <p:cNvPr id="3" name="Content Placeholder 2"/>
          <p:cNvSpPr>
            <a:spLocks noGrp="1"/>
          </p:cNvSpPr>
          <p:nvPr>
            <p:ph idx="1"/>
          </p:nvPr>
        </p:nvSpPr>
        <p:spPr/>
        <p:txBody>
          <a:bodyPr>
            <a:normAutofit fontScale="80000"/>
          </a:bodyPr>
          <a:p>
            <a:r>
              <a:rPr lang="en-US"/>
              <a:t>Yes. Some of the primary safety issues and risks include the following:</a:t>
            </a:r>
            <a:endParaRPr lang="en-US"/>
          </a:p>
          <a:p>
            <a:pPr lvl="1"/>
            <a:r>
              <a:rPr lang="en-US"/>
              <a:t>Bias and discrimination: The potential for AI systems to exhibit unfair or discriminatory behavior.</a:t>
            </a:r>
            <a:endParaRPr lang="en-US"/>
          </a:p>
          <a:p>
            <a:pPr lvl="1"/>
            <a:r>
              <a:rPr lang="en-US"/>
              <a:t>Misinformation, impersonation, and manipulation: The risk of AI systems disseminating false or misleading information, or being used to deceive or manipulate individuals.</a:t>
            </a:r>
            <a:endParaRPr lang="en-US"/>
          </a:p>
          <a:p>
            <a:pPr lvl="1"/>
            <a:r>
              <a:rPr lang="en-US"/>
              <a:t>Research and IP compliance: The necessity for AI systems to adhere to legal and ethical guidelines when utilizing proprietary information or conducting research.</a:t>
            </a:r>
            <a:endParaRPr lang="en-US"/>
          </a:p>
          <a:p>
            <a:pPr lvl="1"/>
            <a:r>
              <a:rPr lang="en-US"/>
              <a:t>Security vulnerabilities: The susceptibility of AI systems to hacking or unauthorized access.</a:t>
            </a:r>
            <a:endParaRPr lang="en-US"/>
          </a:p>
          <a:p>
            <a:pPr lvl="1"/>
            <a:r>
              <a:rPr lang="en-US"/>
              <a:t>Unpredictability: The difficulty in predicting the behavior or outcomes of AI systems.</a:t>
            </a:r>
            <a:endParaRPr lang="en-US"/>
          </a:p>
          <a:p>
            <a:pPr lvl="1"/>
            <a:r>
              <a:rPr lang="en-US"/>
              <a:t>Overreliance: The risk of relying excessively on AI systems without considering their limitations or potential errors.</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Initial guidelines for the use of Generative AI tools </a:t>
            </a:r>
            <a:endParaRPr lang="en-US"/>
          </a:p>
        </p:txBody>
      </p:sp>
      <p:sp>
        <p:nvSpPr>
          <p:cNvPr id="3" name="Content Placeholder 2"/>
          <p:cNvSpPr>
            <a:spLocks noGrp="1"/>
          </p:cNvSpPr>
          <p:nvPr>
            <p:ph idx="1"/>
          </p:nvPr>
        </p:nvSpPr>
        <p:spPr/>
        <p:txBody>
          <a:bodyPr>
            <a:normAutofit fontScale="70000"/>
          </a:bodyPr>
          <a:p>
            <a:r>
              <a:rPr lang="en-US"/>
              <a:t>Protect confidential data</a:t>
            </a:r>
            <a:endParaRPr lang="en-US"/>
          </a:p>
          <a:p>
            <a:pPr lvl="1"/>
            <a:r>
              <a:rPr lang="en-US"/>
              <a:t>You should not enter data classified as confidential </a:t>
            </a:r>
            <a:r>
              <a:rPr lang="en-US" sz="2400"/>
              <a:t>into publicly-available Generative AI tools</a:t>
            </a:r>
            <a:endParaRPr lang="en-US" sz="2400"/>
          </a:p>
          <a:p>
            <a:r>
              <a:rPr lang="en-US"/>
              <a:t>Review content before publication</a:t>
            </a:r>
            <a:endParaRPr lang="en-US"/>
          </a:p>
          <a:p>
            <a:pPr lvl="1"/>
            <a:r>
              <a:rPr lang="en-US"/>
              <a:t>AI-generated content can be inaccurate, misleading, or entirely fabricated (sometimes called “hallucinations”) or may contain copyrighted material. You are responsible for any content that you publish that includes AI-generated material.</a:t>
            </a:r>
            <a:endParaRPr lang="en-US"/>
          </a:p>
          <a:p>
            <a:r>
              <a:rPr lang="en-US"/>
              <a:t>Adhere to existing academic policy</a:t>
            </a:r>
            <a:endParaRPr lang="en-US"/>
          </a:p>
          <a:p>
            <a:pPr lvl="1"/>
            <a:r>
              <a:rPr lang="en-US"/>
              <a:t>Review your School’s student and faculty handbooks and policies. </a:t>
            </a:r>
            <a:endParaRPr lang="en-US"/>
          </a:p>
          <a:p>
            <a:pPr lvl="1"/>
            <a:r>
              <a:rPr lang="en-US"/>
              <a:t>We expect that Schools will be developing and updating their policies as we better understand the implications of using Generative AI tools. </a:t>
            </a:r>
            <a:endParaRPr lang="en-US"/>
          </a:p>
          <a:p>
            <a:pPr lvl="1"/>
            <a:r>
              <a:rPr lang="en-US"/>
              <a:t>In the meantime, faculty should be clear with students they’re teaching and advising about their policies on permitted uses, if any, of Generative AI in classes and on academic work. </a:t>
            </a:r>
            <a:endParaRPr lang="en-US"/>
          </a:p>
          <a:p>
            <a:pPr lvl="1"/>
            <a:r>
              <a:rPr lang="en-US"/>
              <a:t>Students are also encouraged to ask their instructors for clarification about these policies as needed.</a:t>
            </a:r>
            <a:endParaRPr lang="en-US"/>
          </a:p>
          <a:p>
            <a:pPr lvl="1"/>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Comparasion of AI tools </a:t>
            </a:r>
            <a:endParaRPr lang="en-US"/>
          </a:p>
        </p:txBody>
      </p:sp>
      <p:sp>
        <p:nvSpPr>
          <p:cNvPr id="3" name="Content Placeholder 2"/>
          <p:cNvSpPr>
            <a:spLocks noGrp="1"/>
          </p:cNvSpPr>
          <p:nvPr>
            <p:ph idx="1"/>
          </p:nvPr>
        </p:nvSpPr>
        <p:spPr/>
        <p:txBody>
          <a:bodyPr/>
          <a:p>
            <a:r>
              <a:rPr lang="en-US"/>
              <a:t>https://huit.harvard.edu/ai/tools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Gen AI tools for researchers </a:t>
            </a:r>
            <a:endParaRPr lang="en-US"/>
          </a:p>
        </p:txBody>
      </p:sp>
      <p:sp>
        <p:nvSpPr>
          <p:cNvPr id="5" name="Content Placeholder 4"/>
          <p:cNvSpPr>
            <a:spLocks noGrp="1"/>
          </p:cNvSpPr>
          <p:nvPr>
            <p:ph idx="1"/>
          </p:nvPr>
        </p:nvSpPr>
        <p:spPr/>
        <p:txBody>
          <a:bodyPr/>
          <a:p>
            <a:r>
              <a:rPr lang="en-US"/>
              <a:t>www.heuristi.ca</a:t>
            </a:r>
            <a:endParaRPr lang="en-US"/>
          </a:p>
          <a:p>
            <a:r>
              <a:rPr lang="en-US">
                <a:sym typeface="+mn-ea"/>
              </a:rPr>
              <a:t>perplexity AI </a:t>
            </a:r>
            <a:endParaRPr lang="en-US">
              <a:sym typeface="+mn-ea"/>
            </a:endParaRPr>
          </a:p>
          <a:p>
            <a:r>
              <a:rPr lang="en-US"/>
              <a:t>Explain Paper</a:t>
            </a:r>
            <a:endParaRPr lang="en-US"/>
          </a:p>
          <a:p>
            <a:r>
              <a:rPr lang="en-US"/>
              <a:t>Paperbrain</a:t>
            </a:r>
            <a:endParaRPr lang="en-US"/>
          </a:p>
          <a:p>
            <a:r>
              <a:rPr lang="en-US"/>
              <a:t>SCISPACE</a:t>
            </a:r>
            <a:endParaRPr lang="en-US"/>
          </a:p>
          <a:p>
            <a:r>
              <a:rPr lang="en-US"/>
              <a:t>Elicit</a:t>
            </a:r>
            <a:endParaRPr lang="ar-EG"/>
          </a:p>
          <a:p>
            <a:r>
              <a:rPr lang="ar-EG"/>
              <a:t>Quillbot</a:t>
            </a:r>
            <a:endParaRPr lang="ar-EG"/>
          </a:p>
          <a:p>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5903</Words>
  <Application>WPS Presentation</Application>
  <PresentationFormat>Widescreen</PresentationFormat>
  <Paragraphs>116</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Calibri Light</vt:lpstr>
      <vt:lpstr>Calibri</vt:lpstr>
      <vt:lpstr>Microsoft YaHei</vt:lpstr>
      <vt:lpstr>Arial Unicode MS</vt:lpstr>
      <vt:lpstr>Aldhabi</vt:lpstr>
      <vt:lpstr>Times New Roman</vt:lpstr>
      <vt:lpstr>Office Theme</vt:lpstr>
      <vt:lpstr>Generative AI for Researchers</vt:lpstr>
      <vt:lpstr>Tools for researchers </vt:lpstr>
      <vt:lpstr>Gen AI tools for researchers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 AI at academic research </vt:lpstr>
      <vt:lpstr>PowerPoint 演示文稿</vt:lpstr>
      <vt:lpstr>Best Practices</vt:lpstr>
      <vt:lpstr>Can I use generative AI to write and/or develop research papers?</vt:lpstr>
      <vt:lpstr>Sampling of Publisher’s policies available online</vt:lpstr>
      <vt:lpstr>How should AI-generated content be cited in research papers?</vt:lpstr>
      <vt:lpstr>PowerPoint 演示文稿</vt:lpstr>
      <vt:lpstr>PowerPoint 演示文稿</vt:lpstr>
      <vt:lpstr>Should I disclose the use of generative AI in a research paper?</vt:lpstr>
      <vt:lpstr>Can I use AI in writing grant applications?</vt:lpstr>
      <vt:lpstr>Can I use AI in the peer review process?</vt:lpstr>
      <vt:lpstr>Are there AI safety concerns or potential risks I should be aware of?</vt:lpstr>
      <vt:lpstr>Initial guidelines for the use of Generative AI tools </vt:lpstr>
      <vt:lpstr>Comparasion of AI tools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298</cp:revision>
  <dcterms:created xsi:type="dcterms:W3CDTF">2024-07-10T06:40:00Z</dcterms:created>
  <dcterms:modified xsi:type="dcterms:W3CDTF">2024-07-19T09:36:58Z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