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689" r:id="rId4"/>
    <p:sldId id="1379" r:id="rId5"/>
    <p:sldId id="1451" r:id="rId6"/>
    <p:sldId id="1419" r:id="rId7"/>
    <p:sldId id="1387" r:id="rId8"/>
    <p:sldId id="1448" r:id="rId9"/>
    <p:sldId id="1449" r:id="rId10"/>
    <p:sldId id="1450" r:id="rId11"/>
    <p:sldId id="1420" r:id="rId12"/>
    <p:sldId id="1399" r:id="rId13"/>
    <p:sldId id="1386" r:id="rId14"/>
    <p:sldId id="1385" r:id="rId15"/>
    <p:sldId id="1452" r:id="rId16"/>
    <p:sldId id="1384" r:id="rId17"/>
    <p:sldId id="1421" r:id="rId18"/>
    <p:sldId id="1422" r:id="rId19"/>
    <p:sldId id="1383" r:id="rId20"/>
    <p:sldId id="1382" r:id="rId21"/>
    <p:sldId id="1381" r:id="rId22"/>
    <p:sldId id="1380" r:id="rId23"/>
    <p:sldId id="1389" r:id="rId24"/>
    <p:sldId id="1440" r:id="rId25"/>
    <p:sldId id="1441" r:id="rId26"/>
    <p:sldId id="1442" r:id="rId27"/>
    <p:sldId id="1443" r:id="rId28"/>
    <p:sldId id="1439" r:id="rId29"/>
    <p:sldId id="1444" r:id="rId30"/>
    <p:sldId id="1445" r:id="rId31"/>
    <p:sldId id="1446" r:id="rId32"/>
    <p:sldId id="1447" r:id="rId33"/>
    <p:sldId id="1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uthorservices.wiley.com/ethics-guidelines/index.html&#13;" TargetMode="External"/><Relationship Id="rId4" Type="http://schemas.openxmlformats.org/officeDocument/2006/relationships/hyperlink" Target="https://www.science.org/content/page/science-journals-editorial-policies" TargetMode="External"/><Relationship Id="rId3" Type="http://schemas.openxmlformats.org/officeDocument/2006/relationships/hyperlink" Target="https://www.nature.com/nature-portfolio/editorial-policies/ai" TargetMode="External"/><Relationship Id="rId2" Type="http://schemas.openxmlformats.org/officeDocument/2006/relationships/hyperlink" Target="https://jamanetwork.com/journals/jama/fullarticle/2801170&#13;" TargetMode="External"/><Relationship Id="rId1" Type="http://schemas.openxmlformats.org/officeDocument/2006/relationships/hyperlink" Target="https://www.elsevier.com/about/policies-and-standards/publishing-ethics#4-duties-of-authors%20&#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Tools for researchers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FAQs</a:t>
            </a:r>
            <a:endParaRPr lang="en-US"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Best Practices</a:t>
            </a:r>
            <a:endParaRPr lang="en-US"/>
          </a:p>
        </p:txBody>
      </p:sp>
      <p:sp>
        <p:nvSpPr>
          <p:cNvPr id="3" name="Content Placeholder 2"/>
          <p:cNvSpPr>
            <a:spLocks noGrp="1"/>
          </p:cNvSpPr>
          <p:nvPr>
            <p:ph idx="1"/>
          </p:nvPr>
        </p:nvSpPr>
        <p:spPr/>
        <p:txBody>
          <a:bodyPr/>
          <a:p>
            <a:r>
              <a:rPr lang="en-US">
                <a:sym typeface="+mn-ea"/>
              </a:rPr>
              <a:t>Always remember that AI recirculate ideas, and does not generate a novel ones</a:t>
            </a:r>
            <a:endParaRPr lang="en-US"/>
          </a:p>
          <a:p>
            <a:r>
              <a:rPr lang="en-US"/>
              <a:t>Always remember that AI is an enhancer, not a replacement</a:t>
            </a:r>
            <a:endParaRPr lang="en-US"/>
          </a:p>
          <a:p>
            <a:r>
              <a:rPr lang="en-US"/>
              <a:t>Verify results</a:t>
            </a:r>
            <a:r>
              <a:rPr lang="ar-EG" altLang="en-US"/>
              <a:t> </a:t>
            </a:r>
            <a:r>
              <a:rPr lang="en-US" altLang="ar-EG"/>
              <a:t> (always) </a:t>
            </a:r>
            <a:endParaRPr lang="en-US" altLang="ar-EG"/>
          </a:p>
          <a:p>
            <a:r>
              <a:rPr lang="en-US" altLang="ar-EG"/>
              <a:t>Stay informed about the developments in the field</a:t>
            </a:r>
            <a:endParaRPr lang="en-US" altLang="ar-E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Can I use generative AI to write and/or develop research papers?</a:t>
            </a:r>
            <a:endParaRPr lang="en-US"/>
          </a:p>
        </p:txBody>
      </p:sp>
      <p:sp>
        <p:nvSpPr>
          <p:cNvPr id="3" name="Content Placeholder 2"/>
          <p:cNvSpPr>
            <a:spLocks noGrp="1"/>
          </p:cNvSpPr>
          <p:nvPr>
            <p:ph idx="1"/>
          </p:nvPr>
        </p:nvSpPr>
        <p:spPr/>
        <p:txBody>
          <a:bodyPr/>
          <a:p>
            <a:r>
              <a:rPr lang="en-US"/>
              <a:t>Academic publishers / universities have a range of policies on the use of AI in research papers. </a:t>
            </a:r>
            <a:endParaRPr lang="en-US"/>
          </a:p>
          <a:p>
            <a:r>
              <a:rPr lang="en-US"/>
              <a:t>In some cases, publishers </a:t>
            </a:r>
            <a:r>
              <a:rPr lang="en-US">
                <a:sym typeface="+mn-ea"/>
              </a:rPr>
              <a:t>/ universities </a:t>
            </a:r>
            <a:r>
              <a:rPr lang="en-US"/>
              <a:t>may prohibit the use of AI for certain aspects of paper development. </a:t>
            </a:r>
            <a:endParaRPr lang="en-US"/>
          </a:p>
          <a:p>
            <a:r>
              <a:rPr lang="en-US"/>
              <a:t>You should review the specific policies of the target publisher / university to determine what is permitted.</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Sampling of Publisher’s policies available online</a:t>
            </a:r>
            <a:endParaRPr lang="en-US"/>
          </a:p>
        </p:txBody>
      </p:sp>
      <p:sp>
        <p:nvSpPr>
          <p:cNvPr id="3" name="Content Placeholder 2"/>
          <p:cNvSpPr>
            <a:spLocks noGrp="1"/>
          </p:cNvSpPr>
          <p:nvPr>
            <p:ph idx="1"/>
          </p:nvPr>
        </p:nvSpPr>
        <p:spPr/>
        <p:txBody>
          <a:bodyPr>
            <a:normAutofit/>
          </a:bodyPr>
          <a:p>
            <a:r>
              <a:rPr lang="en-US" sz="2000">
                <a:hlinkClick r:id="rId1" action="ppaction://hlinkfile"/>
              </a:rPr>
              <a:t>Elsevier </a:t>
            </a:r>
            <a:r>
              <a:rPr lang="en-US" sz="1800"/>
              <a:t>https://www.elsevier.com/about/policies-and-standards/publishing-ethics#4-duties-of-authors </a:t>
            </a:r>
            <a:endParaRPr lang="en-US" sz="1800"/>
          </a:p>
          <a:p>
            <a:r>
              <a:rPr lang="en-US" sz="2000">
                <a:hlinkClick r:id="rId2" action="ppaction://hlinkfile"/>
              </a:rPr>
              <a:t>JAMA </a:t>
            </a:r>
            <a:r>
              <a:rPr lang="en-US" sz="2000"/>
              <a:t>and the JAMA Network  https://jamanetwork.com/journals/jama/fullarticle/2801170</a:t>
            </a:r>
            <a:endParaRPr lang="en-US" sz="2000"/>
          </a:p>
          <a:p>
            <a:r>
              <a:rPr lang="en-US" sz="2000"/>
              <a:t>PLOS ONE </a:t>
            </a:r>
            <a:r>
              <a:rPr lang="en-US" sz="1400"/>
              <a:t>https://journals.plos.org/plosone/s/ethical-publishing-practice#loc-artificial-intelligence-tools-and-technologies</a:t>
            </a:r>
            <a:endParaRPr lang="en-US" sz="2000"/>
          </a:p>
          <a:p>
            <a:r>
              <a:rPr lang="en-US" sz="2000"/>
              <a:t>Sage  https://us.sagepub.com/en-us/nam/chatgpt-and-generative-ai-0</a:t>
            </a:r>
            <a:endParaRPr lang="en-US" sz="2000"/>
          </a:p>
          <a:p>
            <a:r>
              <a:rPr lang="en-US" sz="2000">
                <a:hlinkClick r:id="rId3" action="ppaction://hlinkfile"/>
              </a:rPr>
              <a:t>Springer Nature</a:t>
            </a:r>
            <a:r>
              <a:rPr lang="en-US" sz="2000"/>
              <a:t> </a:t>
            </a:r>
            <a:r>
              <a:rPr lang="en-US" sz="1600"/>
              <a:t>https://www.nature.com/nature-portfolio/editorial-policies/ai#:~:text=As%20publishers%2C%20we%20strictly%20follow,permit%20its%20use%20for%20publication.</a:t>
            </a:r>
            <a:r>
              <a:rPr lang="en-US" sz="2000"/>
              <a:t> </a:t>
            </a:r>
            <a:endParaRPr lang="en-US" sz="2000"/>
          </a:p>
          <a:p>
            <a:r>
              <a:rPr lang="en-US" sz="2000">
                <a:hlinkClick r:id="rId4" action="ppaction://hlinkfile"/>
              </a:rPr>
              <a:t>Science</a:t>
            </a:r>
            <a:r>
              <a:rPr lang="en-US" sz="1800">
                <a:hlinkClick r:id="rId4" action="ppaction://hlinkfile"/>
              </a:rPr>
              <a:t> </a:t>
            </a:r>
            <a:r>
              <a:rPr lang="en-US" sz="1800"/>
              <a:t>https://www.science.org/content/page/science-journals-editorial-policies</a:t>
            </a:r>
            <a:endParaRPr lang="en-US" sz="1800"/>
          </a:p>
          <a:p>
            <a:r>
              <a:rPr lang="en-US" sz="2000">
                <a:hlinkClick r:id="rId5" action="ppaction://hlinkfile"/>
              </a:rPr>
              <a:t>Wiley </a:t>
            </a:r>
            <a:r>
              <a:rPr lang="en-US" sz="1800"/>
              <a:t>https://authorservices.wiley.com/ethics-guidelines/index.html</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sample of univercity policies available online</a:t>
            </a:r>
            <a:endParaRPr lang="en-US"/>
          </a:p>
        </p:txBody>
      </p:sp>
      <p:sp>
        <p:nvSpPr>
          <p:cNvPr id="3" name="Content Placeholder 2"/>
          <p:cNvSpPr>
            <a:spLocks noGrp="1"/>
          </p:cNvSpPr>
          <p:nvPr>
            <p:ph idx="1"/>
          </p:nvPr>
        </p:nvSpPr>
        <p:spPr/>
        <p:txBody>
          <a:bodyPr>
            <a:normAutofit/>
          </a:bodyPr>
          <a:p>
            <a:r>
              <a:rPr lang="en-US" sz="2400"/>
              <a:t>https://communitystandards.stanford.edu/generative-ai-policy-guidance</a:t>
            </a:r>
            <a:endParaRPr lang="en-US" sz="2400"/>
          </a:p>
          <a:p>
            <a:r>
              <a:rPr lang="en-US" sz="2400"/>
              <a:t>https://guides.library.georgetown.edu/ai/ethics</a:t>
            </a:r>
            <a:endParaRPr lang="en-US" sz="2400"/>
          </a:p>
          <a:p>
            <a:r>
              <a:rPr lang="en-US" sz="2400"/>
              <a:t>https://provost.columbia.edu/content/office-senior-vice-provost/ai-policy</a:t>
            </a:r>
            <a:endParaRPr lang="en-US" sz="2400"/>
          </a:p>
          <a:p>
            <a:r>
              <a:rPr lang="en-US" sz="2400"/>
              <a:t>https://huit.harvard.edu/ai/guidelines</a:t>
            </a:r>
            <a:endParaRPr lang="en-US" sz="2400"/>
          </a:p>
          <a:p>
            <a:r>
              <a:rPr lang="en-US" sz="2400"/>
              <a:t>https://about.open.ac.uk/policies-and-reports/policies-and-statements/gen-ai/generative-ai-students</a:t>
            </a:r>
            <a:endParaRPr lang="en-US" sz="2400"/>
          </a:p>
          <a:p>
            <a:r>
              <a:rPr lang="en-US" sz="2400"/>
              <a:t>https://honorcode.nd.edu/generative-ai-policy-for-students-august-2023/</a:t>
            </a:r>
            <a:endParaRPr lang="en-US" sz="2400"/>
          </a:p>
          <a:p>
            <a:r>
              <a:rPr lang="en-US" sz="2400"/>
              <a:t>https://teaching.iu.edu/resources/generative-ai/policies.html</a:t>
            </a: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should AI-generated content be cited in research papers?</a:t>
            </a:r>
            <a:endParaRPr lang="en-US"/>
          </a:p>
        </p:txBody>
      </p:sp>
      <p:sp>
        <p:nvSpPr>
          <p:cNvPr id="3" name="Content Placeholder 2"/>
          <p:cNvSpPr>
            <a:spLocks noGrp="1"/>
          </p:cNvSpPr>
          <p:nvPr>
            <p:ph idx="1"/>
          </p:nvPr>
        </p:nvSpPr>
        <p:spPr/>
        <p:txBody>
          <a:bodyPr/>
          <a:p>
            <a:r>
              <a:rPr lang="en-US"/>
              <a:t>Guidance will likely develop as AI systems evolve, but some leading style guides have offered recommendations:</a:t>
            </a:r>
            <a:endParaRPr lang="en-US"/>
          </a:p>
          <a:p>
            <a:endParaRPr lang="en-US"/>
          </a:p>
          <a:p>
            <a:r>
              <a:rPr lang="en-US"/>
              <a:t>APA Style</a:t>
            </a:r>
            <a:endParaRPr lang="en-US"/>
          </a:p>
          <a:p>
            <a:r>
              <a:rPr lang="en-US"/>
              <a:t>The Chicago Manual of Style</a:t>
            </a:r>
            <a:endParaRPr lang="en-US"/>
          </a:p>
          <a:p>
            <a:r>
              <a:rPr lang="en-US"/>
              <a:t>MLA Style Guide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Citation example </a:t>
            </a:r>
            <a:endParaRPr lang="en-US"/>
          </a:p>
        </p:txBody>
      </p:sp>
      <p:pic>
        <p:nvPicPr>
          <p:cNvPr id="4" name="Content Placeholder 3"/>
          <p:cNvPicPr>
            <a:picLocks noChangeAspect="1"/>
          </p:cNvPicPr>
          <p:nvPr>
            <p:ph idx="1"/>
          </p:nvPr>
        </p:nvPicPr>
        <p:blipFill>
          <a:blip r:embed="rId1"/>
          <a:stretch>
            <a:fillRect/>
          </a:stretch>
        </p:blipFill>
        <p:spPr>
          <a:xfrm>
            <a:off x="2296795" y="1829435"/>
            <a:ext cx="7597140" cy="4343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APA style </a:t>
            </a:r>
            <a:endParaRPr lang="en-US"/>
          </a:p>
        </p:txBody>
      </p:sp>
      <p:sp>
        <p:nvSpPr>
          <p:cNvPr id="3" name="Content Placeholder 2"/>
          <p:cNvSpPr>
            <a:spLocks noGrp="1"/>
          </p:cNvSpPr>
          <p:nvPr>
            <p:ph idx="1"/>
          </p:nvPr>
        </p:nvSpPr>
        <p:spPr/>
        <p:txBody>
          <a:bodyPr>
            <a:normAutofit fontScale="60000"/>
          </a:bodyPr>
          <a:p>
            <a:r>
              <a:rPr lang="en-US"/>
              <a:t>Author: The author of the model is OpenAI.</a:t>
            </a:r>
            <a:endParaRPr lang="en-US"/>
          </a:p>
          <a:p>
            <a:endParaRPr lang="en-US"/>
          </a:p>
          <a:p>
            <a:r>
              <a:rPr lang="en-US"/>
              <a:t>Date: The date is the year of the version you used. Following the template in Section 10.10, you need to include only the year, not the exact date. The version number provides the specific date information a reader might need.</a:t>
            </a:r>
            <a:endParaRPr lang="en-US"/>
          </a:p>
          <a:p>
            <a:endParaRPr lang="en-US"/>
          </a:p>
          <a:p>
            <a:r>
              <a:rPr lang="en-US"/>
              <a:t>Title: The name of the model is “ChatGPT,” so that serves as the title and is italicized in your reference, as shown in the template. Although OpenAI labels unique iterations (i.e., ChatGPT-3, ChatGPT-4), they are using “ChatGPT” as the general name of the model, with updates identified with version numbers.</a:t>
            </a:r>
            <a:endParaRPr lang="en-US"/>
          </a:p>
          <a:p>
            <a:endParaRPr lang="en-US"/>
          </a:p>
          <a:p>
            <a:r>
              <a:rPr lang="en-US"/>
              <a:t>The version number is included after the title in parentheses. The format for the version number in ChatGPT references includes the date because that is how OpenAI is labeling the versions. Different large language models or software might use different version numbering; use the version number in the format the author or publisher provides, which may be a numbering system (e.g., Version 2.0) or other methods.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Should I disclose the use of generative AI in a research paper?</a:t>
            </a:r>
            <a:endParaRPr lang="en-US"/>
          </a:p>
        </p:txBody>
      </p:sp>
      <p:sp>
        <p:nvSpPr>
          <p:cNvPr id="3" name="Content Placeholder 2"/>
          <p:cNvSpPr>
            <a:spLocks noGrp="1"/>
          </p:cNvSpPr>
          <p:nvPr>
            <p:ph idx="1"/>
          </p:nvPr>
        </p:nvSpPr>
        <p:spPr/>
        <p:txBody>
          <a:bodyPr/>
          <a:p>
            <a:r>
              <a:rPr lang="en-US"/>
              <a:t>Yes. Most academic publishers require researchers using AI tools to document this use in the methods or acknowledgements sections of their papers. </a:t>
            </a:r>
            <a:endParaRPr lang="en-US"/>
          </a:p>
          <a:p>
            <a:r>
              <a:rPr lang="en-US"/>
              <a:t>You should review the specific guidelines of the target publisher to determine what is required.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writing grant applications?</a:t>
            </a:r>
            <a:endParaRPr lang="en-US"/>
          </a:p>
        </p:txBody>
      </p:sp>
      <p:sp>
        <p:nvSpPr>
          <p:cNvPr id="3" name="Content Placeholder 2"/>
          <p:cNvSpPr>
            <a:spLocks noGrp="1"/>
          </p:cNvSpPr>
          <p:nvPr>
            <p:ph idx="1"/>
          </p:nvPr>
        </p:nvSpPr>
        <p:spPr/>
        <p:txBody>
          <a:bodyPr/>
          <a:p>
            <a:r>
              <a:rPr lang="en-US"/>
              <a:t>You should review the specific policies of potential funders to determine if the use of AI is permitted. </a:t>
            </a:r>
            <a:endParaRPr lang="en-US"/>
          </a:p>
          <a:p>
            <a:r>
              <a:rPr lang="en-US"/>
              <a:t>The National Institutes of Health (NIH) advises caution: “If you use an AI tool to help write your application, you also do so at your own risk,” as these tools may inadvertently introduce issues associated with research misconduct, such as plagiarism or fabrication.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Tools for researchers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the peer review process?</a:t>
            </a:r>
            <a:endParaRPr lang="en-US"/>
          </a:p>
        </p:txBody>
      </p:sp>
      <p:sp>
        <p:nvSpPr>
          <p:cNvPr id="3" name="Content Placeholder 2"/>
          <p:cNvSpPr>
            <a:spLocks noGrp="1"/>
          </p:cNvSpPr>
          <p:nvPr>
            <p:ph idx="1"/>
          </p:nvPr>
        </p:nvSpPr>
        <p:spPr/>
        <p:txBody>
          <a:bodyPr/>
          <a:p>
            <a:r>
              <a:rPr lang="en-US"/>
              <a:t>Many funders have not yet published policies on the use of AI in the peer review process. However, the National Institutes of Health (NIH) has prohibited such use “for analyzing and formulating peer review critiques for grant applications and R&amp;D contract proposals.” You should carefully review the specific policies of funders to determine their stance on the use of AI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Are there AI safety concerns or potential risks I should be aware of?</a:t>
            </a:r>
            <a:endParaRPr lang="en-US"/>
          </a:p>
        </p:txBody>
      </p:sp>
      <p:sp>
        <p:nvSpPr>
          <p:cNvPr id="3" name="Content Placeholder 2"/>
          <p:cNvSpPr>
            <a:spLocks noGrp="1"/>
          </p:cNvSpPr>
          <p:nvPr>
            <p:ph idx="1"/>
          </p:nvPr>
        </p:nvSpPr>
        <p:spPr/>
        <p:txBody>
          <a:bodyPr>
            <a:normAutofit fontScale="80000"/>
          </a:bodyPr>
          <a:p>
            <a:r>
              <a:rPr lang="en-US"/>
              <a:t>Yes. Some of the primary safety issues and risks include the following:</a:t>
            </a:r>
            <a:endParaRPr lang="en-US"/>
          </a:p>
          <a:p>
            <a:pPr lvl="1"/>
            <a:r>
              <a:rPr lang="en-US"/>
              <a:t>Bias and discrimination: The potential for AI systems to exhibit unfair or discriminatory behavior.</a:t>
            </a:r>
            <a:endParaRPr lang="en-US"/>
          </a:p>
          <a:p>
            <a:pPr lvl="1"/>
            <a:r>
              <a:rPr lang="en-US"/>
              <a:t>Misinformation, impersonation, and manipulation: The risk of AI systems disseminating false or misleading information, or being used to deceive or manipulate individuals.</a:t>
            </a:r>
            <a:endParaRPr lang="en-US"/>
          </a:p>
          <a:p>
            <a:pPr lvl="1"/>
            <a:r>
              <a:rPr lang="en-US"/>
              <a:t>Research and IP compliance: The necessity for AI systems to adhere to legal and ethical guidelines when utilizing proprietary information or conducting research.</a:t>
            </a:r>
            <a:endParaRPr lang="en-US"/>
          </a:p>
          <a:p>
            <a:pPr lvl="1"/>
            <a:r>
              <a:rPr lang="en-US"/>
              <a:t>Security vulnerabilities: The susceptibility of AI systems to hacking or unauthorized access.</a:t>
            </a:r>
            <a:endParaRPr lang="en-US"/>
          </a:p>
          <a:p>
            <a:pPr lvl="1"/>
            <a:r>
              <a:rPr lang="en-US"/>
              <a:t>Unpredictability: The difficulty in predicting the behavior or outcomes of AI systems.</a:t>
            </a:r>
            <a:endParaRPr lang="en-US"/>
          </a:p>
          <a:p>
            <a:pPr lvl="1"/>
            <a:r>
              <a:rPr lang="en-US"/>
              <a:t>Overreliance: The risk of relying excessively on AI systems without considering their limitations or potential errors.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Initial guidelines for the use of Generative AI tools </a:t>
            </a:r>
            <a:endParaRPr lang="en-US"/>
          </a:p>
        </p:txBody>
      </p:sp>
      <p:sp>
        <p:nvSpPr>
          <p:cNvPr id="3" name="Content Placeholder 2"/>
          <p:cNvSpPr>
            <a:spLocks noGrp="1"/>
          </p:cNvSpPr>
          <p:nvPr>
            <p:ph idx="1"/>
          </p:nvPr>
        </p:nvSpPr>
        <p:spPr/>
        <p:txBody>
          <a:bodyPr>
            <a:normAutofit fontScale="70000"/>
          </a:bodyPr>
          <a:p>
            <a:r>
              <a:rPr lang="en-US"/>
              <a:t>Protect confidential data</a:t>
            </a:r>
            <a:endParaRPr lang="en-US"/>
          </a:p>
          <a:p>
            <a:pPr lvl="1"/>
            <a:r>
              <a:rPr lang="en-US"/>
              <a:t>You should not enter data classified as confidential </a:t>
            </a:r>
            <a:r>
              <a:rPr lang="en-US" sz="2400"/>
              <a:t>into publicly-available Generative AI tools</a:t>
            </a:r>
            <a:endParaRPr lang="en-US" sz="2400"/>
          </a:p>
          <a:p>
            <a:r>
              <a:rPr lang="en-US"/>
              <a:t>Review content before publication</a:t>
            </a:r>
            <a:endParaRPr lang="en-US"/>
          </a:p>
          <a:p>
            <a:pPr lvl="1"/>
            <a:r>
              <a:rPr lang="en-US"/>
              <a:t>AI-generated content can be inaccurate, misleading, or entirely fabricated (sometimes called “hallucinations”) or may contain copyrighted material. You are responsible for any content that you publish that includes AI-generated material.</a:t>
            </a:r>
            <a:endParaRPr lang="en-US"/>
          </a:p>
          <a:p>
            <a:r>
              <a:rPr lang="en-US"/>
              <a:t>Adhere to existing academic policy</a:t>
            </a:r>
            <a:endParaRPr lang="en-US"/>
          </a:p>
          <a:p>
            <a:pPr lvl="1"/>
            <a:r>
              <a:rPr lang="en-US"/>
              <a:t>Review your School’s student and faculty handbooks and policies. </a:t>
            </a:r>
            <a:endParaRPr lang="en-US"/>
          </a:p>
          <a:p>
            <a:pPr lvl="1"/>
            <a:r>
              <a:rPr lang="en-US"/>
              <a:t>We expect that Schools will be developing and updating their policies as we better understand the implications of using Generative AI tools. </a:t>
            </a:r>
            <a:endParaRPr lang="en-US"/>
          </a:p>
          <a:p>
            <a:pPr lvl="1"/>
            <a:r>
              <a:rPr lang="en-US"/>
              <a:t>In the meantime, faculty should be clear with students they’re teaching and advising about their policies on permitted uses, if any, of Generative AI in classes and on academic work. </a:t>
            </a:r>
            <a:endParaRPr lang="en-US"/>
          </a:p>
          <a:p>
            <a:pPr lvl="1"/>
            <a:r>
              <a:rPr lang="en-US"/>
              <a:t>Students are also encouraged to ask their instructors for clarification about these policies as needed.</a:t>
            </a:r>
            <a:endParaRPr lang="en-US"/>
          </a:p>
          <a:p>
            <a:pPr lvl="1"/>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Can professors detect AI writing?</a:t>
            </a:r>
            <a:endParaRPr lang="en-US"/>
          </a:p>
        </p:txBody>
      </p:sp>
      <p:sp>
        <p:nvSpPr>
          <p:cNvPr id="3" name="Content Placeholder 2"/>
          <p:cNvSpPr>
            <a:spLocks noGrp="1"/>
          </p:cNvSpPr>
          <p:nvPr>
            <p:ph idx="1"/>
          </p:nvPr>
        </p:nvSpPr>
        <p:spPr/>
        <p:txBody>
          <a:bodyPr/>
          <a:p>
            <a:r>
              <a:rPr lang="en-US"/>
              <a:t>Yes, they can detect AI writing in several ways. Software programs like </a:t>
            </a:r>
            <a:r>
              <a:rPr lang="en-US" b="1"/>
              <a:t>Turnitin’s </a:t>
            </a:r>
            <a:r>
              <a:rPr lang="en-US"/>
              <a:t>AI Writing Detection can analyze text for signs of AI generation. </a:t>
            </a:r>
            <a:endParaRPr lang="en-US"/>
          </a:p>
          <a:p>
            <a:r>
              <a:rPr lang="en-US"/>
              <a:t>Experienced professors who have read many student papers can often develop a feeling about whether a paper was written by a human or machine.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can AI detect AI contents?!</a:t>
            </a:r>
            <a:endParaRPr lang="en-US"/>
          </a:p>
        </p:txBody>
      </p:sp>
      <p:sp>
        <p:nvSpPr>
          <p:cNvPr id="3" name="Content Placeholder 2"/>
          <p:cNvSpPr>
            <a:spLocks noGrp="1"/>
          </p:cNvSpPr>
          <p:nvPr>
            <p:ph idx="1"/>
          </p:nvPr>
        </p:nvSpPr>
        <p:spPr/>
        <p:txBody>
          <a:bodyPr>
            <a:normAutofit fontScale="90000" lnSpcReduction="10000"/>
          </a:bodyPr>
          <a:p>
            <a:pPr lvl="0"/>
            <a:r>
              <a:rPr lang="en-US"/>
              <a:t>Feature Analysis: AI-generated content often has distinct statistical and linguistic patterns. Algorithms can analyze features like sentence structure, word frequency, and syntax to identify these patterns.</a:t>
            </a:r>
            <a:endParaRPr lang="en-US"/>
          </a:p>
          <a:p>
            <a:pPr lvl="0"/>
            <a:r>
              <a:rPr lang="en-US"/>
              <a:t>Stylometry: Stylometry involves analyzing writing style. AI models can compare the stylistic features of a text with known human and AI-generated samples to detect discrepancies.</a:t>
            </a:r>
            <a:endParaRPr lang="en-US"/>
          </a:p>
          <a:p>
            <a:pPr lvl="0"/>
            <a:r>
              <a:rPr lang="en-US"/>
              <a:t>Language Models: Advanced language models, like GPT-4, can be trained to recognize AI-generated content by exposing them to a large dataset of both human-written and AI-generated text. They learn to identify subtle differences.</a:t>
            </a:r>
            <a:endParaRPr lang="en-US"/>
          </a:p>
          <a:p>
            <a:pPr lvl="0"/>
            <a:r>
              <a:rPr lang="en-US"/>
              <a:t>Metadata Analysis: AI-generated content might contain metadata or formatting characteristics that differ from human-generated content. Analyzing these metadata can help in detection.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can AI detect AI contents?!</a:t>
            </a:r>
            <a:endParaRPr lang="en-US"/>
          </a:p>
        </p:txBody>
      </p:sp>
      <p:sp>
        <p:nvSpPr>
          <p:cNvPr id="3" name="Content Placeholder 2"/>
          <p:cNvSpPr>
            <a:spLocks noGrp="1"/>
          </p:cNvSpPr>
          <p:nvPr>
            <p:ph idx="1"/>
          </p:nvPr>
        </p:nvSpPr>
        <p:spPr/>
        <p:txBody>
          <a:bodyPr/>
          <a:p>
            <a:r>
              <a:rPr lang="en-US"/>
              <a:t>Cross-referencing: AI can cross-reference text with a database of known AI-generated content to check for similarities or repetitions.</a:t>
            </a:r>
            <a:endParaRPr lang="en-US"/>
          </a:p>
          <a:p>
            <a:r>
              <a:rPr lang="en-US"/>
              <a:t>Content Inconsistencies: AI-generated content might lack the depth, coherence, or factual accuracy seen in human-written content. Detecting inconsistencies or shallow content can be a red flag.</a:t>
            </a:r>
            <a:endParaRPr lang="en-US"/>
          </a:p>
          <a:p>
            <a:r>
              <a:rPr lang="en-US"/>
              <a:t>Watermarking: Some AI systems can embed invisible watermarks in the content they generate, which can later be detected to verify the source.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meta data and water marks </a:t>
            </a:r>
            <a:endParaRPr lang="en-US"/>
          </a:p>
        </p:txBody>
      </p:sp>
      <p:pic>
        <p:nvPicPr>
          <p:cNvPr id="4" name="Content Placeholder 3"/>
          <p:cNvPicPr>
            <a:picLocks noChangeAspect="1"/>
          </p:cNvPicPr>
          <p:nvPr>
            <p:ph idx="1"/>
          </p:nvPr>
        </p:nvPicPr>
        <p:blipFill>
          <a:blip r:embed="rId1"/>
          <a:stretch>
            <a:fillRect/>
          </a:stretch>
        </p:blipFill>
        <p:spPr>
          <a:xfrm>
            <a:off x="4385945" y="1825625"/>
            <a:ext cx="3418840"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if your content is falsely classified as AI-generated?!</a:t>
            </a:r>
            <a:endParaRPr lang="en-US"/>
          </a:p>
        </p:txBody>
      </p:sp>
      <p:sp>
        <p:nvSpPr>
          <p:cNvPr id="3" name="Content Placeholder 2"/>
          <p:cNvSpPr>
            <a:spLocks noGrp="1"/>
          </p:cNvSpPr>
          <p:nvPr>
            <p:ph idx="1"/>
          </p:nvPr>
        </p:nvSpPr>
        <p:spPr/>
        <p:txBody>
          <a:bodyPr/>
          <a:p>
            <a:r>
              <a:rPr lang="en-US"/>
              <a:t>Understand the Criteria: Understand the specific criteria and methods used by the AI tool that classified your content. This can help you identify why your content might have been flagged.</a:t>
            </a:r>
            <a:endParaRPr lang="en-US"/>
          </a:p>
          <a:p>
            <a:r>
              <a:rPr lang="en-US"/>
              <a:t>Provide Proof of Authorship</a:t>
            </a:r>
            <a:endParaRPr lang="en-US"/>
          </a:p>
          <a:p>
            <a:pPr lvl="1"/>
            <a:r>
              <a:rPr lang="en-US"/>
              <a:t>Drafting History: Share the drafting history or version history of the document if it's available. Many writing tools and platforms keep track of revisions and can show the progression of your work.</a:t>
            </a:r>
            <a:endParaRPr lang="en-US"/>
          </a:p>
          <a:p>
            <a:pPr lvl="1"/>
            <a:r>
              <a:rPr lang="en-US"/>
              <a:t>Supporting Documents: Provide notes, outlines, or research materials that show your thought process and work leading up to the final content.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a:bodyPr>
          <a:p>
            <a:r>
              <a:rPr lang="en-US"/>
              <a:t>Request a Review</a:t>
            </a:r>
            <a:endParaRPr lang="en-US"/>
          </a:p>
          <a:p>
            <a:pPr lvl="1"/>
            <a:r>
              <a:rPr lang="en-US"/>
              <a:t>Manual Review: Request a manual review by a human expert. Most detection tools and services offer this option for disputed cases.</a:t>
            </a:r>
            <a:endParaRPr lang="en-US"/>
          </a:p>
          <a:p>
            <a:pPr lvl="1"/>
            <a:r>
              <a:rPr lang="en-US"/>
              <a:t>Detailed Explanation: Provide a detailed explanation of your writing process, including any unique stylistic choices or sources you used.</a:t>
            </a:r>
            <a:endParaRPr lang="en-US"/>
          </a:p>
          <a:p>
            <a:pPr lvl="0"/>
            <a:r>
              <a:rPr lang="en-US"/>
              <a:t>Modify Your Content</a:t>
            </a:r>
            <a:endParaRPr lang="en-US"/>
          </a:p>
          <a:p>
            <a:pPr lvl="1"/>
            <a:r>
              <a:rPr lang="en-US"/>
              <a:t>Edit for Clarity: Make edits to your content to reduce the likelihood of it being flagged. This could involve varying sentence structure, enhancing coherence, and adding personal touches that highlight human authorship.</a:t>
            </a:r>
            <a:endParaRPr lang="en-US"/>
          </a:p>
          <a:p>
            <a:pPr lvl="1"/>
            <a:r>
              <a:rPr lang="en-US"/>
              <a:t>Avoid Common Patterns: Be aware of and avoid writing patterns that AI models commonly produce.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lnSpcReduction="10000"/>
          </a:bodyPr>
          <a:p>
            <a:r>
              <a:rPr lang="en-US"/>
              <a:t>Communicate with the Platform</a:t>
            </a:r>
            <a:endParaRPr lang="en-US"/>
          </a:p>
          <a:p>
            <a:pPr lvl="1"/>
            <a:r>
              <a:rPr lang="en-US"/>
              <a:t>Contact Support: Reach out to the support team of the platform or service that classified your content. Provide all relevant information and request a re-evaluation.</a:t>
            </a:r>
            <a:endParaRPr lang="en-US"/>
          </a:p>
          <a:p>
            <a:pPr lvl="1"/>
            <a:r>
              <a:rPr lang="en-US"/>
              <a:t>Feedback Loop: If possible, offer feedback to improve the AI detection tool. This can help reduce false positives for you and other users in the future</a:t>
            </a:r>
            <a:endParaRPr lang="en-US"/>
          </a:p>
          <a:p>
            <a:pPr lvl="0"/>
            <a:r>
              <a:rPr lang="en-US"/>
              <a:t>Legal and Academic Considerations</a:t>
            </a:r>
            <a:endParaRPr lang="en-US"/>
          </a:p>
          <a:p>
            <a:pPr lvl="1"/>
            <a:r>
              <a:rPr lang="en-US"/>
              <a:t>Institutional Guidelines: If the content is for academic or professional purposes, follow the guidelines provided by your institution or employer for such disputes.</a:t>
            </a:r>
            <a:endParaRPr lang="en-US"/>
          </a:p>
          <a:p>
            <a:pPr lvl="1"/>
            <a:r>
              <a:rPr lang="en-US"/>
              <a:t>Legal Advice: In rare cases where false classification has significant repercussions, consider seeking legal advice.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Gen AI tools for researchers </a:t>
            </a:r>
            <a:endParaRPr lang="en-US"/>
          </a:p>
        </p:txBody>
      </p:sp>
      <p:sp>
        <p:nvSpPr>
          <p:cNvPr id="5" name="Content Placeholder 4"/>
          <p:cNvSpPr>
            <a:spLocks noGrp="1"/>
          </p:cNvSpPr>
          <p:nvPr>
            <p:ph sz="half" idx="1"/>
          </p:nvPr>
        </p:nvSpPr>
        <p:spPr/>
        <p:txBody>
          <a:bodyPr>
            <a:normAutofit fontScale="80000"/>
          </a:bodyPr>
          <a:p>
            <a:r>
              <a:rPr lang="en-US"/>
              <a:t>heuristi.ca</a:t>
            </a:r>
            <a:endParaRPr lang="en-US"/>
          </a:p>
          <a:p>
            <a:r>
              <a:rPr lang="en-US">
                <a:sym typeface="+mn-ea"/>
              </a:rPr>
              <a:t>perplexity AI </a:t>
            </a:r>
            <a:endParaRPr lang="en-US">
              <a:sym typeface="+mn-ea"/>
            </a:endParaRPr>
          </a:p>
          <a:p>
            <a:r>
              <a:rPr lang="en-US"/>
              <a:t>Explain Paper</a:t>
            </a:r>
            <a:endParaRPr lang="en-US"/>
          </a:p>
          <a:p>
            <a:r>
              <a:rPr lang="en-US"/>
              <a:t>Paperbrain</a:t>
            </a:r>
            <a:endParaRPr lang="en-US"/>
          </a:p>
          <a:p>
            <a:r>
              <a:rPr lang="en-US"/>
              <a:t>SCISPACE</a:t>
            </a:r>
            <a:endParaRPr lang="en-US"/>
          </a:p>
          <a:p>
            <a:r>
              <a:rPr lang="en-US"/>
              <a:t>Elicit</a:t>
            </a:r>
            <a:endParaRPr lang="ar-EG"/>
          </a:p>
          <a:p>
            <a:r>
              <a:rPr lang="ar-EG"/>
              <a:t>Quillbot</a:t>
            </a:r>
            <a:endParaRPr lang="ar-EG"/>
          </a:p>
          <a:p>
            <a:r>
              <a:rPr lang="ar-EG"/>
              <a:t>ideogram.ai</a:t>
            </a:r>
            <a:endParaRPr lang="ar-EG"/>
          </a:p>
          <a:p>
            <a:r>
              <a:rPr lang="ar-EG"/>
              <a:t>canva.com</a:t>
            </a:r>
            <a:r>
              <a:rPr lang="en-US" altLang="ar-EG"/>
              <a:t> </a:t>
            </a:r>
            <a:endParaRPr lang="ar-EG"/>
          </a:p>
          <a:p>
            <a:r>
              <a:rPr lang="ar-EG"/>
              <a:t>claude.ai</a:t>
            </a:r>
            <a:endParaRPr lang="ar-EG"/>
          </a:p>
          <a:p>
            <a:endParaRPr lang="ar-EG"/>
          </a:p>
          <a:p>
            <a:endParaRPr lang="ar-EG"/>
          </a:p>
        </p:txBody>
      </p:sp>
      <p:sp>
        <p:nvSpPr>
          <p:cNvPr id="2" name="Content Placeholder 1"/>
          <p:cNvSpPr>
            <a:spLocks noGrp="1"/>
          </p:cNvSpPr>
          <p:nvPr>
            <p:ph sz="half" idx="2"/>
          </p:nvPr>
        </p:nvSpPr>
        <p:spPr/>
        <p:txBody>
          <a:bodyPr/>
          <a:p>
            <a:r>
              <a:rPr lang="en-US"/>
              <a:t>semanticscholar.org</a:t>
            </a:r>
            <a:endParaRPr lang="en-US"/>
          </a:p>
          <a:p>
            <a:r>
              <a:rPr lang="en-US"/>
              <a:t>maestra.ai </a:t>
            </a:r>
            <a:r>
              <a:rPr lang="en-US" sz="2000"/>
              <a:t>Transcribe Interviews with AI</a:t>
            </a:r>
            <a:endParaRPr lang="en-US" sz="2000"/>
          </a:p>
          <a:p>
            <a:r>
              <a:rPr lang="en-US"/>
              <a:t>paperpal.com</a:t>
            </a:r>
            <a:endParaRPr lang="en-US"/>
          </a:p>
          <a:p>
            <a:r>
              <a:rPr lang="en-US"/>
              <a:t>jenni.ai</a:t>
            </a:r>
            <a:endParaRPr lang="en-US"/>
          </a:p>
          <a:p>
            <a:r>
              <a:rPr lang="en-US"/>
              <a:t>semihuman.ai</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p>
            <a:r>
              <a:rPr lang="en-US"/>
              <a:t>Preventive procedure</a:t>
            </a:r>
            <a:endParaRPr lang="en-US"/>
          </a:p>
          <a:p>
            <a:pPr lvl="1"/>
            <a:r>
              <a:rPr lang="en-US"/>
              <a:t>Transparency: Be transparent about your writing process from the start, especially if your content will be subject to scrutiny.</a:t>
            </a:r>
            <a:endParaRPr lang="en-US"/>
          </a:p>
          <a:p>
            <a:pPr lvl="1"/>
            <a:r>
              <a:rPr lang="en-US"/>
              <a:t>Documentation: Keep thorough documentation of your work process, including drafts, sources, and correspondence related to the content creation.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To minimize false positives in your content</a:t>
            </a:r>
            <a:endParaRPr lang="en-US"/>
          </a:p>
        </p:txBody>
      </p:sp>
      <p:sp>
        <p:nvSpPr>
          <p:cNvPr id="3" name="Content Placeholder 2"/>
          <p:cNvSpPr>
            <a:spLocks noGrp="1"/>
          </p:cNvSpPr>
          <p:nvPr>
            <p:ph idx="1"/>
          </p:nvPr>
        </p:nvSpPr>
        <p:spPr/>
        <p:txBody>
          <a:bodyPr>
            <a:normAutofit fontScale="80000"/>
          </a:bodyPr>
          <a:p>
            <a:r>
              <a:rPr lang="en-US"/>
              <a:t>Don’t overuse LLMs: Overusing large language models (LLMs) can have unintended consequences.</a:t>
            </a:r>
            <a:endParaRPr lang="en-US"/>
          </a:p>
          <a:p>
            <a:r>
              <a:rPr lang="en-US"/>
              <a:t>Diverse Vocabulary: Use a wide range of vocabulary and avoid overusing specific terms associated with AI-generated content. This diversity helps differentiate your writing.</a:t>
            </a:r>
            <a:endParaRPr lang="en-US"/>
          </a:p>
          <a:p>
            <a:r>
              <a:rPr lang="en-US"/>
              <a:t>Human-Like Patterns: Emulate natural writing patterns. AI-generated text often lacks the nuances and imperfections found in human writing. Inject personality and authenticity into your content.</a:t>
            </a:r>
            <a:endParaRPr lang="en-US"/>
          </a:p>
          <a:p>
            <a:r>
              <a:rPr lang="en-US"/>
              <a:t>Avoid Templates: Steer clear of common templates or boilerplate phrases. AI models may recognize these patterns and trigger false positives.</a:t>
            </a:r>
            <a:endParaRPr lang="en-US"/>
          </a:p>
          <a:p>
            <a:r>
              <a:rPr lang="en-US"/>
              <a:t>Proofread and Revise: Carefully review your work. Look for unintentional similarities to AI-generated text. Make minor adjustments to reduce false positives.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Tools summary / comparison </a:t>
            </a:r>
            <a:endParaRPr lang="en-US"/>
          </a:p>
        </p:txBody>
      </p:sp>
      <p:sp>
        <p:nvSpPr>
          <p:cNvPr id="6" name="Content Placeholder 5"/>
          <p:cNvSpPr>
            <a:spLocks noGrp="1"/>
          </p:cNvSpPr>
          <p:nvPr>
            <p:ph idx="1"/>
          </p:nvPr>
        </p:nvSpPr>
        <p:spPr/>
        <p:txBody>
          <a:bodyPr/>
          <a:p>
            <a:r>
              <a:rPr lang="en-US"/>
              <a:t>https://guides.library.georgetown.edu/ai/tools</a:t>
            </a:r>
            <a:endParaRPr lang="en-US"/>
          </a:p>
          <a:p>
            <a:r>
              <a:rPr lang="en-US">
                <a:sym typeface="+mn-ea"/>
              </a:rPr>
              <a:t>https://huit.harvard.edu/ai/tools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Gen AI at academic research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 AI at academic research </a:t>
            </a:r>
            <a:endParaRPr lang="en-US"/>
          </a:p>
        </p:txBody>
      </p:sp>
      <p:sp>
        <p:nvSpPr>
          <p:cNvPr id="3" name="Content Placeholder 2"/>
          <p:cNvSpPr>
            <a:spLocks noGrp="1"/>
          </p:cNvSpPr>
          <p:nvPr>
            <p:ph idx="1"/>
          </p:nvPr>
        </p:nvSpPr>
        <p:spPr/>
        <p:txBody>
          <a:bodyPr/>
          <a:p>
            <a:r>
              <a:rPr lang="en-US"/>
              <a:t>Use AI responsibly </a:t>
            </a:r>
            <a:endParaRPr lang="en-US"/>
          </a:p>
          <a:p>
            <a:r>
              <a:rPr lang="en-US"/>
              <a:t>Use AI to help you brainstorm</a:t>
            </a:r>
            <a:endParaRPr lang="en-US"/>
          </a:p>
          <a:p>
            <a:r>
              <a:rPr lang="en-US"/>
              <a:t>Use AI to gather and analyze data</a:t>
            </a:r>
            <a:endParaRPr lang="en-US"/>
          </a:p>
          <a:p>
            <a:r>
              <a:rPr lang="en-US"/>
              <a:t>Use AI to help verify your findings and enhance transparency</a:t>
            </a:r>
            <a:endParaRPr lang="en-US"/>
          </a:p>
          <a:p>
            <a:r>
              <a:rPr lang="en-US"/>
              <a:t>Use AI to predict and then parse reviewer feedback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AI to gather and analyze data</a:t>
            </a:r>
            <a:endParaRPr lang="en-US"/>
          </a:p>
        </p:txBody>
      </p:sp>
      <p:sp>
        <p:nvSpPr>
          <p:cNvPr id="3" name="Content Placeholder 2"/>
          <p:cNvSpPr>
            <a:spLocks noGrp="1"/>
          </p:cNvSpPr>
          <p:nvPr>
            <p:ph idx="1"/>
          </p:nvPr>
        </p:nvSpPr>
        <p:spPr/>
        <p:txBody>
          <a:bodyPr/>
          <a:p>
            <a:r>
              <a:rPr lang="en-US"/>
              <a:t>“What is the best way to collect data on [insert topic]? </a:t>
            </a:r>
            <a:endParaRPr lang="en-US"/>
          </a:p>
          <a:p>
            <a:r>
              <a:rPr lang="en-US"/>
              <a:t>What is the best software to use for this? </a:t>
            </a:r>
            <a:endParaRPr lang="en-US"/>
          </a:p>
          <a:p>
            <a:r>
              <a:rPr lang="en-US"/>
              <a:t>Can you help get that data? </a:t>
            </a:r>
            <a:endParaRPr lang="en-US"/>
          </a:p>
          <a:p>
            <a:r>
              <a:rPr lang="en-US"/>
              <a:t>How do I build the code to get this data? </a:t>
            </a:r>
            <a:endParaRPr lang="en-US"/>
          </a:p>
          <a:p>
            <a:r>
              <a:rPr lang="en-US"/>
              <a:t>What is the best way to analyze this data?</a:t>
            </a:r>
            <a:endParaRPr lang="en-US"/>
          </a:p>
          <a:p>
            <a:r>
              <a:rPr lang="en-US"/>
              <a:t>If you were a skeptical reviewer, what would you also control for with this analysis?”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help verify your findings and enhance transparency</a:t>
            </a:r>
            <a:endParaRPr lang="en-US"/>
          </a:p>
        </p:txBody>
      </p:sp>
      <p:sp>
        <p:nvSpPr>
          <p:cNvPr id="3" name="Content Placeholder 2"/>
          <p:cNvSpPr>
            <a:spLocks noGrp="1"/>
          </p:cNvSpPr>
          <p:nvPr>
            <p:ph idx="1"/>
          </p:nvPr>
        </p:nvSpPr>
        <p:spPr/>
        <p:txBody>
          <a:bodyPr>
            <a:normAutofit fontScale="90000"/>
          </a:bodyPr>
          <a:p>
            <a:r>
              <a:rPr lang="en-US"/>
              <a:t>Can you write summarized notations of this program or of the previous steps so that others can understand what I did here?</a:t>
            </a:r>
            <a:endParaRPr lang="en-US"/>
          </a:p>
          <a:p>
            <a:r>
              <a:rPr lang="en-US"/>
              <a:t>Can we reproduce these findings using a different statistical technique?</a:t>
            </a:r>
            <a:endParaRPr lang="en-US"/>
          </a:p>
          <a:p>
            <a:r>
              <a:rPr lang="en-US"/>
              <a:t>Can you generate a point-by-point summary diary of what I did in the previous month from this calendar?</a:t>
            </a:r>
            <a:endParaRPr lang="en-US"/>
          </a:p>
          <a:p>
            <a:r>
              <a:rPr lang="en-US"/>
              <a:t>Can you create a step-by-step representation of the workflow I used in this study?</a:t>
            </a:r>
            <a:endParaRPr lang="en-US"/>
          </a:p>
          <a:p>
            <a:r>
              <a:rPr lang="en-US"/>
              <a:t>Can you help generate an appendix of the parameters, tests, and configuration settings for this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predict and then parse reviewer feedback</a:t>
            </a:r>
            <a:endParaRPr lang="en-US"/>
          </a:p>
        </p:txBody>
      </p:sp>
      <p:sp>
        <p:nvSpPr>
          <p:cNvPr id="3" name="Content Placeholder 2"/>
          <p:cNvSpPr>
            <a:spLocks noGrp="1"/>
          </p:cNvSpPr>
          <p:nvPr>
            <p:ph idx="1"/>
          </p:nvPr>
        </p:nvSpPr>
        <p:spPr/>
        <p:txBody>
          <a:bodyPr/>
          <a:p>
            <a:r>
              <a:rPr lang="en-US"/>
              <a:t>As a skeptical reviewer who is inclined to reject papers, what potential flaws in my paper do you see? </a:t>
            </a:r>
            <a:endParaRPr lang="en-US"/>
          </a:p>
          <a:p>
            <a:r>
              <a:rPr lang="en-US"/>
              <a:t>How can I minimize those flaws?</a:t>
            </a:r>
            <a:endParaRPr lang="en-US"/>
          </a:p>
          <a:p>
            <a:r>
              <a:rPr lang="en-US"/>
              <a:t>Once you receive reviewer feedback</a:t>
            </a:r>
            <a:endParaRPr lang="en-US"/>
          </a:p>
          <a:p>
            <a:pPr lvl="1"/>
            <a:r>
              <a:rPr lang="en-US"/>
              <a:t>Help me identify key points in this review, listing them from the easiest and quickest comments to address, up to the most challenging and time-consuming reviewer comments.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12805</Words>
  <Application>WPS Presentation</Application>
  <PresentationFormat>Widescreen</PresentationFormat>
  <Paragraphs>226</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Calibri Light</vt:lpstr>
      <vt:lpstr>Calibri</vt:lpstr>
      <vt:lpstr>Microsoft YaHei</vt:lpstr>
      <vt:lpstr>Arial Unicode MS</vt:lpstr>
      <vt:lpstr>Aldhabi</vt:lpstr>
      <vt:lpstr>Office Theme</vt:lpstr>
      <vt:lpstr>Generative AI for Researchers</vt:lpstr>
      <vt:lpstr>Tools for researchers </vt:lpstr>
      <vt:lpstr>Gen AI tools for researchers </vt:lpstr>
      <vt:lpstr>PowerPoint 演示文稿</vt:lpstr>
      <vt:lpstr>Gen AI at academic research </vt:lpstr>
      <vt:lpstr>Gen AI at academic research </vt:lpstr>
      <vt:lpstr>PowerPoint 演示文稿</vt:lpstr>
      <vt:lpstr>PowerPoint 演示文稿</vt:lpstr>
      <vt:lpstr>PowerPoint 演示文稿</vt:lpstr>
      <vt:lpstr>FAQs</vt:lpstr>
      <vt:lpstr>Best Practices</vt:lpstr>
      <vt:lpstr>Can I use generative AI to write and/or develop research papers?</vt:lpstr>
      <vt:lpstr>Sampling of Publisher’s policies available online</vt:lpstr>
      <vt:lpstr>PowerPoint 演示文稿</vt:lpstr>
      <vt:lpstr>How should AI-generated content be cited in research papers?</vt:lpstr>
      <vt:lpstr>APA Citation example </vt:lpstr>
      <vt:lpstr>APA style </vt:lpstr>
      <vt:lpstr>Should I disclose the use of generative AI in a research paper?</vt:lpstr>
      <vt:lpstr>Can I use AI in writing grant applications?</vt:lpstr>
      <vt:lpstr>Can I use AI in the peer review process?</vt:lpstr>
      <vt:lpstr>Are there AI safety concerns or potential risks I should be aware of?</vt:lpstr>
      <vt:lpstr>Initial guidelines for the use of Generative AI tools </vt:lpstr>
      <vt:lpstr>Can professors detect AI writing?</vt:lpstr>
      <vt:lpstr>How can AI detect AI contents?!</vt:lpstr>
      <vt:lpstr>How can AI detect AI contents?!</vt:lpstr>
      <vt:lpstr>meta data and water marks </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328</cp:revision>
  <dcterms:created xsi:type="dcterms:W3CDTF">2024-07-10T06:40:00Z</dcterms:created>
  <dcterms:modified xsi:type="dcterms:W3CDTF">2024-07-23T06:53:00Z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