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8"/>
  </p:notesMasterIdLst>
  <p:sldIdLst>
    <p:sldId id="275" r:id="rId2"/>
    <p:sldId id="277" r:id="rId3"/>
    <p:sldId id="524" r:id="rId4"/>
    <p:sldId id="278" r:id="rId5"/>
    <p:sldId id="339" r:id="rId6"/>
    <p:sldId id="337" r:id="rId7"/>
    <p:sldId id="342" r:id="rId8"/>
    <p:sldId id="279" r:id="rId9"/>
    <p:sldId id="280" r:id="rId10"/>
    <p:sldId id="281" r:id="rId11"/>
    <p:sldId id="282" r:id="rId12"/>
    <p:sldId id="341" r:id="rId13"/>
    <p:sldId id="688" r:id="rId14"/>
    <p:sldId id="340" r:id="rId15"/>
    <p:sldId id="534" r:id="rId16"/>
    <p:sldId id="32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6699" autoAdjust="0"/>
  </p:normalViewPr>
  <p:slideViewPr>
    <p:cSldViewPr snapToGrid="0">
      <p:cViewPr varScale="1">
        <p:scale>
          <a:sx n="160" d="100"/>
          <a:sy n="16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2057ee3b-c1bc-4e6d-9f32-2f06a9bf521c" providerId="ADAL" clId="{044E2132-AB69-4231-AD5C-C411D4532593}"/>
    <pc:docChg chg="delSld modSld">
      <pc:chgData name="Motaz Saad" userId="2057ee3b-c1bc-4e6d-9f32-2f06a9bf521c" providerId="ADAL" clId="{044E2132-AB69-4231-AD5C-C411D4532593}" dt="2023-01-08T11:17:12.418" v="2" actId="47"/>
      <pc:docMkLst>
        <pc:docMk/>
      </pc:docMkLst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7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0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3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4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5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7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1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2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3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4"/>
        </pc:sldMkLst>
      </pc:sldChg>
      <pc:sldChg chg="modSp mod">
        <pc:chgData name="Motaz Saad" userId="2057ee3b-c1bc-4e6d-9f32-2f06a9bf521c" providerId="ADAL" clId="{044E2132-AB69-4231-AD5C-C411D4532593}" dt="2023-01-08T11:16:43.615" v="1" actId="207"/>
        <pc:sldMkLst>
          <pc:docMk/>
          <pc:sldMk cId="0" sldId="275"/>
        </pc:sldMkLst>
        <pc:spChg chg="mod">
          <ac:chgData name="Motaz Saad" userId="2057ee3b-c1bc-4e6d-9f32-2f06a9bf521c" providerId="ADAL" clId="{044E2132-AB69-4231-AD5C-C411D4532593}" dt="2023-01-08T11:16:43.615" v="1" actId="207"/>
          <ac:spMkLst>
            <pc:docMk/>
            <pc:sldMk cId="0" sldId="275"/>
            <ac:spMk id="227" creationId="{00000000-0000-0000-0000-000000000000}"/>
          </ac:spMkLst>
        </pc:spChg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6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7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8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9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1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5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232305749" sldId="311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014114271" sldId="312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3923866517" sldId="313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3914259199" sldId="32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251712409" sldId="32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229765815" sldId="330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4042306098" sldId="331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3589143185" sldId="33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748515245" sldId="33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074621660" sldId="33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189629402" sldId="33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689211635" sldId="33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557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57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47697928" sldId="588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150706266" sldId="598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853033158" sldId="67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361918921" sldId="67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754311896" sldId="676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15358994" sldId="68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35528117" sldId="686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89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0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1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382314549" sldId="697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693614416" sldId="69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4057510644" sldId="69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4069334200" sldId="702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214403549" sldId="703"/>
        </pc:sldMkLst>
      </pc:sldChg>
      <pc:sldMasterChg chg="delSldLayout">
        <pc:chgData name="Motaz Saad" userId="2057ee3b-c1bc-4e6d-9f32-2f06a9bf521c" providerId="ADAL" clId="{044E2132-AB69-4231-AD5C-C411D4532593}" dt="2023-01-08T11:17:12.418" v="2" actId="47"/>
        <pc:sldMasterMkLst>
          <pc:docMk/>
          <pc:sldMasterMk cId="0" sldId="2147483655"/>
        </pc:sldMasterMkLst>
        <pc:sldLayoutChg chg="del">
          <pc:chgData name="Motaz Saad" userId="2057ee3b-c1bc-4e6d-9f32-2f06a9bf521c" providerId="ADAL" clId="{044E2132-AB69-4231-AD5C-C411D4532593}" dt="2023-01-08T11:16:37.030" v="0" actId="2696"/>
          <pc:sldLayoutMkLst>
            <pc:docMk/>
            <pc:sldMasterMk cId="0" sldId="2147483655"/>
            <pc:sldLayoutMk cId="0" sldId="2147483649"/>
          </pc:sldLayoutMkLst>
        </pc:sldLayoutChg>
        <pc:sldLayoutChg chg="del">
          <pc:chgData name="Motaz Saad" userId="2057ee3b-c1bc-4e6d-9f32-2f06a9bf521c" providerId="ADAL" clId="{044E2132-AB69-4231-AD5C-C411D4532593}" dt="2023-01-08T11:17:12.418" v="2" actId="47"/>
          <pc:sldLayoutMkLst>
            <pc:docMk/>
            <pc:sldMasterMk cId="0" sldId="2147483655"/>
            <pc:sldLayoutMk cId="4066183309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5105c6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5105c6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65105c655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5610f9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5610f9d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65610f9d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5610f9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5610f9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65610f9d9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5610f9d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5610f9d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65610f9d9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5610f9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65610f9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65610f9d9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5610f9d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5610f9d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65610f9d9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5610f9d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5610f9d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65610f9d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NAÏVE BAYESIAN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 of posterior probability P(</a:t>
            </a:r>
            <a:r>
              <a:rPr lang="en-US" b="0"/>
              <a:t>Y</a:t>
            </a:r>
            <a:r>
              <a:rPr lang="en-US"/>
              <a:t>/X)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419" y="1010565"/>
            <a:ext cx="7063162" cy="39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5EE9F-CF66-4B82-A964-9D74543F19C4}"/>
              </a:ext>
            </a:extLst>
          </p:cNvPr>
          <p:cNvSpPr txBox="1"/>
          <p:nvPr/>
        </p:nvSpPr>
        <p:spPr>
          <a:xfrm>
            <a:off x="4206355" y="4314614"/>
            <a:ext cx="731290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0.0274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Incomplete training set -&gt; Use </a:t>
            </a:r>
            <a:r>
              <a:rPr lang="en-US" dirty="0" err="1"/>
              <a:t>laplace</a:t>
            </a:r>
            <a:r>
              <a:rPr lang="en-US" dirty="0"/>
              <a:t> correction</a:t>
            </a:r>
            <a:endParaRPr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Continuous numeric attributes -&gt; Use Probability density function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88B27F3-5012-4DF3-BD40-E9F060C3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97" y="0"/>
            <a:ext cx="3967402" cy="22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345F9-9586-49D1-9EAE-653DB6CF8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0126" y="2398755"/>
            <a:ext cx="5663072" cy="2744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6F706-BDBF-4911-99B0-6433ACB3F9D1}"/>
              </a:ext>
            </a:extLst>
          </p:cNvPr>
          <p:cNvSpPr txBox="1"/>
          <p:nvPr/>
        </p:nvSpPr>
        <p:spPr>
          <a:xfrm>
            <a:off x="369147" y="230648"/>
            <a:ext cx="1818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Numerical Predictors	</a:t>
            </a:r>
          </a:p>
        </p:txBody>
      </p:sp>
    </p:spTree>
    <p:extLst>
      <p:ext uri="{BB962C8B-B14F-4D97-AF65-F5344CB8AC3E}">
        <p14:creationId xmlns:p14="http://schemas.microsoft.com/office/powerpoint/2010/main" val="107482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D1A1-1B31-416B-81CD-A25BF122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507" y="2490070"/>
            <a:ext cx="3552613" cy="597000"/>
          </a:xfrm>
        </p:spPr>
        <p:txBody>
          <a:bodyPr/>
          <a:lstStyle/>
          <a:p>
            <a:r>
              <a:rPr lang="en-US" dirty="0"/>
              <a:t>More example NB</a:t>
            </a:r>
          </a:p>
        </p:txBody>
      </p:sp>
    </p:spTree>
    <p:extLst>
      <p:ext uri="{BB962C8B-B14F-4D97-AF65-F5344CB8AC3E}">
        <p14:creationId xmlns:p14="http://schemas.microsoft.com/office/powerpoint/2010/main" val="293448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8F7BC32-02CE-45F9-AE26-52A7A5EA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4" y="1053359"/>
            <a:ext cx="7418399" cy="33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7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39374"/>
              </p:ext>
            </p:extLst>
          </p:nvPr>
        </p:nvGraphicFramePr>
        <p:xfrm>
          <a:off x="201657" y="833613"/>
          <a:ext cx="4824216" cy="347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57900" imgH="4241800" progId="Excel.Sheet.8">
                  <p:embed/>
                </p:oleObj>
              </mc:Choice>
              <mc:Fallback>
                <p:oleObj name="Worksheet" r:id="rId2" imgW="6057900" imgH="4241800" progId="Excel.Sheet.8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57" y="833613"/>
                        <a:ext cx="4824216" cy="347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799476"/>
              </p:ext>
            </p:extLst>
          </p:nvPr>
        </p:nvGraphicFramePr>
        <p:xfrm>
          <a:off x="150516" y="4571348"/>
          <a:ext cx="4728168" cy="40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76800" imgH="393700" progId="Excel.Sheet.8">
                  <p:embed/>
                </p:oleObj>
              </mc:Choice>
              <mc:Fallback>
                <p:oleObj name="Worksheet" r:id="rId4" imgW="4876800" imgH="393700" progId="Excel.Sheet.8">
                  <p:embed/>
                  <p:pic>
                    <p:nvPicPr>
                      <p:cNvPr id="378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16" y="4571348"/>
                        <a:ext cx="4728168" cy="40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86155"/>
              </p:ext>
            </p:extLst>
          </p:nvPr>
        </p:nvGraphicFramePr>
        <p:xfrm>
          <a:off x="5258991" y="2083223"/>
          <a:ext cx="3099302" cy="219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7700" imgH="3149600" progId="Equation.3">
                  <p:embed/>
                </p:oleObj>
              </mc:Choice>
              <mc:Fallback>
                <p:oleObj name="Equation" r:id="rId6" imgW="4457700" imgH="3149600" progId="Equation.3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991" y="2083223"/>
                        <a:ext cx="3099302" cy="2190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779942" y="978323"/>
            <a:ext cx="2057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50" dirty="0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 sz="1050" dirty="0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 sz="1050" dirty="0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543549" y="4397163"/>
            <a:ext cx="2814743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50" dirty="0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 sz="1050" dirty="0"/>
              <a:t>=&gt; Mammals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iling face outline with solid fill">
            <a:extLst>
              <a:ext uri="{FF2B5EF4-FFF2-40B4-BE49-F238E27FC236}">
                <a16:creationId xmlns:a16="http://schemas.microsoft.com/office/drawing/2014/main" id="{04498028-B992-4D44-A11C-D779BC27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825" y="1622181"/>
            <a:ext cx="2370406" cy="2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theorem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5125" y="2233600"/>
            <a:ext cx="24384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5436775" y="1804900"/>
            <a:ext cx="2492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conditional probability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539800" y="2735575"/>
            <a:ext cx="1911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Posterior probability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4151175" y="1376200"/>
            <a:ext cx="1911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of the outcome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4935225" y="2972375"/>
            <a:ext cx="1911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of the conditions</a:t>
            </a:r>
            <a:endParaRPr/>
          </a:p>
        </p:txBody>
      </p:sp>
      <p:cxnSp>
        <p:nvCxnSpPr>
          <p:cNvPr id="247" name="Google Shape;247;p30"/>
          <p:cNvCxnSpPr/>
          <p:nvPr/>
        </p:nvCxnSpPr>
        <p:spPr>
          <a:xfrm flipH="1">
            <a:off x="4263625" y="1940100"/>
            <a:ext cx="14670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0"/>
          <p:cNvCxnSpPr/>
          <p:nvPr/>
        </p:nvCxnSpPr>
        <p:spPr>
          <a:xfrm flipH="1">
            <a:off x="5436775" y="2126350"/>
            <a:ext cx="14670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0"/>
          <p:cNvCxnSpPr>
            <a:stCxn id="246" idx="1"/>
          </p:cNvCxnSpPr>
          <p:nvPr/>
        </p:nvCxnSpPr>
        <p:spPr>
          <a:xfrm rot="10800000">
            <a:off x="4771125" y="2921525"/>
            <a:ext cx="16410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0"/>
          <p:cNvCxnSpPr>
            <a:stCxn id="244" idx="3"/>
          </p:cNvCxnSpPr>
          <p:nvPr/>
        </p:nvCxnSpPr>
        <p:spPr>
          <a:xfrm rot="10800000" flipH="1">
            <a:off x="3451700" y="2763625"/>
            <a:ext cx="180300" cy="1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126582" y="3577829"/>
          <a:ext cx="3274219" cy="85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19100" progId="Equation.3">
                  <p:embed/>
                </p:oleObj>
              </mc:Choice>
              <mc:Fallback>
                <p:oleObj name="Equation" r:id="rId2" imgW="1600200" imgH="419100" progId="Equation.3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582" y="3577829"/>
                        <a:ext cx="3274219" cy="858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48591"/>
              </p:ext>
            </p:extLst>
          </p:nvPr>
        </p:nvGraphicFramePr>
        <p:xfrm>
          <a:off x="4763691" y="1849013"/>
          <a:ext cx="2286000" cy="157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863225" progId="Equation.3">
                  <p:embed/>
                </p:oleObj>
              </mc:Choice>
              <mc:Fallback>
                <p:oleObj name="Equation" r:id="rId4" imgW="1256755" imgH="863225" progId="Equation.3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691" y="1849013"/>
                        <a:ext cx="2286000" cy="1570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144263"/>
            <a:ext cx="76771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1C6E1AA-0997-49F4-B149-686A0509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71475"/>
            <a:ext cx="49911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6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B81BFC8-F666-4F27-884A-72831FA56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1"/>
          <a:stretch/>
        </p:blipFill>
        <p:spPr bwMode="auto">
          <a:xfrm>
            <a:off x="323850" y="463550"/>
            <a:ext cx="875466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B81BFC8-F666-4F27-884A-72831FA56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8590" y="475153"/>
            <a:ext cx="8746960" cy="43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conditional probability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4613" y="697653"/>
            <a:ext cx="5005494" cy="444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record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675" y="2057400"/>
            <a:ext cx="74866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111</Words>
  <Application>Microsoft Office PowerPoint</Application>
  <PresentationFormat>On-screen Show (16:9)</PresentationFormat>
  <Paragraphs>78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Lesson Plan</vt:lpstr>
      <vt:lpstr>Equation</vt:lpstr>
      <vt:lpstr>Worksheet</vt:lpstr>
      <vt:lpstr>NAÏVE BAYESIAN</vt:lpstr>
      <vt:lpstr>Bayes’ theorem</vt:lpstr>
      <vt:lpstr>Bayes Classifier</vt:lpstr>
      <vt:lpstr>Data set</vt:lpstr>
      <vt:lpstr>PowerPoint Presentation</vt:lpstr>
      <vt:lpstr>PowerPoint Presentation</vt:lpstr>
      <vt:lpstr>PowerPoint Presentation</vt:lpstr>
      <vt:lpstr>Class conditional probability</vt:lpstr>
      <vt:lpstr>Test record</vt:lpstr>
      <vt:lpstr>Calculation of posterior probability P(Y/X)</vt:lpstr>
      <vt:lpstr>Issues</vt:lpstr>
      <vt:lpstr>PowerPoint Presentation</vt:lpstr>
      <vt:lpstr>More example NB</vt:lpstr>
      <vt:lpstr>PowerPoint Presentation</vt:lpstr>
      <vt:lpstr>Example of Naïve Bayes Classifier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SAAD Motaz</cp:lastModifiedBy>
  <cp:revision>2</cp:revision>
  <dcterms:modified xsi:type="dcterms:W3CDTF">2023-01-08T11:17:21Z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2022-10-18T06:24:02Z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8a1264f0-f6cb-46cf-a9e7-698ecbff18d1</vt:lpwstr>
  </property>
  <property fmtid="{D5CDD505-2E9C-101B-9397-08002B2CF9AE}" pid="8" name="MSIP_Label_995f8ddb-c25f-497d-94ef-0e25e41810d1_ContentBits">
    <vt:lpwstr>0</vt:lpwstr>
  </property>
</Properties>
</file>