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50" r:id="rId9"/>
    <p:sldId id="446" r:id="rId10"/>
    <p:sldId id="447" r:id="rId11"/>
    <p:sldId id="448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531" r:id="rId21"/>
    <p:sldId id="528" r:id="rId22"/>
    <p:sldId id="530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43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F9C1-CF59-4C8E-8091-545D9E40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54BD-7A07-4BFB-81E5-794AFC67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B377-8823-4B12-9C98-EC680C6B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8B47-C5AB-4C55-985E-CCAD3B2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6B1-4B49-4696-8C1E-76FCBEDC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F6F4-AC8B-4B92-A8C0-E138D64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9D5E-B617-4417-9646-16599D8B6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F79A-BB39-4E71-81F2-28B2BAC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0B51-CBA6-470F-9C56-A5F273F5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9FED-8D6C-4C8F-ACD4-6DCD1A5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FF528-69CE-497E-8792-9E8E5FCE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B9D2-232A-46CC-845A-AC7FA6CB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FFDA-C7A9-4AFD-858D-EBCBC0FC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A6A6-1770-4454-BBD9-DCA0583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DC65-831F-48E1-AC0C-ACA8363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29BF-B883-445F-9A94-18919867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20AF-C536-4167-AD76-1E0C9797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4A53-9118-4083-BFFA-0F144F7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B952-E65D-4808-A7CC-2D53C19D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897-1A27-4E16-9311-BAC80F3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0F6-3A7A-4379-AD1B-922E2D03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39B1-4DF1-4FB3-B8B5-59DBC1DF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866A-59E2-4AC0-A29A-B8FF140B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F3A7-0F04-47B5-AFFA-B32D4E82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6F87-5EA7-4EC5-89D5-7D5FA77C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E0EC-24FE-489C-88AC-08A3765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8439-554F-4D64-8AF3-98BB9845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BB7B-CB98-43E1-A695-3DD34CF4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7B15-52DA-4255-A944-C7B2E1F8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A4414-FA7F-4528-BC57-3B5904B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FBA1-1266-48C5-9906-0C17E846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3D3-F3A0-462E-A65B-E56FD220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D3B9-0625-442E-BB1D-C18B27C2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F87-6DA5-4D20-AA97-54723D59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29BF3-F93F-4F7E-8900-3E9B02DDA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149D-63D9-4183-AFEA-6124B2E87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81909-A7E6-4DBA-B353-EE1DA1FC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3D440-E690-4E4E-90D7-E0E592CF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6E042-EE5F-4707-AB8B-1ED7B87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983B-4205-4AC1-BB64-87C134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54996-6D75-454A-BF45-D18A7A06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7D99-2145-4503-BB3B-3D25FB15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01396-B191-4AD6-A1FA-A4BD02D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00F73-0470-4CF1-9672-5F4A9B76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214-E0AB-4C41-BBE5-E1532CF8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E44B7-7922-4AB0-9D12-D9EF14C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DC7-041C-46DF-A0EE-D581CCBE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91C6-2E4F-4EDF-A0E7-0F7DC85E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72AE-099F-4B7F-AC1B-BD846559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D779-6F57-467F-AD28-39446CF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5A3B-D97F-4304-9F39-E9A39D9F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174E-A181-4818-AAD1-D12C005B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57A-6AB6-42C1-9CF6-26F34BA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07A79-B62B-428D-9A5D-227861A6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92092-808A-4B00-A4BC-1B7EAF1E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32AF-1BB7-4B50-B62B-FED0A8B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5FA9-6B05-42CD-AE67-4B39B62B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23D4-83AC-48EF-BE42-04D79C6D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1F07-F27F-4A53-A2B3-E20CE71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2E54-7AEE-45FC-8339-5B3275F1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C3FF-FF85-4FC7-8A84-9A323D42C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918E-40FC-40A7-9F01-C5EA31D4DB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9098-E710-474B-AAB8-600AEA47B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8AD7-4AC6-4316-9699-210C6ED67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AE90-32E4-4164-8160-05DBE3C81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about.php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A874-3B10-45FD-925E-0555AC15D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653AF-8891-47BD-9FFA-B981BF4BC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9B1EE-C9B9-4CDB-9C91-7832D191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3" y="36935"/>
            <a:ext cx="5888406" cy="68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FB7FF-8FFA-4201-8517-93A40C61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32" y="22957"/>
            <a:ext cx="6239598" cy="68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E4AA6-E00C-454E-9D68-C258360D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5" y="0"/>
            <a:ext cx="7177992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8F226-12AE-4EF3-ADD0-FC44A4DE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44" y="729198"/>
            <a:ext cx="5261858" cy="59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342E4-627F-4D70-B5F2-45C8E558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3" y="649329"/>
            <a:ext cx="6510253" cy="60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23EE0-BD76-4736-9C05-EE4FFEC9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48" y="669235"/>
            <a:ext cx="5951904" cy="61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D8A25-D839-4630-A7C9-5556BA6F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619" y="656492"/>
            <a:ext cx="5500981" cy="62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17593-DA7B-4214-98A0-11142B7D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1" y="778227"/>
            <a:ext cx="5216249" cy="60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024D5-B0C1-4444-9F09-F8CD1D84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8" y="726831"/>
            <a:ext cx="5460347" cy="6131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67ECD-9D60-4D7C-A609-EC5F12F9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0" y="1269702"/>
            <a:ext cx="5642728" cy="45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95A5-1A0C-465E-A61B-4CC9F55CD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A694F-3718-46A7-BB7F-29E793D0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86" y="657693"/>
            <a:ext cx="6352773" cy="6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15D-3BAB-4F73-912A-3350C183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7EA2-A6AA-4134-B028-24B164B23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NumPy is a portmanteau from "Numerical Python“</a:t>
            </a:r>
          </a:p>
          <a:p>
            <a:pPr>
              <a:lnSpc>
                <a:spcPct val="150000"/>
              </a:lnSpc>
            </a:pPr>
            <a:r>
              <a:rPr lang="en-US" dirty="0"/>
              <a:t>NumPy contains a broad array of functionality for fast numerical &amp; mathematical operations in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X = 10 </a:t>
            </a:r>
            <a:r>
              <a:rPr lang="en-US" dirty="0">
                <a:sym typeface="Wingdings" panose="05000000000000000000" pitchFamily="2" charset="2"/>
              </a:rPr>
              <a:t> variable </a:t>
            </a:r>
          </a:p>
          <a:p>
            <a:pPr>
              <a:lnSpc>
                <a:spcPct val="150000"/>
              </a:lnSpc>
            </a:pPr>
            <a:r>
              <a:rPr lang="en-US" dirty="0"/>
              <a:t>X = [10, 13] </a:t>
            </a:r>
            <a:r>
              <a:rPr lang="en-US" dirty="0">
                <a:sym typeface="Wingdings" panose="05000000000000000000" pitchFamily="2" charset="2"/>
              </a:rPr>
              <a:t> list (array)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NumPy functionality is used in other popular Python packages including Pandas,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37B20-DFFE-4D5A-A081-835AE2076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E0443-2822-4146-9AEB-C350BB0A0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C48E-F08B-4F2D-B66F-D13457AAA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984F-874E-427B-B16E-24336A5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47CC4-B8A6-4003-8C9D-D77947D9F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350E2-184D-49F3-87C1-8E3B14C93216}"/>
              </a:ext>
            </a:extLst>
          </p:cNvPr>
          <p:cNvSpPr txBox="1"/>
          <p:nvPr/>
        </p:nvSpPr>
        <p:spPr>
          <a:xfrm>
            <a:off x="1656346" y="2156121"/>
            <a:ext cx="816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import </a:t>
            </a:r>
            <a:r>
              <a:rPr lang="en-US" sz="2400" dirty="0" err="1">
                <a:latin typeface="Consolas" pitchFamily="49" charset="0"/>
              </a:rPr>
              <a:t>numpy</a:t>
            </a:r>
            <a:r>
              <a:rPr lang="en-US" sz="2400" dirty="0">
                <a:latin typeface="Consolas" pitchFamily="49" charset="0"/>
              </a:rPr>
              <a:t> as </a:t>
            </a:r>
            <a:r>
              <a:rPr lang="en-US" sz="2400" dirty="0" err="1">
                <a:latin typeface="Consolas" pitchFamily="49" charset="0"/>
              </a:rPr>
              <a:t>np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a = </a:t>
            </a:r>
            <a:r>
              <a:rPr lang="en-US" sz="2400" dirty="0" err="1">
                <a:latin typeface="Consolas" pitchFamily="49" charset="0"/>
              </a:rPr>
              <a:t>np.arange</a:t>
            </a:r>
            <a:r>
              <a:rPr lang="en-US" sz="2400" dirty="0">
                <a:latin typeface="Consolas" pitchFamily="49" charset="0"/>
              </a:rPr>
              <a:t>(15).reshape(3,5)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What does a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F0230-A900-439E-AFFF-884F913E4D3D}"/>
              </a:ext>
            </a:extLst>
          </p:cNvPr>
          <p:cNvSpPr txBox="1"/>
          <p:nvPr/>
        </p:nvSpPr>
        <p:spPr>
          <a:xfrm>
            <a:off x="1580146" y="1734165"/>
            <a:ext cx="1083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Let’s get started!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A42F-7A92-464B-A543-721FFE791647}"/>
              </a:ext>
            </a:extLst>
          </p:cNvPr>
          <p:cNvSpPr txBox="1"/>
          <p:nvPr/>
        </p:nvSpPr>
        <p:spPr>
          <a:xfrm>
            <a:off x="1656345" y="4202461"/>
            <a:ext cx="816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a.shape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a.size</a:t>
            </a:r>
            <a:endParaRPr lang="en-US" sz="2400" dirty="0">
              <a:latin typeface="Consolas" pitchFamily="49" charset="0"/>
            </a:endParaRP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type(a)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D12CF-7306-4BE2-840C-0DB56945F3A1}"/>
              </a:ext>
            </a:extLst>
          </p:cNvPr>
          <p:cNvSpPr txBox="1"/>
          <p:nvPr/>
        </p:nvSpPr>
        <p:spPr>
          <a:xfrm>
            <a:off x="6304547" y="4482348"/>
            <a:ext cx="447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What is the type of the output?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17899-8235-471D-B1B9-9299C26C506A}"/>
              </a:ext>
            </a:extLst>
          </p:cNvPr>
          <p:cNvCxnSpPr>
            <a:cxnSpLocks/>
          </p:cNvCxnSpPr>
          <p:nvPr/>
        </p:nvCxnSpPr>
        <p:spPr>
          <a:xfrm>
            <a:off x="3942347" y="3895804"/>
            <a:ext cx="662564" cy="7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CC50-A16F-4DD3-8AE1-FCD664D1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ndara" pitchFamily="34" charset="0"/>
              </a:rPr>
              <a:t>NumPy: defining an array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4DA4-6A3D-445A-9189-26ACB65228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CCDF8-06AE-410B-AA37-E6D2EA419A6C}"/>
              </a:ext>
            </a:extLst>
          </p:cNvPr>
          <p:cNvSpPr txBox="1"/>
          <p:nvPr/>
        </p:nvSpPr>
        <p:spPr>
          <a:xfrm>
            <a:off x="1227221" y="1614573"/>
            <a:ext cx="795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you can start from a list and then convert it into an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EE615-E1EB-428C-AFC4-B0BB3FEB8F98}"/>
              </a:ext>
            </a:extLst>
          </p:cNvPr>
          <p:cNvSpPr txBox="1"/>
          <p:nvPr/>
        </p:nvSpPr>
        <p:spPr>
          <a:xfrm>
            <a:off x="1303420" y="2105527"/>
            <a:ext cx="8498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</a:t>
            </a:r>
            <a:r>
              <a:rPr lang="en-US" sz="2400" dirty="0" err="1">
                <a:latin typeface="Consolas" pitchFamily="49" charset="0"/>
              </a:rPr>
              <a:t>cvalues</a:t>
            </a:r>
            <a:r>
              <a:rPr lang="en-US" sz="2400" dirty="0">
                <a:latin typeface="Consolas" pitchFamily="49" charset="0"/>
              </a:rPr>
              <a:t> = [25.3, 24.8, 26.9, 23.9]</a:t>
            </a:r>
          </a:p>
          <a:p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&gt;&gt;&gt; C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cvalues</a:t>
            </a:r>
            <a:r>
              <a:rPr lang="en-US" sz="2400" dirty="0">
                <a:latin typeface="Consolas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92432-70D4-477B-8104-9609E9C2633E}"/>
              </a:ext>
            </a:extLst>
          </p:cNvPr>
          <p:cNvSpPr txBox="1"/>
          <p:nvPr/>
        </p:nvSpPr>
        <p:spPr>
          <a:xfrm>
            <a:off x="1227221" y="3400927"/>
            <a:ext cx="795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itchFamily="34" charset="0"/>
              </a:rPr>
              <a:t>or directly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48C66-78FE-4225-B3C2-C6FD7E6CC77A}"/>
              </a:ext>
            </a:extLst>
          </p:cNvPr>
          <p:cNvSpPr txBox="1"/>
          <p:nvPr/>
        </p:nvSpPr>
        <p:spPr>
          <a:xfrm>
            <a:off x="1303420" y="3865330"/>
            <a:ext cx="849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a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([(1.5,2,3),(4,5,6)])</a:t>
            </a:r>
          </a:p>
          <a:p>
            <a:r>
              <a:rPr lang="en-US" sz="2400" dirty="0">
                <a:latin typeface="Consolas" pitchFamily="49" charset="0"/>
              </a:rPr>
              <a:t>&gt;&gt;&gt;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79349-385C-45DD-BD2B-CF6C257B340A}"/>
              </a:ext>
            </a:extLst>
          </p:cNvPr>
          <p:cNvSpPr txBox="1"/>
          <p:nvPr/>
        </p:nvSpPr>
        <p:spPr>
          <a:xfrm>
            <a:off x="1303420" y="4873552"/>
            <a:ext cx="8498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&gt;&gt;&gt; b = </a:t>
            </a:r>
            <a:r>
              <a:rPr lang="en-US" sz="2400" dirty="0" err="1">
                <a:latin typeface="Consolas" pitchFamily="49" charset="0"/>
              </a:rPr>
              <a:t>np.array</a:t>
            </a:r>
            <a:r>
              <a:rPr lang="en-US" sz="2400" dirty="0">
                <a:latin typeface="Consolas" pitchFamily="49" charset="0"/>
              </a:rPr>
              <a:t>([(1,2),(3,4)], </a:t>
            </a:r>
            <a:r>
              <a:rPr lang="en-US" sz="2400" dirty="0" err="1">
                <a:latin typeface="Consolas" pitchFamily="49" charset="0"/>
              </a:rPr>
              <a:t>dtype</a:t>
            </a:r>
            <a:r>
              <a:rPr lang="en-US" sz="2400" dirty="0">
                <a:latin typeface="Consolas" pitchFamily="49" charset="0"/>
              </a:rPr>
              <a:t>=complex)</a:t>
            </a:r>
          </a:p>
          <a:p>
            <a:r>
              <a:rPr lang="en-US" sz="2400" dirty="0">
                <a:latin typeface="Consolas" pitchFamily="49" charset="0"/>
              </a:rPr>
              <a:t>&gt;&gt;&gt; b</a:t>
            </a:r>
          </a:p>
        </p:txBody>
      </p:sp>
    </p:spTree>
    <p:extLst>
      <p:ext uri="{BB962C8B-B14F-4D97-AF65-F5344CB8AC3E}">
        <p14:creationId xmlns:p14="http://schemas.microsoft.com/office/powerpoint/2010/main" val="41307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defining an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56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create a sequence of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057400"/>
            <a:ext cx="5943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(10, 30, 5)</a:t>
            </a:r>
          </a:p>
          <a:p>
            <a:endParaRPr lang="en-US" sz="5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(0, 2, 0.3)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41148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print (</a:t>
            </a:r>
            <a:r>
              <a:rPr lang="en-US" sz="1600" dirty="0" err="1">
                <a:latin typeface="Consolas" pitchFamily="49" charset="0"/>
              </a:rPr>
              <a:t>np.arange</a:t>
            </a:r>
            <a:r>
              <a:rPr lang="en-US" sz="1600" dirty="0">
                <a:latin typeface="Consolas" pitchFamily="49" charset="0"/>
              </a:rPr>
              <a:t>(10000).reshape(100,100))</a:t>
            </a:r>
          </a:p>
        </p:txBody>
      </p:sp>
    </p:spTree>
    <p:extLst>
      <p:ext uri="{BB962C8B-B14F-4D97-AF65-F5344CB8AC3E}">
        <p14:creationId xmlns:p14="http://schemas.microsoft.com/office/powerpoint/2010/main" val="14067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defining an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a good way to initialize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786354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np.zeros</a:t>
            </a:r>
            <a:r>
              <a:rPr lang="en-US" sz="1600" dirty="0">
                <a:latin typeface="Consolas" pitchFamily="49" charset="0"/>
              </a:rPr>
              <a:t>(10)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b = </a:t>
            </a:r>
            <a:r>
              <a:rPr lang="en-US" sz="1600" dirty="0" err="1">
                <a:latin typeface="Consolas" pitchFamily="49" charset="0"/>
              </a:rPr>
              <a:t>np.zeros</a:t>
            </a:r>
            <a:r>
              <a:rPr lang="en-US" sz="1600" dirty="0">
                <a:latin typeface="Consolas" pitchFamily="49" charset="0"/>
              </a:rPr>
              <a:t>((10,2))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3384828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if you really need...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4028182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np.ones</a:t>
            </a:r>
            <a:r>
              <a:rPr lang="en-US" sz="1600" dirty="0">
                <a:latin typeface="Consolas" pitchFamily="49" charset="0"/>
              </a:rPr>
              <a:t>((2,3,4),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=np.int16)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</a:t>
            </a:r>
          </a:p>
          <a:p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56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slicing... works the same way as for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057400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([[1,2,3,4],[5,6,7,8],[9,10,11,12]])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2971801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Exercise: use slicing to pull out the subarray consisting of the blue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3987225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b = a[:2, 1:3]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24800" y="4191000"/>
            <a:ext cx="1676400" cy="1219200"/>
            <a:chOff x="6400800" y="4191000"/>
            <a:chExt cx="16764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6789098" y="4197350"/>
              <a:ext cx="859536" cy="8138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4191000"/>
              <a:ext cx="1676400" cy="1219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400800" y="4607256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00800" y="5015552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795448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225352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647296" y="4191000"/>
              <a:ext cx="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3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ARRAY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77374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([[5,6],[7,8]],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x + y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Result = </a:t>
            </a:r>
            <a:r>
              <a:rPr lang="en-US" sz="1600" dirty="0" err="1">
                <a:latin typeface="Consolas" pitchFamily="49" charset="0"/>
              </a:rPr>
              <a:t>np.sum</a:t>
            </a:r>
            <a:r>
              <a:rPr lang="en-US" sz="1600" dirty="0">
                <a:latin typeface="Consolas" pitchFamily="49" charset="0"/>
              </a:rPr>
              <a:t>(x)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582579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Basic mathematical functions operate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on arrays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228278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sum arrays you have two options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46482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same for other basic operations...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33400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NOTE: * is </a:t>
            </a:r>
            <a:r>
              <a:rPr lang="en-US" sz="1600" dirty="0" err="1">
                <a:latin typeface="Candara" pitchFamily="34" charset="0"/>
              </a:rPr>
              <a:t>elementwise</a:t>
            </a:r>
            <a:r>
              <a:rPr lang="en-US" sz="1600" dirty="0">
                <a:latin typeface="Candara" pitchFamily="34" charset="0"/>
              </a:rPr>
              <a:t> multiplication, not matrix multiplication!</a:t>
            </a:r>
          </a:p>
          <a:p>
            <a:r>
              <a:rPr lang="en-US" sz="1600" dirty="0">
                <a:latin typeface="Candara" pitchFamily="34" charset="0"/>
              </a:rPr>
              <a:t>for matrix multiplication you can use: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605034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x.dot(y)</a:t>
            </a:r>
          </a:p>
          <a:p>
            <a:r>
              <a:rPr lang="en-US" sz="1600" dirty="0">
                <a:latin typeface="Consolas" pitchFamily="49" charset="0"/>
              </a:rPr>
              <a:t>&gt;&gt;&gt; np.dot(</a:t>
            </a:r>
            <a:r>
              <a:rPr lang="en-US" sz="1600" dirty="0" err="1">
                <a:latin typeface="Consolas" pitchFamily="49" charset="0"/>
              </a:rPr>
              <a:t>x,y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1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Handy functions/methods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524000"/>
            <a:ext cx="594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([[1,2],[3,4]], </a:t>
            </a:r>
            <a:r>
              <a:rPr lang="en-US" sz="1600" dirty="0" err="1">
                <a:latin typeface="Consolas" pitchFamily="49" charset="0"/>
              </a:rPr>
              <a:t>dtype</a:t>
            </a:r>
            <a:r>
              <a:rPr lang="en-US" sz="1600" dirty="0">
                <a:latin typeface="Consolas" pitchFamily="49" charset="0"/>
              </a:rPr>
              <a:t> = np.float64)</a:t>
            </a:r>
          </a:p>
          <a:p>
            <a:r>
              <a:rPr lang="en-US" sz="1600" dirty="0">
                <a:latin typeface="Consolas" pitchFamily="49" charset="0"/>
              </a:rPr>
              <a:t>Or</a:t>
            </a:r>
          </a:p>
          <a:p>
            <a:r>
              <a:rPr lang="en-US" sz="1600" dirty="0">
                <a:latin typeface="Consolas" pitchFamily="49" charset="0"/>
              </a:rPr>
              <a:t>&gt;&gt;&gt; y = </a:t>
            </a:r>
            <a:r>
              <a:rPr lang="en-US" sz="1600" dirty="0" err="1">
                <a:latin typeface="Consolas" pitchFamily="49" charset="0"/>
              </a:rPr>
              <a:t>x.astype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axis=0)</a:t>
            </a:r>
          </a:p>
          <a:p>
            <a:endParaRPr lang="en-US" sz="10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np.sum(x, axis=1)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3810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To transpose a matrix, you can simply use .T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1054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Some useful methods for arrays: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43434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print(</a:t>
            </a:r>
            <a:r>
              <a:rPr lang="en-US" sz="1600" dirty="0" err="1">
                <a:latin typeface="Consolas" pitchFamily="49" charset="0"/>
              </a:rPr>
              <a:t>x.T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552884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.mean()</a:t>
            </a:r>
          </a:p>
          <a:p>
            <a:r>
              <a:rPr lang="en-US" sz="1600" dirty="0">
                <a:latin typeface="Consolas" pitchFamily="49" charset="0"/>
              </a:rPr>
              <a:t>.min()</a:t>
            </a:r>
          </a:p>
          <a:p>
            <a:r>
              <a:rPr lang="en-US" sz="1600" dirty="0">
                <a:latin typeface="Consolas" pitchFamily="49" charset="0"/>
              </a:rPr>
              <a:t>.max()</a:t>
            </a:r>
          </a:p>
          <a:p>
            <a:r>
              <a:rPr lang="en-US" sz="1600" dirty="0">
                <a:latin typeface="Consolas" pitchFamily="49" charset="0"/>
              </a:rPr>
              <a:t>.sort()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524886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.diagonal()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.clip(min, max)</a:t>
            </a:r>
          </a:p>
        </p:txBody>
      </p:sp>
    </p:spTree>
    <p:extLst>
      <p:ext uri="{BB962C8B-B14F-4D97-AF65-F5344CB8AC3E}">
        <p14:creationId xmlns:p14="http://schemas.microsoft.com/office/powerpoint/2010/main" val="8655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800" y="381000"/>
            <a:ext cx="13716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basic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Logical expressions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([[1, 3, 0]], float)</a:t>
            </a:r>
          </a:p>
          <a:p>
            <a:r>
              <a:rPr lang="en-US" sz="1600" dirty="0">
                <a:latin typeface="Consolas" pitchFamily="49" charset="0"/>
              </a:rPr>
              <a:t>&gt;&gt;&gt; b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([[0, 3, 2]], float)</a:t>
            </a: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 &gt; b</a:t>
            </a:r>
          </a:p>
          <a:p>
            <a:r>
              <a:rPr lang="en-US" sz="1600" dirty="0">
                <a:latin typeface="Consolas" pitchFamily="49" charset="0"/>
              </a:rPr>
              <a:t>&gt;&gt;&gt; a == b</a:t>
            </a:r>
          </a:p>
          <a:p>
            <a:r>
              <a:rPr lang="en-US" sz="1600" dirty="0">
                <a:latin typeface="Consolas" pitchFamily="49" charset="0"/>
              </a:rPr>
              <a:t>&gt;&gt;&gt; a &gt; 2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633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Try these: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41148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Python provides its own functions for if statements: </a:t>
            </a:r>
            <a:r>
              <a:rPr lang="en-US" sz="1600" b="1" dirty="0" err="1">
                <a:latin typeface="Consolas" pitchFamily="49" charset="0"/>
              </a:rPr>
              <a:t>np.where</a:t>
            </a:r>
            <a:endParaRPr lang="en-US" sz="1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457200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np.where</a:t>
            </a:r>
            <a:r>
              <a:rPr lang="en-US" sz="1600" dirty="0">
                <a:latin typeface="Consolas" pitchFamily="49" charset="0"/>
              </a:rPr>
              <a:t>(a!=0., 1/a, a)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38800" y="4876800"/>
            <a:ext cx="533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519524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condition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34200" y="4876800"/>
            <a:ext cx="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True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15200" y="4876800"/>
            <a:ext cx="914400" cy="381000"/>
          </a:xfrm>
          <a:prstGeom prst="straightConnector1">
            <a:avLst/>
          </a:prstGeom>
          <a:ln w="31750">
            <a:solidFill>
              <a:srgbClr val="ABB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24800" y="5181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itchFamily="34" charset="0"/>
              </a:rPr>
              <a:t>executed assignment if condition == False</a:t>
            </a:r>
          </a:p>
        </p:txBody>
      </p:sp>
    </p:spTree>
    <p:extLst>
      <p:ext uri="{BB962C8B-B14F-4D97-AF65-F5344CB8AC3E}">
        <p14:creationId xmlns:p14="http://schemas.microsoft.com/office/powerpoint/2010/main" val="23582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aliasing and copy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a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3, 0], float)</a:t>
            </a:r>
          </a:p>
          <a:p>
            <a:r>
              <a:rPr lang="en-US" sz="1600" dirty="0">
                <a:latin typeface="Consolas" pitchFamily="49" charset="0"/>
              </a:rPr>
              <a:t>&gt;&gt;&gt; b = a</a:t>
            </a:r>
          </a:p>
          <a:p>
            <a:r>
              <a:rPr lang="en-US" sz="1600" dirty="0">
                <a:latin typeface="Consolas" pitchFamily="49" charset="0"/>
              </a:rPr>
              <a:t>&gt;&gt;&gt; c = </a:t>
            </a:r>
            <a:r>
              <a:rPr lang="en-US" sz="1600" dirty="0" err="1">
                <a:latin typeface="Consolas" pitchFamily="49" charset="0"/>
              </a:rPr>
              <a:t>np.copy</a:t>
            </a:r>
            <a:r>
              <a:rPr lang="en-US" sz="1600" dirty="0">
                <a:latin typeface="Consolas" pitchFamily="49" charset="0"/>
              </a:rPr>
              <a:t>(a)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 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b[0]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a[0] == c[0]</a:t>
            </a:r>
          </a:p>
        </p:txBody>
      </p:sp>
    </p:spTree>
    <p:extLst>
      <p:ext uri="{BB962C8B-B14F-4D97-AF65-F5344CB8AC3E}">
        <p14:creationId xmlns:p14="http://schemas.microsoft.com/office/powerpoint/2010/main" val="354179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08C7-2C1C-4B5D-AD47-0D8A494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4061"/>
                </a:solidFill>
                <a:latin typeface="Book Antiqua"/>
                <a:ea typeface="Book Antiqua"/>
                <a:cs typeface="Book Antiqua"/>
                <a:sym typeface="Book Antiqua"/>
              </a:rPr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886A-1C6A-4DDD-AC86-60C416F06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glance, a NumPy array resembles a List (or in the case of multi-dimensional arrays, a List of Lists...)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61F9-F31C-487B-9A48-A6BF19C34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32E32-B894-40B6-B98F-577B7B22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75" y="2850566"/>
            <a:ext cx="7024725" cy="38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8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: masked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import numpy.ma as 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arrays are arrays that may have missing or invalid entries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17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Masked array = array + mask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667001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&gt;&gt;&gt; x = </a:t>
            </a:r>
            <a:r>
              <a:rPr lang="en-US" sz="1600" dirty="0" err="1">
                <a:latin typeface="Consolas" pitchFamily="49" charset="0"/>
              </a:rPr>
              <a:t>np.array</a:t>
            </a:r>
            <a:r>
              <a:rPr lang="en-US" sz="1600" dirty="0">
                <a:latin typeface="Consolas" pitchFamily="49" charset="0"/>
              </a:rPr>
              <a:t>([1, 2, 3, -1, 5])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(x, mask = [0,0,0,1,0])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r>
              <a:rPr lang="en-US" sz="1600" dirty="0">
                <a:latin typeface="Consolas" pitchFamily="49" charset="0"/>
              </a:rPr>
              <a:t>2.75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x.mean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&gt;&gt;&gt; </a:t>
            </a:r>
            <a:r>
              <a:rPr lang="en-US" sz="1600" dirty="0" err="1">
                <a:latin typeface="Consolas" pitchFamily="49" charset="0"/>
              </a:rPr>
              <a:t>mx.view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ma.masked_array</a:t>
            </a:r>
            <a:r>
              <a:rPr lang="en-US" sz="1600" dirty="0">
                <a:latin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53764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nsolas" pitchFamily="49" charset="0"/>
              </a:rPr>
              <a:t>True</a:t>
            </a:r>
            <a:r>
              <a:rPr lang="en-AU" sz="1600" dirty="0">
                <a:latin typeface="Candara" pitchFamily="34" charset="0"/>
              </a:rPr>
              <a:t> or </a:t>
            </a:r>
            <a:r>
              <a:rPr lang="en-AU" sz="1600" dirty="0">
                <a:latin typeface="Consolas" pitchFamily="49" charset="0"/>
              </a:rPr>
              <a:t>1</a:t>
            </a:r>
            <a:r>
              <a:rPr lang="en-AU" sz="1600" dirty="0">
                <a:latin typeface="Candara" pitchFamily="34" charset="0"/>
              </a:rPr>
              <a:t> = invalid data!!!!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59860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functions/methods of </a:t>
            </a:r>
            <a:r>
              <a:rPr lang="en-AU" sz="1600" dirty="0" err="1">
                <a:latin typeface="Candara" pitchFamily="34" charset="0"/>
              </a:rPr>
              <a:t>numpy</a:t>
            </a:r>
            <a:r>
              <a:rPr lang="en-AU" sz="1600" dirty="0">
                <a:latin typeface="Candara" pitchFamily="34" charset="0"/>
              </a:rPr>
              <a:t> work for masked arrays.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5X5 array with random values and find the minimum and maximum values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10X4 array and extract the first five rows of the array and store them into a variable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188640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ndara" pitchFamily="34" charset="0"/>
              </a:rPr>
              <a:t>Exercises with </a:t>
            </a:r>
            <a:r>
              <a:rPr lang="en-US" sz="2400" dirty="0" err="1">
                <a:latin typeface="Candara" pitchFamily="34" charset="0"/>
              </a:rPr>
              <a:t>Numpy</a:t>
            </a:r>
            <a:r>
              <a:rPr lang="en-US" sz="2400" dirty="0">
                <a:latin typeface="Candara" pitchFamily="34" charset="0"/>
              </a:rPr>
              <a:t>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990600"/>
            <a:ext cx="600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1) Write a program to create a random vector of size 10 and sort it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392" y="6483414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Source: &lt;w3r&gt;</a:t>
            </a:r>
            <a:r>
              <a:rPr lang="en-US" sz="1200" dirty="0" err="1">
                <a:latin typeface="Candara" panose="020E0502030303020204" pitchFamily="34" charset="0"/>
              </a:rPr>
              <a:t>esource</a:t>
            </a:r>
            <a:r>
              <a:rPr lang="en-US" sz="1200" dirty="0">
                <a:latin typeface="Candara" panose="020E0502030303020204" pitchFamily="34" charset="0"/>
              </a:rPr>
              <a:t> (</a:t>
            </a:r>
            <a:r>
              <a:rPr lang="en-GB" sz="1200" u="sng" dirty="0">
                <a:latin typeface="Candara" panose="020E0502030303020204" pitchFamily="34" charset="0"/>
                <a:hlinkClick r:id="rId2"/>
              </a:rPr>
              <a:t>https://www.w3resource.com/about.php</a:t>
            </a:r>
            <a:r>
              <a:rPr lang="en-US" sz="1200" dirty="0">
                <a:latin typeface="Candara" panose="020E0502030303020204" pitchFamily="34" charset="0"/>
              </a:rPr>
              <a:t>)</a:t>
            </a:r>
            <a:endParaRPr lang="en-GB" sz="12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3810001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andara" pitchFamily="34" charset="0"/>
              </a:rPr>
              <a:t>2) Write a program to create a random vector of size 15 and replace the maximum value by -1</a:t>
            </a:r>
            <a:endParaRPr lang="en-US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141-DBBC-49A1-A29F-A63F6D4F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5" y="3089925"/>
            <a:ext cx="10972800" cy="831216"/>
          </a:xfrm>
        </p:spPr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3D2B5-6AD3-49A6-9EAD-EDE6EDC74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F686-BF93-47AE-B2E1-AE2FA1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AFB4-7533-472C-8C42-C347A870C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NumPy</a:t>
            </a:r>
          </a:p>
          <a:p>
            <a:pPr lvl="1"/>
            <a:r>
              <a:rPr lang="en-US" dirty="0"/>
              <a:t>To ensure you can access all of the amazing functionality from within NumPy - you import it like so...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6448-B217-4DA2-90BB-C7E276316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76E0-F908-494F-88DD-FF4FD3003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03359F-B9B7-462E-94D8-E9B05F48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62" y="0"/>
            <a:ext cx="6930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219E-16B1-4BD0-836E-D059971CF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612E-7AA8-420F-97B9-CB5F1D04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0"/>
            <a:ext cx="5851777" cy="6746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8EBF1-9147-4341-AD69-49A47164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9397"/>
            <a:ext cx="6106877" cy="36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BE57-D212-498B-8DFD-383B6ADC1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01ED8-3804-4CF5-BF17-DDF9426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33" y="1"/>
            <a:ext cx="6205079" cy="67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C12D-4D00-435D-B0D1-B45B6457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55" y="-3547"/>
            <a:ext cx="5934312" cy="68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45EB-23E1-48A5-99EE-56BACFA1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EE98A-62E5-48C5-8CE3-1BBCFC47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8" y="0"/>
            <a:ext cx="6311560" cy="67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1013</Words>
  <Application>Microsoft Office PowerPoint</Application>
  <PresentationFormat>Widescreen</PresentationFormat>
  <Paragraphs>170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Candara</vt:lpstr>
      <vt:lpstr>Consolas</vt:lpstr>
      <vt:lpstr>Office Theme</vt:lpstr>
      <vt:lpstr>Introduction to Numpy</vt:lpstr>
      <vt:lpstr>NumPy</vt:lpstr>
      <vt:lpstr>NumPy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 </vt:lpstr>
      <vt:lpstr>NumPy: defining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</dc:title>
  <dc:creator>SAAD Motaz</dc:creator>
  <cp:lastModifiedBy>SAAD Motaz</cp:lastModifiedBy>
  <cp:revision>3</cp:revision>
  <dcterms:created xsi:type="dcterms:W3CDTF">2022-11-20T05:35:30Z</dcterms:created>
  <dcterms:modified xsi:type="dcterms:W3CDTF">2022-11-27T15:57:15Z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2022-11-27T14:45:03Z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30831a61-a689-4574-a894-442b25c2bd15</vt:lpwstr>
  </property>
  <property fmtid="{D5CDD505-2E9C-101B-9397-08002B2CF9AE}" pid="8" name="MSIP_Label_995f8ddb-c25f-497d-94ef-0e25e41810d1_ContentBits">
    <vt:lpwstr>0</vt:lpwstr>
  </property>
</Properties>
</file>