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FBE1-0651-039D-3672-2409F10D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B8BE-830C-E604-1708-44E32A1AE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BB3D-FC25-1DF0-B42D-EF84F417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60B-AE67-4899-8094-6C25B0EE19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0075-7B85-E0DF-2937-4DDF5B12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BA4B-A3EB-5B2B-7EF1-DA39D4F8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DD2-133B-4337-AAFF-B4239BD0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CC98-5A61-AE3C-34A9-C85D46A9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06156-4D6B-56AF-C367-4097D994C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8A4D-08F0-DE93-3F5D-A0676C6A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60B-AE67-4899-8094-6C25B0EE19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32B7-3F8D-5503-7E5E-879CC864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7C0B-6FDC-480F-F1E3-8C25B43E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DD2-133B-4337-AAFF-B4239BD0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B8A25-DB46-AB1C-3921-73EA20075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2836C-F149-58BE-06A6-3E8B00E7F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6EAD-743D-EBAF-7BB6-B7CE1DE7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60B-AE67-4899-8094-6C25B0EE19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CBED-F3E8-2AEC-50F8-2C71E5E2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05F53-012F-088C-8A27-25302C24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DD2-133B-4337-AAFF-B4239BD0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4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DEE2-4591-7F5D-6801-65022CB4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5375-31BD-59BA-7D95-7BD44536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574F-34C7-90EE-0171-EAD9180F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60B-AE67-4899-8094-6C25B0EE19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0CFDD-ECE3-7CA3-078A-B3D05A05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1747-F816-C5ED-3471-6727CE5B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DD2-133B-4337-AAFF-B4239BD0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7959-0AEF-D718-BC2C-24D548E2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2B599-38E2-9BB6-1C94-34193E1C5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D409-FD82-CD94-4C7C-CAA7EBBB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60B-AE67-4899-8094-6C25B0EE19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0805-BC8B-6DC5-D076-3CD07179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D35B-2484-AAA0-8097-F26E6EA3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DD2-133B-4337-AAFF-B4239BD0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6289-D451-0E3B-AB99-720A944D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2E8-EAB4-FFC5-65D8-88DABD7F4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B7DB0-BCE3-91F5-3B0E-9A474DB43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23430-68C1-E507-2D18-40491F40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60B-AE67-4899-8094-6C25B0EE19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97537-F901-5994-C88B-F75263C0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F510D-76B5-F544-6F20-A899FA8C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DD2-133B-4337-AAFF-B4239BD0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8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975B-E3F7-FBB3-9A30-F77A8D2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74B4A-B59F-554E-3754-A1607F89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3E3A3-6177-9A93-DBB9-9F362BD42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59D72-CB08-535A-239B-3E622595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D58C4-DCCC-4A07-3FA4-0FAE32937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BC3FC-BC98-3125-2AFD-8761E207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60B-AE67-4899-8094-6C25B0EE19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F67EF-CAB2-1B66-D434-7931AB78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D9243-FD25-B0C9-1575-C32B2C2B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DD2-133B-4337-AAFF-B4239BD0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6E81-E3BA-E011-9B10-1D502232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9B1F5-2219-BD87-0EA2-3BFB3230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60B-AE67-4899-8094-6C25B0EE19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06882-00D5-515F-EE3D-7736EB07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24B4-AF7F-B292-BD72-70A5FE10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DD2-133B-4337-AAFF-B4239BD0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6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3B3BA-3F9B-D85D-3B7D-5293FBF7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60B-AE67-4899-8094-6C25B0EE19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F766C-99BD-7889-E625-9A96638E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8D58E-4B17-B7E3-0288-CF415BB3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DD2-133B-4337-AAFF-B4239BD0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8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3BF8-FF2B-FA9A-3F27-A36415BD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5B37-3616-C100-3180-D2461450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D0833-6857-1B8D-DCC1-33EAC8EE8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B86B-F8EE-A16A-8893-A85CD5E6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60B-AE67-4899-8094-6C25B0EE19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7F96C-20DC-6017-707A-0048C075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D6CC2-3EE5-5B9A-C599-F17673A5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DD2-133B-4337-AAFF-B4239BD0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4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396A-E3E8-30EC-2C24-2C7D28F6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B45F8-A213-1774-7F9E-3C8F6144B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AF8E-914D-0BAF-2629-46C833BF5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6B6CD-6F49-4248-2184-24EB7022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60B-AE67-4899-8094-6C25B0EE19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5AEC7-75F1-D0F8-2671-3BA9B825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86814-4DA8-6D9F-E6EE-CCA07563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DD2-133B-4337-AAFF-B4239BD0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4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F8BF9-84AF-DBDA-CA9B-921A24EA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9B545-1F41-C4ED-364A-941FFD51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1F8DB-7990-B4E4-0B35-5732E0588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560B-AE67-4899-8094-6C25B0EE19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6231-9C25-A3FF-37F0-9E51E5A43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54FB-B978-F47A-273F-1A778DD0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3DD2-133B-4337-AAFF-B4239BD0E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aperspace.com/machine-learning/wiki/weights-and-biases" TargetMode="External"/><Relationship Id="rId3" Type="http://schemas.openxmlformats.org/officeDocument/2006/relationships/hyperlink" Target="https://en.wikipedia.org/wiki/Mathematical_optimization" TargetMode="External"/><Relationship Id="rId7" Type="http://schemas.openxmlformats.org/officeDocument/2006/relationships/hyperlink" Target="https://realpython.com/learning-paths/machine-learning-python/" TargetMode="External"/><Relationship Id="rId2" Type="http://schemas.openxmlformats.org/officeDocument/2006/relationships/hyperlink" Target="https://en.wikipedia.org/wiki/Gradient_desc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addle_point" TargetMode="External"/><Relationship Id="rId5" Type="http://schemas.openxmlformats.org/officeDocument/2006/relationships/hyperlink" Target="https://en.wikipedia.org/wiki/Local_optimum" TargetMode="External"/><Relationship Id="rId4" Type="http://schemas.openxmlformats.org/officeDocument/2006/relationships/hyperlink" Target="https://en.wikipedia.org/wiki/Differentiable_fun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2" Type="http://schemas.openxmlformats.org/officeDocument/2006/relationships/hyperlink" Target="https://en.wikipedia.org/wiki/Loss_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radient_boosting" TargetMode="External"/><Relationship Id="rId4" Type="http://schemas.openxmlformats.org/officeDocument/2006/relationships/hyperlink" Target="https://en.wikipedia.org/wiki/Random_fores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linear-regression-in-python/#regres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_squared_error" TargetMode="External"/><Relationship Id="rId2" Type="http://schemas.openxmlformats.org/officeDocument/2006/relationships/hyperlink" Target="https://en.wikipedia.org/wiki/Residual_sum_of_squa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linear-regression-in-pyth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egorical_variable" TargetMode="External"/><Relationship Id="rId2" Type="http://schemas.openxmlformats.org/officeDocument/2006/relationships/hyperlink" Target="https://realpython.com/logistic-regression-python/#class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files.realpython.com/media/mmst-gda-eqs-1.119ab87cc186.png" TargetMode="External"/><Relationship Id="rId4" Type="http://schemas.openxmlformats.org/officeDocument/2006/relationships/hyperlink" Target="https://en.wikipedia.org/wiki/Cross_entrop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alpython.com/logistic-regression-pyth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ia.nmsu.edu/~breakingaway/ebookofcalculus/MeaningOfDerivativesAndIntegrals/WhatDoesItMeanThatTheDerivativeOfAFunctionEquals0/WhatDoesItMeanThatTheDerivativeOfAFunctionEquals0.html" TargetMode="External"/><Relationship Id="rId2" Type="http://schemas.openxmlformats.org/officeDocument/2006/relationships/hyperlink" Target="https://www.mathsisfun.com/calculus/derivatives-introdu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abla_symbol" TargetMode="External"/><Relationship Id="rId5" Type="http://schemas.openxmlformats.org/officeDocument/2006/relationships/hyperlink" Target="https://en.wikipedia.org/wiki/Partial_derivative" TargetMode="External"/><Relationship Id="rId4" Type="http://schemas.openxmlformats.org/officeDocument/2006/relationships/hyperlink" Target="https://en.wikipedia.org/wiki/Gradi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C715-FE95-2C35-558D-9711FBFDA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Stochastic Gradient Descent Algorithm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97E43-D71F-2C84-25CE-3A70CC52A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9D1A-4C4C-788B-455C-316DC566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Gradient of a Function: Calculus Refresher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DC94-D25C-6DA5-8FEA-39EA286C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nonzero value of the gradient of a function 𝐶 at a given point defines the direction and rate of the fastest increase of 𝐶. </a:t>
            </a:r>
          </a:p>
          <a:p>
            <a:r>
              <a:rPr lang="en-US" dirty="0">
                <a:effectLst/>
              </a:rPr>
              <a:t>When working with gradient descent, you’re interested in the direction of the fastest </a:t>
            </a:r>
            <a:r>
              <a:rPr lang="en-US" i="1" dirty="0">
                <a:effectLst/>
              </a:rPr>
              <a:t>decrease</a:t>
            </a:r>
            <a:r>
              <a:rPr lang="en-US" dirty="0">
                <a:effectLst/>
              </a:rPr>
              <a:t> in the cost function. </a:t>
            </a:r>
          </a:p>
          <a:p>
            <a:r>
              <a:rPr lang="en-US" dirty="0">
                <a:effectLst/>
              </a:rPr>
              <a:t>This direction is determined by the negative gradient, −∇</a:t>
            </a:r>
            <a:r>
              <a:rPr lang="en-US">
                <a:effectLst/>
              </a:rPr>
              <a:t>𝐶.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7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9061-2975-6CDF-4164-05BFBFE1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Basic Gradient Descent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F486-0831-B3AD-24F3-1FB50FF3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2"/>
              </a:rPr>
              <a:t>gradient descent algorithm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an approximate and iterative method for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3"/>
              </a:rPr>
              <a:t>mathematical optimization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You can use it to approach the minimum of any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4"/>
              </a:rPr>
              <a:t>differentiable function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Although gradient descent sometimes gets stuck in a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5"/>
              </a:rPr>
              <a:t>local minimum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or a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6"/>
              </a:rPr>
              <a:t>saddle point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instead of finding the global minimum, it’s widely used in practice.</a:t>
            </a:r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7"/>
              </a:rPr>
              <a:t>machine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methods often apply it internally to optimize model parameters. For example, neural networks find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8"/>
              </a:rPr>
              <a:t>weights and biases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with gradient descent.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86A6-EB92-73A8-2C9A-C222137A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minima</a:t>
            </a:r>
          </a:p>
        </p:txBody>
      </p:sp>
      <p:pic>
        <p:nvPicPr>
          <p:cNvPr id="1026" name="Picture 2" descr="Maxima and minima - Wikipedia">
            <a:extLst>
              <a:ext uri="{FF2B5EF4-FFF2-40B4-BE49-F238E27FC236}">
                <a16:creationId xmlns:a16="http://schemas.microsoft.com/office/drawing/2014/main" id="{39EFD4F3-747B-313E-D331-51FC5A1C1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710508"/>
            <a:ext cx="6434364" cy="51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4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6A2-D5C6-B7EC-D021-FEA937C9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Cost Function: The Goal of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AB34-7883-FE48-A593-6A8B1EB7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cost function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or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2"/>
              </a:rPr>
              <a:t>loss function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is the function to be minimized (or maximized) by varying the decision variables.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Many machine learning methods solve optimization problems under the surface.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ML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alogrithms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tend to minimize the difference between actual and predicted outputs by adjusting the model parameters (like weights and biases for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3"/>
              </a:rPr>
              <a:t>neural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decision rules for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4"/>
              </a:rPr>
              <a:t>random forest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or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5"/>
              </a:rPr>
              <a:t>gradient boosting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and so 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1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CACE-100F-3507-4644-3E751B19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errors in regression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3AB-5736-8E5C-6611-DC8CB0A4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 a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2"/>
              </a:rPr>
              <a:t>regression problem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you typically have the vectors of input variables 𝐱 = (𝑥₁, …, 𝑥ᵣ) and the actual outputs 𝑦.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want to find a model that maps 𝐱 to a predicted response 𝑓(𝐱) so that 𝑓(𝐱) is as close as possible to 𝑦.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 example, you might want to predict an output such as a person’s salary given inputs like the person’s number of years at the company or level of education.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Your goal is to minimize the difference between the prediction 𝑓(𝐱) and the actual data 𝑦. This difference is called the 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residual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9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7826-9D31-6DDB-BCE8-3EE68076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errors in regression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13B4-E429-694A-8BFF-63220ADF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 this type of problem, you want to minimize the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2"/>
              </a:rPr>
              <a:t>sum of squared residuals (SSR)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where SSR = Σᵢ(𝑦ᵢ − 𝑓(𝐱ᵢ))² for all observations 𝑖 = 1, …, 𝑛, where 𝑛 is the total number of observations. Alternatively, you could use the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3"/>
              </a:rPr>
              <a:t>mean squared error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(MSE = SSR / 𝑛) instead of SSR.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Both SSR and MSE use the square of the difference between the actual and predicted outputs. The lower the difference, the more accurate the prediction. A difference of zero indicates that the prediction is equal to the actual data.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SSR or MSE is minimized by adjusting the model parameters. For example, in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4"/>
              </a:rPr>
              <a:t>linear regression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you want to find the function 𝑓(𝐱) = 𝑏₀ + 𝑏₁𝑥₁ + ⋯ + 𝑏ᵣ𝑥ᵣ, so you need to determine the weights 𝑏₀, 𝑏₁, …, 𝑏ᵣ that minimize SSR or MSE.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2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0657-6335-076F-5267-893B0B3B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problems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1C5B-92FA-162A-CD2C-D3C2D461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 a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2"/>
              </a:rPr>
              <a:t>classification problem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the outputs 𝑦 are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3"/>
              </a:rPr>
              <a:t>categorical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often either 0 or 1. For example, you might try to predict whether an email is spam or not. In the case of binary outputs, it’s convenient to minimize the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4"/>
              </a:rPr>
              <a:t>cross-entropy function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that also depends on the actual outputs 𝑦ᵢ and the corresponding predictions 𝑝(𝐱ᵢ):</a:t>
            </a:r>
            <a:br>
              <a:rPr lang="en-US" u="none" strike="noStrike" dirty="0">
                <a:solidFill>
                  <a:srgbClr val="619CCD"/>
                </a:solidFill>
                <a:effectLst/>
                <a:hlinkClick r:id="rId5"/>
              </a:rPr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16CD9A-07F2-754E-10FE-7B1EFC6F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5" y="4363201"/>
            <a:ext cx="10490754" cy="112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96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A771-7D2B-547C-8AB8-C8B12F6A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A449-E1D2-D15E-AD11-6739DC75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2"/>
              </a:rPr>
              <a:t>logistic regression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which is often used to solve classification problems, the functions 𝑝(𝐱) and 𝑓(𝐱) are defined as the following: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effectLst/>
              </a:rPr>
              <a:t>Again, you need to find the weights 𝑏₀, 𝑏₁, …, 𝑏ᵣ, but this time they should minimize the cross-entropy function.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A437BA-0D92-FF89-03ED-ACAB1008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34" y="2573205"/>
            <a:ext cx="9824374" cy="171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E45E-7F38-12F2-A10A-3CE48981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Gradient of a Function: Calculus Refresher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C7AB-1C00-E9B8-0C1C-FEFC435EA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 calculus, the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2"/>
              </a:rPr>
              <a:t>derivative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of a function shows you how much a value changes when you modify its argument (or arguments).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Derivatives are important for optimization because the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3"/>
              </a:rPr>
              <a:t>zero derivatives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might indicate a minimum, maximum, or saddle point.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4"/>
              </a:rPr>
              <a:t>gradient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of a function 𝐶 of several independent variables 𝑣₁, …, 𝑣ᵣ is denoted with ∇𝐶(𝑣₁, …, 𝑣ᵣ) and defined as the vector function of the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5"/>
              </a:rPr>
              <a:t>partial derivatives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of 𝐶 with respect to each independent variable: ∇𝐶 = (∂𝐶/∂𝑣₁, …, ∂𝐶/𝑣ᵣ). The symbol ∇ is called </a:t>
            </a:r>
            <a:r>
              <a:rPr lang="en-US" b="0" i="0" u="none" strike="noStrike" dirty="0" err="1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6"/>
              </a:rPr>
              <a:t>nabla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3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Office Theme</vt:lpstr>
      <vt:lpstr>Stochastic Gradient Descent Algorithm </vt:lpstr>
      <vt:lpstr>Basic Gradient Descent Algorithm</vt:lpstr>
      <vt:lpstr>local and global minima</vt:lpstr>
      <vt:lpstr>Cost Function: The Goal of Optimization</vt:lpstr>
      <vt:lpstr>Minimize errors in regression problems </vt:lpstr>
      <vt:lpstr>Minimize errors in regression problems </vt:lpstr>
      <vt:lpstr>Classification problems </vt:lpstr>
      <vt:lpstr>Logistic Regression</vt:lpstr>
      <vt:lpstr>Gradient of a Function: Calculus Refresher</vt:lpstr>
      <vt:lpstr>Gradient of a Function: Calculus Refresher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Gradient Descent Algorithm </dc:title>
  <dc:creator>SAAD Motaz</dc:creator>
  <cp:lastModifiedBy>SAAD Motaz</cp:lastModifiedBy>
  <cp:revision>12</cp:revision>
  <dcterms:created xsi:type="dcterms:W3CDTF">2023-01-17T12:40:20Z</dcterms:created>
  <dcterms:modified xsi:type="dcterms:W3CDTF">2023-01-17T13:05:26Z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2023-01-17T12:42:28Z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d877d148-39f1-44b7-8bf7-e4f98d801a11</vt:lpwstr>
  </property>
  <property fmtid="{D5CDD505-2E9C-101B-9397-08002B2CF9AE}" pid="8" name="MSIP_Label_995f8ddb-c25f-497d-94ef-0e25e41810d1_ContentBits">
    <vt:lpwstr>0</vt:lpwstr>
  </property>
</Properties>
</file>