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379" r:id="rId5"/>
    <p:sldId id="384" r:id="rId6"/>
    <p:sldId id="378" r:id="rId7"/>
    <p:sldId id="321" r:id="rId8"/>
    <p:sldId id="259" r:id="rId9"/>
    <p:sldId id="381" r:id="rId10"/>
    <p:sldId id="382" r:id="rId11"/>
    <p:sldId id="322" r:id="rId12"/>
    <p:sldId id="323" r:id="rId13"/>
    <p:sldId id="320" r:id="rId14"/>
    <p:sldId id="380" r:id="rId15"/>
    <p:sldId id="325" r:id="rId16"/>
    <p:sldId id="326" r:id="rId17"/>
    <p:sldId id="327" r:id="rId18"/>
    <p:sldId id="328" r:id="rId19"/>
    <p:sldId id="329" r:id="rId20"/>
    <p:sldId id="330" r:id="rId21"/>
    <p:sldId id="332" r:id="rId22"/>
    <p:sldId id="366" r:id="rId23"/>
    <p:sldId id="367" r:id="rId24"/>
    <p:sldId id="368" r:id="rId25"/>
    <p:sldId id="369" r:id="rId26"/>
    <p:sldId id="333" r:id="rId27"/>
    <p:sldId id="361" r:id="rId28"/>
    <p:sldId id="344" r:id="rId29"/>
    <p:sldId id="363" r:id="rId30"/>
    <p:sldId id="383" r:id="rId31"/>
    <p:sldId id="334" r:id="rId32"/>
    <p:sldId id="335" r:id="rId33"/>
    <p:sldId id="336" r:id="rId34"/>
    <p:sldId id="337" r:id="rId35"/>
    <p:sldId id="338" r:id="rId36"/>
    <p:sldId id="3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6840017090886893E-2"/>
                  <c:y val="-1.6649629322650478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800" baseline="0" dirty="0"/>
                      <a:t>Y’ = 2.1143 x + 0.9333
R² = 0.491</a:t>
                    </a:r>
                    <a:endParaRPr lang="en-US" sz="1800" dirty="0"/>
                  </a:p>
                </c:rich>
              </c:tx>
              <c:numFmt formatCode="General" sourceLinked="0"/>
              <c:spPr>
                <a:solidFill>
                  <a:schemeClr val="accent6">
                    <a:lumMod val="20000"/>
                    <a:lumOff val="80000"/>
                  </a:schemeClr>
                </a:solidFill>
              </c:sp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74-4945-A09F-8B8EE9EAD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75264"/>
        <c:axId val="104485248"/>
      </c:scatterChart>
      <c:valAx>
        <c:axId val="10447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485248"/>
        <c:crosses val="autoZero"/>
        <c:crossBetween val="midCat"/>
      </c:valAx>
      <c:valAx>
        <c:axId val="10448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752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FFBE-A9EA-49FB-A9FD-3F92A437E41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81E-B29D-4C51-B219-220CDB5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B484FA-2B5D-402C-8866-82FB9580E88F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64DFE-E7DF-4452-BBDD-5AC735392A4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0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096D65-E56D-40B0-B2DC-8460DA41BF3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ECBC7-DC80-4713-8E48-6A7BBA60D42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795A1D-195E-4C89-8A3A-51E53568975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F34C4-CA40-4FE1-902D-F335B0B86EE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4BE0D9-54AE-45F8-9B39-8786D4095431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AD64A-6092-4B90-BD3D-5163D8E625EB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8F7DB3-8BFD-4340-8D9C-4049D2DACC6C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4936-B10C-480E-B382-01A6306F0D7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62D7FB-9B65-46D4-A415-A10CCD7E22FE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406A-5E73-46D6-B51F-75F94DDD673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87C9DE-81A7-4EA3-BB32-073F2B72CA3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ED653-056C-402E-B52A-201128346E12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AB1E12-3E03-46F5-9D06-4D2A0E1FF12A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CD84E-DDDA-43D2-B10D-97B3766A1666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679B29-DAD1-452C-B403-82A7438CDCBB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C0FA-2C16-4C09-AECF-83D49F9D5AFC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C0E408-3543-4193-AF2D-B85C7FEE31BA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6E42F-65D2-4FE0-8B7B-34CA2521E14E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1235C4-27EB-43DB-804C-ABF2FF6C41AC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C3D8F-9D0A-4613-B29F-6A154C4F8182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83C69A-9A04-433E-9A9C-FABB728E58F9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48406-C87E-4861-AD35-F5F56129FF3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A6B9EA-6A8B-44B8-BB92-B61C100788E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D6584-DB4D-42FF-9372-A5EFB02A6F5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9C5817-D650-4A33-AE0E-A322916835D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FF039-4481-4578-9BE2-97275C87634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7328-D70F-46B4-964C-2A33FC8E121F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733C9-49CC-456A-8247-4D0CE6F9657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56F91C-5AEF-4EF5-A446-2E7AE6A75F2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A720-8775-4D0D-B10C-D26D0870FCA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1D0D5-C3DD-4551-9A69-053CEE642E2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0227-0BF1-4DED-B782-B6A911BFA10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6D1811-1288-4AFA-A75C-C93CF94D5BE1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88E4-9EF1-4BC4-A439-B53AE9E5BB7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7EED-2504-69E6-4692-DB8DBA82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4BE89-AD43-F535-5F0A-19C54EB1C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CB4A-6F9E-17A1-BC6C-251AA1A6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7A5F-FB3D-CA07-E755-1D981F27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BAEB-3101-2804-F172-049D41C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45D5-FDEC-A029-CD21-8A60FCC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662-25A8-D396-8667-8C431F30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2876-A015-5979-6B2D-FF8E1D1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029C-B85A-85DD-2BBA-9520D385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E42F-ADEF-218E-2A3B-F0827345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16F34-1114-1B6E-D12F-5DE71115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6E8F-D0B0-0A74-204A-31E20D44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63FF-582F-0C1B-E8BD-AED5EA65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C7AB-23C8-0070-D6FB-07ACF20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FD89-7193-B742-3AED-94BBCCE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1734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8467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0816EF0-2F1F-4C77-83E5-BF94D208BAC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18.</a:t>
            </a:r>
            <a:fld id="{2F40EE03-46BC-4664-B9D5-5264100DDA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63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C09-FBE3-39A7-A13B-285CF68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AA7-5B54-10F8-F58D-5FF430F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0BFC-5199-EC64-4622-E5809ACF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1AD8-E516-81CC-183A-A0B9B7E9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EF88-D0D6-2305-951A-35F07E5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AA3F-67D1-76AD-D386-1602A811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E398-FAD5-34DB-01E9-26360A87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0F0A-F67D-4D48-3A23-9650861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22A9-9D97-E3DA-2666-4D1829D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E349-290D-5F0B-71F5-A1355E3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3489-64DF-2CBA-13A0-85FB2A9A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6740-AD3E-5392-EF6C-F6ACA9BC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C90DA-4505-ACCA-13A3-981A0529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B96D-35EE-0A73-DB97-B8DB3AB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6D9C-B2B9-C5CB-94D6-7C14AB5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D037-6D3F-1D4F-CFA1-B1B9B3E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5C-5956-30C7-18DD-C45EA707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1EFF-EBBE-D47B-51DD-A4B1417F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3C1C-92FB-E578-7E90-5A53EF43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9835-F7BA-FF2C-F2F1-7010AEC2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0703-2B8F-1621-6724-4D0C71E8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E7A3-FBE7-C362-2281-EAA4E5E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4441A-954B-F4C2-9E6A-F787A641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F60F-540E-CC08-A94B-E1B6B41F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9AEA-73B5-8139-F5E5-756B8907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3C75A-C3AD-8083-7B1A-63DFD67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D07B3-4BE4-B379-926B-6EA4E08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39DD-CF59-C0A6-74BE-1F226D5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0991-F80A-BD13-F606-07F7F38C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FEB56-5C34-D783-26B2-71329C49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FB2BA-410B-72C3-2E0F-AF0E6B0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7C6-4D9D-627D-774C-C6A6056F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C9B-B465-B914-033F-E98B7980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D3ED-215D-33FE-8561-A53FC6A7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62F2-5BDD-F1B6-DA10-8456A078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3D06B-E529-BB7E-9943-C71E1939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C063-BBC6-687E-C030-075D76A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CB9-C55D-20F8-4650-03B65EB7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EDAC-F374-0186-93B7-9E911557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1089-F326-DF77-BA9F-585F8072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01AF-7570-416F-BF15-317CCEA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A6FB-D18B-B123-B7F8-155CF0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E036-A2FF-8FEC-B1C1-603E0AA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B2F3-9F97-5451-6384-CC68A81F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2814-2623-B71D-6C7E-D5DC7129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CAA7-A002-8A1E-DDA7-73D7404F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930E-EB0F-E229-71E8-6F8B279E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F8EA-DF25-88C8-59E3-592D0E46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787-2033-01CE-9EFA-A984B6A57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</p:spTree>
    <p:extLst>
      <p:ext uri="{BB962C8B-B14F-4D97-AF65-F5344CB8AC3E}">
        <p14:creationId xmlns:p14="http://schemas.microsoft.com/office/powerpoint/2010/main" val="180126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143000"/>
            <a:ext cx="8597900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If we are interested </a:t>
            </a:r>
            <a:r>
              <a:rPr lang="en-US" altLang="zh-CN" b="1" i="1" dirty="0">
                <a:ea typeface="宋体" pitchFamily="2" charset="-122"/>
              </a:rPr>
              <a:t>only</a:t>
            </a:r>
            <a:r>
              <a:rPr lang="en-US" altLang="zh-CN" dirty="0">
                <a:ea typeface="宋体" pitchFamily="2" charset="-122"/>
              </a:rPr>
              <a:t> in determining whether a relationship </a:t>
            </a:r>
            <a:r>
              <a:rPr lang="en-US" altLang="zh-CN" b="1" i="1" u="sng" dirty="0">
                <a:ea typeface="宋体" pitchFamily="2" charset="-122"/>
              </a:rPr>
              <a:t>exists</a:t>
            </a:r>
            <a:r>
              <a:rPr lang="en-US" altLang="zh-CN" dirty="0">
                <a:ea typeface="宋体" pitchFamily="2" charset="-122"/>
              </a:rPr>
              <a:t>, we may employ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correlation analysis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Regression analysis with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two-variables </a:t>
            </a:r>
            <a:r>
              <a:rPr lang="en-US" altLang="zh-CN" dirty="0">
                <a:ea typeface="宋体" pitchFamily="2" charset="-122"/>
              </a:rPr>
              <a:t>is sometimes called </a:t>
            </a:r>
            <a:r>
              <a:rPr lang="en-US" altLang="zh-CN" b="1" i="1" dirty="0">
                <a:ea typeface="宋体" pitchFamily="2" charset="-122"/>
              </a:rPr>
              <a:t>simple linear regression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Mathematical equations describing their relationships are also called </a:t>
            </a:r>
            <a:r>
              <a:rPr lang="en-US" altLang="zh-CN" b="1" i="1" dirty="0">
                <a:ea typeface="宋体" pitchFamily="2" charset="-122"/>
              </a:rPr>
              <a:t>models</a:t>
            </a:r>
          </a:p>
          <a:p>
            <a:r>
              <a:rPr lang="en-US" altLang="zh-CN" dirty="0">
                <a:ea typeface="宋体" pitchFamily="2" charset="-122"/>
              </a:rPr>
              <a:t>2 types: deterministic or probabilistic.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a typeface="宋体" pitchFamily="2" charset="-122"/>
              </a:rPr>
              <a:t>Model Types…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Deterministic Model:</a:t>
            </a:r>
            <a:r>
              <a:rPr lang="en-US" altLang="zh-CN" dirty="0">
                <a:ea typeface="宋体" pitchFamily="2" charset="-122"/>
              </a:rPr>
              <a:t> an equation or set of equations that allow us to </a:t>
            </a:r>
            <a:r>
              <a:rPr lang="en-US" altLang="zh-CN" b="1" i="1" dirty="0">
                <a:ea typeface="宋体" pitchFamily="2" charset="-122"/>
              </a:rPr>
              <a:t>fully determine</a:t>
            </a:r>
            <a:r>
              <a:rPr lang="en-US" altLang="zh-CN" dirty="0">
                <a:ea typeface="宋体" pitchFamily="2" charset="-122"/>
              </a:rPr>
              <a:t> the value of the dependent variable from the values of the independent variables.</a:t>
            </a:r>
          </a:p>
          <a:p>
            <a:r>
              <a:rPr lang="en-US" altLang="zh-CN" dirty="0">
                <a:ea typeface="宋体" pitchFamily="2" charset="-122"/>
              </a:rPr>
              <a:t>Contrast this with…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Probabilistic Model:</a:t>
            </a:r>
            <a:r>
              <a:rPr lang="en-US" altLang="zh-CN" dirty="0">
                <a:ea typeface="宋体" pitchFamily="2" charset="-122"/>
              </a:rPr>
              <a:t> a method used to capture the </a:t>
            </a:r>
            <a:r>
              <a:rPr lang="en-US" altLang="zh-CN" b="1" i="1" dirty="0">
                <a:ea typeface="宋体" pitchFamily="2" charset="-122"/>
              </a:rPr>
              <a:t>randomness</a:t>
            </a:r>
            <a:r>
              <a:rPr lang="en-US" altLang="zh-CN" dirty="0">
                <a:ea typeface="宋体" pitchFamily="2" charset="-122"/>
              </a:rPr>
              <a:t> that is part of a real-life process.</a:t>
            </a:r>
          </a:p>
          <a:p>
            <a:r>
              <a:rPr lang="en-US" altLang="zh-CN" dirty="0">
                <a:ea typeface="宋体" pitchFamily="2" charset="-122"/>
              </a:rPr>
              <a:t>E.g. do all houses of the same size (measured in square feet) sell for exactly the same price?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A Model…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To create a probabilistic model, we start with a deterministic model that </a:t>
            </a:r>
            <a:r>
              <a:rPr lang="en-US" altLang="zh-CN" b="1" i="1" dirty="0">
                <a:ea typeface="宋体" pitchFamily="2" charset="-122"/>
              </a:rPr>
              <a:t>approximates the relationship</a:t>
            </a:r>
            <a:r>
              <a:rPr lang="en-US" altLang="zh-CN" dirty="0">
                <a:ea typeface="宋体" pitchFamily="2" charset="-122"/>
              </a:rPr>
              <a:t> we want to model and add a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random term</a:t>
            </a:r>
            <a:r>
              <a:rPr lang="en-US" altLang="zh-CN" dirty="0">
                <a:ea typeface="宋体" pitchFamily="2" charset="-122"/>
              </a:rPr>
              <a:t> that measures the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error</a:t>
            </a:r>
            <a:r>
              <a:rPr lang="en-US" altLang="zh-CN" dirty="0">
                <a:ea typeface="宋体" pitchFamily="2" charset="-122"/>
              </a:rPr>
              <a:t> of the deterministic component.</a:t>
            </a:r>
          </a:p>
          <a:p>
            <a:r>
              <a:rPr lang="en-US" altLang="zh-CN" dirty="0">
                <a:ea typeface="宋体" pitchFamily="2" charset="-122"/>
              </a:rPr>
              <a:t>Deterministic Model: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cost of building a new house is about $75 per square foot and most lots sell for about $25,000.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Hence the approximate selling price (</a:t>
            </a:r>
            <a:r>
              <a:rPr lang="en-US" altLang="zh-CN" b="1" dirty="0">
                <a:ea typeface="宋体" pitchFamily="2" charset="-122"/>
              </a:rPr>
              <a:t>y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	y = $25,000 + (75$/ft</a:t>
            </a:r>
            <a:r>
              <a:rPr lang="en-US" altLang="zh-CN" b="1" baseline="30000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) * x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(where 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the size of the house in square feet)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222B-4F3C-466B-A5DF-20B3DF6B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C67E-01D9-49BA-930F-2E0B94DF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model of the relationship between house size (</a:t>
            </a:r>
            <a:r>
              <a:rPr lang="en-US" altLang="zh-CN" b="1" dirty="0">
                <a:solidFill>
                  <a:srgbClr val="008000"/>
                </a:solidFill>
                <a:ea typeface="宋体" pitchFamily="2" charset="-122"/>
              </a:rPr>
              <a:t>independent variable</a:t>
            </a:r>
            <a:r>
              <a:rPr lang="en-US" altLang="zh-CN" dirty="0">
                <a:ea typeface="宋体" pitchFamily="2" charset="-122"/>
              </a:rPr>
              <a:t>) and house price 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dependent variable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endParaRPr lang="en-US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EB393AE1-CAA3-441D-8485-9B4558AB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140" y="6308725"/>
            <a:ext cx="787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In this model, the price of the house is completely </a:t>
            </a:r>
            <a:r>
              <a:rPr lang="en-US" altLang="zh-CN" sz="18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determined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by the size.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64202A9-9C14-48EE-A72E-713FBEBE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401" y="5939393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 size: X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A7D0E17-8280-43DF-889F-A5E9073DE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080" y="2738993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818E0EE-67D6-44DA-9606-DA5AAF248AFC}"/>
              </a:ext>
            </a:extLst>
          </p:cNvPr>
          <p:cNvSpPr>
            <a:spLocks/>
          </p:cNvSpPr>
          <p:nvPr/>
        </p:nvSpPr>
        <p:spPr bwMode="auto">
          <a:xfrm>
            <a:off x="3733800" y="2738993"/>
            <a:ext cx="4724400" cy="317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CCC185E-8AD4-4F64-A83A-F2E7DC82C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3993"/>
            <a:ext cx="16113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u="sng">
                <a:latin typeface="Tahoma" pitchFamily="34" charset="0"/>
                <a:ea typeface="宋体" pitchFamily="2" charset="-122"/>
              </a:rPr>
              <a:t>Most</a:t>
            </a:r>
            <a:r>
              <a:rPr lang="en-US" altLang="zh-CN" sz="1800">
                <a:latin typeface="Tahoma" pitchFamily="34" charset="0"/>
                <a:ea typeface="宋体" pitchFamily="2" charset="-122"/>
              </a:rPr>
              <a:t> lots sell 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for $25,000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8F67B2C-DFD9-4810-A88E-D84B7F3709AC}"/>
              </a:ext>
            </a:extLst>
          </p:cNvPr>
          <p:cNvSpPr txBox="1">
            <a:spLocks noChangeArrowheads="1"/>
          </p:cNvSpPr>
          <p:nvPr/>
        </p:nvSpPr>
        <p:spPr bwMode="auto">
          <a:xfrm rot="-1345203">
            <a:off x="3786188" y="3594656"/>
            <a:ext cx="3473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Building a house costs </a:t>
            </a:r>
            <a:r>
              <a:rPr lang="en-US" altLang="zh-CN" sz="2000" u="sng">
                <a:latin typeface="Tahoma" pitchFamily="34" charset="0"/>
                <a:ea typeface="宋体" pitchFamily="2" charset="-122"/>
              </a:rPr>
              <a:t>about</a:t>
            </a:r>
            <a:r>
              <a:rPr lang="en-US" altLang="zh-CN" sz="2000">
                <a:latin typeface="Tahoma" pitchFamily="34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$75 per square foot. 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AB96AFD-DCAE-4257-BD4E-2BE0ADA8E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967593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B741FFA-19CD-43F2-A624-F71116D9E448}"/>
              </a:ext>
            </a:extLst>
          </p:cNvPr>
          <p:cNvSpPr txBox="1">
            <a:spLocks noChangeArrowheads="1"/>
          </p:cNvSpPr>
          <p:nvPr/>
        </p:nvSpPr>
        <p:spPr bwMode="auto">
          <a:xfrm rot="-1342336">
            <a:off x="3878772" y="4109770"/>
            <a:ext cx="393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25000 + 75 * Size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4D532B6-7DA7-4E3B-87B6-CBC9B4B8A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2499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5400" dirty="0">
                <a:ea typeface="宋体" pitchFamily="2" charset="-122"/>
              </a:rPr>
              <a:t>A Model…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61285" y="1115799"/>
            <a:ext cx="11818189" cy="7619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In real life however, the cost of houses will vary, even among for houses of the same size: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7FECD6-7139-4547-9DFB-F3470F3E981B}"/>
              </a:ext>
            </a:extLst>
          </p:cNvPr>
          <p:cNvGrpSpPr/>
          <p:nvPr/>
        </p:nvGrpSpPr>
        <p:grpSpPr>
          <a:xfrm>
            <a:off x="1981201" y="1881360"/>
            <a:ext cx="8439508" cy="4976640"/>
            <a:chOff x="2584450" y="1881360"/>
            <a:chExt cx="7023100" cy="4026932"/>
          </a:xfrm>
        </p:grpSpPr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E440E5D4-08F0-44B0-9220-D3C26A18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1051" y="5538960"/>
              <a:ext cx="1557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House size: X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02426B6C-9DDE-4AE4-88E2-47373A10B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730" y="2338560"/>
              <a:ext cx="817853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House</a:t>
              </a:r>
            </a:p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Price:</a:t>
              </a:r>
            </a:p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CAC1785-AFC8-4637-ACD8-C0AF9A2B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0" y="2338560"/>
              <a:ext cx="4724400" cy="3179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304" y="1824"/>
                </a:cxn>
              </a:cxnLst>
              <a:rect l="0" t="0" r="r" b="b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Text Box 7">
              <a:extLst>
                <a:ext uri="{FF2B5EF4-FFF2-40B4-BE49-F238E27FC236}">
                  <a16:creationId xmlns:a16="http://schemas.microsoft.com/office/drawing/2014/main" id="{1315EFE2-1E72-4EA4-9B79-4EB5E4AD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450" y="4395960"/>
              <a:ext cx="6953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25K$</a:t>
              </a:r>
            </a:p>
          </p:txBody>
        </p:sp>
        <p:sp>
          <p:nvSpPr>
            <p:cNvPr id="76" name="Line 8">
              <a:extLst>
                <a:ext uri="{FF2B5EF4-FFF2-40B4-BE49-F238E27FC236}">
                  <a16:creationId xmlns:a16="http://schemas.microsoft.com/office/drawing/2014/main" id="{F7FF489E-D0D1-4390-A3F3-3CD174BED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450" y="2567160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9">
              <a:extLst>
                <a:ext uri="{FF2B5EF4-FFF2-40B4-BE49-F238E27FC236}">
                  <a16:creationId xmlns:a16="http://schemas.microsoft.com/office/drawing/2014/main" id="{79F7E089-C4D8-4F16-B996-5FEFAFFCD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250" y="4624560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7D4FFD-B3EF-49CC-9EB9-8F921CB7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3405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295E02-2310-419C-8145-F2CA98B7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FB5B1E3-646B-4728-B585-0CB1A6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014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8BE171F-E7E1-4BD1-8068-9594F7C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624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C0D6A0A-3261-412E-9668-1610901B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176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9F0896-DB51-4258-917C-AD01A773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481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239CF01-5456-4EDF-83D8-22E9C479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81911C2-E24A-4C3D-A384-E378F9BE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862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9C0C802-EB9F-48EB-B9B1-05290444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938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71B6FAC-32DC-4E4F-B72A-5DB4420C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2795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0E17269-7C23-487F-9F67-D6988085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024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C1790A5-7C4C-4DC8-B6C9-58371E14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405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ABE81BA-5F5B-4EB7-A091-052AABDE2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C91BF06-D870-40C1-9ACD-407EB4F8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7101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AB5B4CC-C04B-488F-A7A7-DB142DB6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4548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DF4616-0928-48AC-A764-5080DA1D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4243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27C3063-0F52-4FE3-8182-829562BDB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2109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C3954EE-EC1A-4440-A458-EEB9F4028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948160"/>
              <a:ext cx="533400" cy="28194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Text Box 29">
              <a:extLst>
                <a:ext uri="{FF2B5EF4-FFF2-40B4-BE49-F238E27FC236}">
                  <a16:creationId xmlns:a16="http://schemas.microsoft.com/office/drawing/2014/main" id="{4C2C2AEE-E7BE-432E-92E6-506AC6C4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450" y="1881360"/>
              <a:ext cx="1887538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Lower vs. Higher</a:t>
              </a:r>
            </a:p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Variability</a:t>
              </a:r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F0284251-4FC1-4EB5-8B9D-846C74AD2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2262360"/>
              <a:ext cx="762000" cy="12192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336"/>
                </a:cxn>
                <a:cxn ang="0">
                  <a:pos x="480" y="768"/>
                </a:cxn>
              </a:cxnLst>
              <a:rect l="0" t="0" r="r" b="b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DE3856C-9F12-4A55-AEAB-6CB9630A3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262360"/>
              <a:ext cx="762000" cy="12192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336"/>
                </a:cxn>
                <a:cxn ang="0">
                  <a:pos x="480" y="768"/>
                </a:cxn>
              </a:cxnLst>
              <a:rect l="0" t="0" r="r" b="b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F8FFC53-6B1A-4167-9ED8-C5DA3EEB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0" y="2948160"/>
              <a:ext cx="533400" cy="12954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305EBD-E2DD-45F2-B037-3A96B801A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50" y="1957560"/>
              <a:ext cx="533400" cy="28956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 Box 34">
              <a:extLst>
                <a:ext uri="{FF2B5EF4-FFF2-40B4-BE49-F238E27FC236}">
                  <a16:creationId xmlns:a16="http://schemas.microsoft.com/office/drawing/2014/main" id="{3BB1DB23-A1BF-47C2-85A4-63E696576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188" y="5411960"/>
              <a:ext cx="3222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b="1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02" name="Text Box 35">
              <a:extLst>
                <a:ext uri="{FF2B5EF4-FFF2-40B4-BE49-F238E27FC236}">
                  <a16:creationId xmlns:a16="http://schemas.microsoft.com/office/drawing/2014/main" id="{00CE6D99-82FA-4782-8FBD-47382D6CB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650" y="4835698"/>
              <a:ext cx="4115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000" dirty="0">
                  <a:latin typeface="Tahoma" pitchFamily="34" charset="0"/>
                  <a:ea typeface="宋体" pitchFamily="2" charset="-122"/>
                </a:rPr>
                <a:t>House Price = 25,000 + 75*Size +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05CC29E-6E71-490A-8A77-61CE121CB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66250" y="4878560"/>
              <a:ext cx="241300" cy="317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Random Term…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宋体" pitchFamily="2" charset="-122"/>
              </a:rPr>
              <a:t>We now represent the price of a house as a function of its size in this Probabilistic Model: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		y = 25,000 + 75x +    ,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where      (Greek letter epsilon) is the </a:t>
            </a:r>
            <a:r>
              <a:rPr lang="en-US" altLang="zh-CN" sz="2600" b="1" i="1" dirty="0">
                <a:ea typeface="宋体" pitchFamily="2" charset="-122"/>
              </a:rPr>
              <a:t>random term</a:t>
            </a:r>
            <a:r>
              <a:rPr lang="en-US" altLang="zh-CN" sz="2600" dirty="0">
                <a:ea typeface="宋体" pitchFamily="2" charset="-122"/>
              </a:rPr>
              <a:t> (a.k.a. </a:t>
            </a:r>
            <a:r>
              <a:rPr lang="en-US" altLang="zh-CN" sz="2600" b="1" i="1" dirty="0">
                <a:ea typeface="宋体" pitchFamily="2" charset="-122"/>
              </a:rPr>
              <a:t>error variable</a:t>
            </a:r>
            <a:r>
              <a:rPr lang="en-US" altLang="zh-CN" sz="2600" dirty="0">
                <a:ea typeface="宋体" pitchFamily="2" charset="-122"/>
              </a:rPr>
              <a:t>). </a:t>
            </a:r>
          </a:p>
          <a:p>
            <a:r>
              <a:rPr lang="en-US" altLang="zh-CN" sz="2600" dirty="0">
                <a:ea typeface="宋体" pitchFamily="2" charset="-122"/>
              </a:rPr>
              <a:t>It is the difference between the </a:t>
            </a:r>
            <a:r>
              <a:rPr lang="en-US" altLang="zh-CN" sz="2600" b="1" i="1" dirty="0">
                <a:solidFill>
                  <a:srgbClr val="0000FF"/>
                </a:solidFill>
                <a:ea typeface="宋体" pitchFamily="2" charset="-122"/>
              </a:rPr>
              <a:t>actual</a:t>
            </a:r>
            <a:r>
              <a:rPr lang="en-US" altLang="zh-CN" sz="2600" dirty="0">
                <a:ea typeface="宋体" pitchFamily="2" charset="-122"/>
              </a:rPr>
              <a:t> selling price and the </a:t>
            </a:r>
            <a:r>
              <a:rPr lang="en-US" altLang="zh-CN" sz="2600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sz="2600" dirty="0">
                <a:ea typeface="宋体" pitchFamily="2" charset="-122"/>
              </a:rPr>
              <a:t> price based on the size of the house (model based price) . </a:t>
            </a:r>
          </a:p>
          <a:p>
            <a:r>
              <a:rPr lang="en-US" altLang="zh-CN" sz="2600" dirty="0">
                <a:ea typeface="宋体" pitchFamily="2" charset="-122"/>
              </a:rPr>
              <a:t>Its value will vary from house sale to house sale, even if the square footage (i.e. </a:t>
            </a:r>
            <a:r>
              <a:rPr lang="en-US" altLang="zh-CN" sz="2600" b="1" dirty="0">
                <a:ea typeface="宋体" pitchFamily="2" charset="-122"/>
              </a:rPr>
              <a:t>x</a:t>
            </a:r>
            <a:r>
              <a:rPr lang="en-US" altLang="zh-CN" sz="2600" dirty="0">
                <a:ea typeface="宋体" pitchFamily="2" charset="-122"/>
              </a:rPr>
              <a:t>) remains the same.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Generally, a straight-line model with one independent variable is called a </a:t>
            </a:r>
            <a:r>
              <a:rPr lang="en-US" altLang="zh-CN" b="1" i="1" dirty="0">
                <a:ea typeface="宋体" pitchFamily="2" charset="-122"/>
              </a:rPr>
              <a:t>simple linear regression model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37538" y="44196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error term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276600" y="2708276"/>
            <a:ext cx="1257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553200" y="2632076"/>
            <a:ext cx="14366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724401" y="4419600"/>
            <a:ext cx="126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y-intercept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172200" y="4419600"/>
            <a:ext cx="1797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slope of the line</a:t>
            </a:r>
          </a:p>
        </p:txBody>
      </p:sp>
      <p:pic>
        <p:nvPicPr>
          <p:cNvPr id="1177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03600"/>
            <a:ext cx="5003800" cy="863600"/>
          </a:xfrm>
          <a:prstGeom prst="rect">
            <a:avLst/>
          </a:prstGeom>
          <a:noFill/>
        </p:spPr>
      </p:pic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429000" y="3352800"/>
            <a:ext cx="685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010400" y="32766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953000" y="3352800"/>
            <a:ext cx="838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6451600" y="3276600"/>
            <a:ext cx="5334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8000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975600" y="32766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208361" y="1219201"/>
            <a:ext cx="9661585" cy="12192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Note that both     and      are </a:t>
            </a:r>
            <a:r>
              <a:rPr lang="en-US" altLang="zh-CN" b="1" i="1" dirty="0">
                <a:ea typeface="宋体" pitchFamily="2" charset="-122"/>
              </a:rPr>
              <a:t>population parameters</a:t>
            </a:r>
            <a:r>
              <a:rPr lang="en-US" altLang="zh-CN" dirty="0">
                <a:ea typeface="宋体" pitchFamily="2" charset="-122"/>
              </a:rPr>
              <a:t> which are usually unknown and hence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from the data. </a:t>
            </a:r>
          </a:p>
        </p:txBody>
      </p:sp>
      <p:pic>
        <p:nvPicPr>
          <p:cNvPr id="11982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19200"/>
            <a:ext cx="292100" cy="338138"/>
          </a:xfrm>
          <a:prstGeom prst="rect">
            <a:avLst/>
          </a:prstGeom>
          <a:noFill/>
        </p:spPr>
      </p:pic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1" y="1219200"/>
            <a:ext cx="265113" cy="349250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A5A7A6-B02B-4F17-816A-96659A65C713}"/>
              </a:ext>
            </a:extLst>
          </p:cNvPr>
          <p:cNvGrpSpPr/>
          <p:nvPr/>
        </p:nvGrpSpPr>
        <p:grpSpPr>
          <a:xfrm>
            <a:off x="1397000" y="2242868"/>
            <a:ext cx="7453702" cy="4615132"/>
            <a:chOff x="1397000" y="2658134"/>
            <a:chExt cx="6870700" cy="3784600"/>
          </a:xfrm>
        </p:grpSpPr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8C4C2915-8B53-4DC6-BDE1-25C988EC8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150" y="2658134"/>
              <a:ext cx="2984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71928D-A14C-4C53-A5E1-671C910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800" y="2658134"/>
              <a:ext cx="4724400" cy="3179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304" y="1824"/>
                </a:cxn>
              </a:cxnLst>
              <a:rect l="0" t="0" r="r" b="b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12865627-FC48-464E-830A-D37937831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800" y="2886734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5731107F-C3C6-4DFC-A0F8-63F5AAE0B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600" y="4944134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8DC4AB9D-FB07-49B8-ADAA-5F06E0E7A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8200" y="5782334"/>
              <a:ext cx="2968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0B78EF97-5F8B-4CFE-A5F4-14D5B03ED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600" y="4334534"/>
              <a:ext cx="175260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0BF6412C-802B-4C80-8EE5-7F41512E2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3572534"/>
              <a:ext cx="0" cy="762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D0365FE-C455-43A5-BFC6-8357437E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600" y="4334534"/>
              <a:ext cx="5207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run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B6BA1E13-7F95-40F0-A383-4209B7E8F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200" y="3724934"/>
              <a:ext cx="54133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rise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0463B3F8-88FC-4E01-B13E-CFB67788E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600" y="4563134"/>
              <a:ext cx="2070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=slope (=rise/run)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7E03CCE-B3A0-452B-92D3-68C2B2832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83000" y="6010934"/>
              <a:ext cx="2413000" cy="431800"/>
            </a:xfrm>
            <a:prstGeom prst="rect">
              <a:avLst/>
            </a:prstGeom>
            <a:noFill/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EC7D00-45AC-4828-845A-486B445D7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0400" y="4639334"/>
              <a:ext cx="482600" cy="558800"/>
            </a:xfrm>
            <a:prstGeom prst="rect">
              <a:avLst/>
            </a:prstGeom>
            <a:noFill/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6F79198-3239-441D-A761-D101797D4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16600" y="4486934"/>
              <a:ext cx="431800" cy="571500"/>
            </a:xfrm>
            <a:prstGeom prst="rect">
              <a:avLst/>
            </a:prstGeom>
            <a:noFill/>
          </p:spPr>
        </p:pic>
        <p:sp>
          <p:nvSpPr>
            <p:cNvPr id="36" name="Text Box 17">
              <a:extLst>
                <a:ext uri="{FF2B5EF4-FFF2-40B4-BE49-F238E27FC236}">
                  <a16:creationId xmlns:a16="http://schemas.microsoft.com/office/drawing/2014/main" id="{44F87DFC-3752-469A-8183-D357A402D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000" y="5248934"/>
              <a:ext cx="1435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=y-intercept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3976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Which line has the best “fit” to the data?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6198"/>
          <a:stretch/>
        </p:blipFill>
        <p:spPr bwMode="auto">
          <a:xfrm>
            <a:off x="2438401" y="1676400"/>
            <a:ext cx="7459663" cy="4613276"/>
          </a:xfrm>
          <a:prstGeom prst="rect">
            <a:avLst/>
          </a:prstGeom>
          <a:noFill/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677400" y="19505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2933700" y="1676400"/>
            <a:ext cx="6743700" cy="396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9601200" y="1490146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9677400" y="24077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4191000" y="2362200"/>
            <a:ext cx="5562600" cy="3352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5DDD24-40A6-08C5-5057-7F84754E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0"/>
            <a:ext cx="9721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5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1761689" y="1371601"/>
            <a:ext cx="8800050" cy="4754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based estimates of     on     , we estimate      from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from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229" y="1706855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371601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0220" y="1790198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88" y="1860550"/>
            <a:ext cx="265112" cy="34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BDB877-AA54-4460-9A0B-08DE776BE2D7}"/>
              </a:ext>
            </a:extLst>
          </p:cNvPr>
          <p:cNvGrpSpPr/>
          <p:nvPr/>
        </p:nvGrpSpPr>
        <p:grpSpPr>
          <a:xfrm>
            <a:off x="1498121" y="990600"/>
            <a:ext cx="9195758" cy="5219542"/>
            <a:chOff x="1828800" y="1363820"/>
            <a:chExt cx="8445500" cy="4519456"/>
          </a:xfrm>
        </p:grpSpPr>
        <p:pic>
          <p:nvPicPr>
            <p:cNvPr id="125955" name="Picture 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7956"/>
            <a:stretch/>
          </p:blipFill>
          <p:spPr bwMode="auto">
            <a:xfrm>
              <a:off x="2398714" y="1363820"/>
              <a:ext cx="7394575" cy="4519456"/>
            </a:xfrm>
            <a:prstGeom prst="rect">
              <a:avLst/>
            </a:prstGeom>
            <a:noFill/>
          </p:spPr>
        </p:pic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3670300" y="4292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>
              <a:off x="4673600" y="4495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8" name="Line 6"/>
            <p:cNvSpPr>
              <a:spLocks noChangeShapeType="1"/>
            </p:cNvSpPr>
            <p:nvPr/>
          </p:nvSpPr>
          <p:spPr bwMode="auto">
            <a:xfrm>
              <a:off x="5689600" y="360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>
              <a:off x="6680200" y="3556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7696200" y="1828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8686800" y="2590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 rot="-1520121">
              <a:off x="3124200" y="2605089"/>
              <a:ext cx="5689600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This line minimizes the sum of the squared differences</a:t>
              </a:r>
            </a:p>
            <a:p>
              <a:r>
                <a:rPr lang="en-US" altLang="zh-CN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between the points and the line…</a:t>
              </a: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 rot="-1520121">
              <a:off x="4038600" y="4572001"/>
              <a:ext cx="6235700" cy="644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…but where did the line equation come from?</a:t>
              </a:r>
            </a:p>
            <a:p>
              <a:r>
                <a:rPr lang="en-US" altLang="zh-CN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How did we get .934 for a y-intercept and 2.114 for slope??</a:t>
              </a:r>
            </a:p>
          </p:txBody>
        </p:sp>
        <p:grpSp>
          <p:nvGrpSpPr>
            <p:cNvPr id="125964" name="Group 12"/>
            <p:cNvGrpSpPr>
              <a:grpSpLocks/>
            </p:cNvGrpSpPr>
            <p:nvPr/>
          </p:nvGrpSpPr>
          <p:grpSpPr bwMode="auto">
            <a:xfrm>
              <a:off x="6934201" y="3489326"/>
              <a:ext cx="92075" cy="92075"/>
              <a:chOff x="4944" y="192"/>
              <a:chExt cx="192" cy="96"/>
            </a:xfrm>
          </p:grpSpPr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 flipV="1">
                <a:off x="4944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5040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1828800" y="2209801"/>
              <a:ext cx="2362200" cy="644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800080"/>
                  </a:solidFill>
                  <a:latin typeface="Tahoma" pitchFamily="34" charset="0"/>
                  <a:ea typeface="宋体" pitchFamily="2" charset="-122"/>
                </a:rPr>
                <a:t>these differences are called </a:t>
              </a:r>
              <a:r>
                <a:rPr lang="en-US" altLang="zh-CN" b="1" i="1">
                  <a:solidFill>
                    <a:srgbClr val="800080"/>
                  </a:solidFill>
                  <a:latin typeface="Tahoma" pitchFamily="34" charset="0"/>
                  <a:ea typeface="宋体" pitchFamily="2" charset="-122"/>
                </a:rPr>
                <a:t>residuals</a:t>
              </a:r>
              <a:endParaRPr lang="en-US" altLang="zh-CN">
                <a:solidFill>
                  <a:srgbClr val="80008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68" name="Freeform 16"/>
            <p:cNvSpPr>
              <a:spLocks/>
            </p:cNvSpPr>
            <p:nvPr/>
          </p:nvSpPr>
          <p:spPr bwMode="auto">
            <a:xfrm>
              <a:off x="2921000" y="2819400"/>
              <a:ext cx="736600" cy="1752600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32" y="576"/>
                </a:cxn>
                <a:cxn ang="0">
                  <a:pos x="464" y="1104"/>
                </a:cxn>
              </a:cxnLst>
              <a:rect l="0" t="0" r="r" b="b"/>
              <a:pathLst>
                <a:path w="464" h="1104">
                  <a:moveTo>
                    <a:pt x="272" y="0"/>
                  </a:moveTo>
                  <a:cubicBezTo>
                    <a:pt x="136" y="196"/>
                    <a:pt x="0" y="392"/>
                    <a:pt x="32" y="576"/>
                  </a:cubicBezTo>
                  <a:cubicBezTo>
                    <a:pt x="64" y="760"/>
                    <a:pt x="264" y="932"/>
                    <a:pt x="464" y="1104"/>
                  </a:cubicBezTo>
                </a:path>
              </a:pathLst>
            </a:custGeom>
            <a:noFill/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95" y="136525"/>
            <a:ext cx="11187023" cy="1325563"/>
          </a:xfrm>
        </p:spPr>
        <p:txBody>
          <a:bodyPr>
            <a:normAutofit/>
          </a:bodyPr>
          <a:lstStyle/>
          <a:p>
            <a:r>
              <a:rPr lang="en-US" dirty="0"/>
              <a:t>Mathematical Optimization Routine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92795"/>
              </p:ext>
            </p:extLst>
          </p:nvPr>
        </p:nvGraphicFramePr>
        <p:xfrm>
          <a:off x="2898475" y="990861"/>
          <a:ext cx="7125419" cy="575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4840" imgH="2565360" progId="Equation.3">
                  <p:embed/>
                </p:oleObj>
              </mc:Choice>
              <mc:Fallback>
                <p:oleObj name="Equation" r:id="rId2" imgW="3174840" imgH="256536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475" y="990861"/>
                        <a:ext cx="7125419" cy="5757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5715000" y="3141663"/>
          <a:ext cx="76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41663"/>
                        <a:ext cx="762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Content Placeholder 6"/>
          <p:cNvGraphicFramePr>
            <a:graphicFrameLocks noChangeAspect="1"/>
          </p:cNvGraphicFramePr>
          <p:nvPr/>
        </p:nvGraphicFramePr>
        <p:xfrm>
          <a:off x="3200400" y="260004"/>
          <a:ext cx="6324600" cy="621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2920680" progId="Equation.3">
                  <p:embed/>
                </p:oleObj>
              </mc:Choice>
              <mc:Fallback>
                <p:oleObj name="Equation" r:id="rId4" imgW="2806560" imgH="2920680" progId="Equation.3">
                  <p:embed/>
                  <p:pic>
                    <p:nvPicPr>
                      <p:cNvPr id="242691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0004"/>
                        <a:ext cx="6324600" cy="6213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4" name="Object 2"/>
          <p:cNvGraphicFramePr>
            <a:graphicFrameLocks noChangeAspect="1"/>
          </p:cNvGraphicFramePr>
          <p:nvPr/>
        </p:nvGraphicFramePr>
        <p:xfrm>
          <a:off x="2895600" y="274639"/>
          <a:ext cx="6248400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616120" progId="Equation.3">
                  <p:embed/>
                </p:oleObj>
              </mc:Choice>
              <mc:Fallback>
                <p:oleObj name="Equation" r:id="rId2" imgW="2476440" imgH="2616120" progId="Equation.3">
                  <p:embed/>
                  <p:pic>
                    <p:nvPicPr>
                      <p:cNvPr id="243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639"/>
                        <a:ext cx="6248400" cy="623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291860"/>
            <a:ext cx="8229600" cy="868362"/>
          </a:xfrm>
        </p:spPr>
        <p:txBody>
          <a:bodyPr/>
          <a:lstStyle/>
          <a:p>
            <a:pPr algn="l"/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143000"/>
            <a:ext cx="5397500" cy="5181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coefficients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for the least squares line…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…are calculated as: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FED80D-DB7E-4942-97AD-DFE00CCD6DD5}"/>
              </a:ext>
            </a:extLst>
          </p:cNvPr>
          <p:cNvGrpSpPr/>
          <p:nvPr/>
        </p:nvGrpSpPr>
        <p:grpSpPr>
          <a:xfrm>
            <a:off x="6607834" y="0"/>
            <a:ext cx="4968216" cy="6858000"/>
            <a:chOff x="6527800" y="533400"/>
            <a:chExt cx="3810000" cy="5943600"/>
          </a:xfrm>
        </p:grpSpPr>
        <p:pic>
          <p:nvPicPr>
            <p:cNvPr id="12800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533400"/>
              <a:ext cx="3175000" cy="5905500"/>
            </a:xfrm>
            <a:prstGeom prst="rect">
              <a:avLst/>
            </a:prstGeom>
            <a:noFill/>
          </p:spPr>
        </p:pic>
        <p:sp>
          <p:nvSpPr>
            <p:cNvPr id="128005" name="Freeform 5"/>
            <p:cNvSpPr>
              <a:spLocks/>
            </p:cNvSpPr>
            <p:nvPr/>
          </p:nvSpPr>
          <p:spPr bwMode="auto">
            <a:xfrm>
              <a:off x="7213600" y="3200400"/>
              <a:ext cx="1905000" cy="91440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96"/>
                </a:cxn>
                <a:cxn ang="0">
                  <a:pos x="1120" y="192"/>
                </a:cxn>
                <a:cxn ang="0">
                  <a:pos x="640" y="576"/>
                </a:cxn>
              </a:cxnLst>
              <a:rect l="0" t="0" r="r" b="b"/>
              <a:pathLst>
                <a:path w="1200" h="576">
                  <a:moveTo>
                    <a:pt x="160" y="0"/>
                  </a:moveTo>
                  <a:cubicBezTo>
                    <a:pt x="80" y="32"/>
                    <a:pt x="0" y="64"/>
                    <a:pt x="160" y="96"/>
                  </a:cubicBezTo>
                  <a:cubicBezTo>
                    <a:pt x="320" y="128"/>
                    <a:pt x="1040" y="112"/>
                    <a:pt x="1120" y="192"/>
                  </a:cubicBezTo>
                  <a:cubicBezTo>
                    <a:pt x="1200" y="272"/>
                    <a:pt x="920" y="424"/>
                    <a:pt x="640" y="5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6" name="Freeform 6"/>
            <p:cNvSpPr>
              <a:spLocks/>
            </p:cNvSpPr>
            <p:nvPr/>
          </p:nvSpPr>
          <p:spPr bwMode="auto">
            <a:xfrm>
              <a:off x="6527800" y="1600200"/>
              <a:ext cx="1244600" cy="2133600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112" y="672"/>
                </a:cxn>
                <a:cxn ang="0">
                  <a:pos x="112" y="1152"/>
                </a:cxn>
                <a:cxn ang="0">
                  <a:pos x="784" y="1344"/>
                </a:cxn>
              </a:cxnLst>
              <a:rect l="0" t="0" r="r" b="b"/>
              <a:pathLst>
                <a:path w="784" h="1344">
                  <a:moveTo>
                    <a:pt x="496" y="0"/>
                  </a:moveTo>
                  <a:cubicBezTo>
                    <a:pt x="336" y="240"/>
                    <a:pt x="176" y="480"/>
                    <a:pt x="112" y="672"/>
                  </a:cubicBezTo>
                  <a:cubicBezTo>
                    <a:pt x="48" y="864"/>
                    <a:pt x="0" y="1040"/>
                    <a:pt x="112" y="1152"/>
                  </a:cubicBezTo>
                  <a:cubicBezTo>
                    <a:pt x="224" y="1264"/>
                    <a:pt x="504" y="1304"/>
                    <a:pt x="784" y="13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>
              <a:off x="7391400" y="5562600"/>
              <a:ext cx="45720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 flipH="1">
              <a:off x="8763000" y="5562600"/>
              <a:ext cx="30480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7086600" y="3505200"/>
              <a:ext cx="1524000" cy="914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7162800" y="5791200"/>
              <a:ext cx="1828800" cy="6858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1" name="Freeform 11"/>
            <p:cNvSpPr>
              <a:spLocks/>
            </p:cNvSpPr>
            <p:nvPr/>
          </p:nvSpPr>
          <p:spPr bwMode="auto">
            <a:xfrm>
              <a:off x="7467600" y="4114800"/>
              <a:ext cx="1447800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816" y="384"/>
                </a:cxn>
                <a:cxn ang="0">
                  <a:pos x="864" y="624"/>
                </a:cxn>
                <a:cxn ang="0">
                  <a:pos x="672" y="1152"/>
                </a:cxn>
              </a:cxnLst>
              <a:rect l="0" t="0" r="r" b="b"/>
              <a:pathLst>
                <a:path w="912" h="1152">
                  <a:moveTo>
                    <a:pt x="0" y="0"/>
                  </a:moveTo>
                  <a:cubicBezTo>
                    <a:pt x="76" y="64"/>
                    <a:pt x="152" y="128"/>
                    <a:pt x="288" y="192"/>
                  </a:cubicBezTo>
                  <a:cubicBezTo>
                    <a:pt x="424" y="256"/>
                    <a:pt x="720" y="312"/>
                    <a:pt x="816" y="384"/>
                  </a:cubicBezTo>
                  <a:cubicBezTo>
                    <a:pt x="912" y="456"/>
                    <a:pt x="888" y="496"/>
                    <a:pt x="864" y="624"/>
                  </a:cubicBezTo>
                  <a:cubicBezTo>
                    <a:pt x="840" y="752"/>
                    <a:pt x="756" y="952"/>
                    <a:pt x="672" y="1152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80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025" y="208280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Recall…</a:t>
            </a: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524000" y="1981200"/>
            <a:ext cx="2514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Data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4572000" y="11430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Statistics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7543800" y="1981200"/>
            <a:ext cx="31242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Information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40386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70104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089150" y="2667000"/>
            <a:ext cx="141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Data Points:</a:t>
            </a:r>
          </a:p>
        </p:txBody>
      </p:sp>
      <p:graphicFrame>
        <p:nvGraphicFramePr>
          <p:cNvPr id="130056" name="Group 8"/>
          <p:cNvGraphicFramePr>
            <a:graphicFrameLocks noGrp="1"/>
          </p:cNvGraphicFramePr>
          <p:nvPr/>
        </p:nvGraphicFramePr>
        <p:xfrm>
          <a:off x="2133600" y="3124200"/>
          <a:ext cx="1295400" cy="30226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0096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1752600"/>
            <a:ext cx="2093913" cy="3894138"/>
          </a:xfrm>
          <a:prstGeom prst="rect">
            <a:avLst/>
          </a:prstGeom>
          <a:noFill/>
        </p:spPr>
      </p:pic>
      <p:pic>
        <p:nvPicPr>
          <p:cNvPr id="130097" name="Picture 49"/>
          <p:cNvPicPr>
            <a:picLocks noChangeAspect="1" noChangeArrowheads="1"/>
          </p:cNvPicPr>
          <p:nvPr/>
        </p:nvPicPr>
        <p:blipFill rotWithShape="1">
          <a:blip r:embed="rId4" cstate="print"/>
          <a:srcRect t="8717"/>
          <a:stretch/>
        </p:blipFill>
        <p:spPr bwMode="auto">
          <a:xfrm>
            <a:off x="6718300" y="3276600"/>
            <a:ext cx="3949700" cy="2393950"/>
          </a:xfrm>
          <a:prstGeom prst="rect">
            <a:avLst/>
          </a:prstGeom>
          <a:noFill/>
        </p:spPr>
      </p:pic>
      <p:sp>
        <p:nvSpPr>
          <p:cNvPr id="130098" name="Text Box 50"/>
          <p:cNvSpPr txBox="1">
            <a:spLocks noChangeArrowheads="1"/>
          </p:cNvSpPr>
          <p:nvPr/>
        </p:nvSpPr>
        <p:spPr bwMode="auto">
          <a:xfrm>
            <a:off x="7315201" y="5867400"/>
            <a:ext cx="2047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y = 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.934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2.114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4648200" y="3657600"/>
            <a:ext cx="838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4648200" y="5181600"/>
            <a:ext cx="11430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" pitchFamily="18" charset="0"/>
              <a:ea typeface="宋体" pitchFamily="2" charset="-122"/>
            </a:endParaRPr>
          </a:p>
        </p:txBody>
      </p:sp>
      <p:grpSp>
        <p:nvGrpSpPr>
          <p:cNvPr id="130101" name="Group 53"/>
          <p:cNvGrpSpPr>
            <a:grpSpLocks/>
          </p:cNvGrpSpPr>
          <p:nvPr/>
        </p:nvGrpSpPr>
        <p:grpSpPr bwMode="auto">
          <a:xfrm>
            <a:off x="7416801" y="5892801"/>
            <a:ext cx="92075" cy="92075"/>
            <a:chOff x="4944" y="192"/>
            <a:chExt cx="192" cy="96"/>
          </a:xfrm>
        </p:grpSpPr>
        <p:sp>
          <p:nvSpPr>
            <p:cNvPr id="130102" name="Line 54"/>
            <p:cNvSpPr>
              <a:spLocks noChangeShapeType="1"/>
            </p:cNvSpPr>
            <p:nvPr/>
          </p:nvSpPr>
          <p:spPr bwMode="auto">
            <a:xfrm flipV="1">
              <a:off x="4944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Line 55"/>
            <p:cNvSpPr>
              <a:spLocks noChangeShapeType="1"/>
            </p:cNvSpPr>
            <p:nvPr/>
          </p:nvSpPr>
          <p:spPr bwMode="auto">
            <a:xfrm>
              <a:off x="5040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9067800" y="4419600"/>
            <a:ext cx="10668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Excel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86200" y="2057400"/>
          <a:ext cx="6553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2606040"/>
          <a:ext cx="1219200" cy="2880360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1143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Insert – Scatter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Right click on data point – add trend line (linear)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Tick on add equation and add R^2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Least Square Line </a:t>
            </a:r>
            <a:r>
              <a:rPr lang="en-US" altLang="zh-CN" sz="3600" dirty="0">
                <a:ea typeface="宋体" pitchFamily="2" charset="-122"/>
              </a:rPr>
              <a:t>…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8686800" cy="54864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3200" b="1" dirty="0">
                <a:ea typeface="宋体" pitchFamily="2" charset="-122"/>
              </a:rPr>
              <a:t>Exercise :</a:t>
            </a:r>
            <a:r>
              <a:rPr lang="en-US" altLang="zh-CN" sz="2400" dirty="0">
                <a:ea typeface="宋体" pitchFamily="2" charset="-122"/>
              </a:rPr>
              <a:t> Decide which of these equations fits the given data best.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MJT = Mean January Temperature</a:t>
            </a:r>
          </a:p>
          <a:p>
            <a:r>
              <a:rPr lang="en-US" altLang="zh-CN" sz="2400" dirty="0">
                <a:ea typeface="宋体" pitchFamily="2" charset="-122"/>
              </a:rPr>
              <a:t>   LAT = Latitude 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A: MJT’ = 100 -1.8 (LAT)</a:t>
            </a:r>
          </a:p>
          <a:p>
            <a:r>
              <a:rPr lang="en-US" altLang="zh-CN" sz="2400" dirty="0">
                <a:ea typeface="宋体" pitchFamily="2" charset="-122"/>
              </a:rPr>
              <a:t>   B: MJT’ = 108 - 2.1 (LAT)</a:t>
            </a:r>
          </a:p>
          <a:p>
            <a:r>
              <a:rPr lang="en-US" altLang="zh-CN" sz="2400" dirty="0">
                <a:ea typeface="宋体" pitchFamily="2" charset="-122"/>
              </a:rPr>
              <a:t>   C: MJT’ = 115 – 2.5 (LAT)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ph sz="half" idx="2"/>
          </p:nvPr>
        </p:nvGraphicFramePr>
        <p:xfrm>
          <a:off x="5715000" y="2971800"/>
          <a:ext cx="4375150" cy="2209800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MJT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Boise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Philly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Milwaukee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152400"/>
            <a:ext cx="19365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Model predictions:</a:t>
            </a:r>
          </a:p>
        </p:txBody>
      </p:sp>
      <p:cxnSp>
        <p:nvCxnSpPr>
          <p:cNvPr id="11" name="Straight Arrow Connector 10"/>
          <p:cNvCxnSpPr>
            <a:cxnSpLocks/>
            <a:stCxn id="9" idx="2"/>
          </p:cNvCxnSpPr>
          <p:nvPr/>
        </p:nvCxnSpPr>
        <p:spPr>
          <a:xfrm>
            <a:off x="2644678" y="521732"/>
            <a:ext cx="1138757" cy="971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1" y="1219192"/>
          <a:ext cx="8229598" cy="506064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Lat 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(y’)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 (y)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(MJT-MJT_A)^2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(MJT-MJT_B)^2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(MJT-MJT_C)^2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33.2929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16.5649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Sum^2: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88.1836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53.4299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429.6875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DC1-D33C-A40B-6449-BAA3FCD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62AE-D99C-98D0-C24E-BD53723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"Draw a line through these dots” </a:t>
            </a:r>
          </a:p>
          <a:p>
            <a:pPr algn="l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Today this is used for: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Stock price forecasts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Demand and sales volume analysis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Medical diagnosis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Any number-time correlations</a:t>
            </a:r>
          </a:p>
          <a:p>
            <a:pPr lvl="1"/>
            <a:r>
              <a:rPr lang="en-US" dirty="0">
                <a:solidFill>
                  <a:srgbClr val="464848"/>
                </a:solidFill>
                <a:latin typeface="merriweather" panose="00000500000000000000" pitchFamily="2" charset="0"/>
              </a:rPr>
              <a:t>House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Flight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…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179A1A-2CF4-141D-C2F9-07CA62CA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40166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6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711-4C39-9A64-0466-EB87E8BF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BC94-DD47-8825-7C6D-880D254E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6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used car dealer recorded the price (in $1,000’s) and odometer reading (also in 1,000s) of 100 three-year old Ford Taurus cars in similar condition with the same options.</a:t>
            </a:r>
          </a:p>
          <a:p>
            <a:r>
              <a:rPr lang="en-US" altLang="zh-CN" dirty="0">
                <a:ea typeface="宋体" pitchFamily="2" charset="-122"/>
              </a:rPr>
              <a:t>Can we use data to find a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E62EE-55DA-7A3E-83EE-4115CF4F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33" y="3799317"/>
            <a:ext cx="4587638" cy="237764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914400"/>
            <a:ext cx="6629400" cy="5486400"/>
          </a:xfrm>
        </p:spPr>
        <p:txBody>
          <a:bodyPr/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Tools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Regression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 range (price)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X range </a:t>
            </a:r>
            <a:br>
              <a:rPr lang="en-US" altLang="zh-CN" sz="1800" dirty="0">
                <a:latin typeface="Tahoma" pitchFamily="34" charset="0"/>
                <a:ea typeface="宋体" pitchFamily="2" charset="-122"/>
              </a:rPr>
            </a:b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(odometer)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b="1" dirty="0">
                <a:latin typeface="Tahoma" pitchFamily="34" charset="0"/>
                <a:ea typeface="宋体" pitchFamily="2" charset="-122"/>
              </a:rPr>
              <a:t>OK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5550" y="960438"/>
            <a:ext cx="2120900" cy="5562600"/>
          </a:xfrm>
          <a:prstGeom prst="rect">
            <a:avLst/>
          </a:prstGeom>
          <a:noFill/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3899" y="960438"/>
            <a:ext cx="4086225" cy="5183188"/>
          </a:xfrm>
          <a:prstGeom prst="rect">
            <a:avLst/>
          </a:prstGeom>
          <a:noFill/>
        </p:spPr>
      </p:pic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7620000" y="228600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latin typeface="Tahoma" pitchFamily="34" charset="0"/>
                <a:ea typeface="宋体" pitchFamily="2" charset="-122"/>
              </a:rPr>
              <a:t>COMPUTE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1000" y="4343400"/>
            <a:ext cx="12192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33800" y="5029201"/>
            <a:ext cx="2819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Check this if you want a scatter plot of the data…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V="1">
            <a:off x="6324600" y="4724400"/>
            <a:ext cx="167640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50" y="838200"/>
            <a:ext cx="7785100" cy="4114800"/>
          </a:xfrm>
          <a:prstGeom prst="rect">
            <a:avLst/>
          </a:prstGeom>
          <a:noFill/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867400" y="1524000"/>
            <a:ext cx="3886200" cy="1295400"/>
          </a:xfrm>
          <a:prstGeom prst="wedgeRectCallout">
            <a:avLst>
              <a:gd name="adj1" fmla="val -67278"/>
              <a:gd name="adj2" fmla="val 164093"/>
            </a:avLst>
          </a:prstGeom>
          <a:solidFill>
            <a:srgbClr val="FF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Lots of good statistics calculated for us, but for now, all we’re interested in is this… </a:t>
            </a: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  <p:sp>
        <p:nvSpPr>
          <p:cNvPr id="136199" name="Freeform 7"/>
          <p:cNvSpPr>
            <a:spLocks/>
          </p:cNvSpPr>
          <p:nvPr/>
        </p:nvSpPr>
        <p:spPr bwMode="auto">
          <a:xfrm>
            <a:off x="4102100" y="4572000"/>
            <a:ext cx="622300" cy="762000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8" y="96"/>
              </a:cxn>
              <a:cxn ang="0">
                <a:pos x="344" y="480"/>
              </a:cxn>
            </a:cxnLst>
            <a:rect l="0" t="0" r="r" b="b"/>
            <a:pathLst>
              <a:path w="392" h="480">
                <a:moveTo>
                  <a:pt x="392" y="0"/>
                </a:moveTo>
                <a:cubicBezTo>
                  <a:pt x="204" y="8"/>
                  <a:pt x="16" y="16"/>
                  <a:pt x="8" y="96"/>
                </a:cubicBezTo>
                <a:cubicBezTo>
                  <a:pt x="0" y="176"/>
                  <a:pt x="172" y="328"/>
                  <a:pt x="344" y="48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5257800" y="47244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192" y="14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cubicBezTo>
                  <a:pt x="176" y="84"/>
                  <a:pt x="352" y="168"/>
                  <a:pt x="384" y="192"/>
                </a:cubicBezTo>
                <a:cubicBezTo>
                  <a:pt x="416" y="216"/>
                  <a:pt x="160" y="112"/>
                  <a:pt x="192" y="144"/>
                </a:cubicBezTo>
                <a:cubicBezTo>
                  <a:pt x="224" y="176"/>
                  <a:pt x="400" y="280"/>
                  <a:pt x="576" y="38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As you might expect with used cars…</a:t>
            </a:r>
          </a:p>
          <a:p>
            <a:r>
              <a:rPr lang="en-US" altLang="zh-CN" dirty="0">
                <a:ea typeface="宋体" pitchFamily="2" charset="-122"/>
              </a:rPr>
              <a:t>The slope coefficient,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is –0.0669, that is, each additional mile on the odometer decreases the price by $0.0669 or 6.69¢</a:t>
            </a:r>
          </a:p>
          <a:p>
            <a:r>
              <a:rPr lang="en-US" altLang="zh-CN" dirty="0">
                <a:ea typeface="宋体" pitchFamily="2" charset="-122"/>
              </a:rPr>
              <a:t>The intercept,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is 17,250. One interpretation would be that when x = 0 (no miles on the car) the selling price is $17,250. </a:t>
            </a:r>
          </a:p>
          <a:p>
            <a:r>
              <a:rPr lang="en-US" altLang="zh-CN" dirty="0">
                <a:ea typeface="宋体" pitchFamily="2" charset="-122"/>
              </a:rPr>
              <a:t>However, we have no data for cars with less than 19,100 miles on them so this isn’t a correct assessment.</a:t>
            </a: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0" y="5791200"/>
            <a:ext cx="5283200" cy="58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76200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Selecting “line fit plots” on the Regression dialog box, will produce a scatter plot of the data and the regression line…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828801"/>
            <a:ext cx="7285038" cy="4862513"/>
          </a:xfrm>
          <a:prstGeom prst="rect">
            <a:avLst/>
          </a:prstGeom>
          <a:noFill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C6B0-B319-FF05-F802-D625B9C0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A29-7350-F0E0-380D-68E90AA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widely used techniques</a:t>
            </a:r>
          </a:p>
          <a:p>
            <a:r>
              <a:rPr lang="en-US"/>
              <a:t>Easy </a:t>
            </a:r>
            <a:r>
              <a:rPr lang="en-US" dirty="0"/>
              <a:t>to interpret</a:t>
            </a:r>
          </a:p>
          <a:p>
            <a:r>
              <a:rPr lang="en-US" dirty="0"/>
              <a:t>Efficient to solve</a:t>
            </a:r>
          </a:p>
        </p:txBody>
      </p:sp>
    </p:spTree>
    <p:extLst>
      <p:ext uri="{BB962C8B-B14F-4D97-AF65-F5344CB8AC3E}">
        <p14:creationId xmlns:p14="http://schemas.microsoft.com/office/powerpoint/2010/main" val="77700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409350" y="1752601"/>
            <a:ext cx="9697674" cy="4373563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models the relationship between X and Y as a straight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We have seen this earlier as a least squares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Values of X are assumed fixed, </a:t>
            </a:r>
            <a:r>
              <a:rPr lang="en-US" altLang="zh-CN" i="1" dirty="0">
                <a:ea typeface="宋体" pitchFamily="2" charset="-122"/>
              </a:rPr>
              <a:t>i.e.</a:t>
            </a:r>
            <a:r>
              <a:rPr lang="en-US" altLang="zh-CN" dirty="0">
                <a:ea typeface="宋体" pitchFamily="2" charset="-122"/>
              </a:rPr>
              <a:t> not random.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only randomness in the model comes from ε,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4661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25" y="5489740"/>
            <a:ext cx="2527300" cy="3683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3510" y="1575636"/>
            <a:ext cx="4778653" cy="3045496"/>
            <a:chOff x="1771129" y="1428756"/>
            <a:chExt cx="5986432" cy="38152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1129" y="1523796"/>
              <a:ext cx="5546663" cy="36607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08989" y="1428756"/>
              <a:ext cx="420105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25407" y="4665636"/>
              <a:ext cx="432154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55794" y="5466009"/>
            <a:ext cx="1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Model: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904" y="4843410"/>
            <a:ext cx="108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8261" y="5025374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Covariate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156" y="5955268"/>
            <a:ext cx="70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7316" y="5955268"/>
            <a:ext cx="161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 (bias)</a:t>
            </a:r>
          </a:p>
        </p:txBody>
      </p:sp>
    </p:spTree>
    <p:extLst>
      <p:ext uri="{BB962C8B-B14F-4D97-AF65-F5344CB8AC3E}">
        <p14:creationId xmlns:p14="http://schemas.microsoft.com/office/powerpoint/2010/main" val="32339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E61-5D08-FC37-8098-2473E1C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D54FB-9576-A951-2F54-A97CDB8FC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3475"/>
          <a:stretch/>
        </p:blipFill>
        <p:spPr bwMode="auto">
          <a:xfrm>
            <a:off x="114300" y="1690688"/>
            <a:ext cx="11963400" cy="48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3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228-9C0B-4A49-2EF2-01F5D71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D92-A51D-375A-079A-A3E36C11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Everyone who works with finance and analysis loves regression. </a:t>
            </a:r>
          </a:p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It's even built-in to Excel. And it's super smooth inside — the machine simply tries to draw a line that indicates average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7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3289</Words>
  <Application>Microsoft Office PowerPoint</Application>
  <PresentationFormat>Widescreen</PresentationFormat>
  <Paragraphs>350</Paragraphs>
  <Slides>36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merriweather</vt:lpstr>
      <vt:lpstr>Tahoma</vt:lpstr>
      <vt:lpstr>Times</vt:lpstr>
      <vt:lpstr>Wingdings 2</vt:lpstr>
      <vt:lpstr>Office Theme</vt:lpstr>
      <vt:lpstr>Equation</vt:lpstr>
      <vt:lpstr>Regression </vt:lpstr>
      <vt:lpstr>PowerPoint Presentation</vt:lpstr>
      <vt:lpstr>Regression </vt:lpstr>
      <vt:lpstr>Motivation</vt:lpstr>
      <vt:lpstr>A Simple Linear Regression Model</vt:lpstr>
      <vt:lpstr>Simple Linear Regression</vt:lpstr>
      <vt:lpstr>Regression </vt:lpstr>
      <vt:lpstr>Regression </vt:lpstr>
      <vt:lpstr>Regression Analysis…</vt:lpstr>
      <vt:lpstr>Regression Analysis…</vt:lpstr>
      <vt:lpstr>Model Types…</vt:lpstr>
      <vt:lpstr>A Model…</vt:lpstr>
      <vt:lpstr>Regression Analysis…</vt:lpstr>
      <vt:lpstr>A Model…</vt:lpstr>
      <vt:lpstr>A Model…</vt:lpstr>
      <vt:lpstr>Random Term…</vt:lpstr>
      <vt:lpstr>Simple Linear Regression Model…</vt:lpstr>
      <vt:lpstr>Simple Linear Regression Model…</vt:lpstr>
      <vt:lpstr>Which line has the best “fit” to the data?</vt:lpstr>
      <vt:lpstr>Estimating the Coefficients…</vt:lpstr>
      <vt:lpstr>Least Squares Line…</vt:lpstr>
      <vt:lpstr>Mathematical Optimization Routine</vt:lpstr>
      <vt:lpstr>PowerPoint Presentation</vt:lpstr>
      <vt:lpstr>PowerPoint Presentation</vt:lpstr>
      <vt:lpstr>Least Squares Line…</vt:lpstr>
      <vt:lpstr>Least Squares Line…</vt:lpstr>
      <vt:lpstr>Excel</vt:lpstr>
      <vt:lpstr>Least Square Line …</vt:lpstr>
      <vt:lpstr>Model Comparison</vt:lpstr>
      <vt:lpstr>PowerPoint Presentation</vt:lpstr>
      <vt:lpstr>Example</vt:lpstr>
      <vt:lpstr>Example</vt:lpstr>
      <vt:lpstr>Example</vt:lpstr>
      <vt:lpstr>Example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</dc:title>
  <dc:creator>SAAD Motaz</dc:creator>
  <cp:lastModifiedBy>SAAD Motaz</cp:lastModifiedBy>
  <cp:revision>14</cp:revision>
  <dcterms:created xsi:type="dcterms:W3CDTF">2023-01-10T12:27:15Z</dcterms:created>
  <dcterms:modified xsi:type="dcterms:W3CDTF">2023-01-15T12:48:37Z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2023-01-10T12:31:24Z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542d7e60-80db-4b93-b18f-3152995cd76f</vt:lpwstr>
  </property>
  <property fmtid="{D5CDD505-2E9C-101B-9397-08002B2CF9AE}" pid="8" name="MSIP_Label_995f8ddb-c25f-497d-94ef-0e25e41810d1_ContentBits">
    <vt:lpwstr>0</vt:lpwstr>
  </property>
</Properties>
</file>