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21" r:id="rId5"/>
    <p:sldId id="259" r:id="rId6"/>
    <p:sldId id="320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FFBE-A9EA-49FB-A9FD-3F92A437E41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81E-B29D-4C51-B219-220CDB5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1A40F4-1175-4D72-9A52-255FF7007C00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EAED5-EB0A-4833-BAC4-D02EB4B0FC6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1/10/2023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EED-2504-69E6-4692-DB8DBA8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BE89-AD43-F535-5F0A-19C54EB1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B4A-6F9E-17A1-BC6C-251AA1A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5F-FB3D-CA07-E755-1D981F2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BAEB-3101-2804-F172-049D41C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45D5-FDEC-A029-CD21-8A60FCC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662-25A8-D396-8667-8C431F30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876-A015-5979-6B2D-FF8E1D1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029C-B85A-85DD-2BBA-9520D3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42F-ADEF-218E-2A3B-F082734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6F34-1114-1B6E-D12F-5DE71115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6E8F-D0B0-0A74-204A-31E20D44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3FF-582F-0C1B-E8BD-AED5EA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7AB-23C8-0070-D6FB-07ACF2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FD89-7193-B742-3AED-94BBCCE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C09-FBE3-39A7-A13B-285CF68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AA7-5B54-10F8-F58D-5FF43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BFC-5199-EC64-4622-E5809ACF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1AD8-E516-81CC-183A-A0B9B7E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EF88-D0D6-2305-951A-35F07E5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A3F-67D1-76AD-D386-1602A81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398-FAD5-34DB-01E9-26360A87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0F0A-F67D-4D48-3A23-9650861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22A9-9D97-E3DA-2666-4D1829D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E349-290D-5F0B-71F5-A1355E3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489-64DF-2CBA-13A0-85FB2A9A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740-AD3E-5392-EF6C-F6ACA9B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90DA-4505-ACCA-13A3-981A0529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96D-35EE-0A73-DB97-B8DB3AB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D9C-B2B9-C5CB-94D6-7C14AB5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D037-6D3F-1D4F-CFA1-B1B9B3E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5C-5956-30C7-18DD-C45EA707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1EFF-EBBE-D47B-51DD-A4B1417F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3C1C-92FB-E578-7E90-5A53EF43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9835-F7BA-FF2C-F2F1-7010AEC2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0703-2B8F-1621-6724-4D0C71E8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E7A3-FBE7-C362-2281-EAA4E5E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4441A-954B-F4C2-9E6A-F787A641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F60F-540E-CC08-A94B-E1B6B4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AEA-73B5-8139-F5E5-756B8907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C75A-C3AD-8083-7B1A-63DFD67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07B3-4BE4-B379-926B-6EA4E08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39DD-CF59-C0A6-74BE-1F226D5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0991-F80A-BD13-F606-07F7F38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FEB56-5C34-D783-26B2-71329C4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B2BA-410B-72C3-2E0F-AF0E6B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C6-4D9D-627D-774C-C6A6056F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C9B-B465-B914-033F-E98B7980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D3ED-215D-33FE-8561-A53FC6A7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62F2-5BDD-F1B6-DA10-8456A07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D06B-E529-BB7E-9943-C71E193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C063-BBC6-687E-C030-075D76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CB9-C55D-20F8-4650-03B65EB7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EDAC-F374-0186-93B7-9E91155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1089-F326-DF77-BA9F-585F8072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01AF-7570-416F-BF15-317CCEA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6FB-D18B-B123-B7F8-155CF0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E036-A2FF-8FEC-B1C1-603E0AA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B2F3-9F97-5451-6384-CC68A81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2814-2623-B71D-6C7E-D5DC712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AA7-A002-8A1E-DDA7-73D7404F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25F-A10E-4FB8-9995-7C14268F19F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930E-EB0F-E229-71E8-6F8B279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8EA-DF25-88C8-59E3-592D0E4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87-2033-01CE-9EFA-A984B6A5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180126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 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37538" y="44196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276600" y="2708276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553200" y="2632076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724401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172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429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010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975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BCB-5E1D-4A4C-8BA5-D99BB0EB399C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121920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968750" y="2590800"/>
            <a:ext cx="298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>
            <a:off x="4343400" y="3996015"/>
            <a:ext cx="472440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4343400" y="2819401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8686801" y="5715000"/>
            <a:ext cx="296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5791200" y="4267200"/>
            <a:ext cx="1752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V="1">
            <a:off x="7543800" y="3505200"/>
            <a:ext cx="0" cy="762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6553200" y="4267200"/>
            <a:ext cx="520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run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7543800" y="3657600"/>
            <a:ext cx="541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rise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7696200" y="4495800"/>
            <a:ext cx="2070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=slope (=rise/run)</a:t>
            </a:r>
          </a:p>
        </p:txBody>
      </p:sp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943600"/>
            <a:ext cx="2413000" cy="431800"/>
          </a:xfrm>
          <a:prstGeom prst="rect">
            <a:avLst/>
          </a:prstGeom>
          <a:noFill/>
        </p:spPr>
      </p:pic>
      <p:pic>
        <p:nvPicPr>
          <p:cNvPr id="1198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572000"/>
            <a:ext cx="482600" cy="558800"/>
          </a:xfrm>
          <a:prstGeom prst="rect">
            <a:avLst/>
          </a:prstGeom>
          <a:noFill/>
        </p:spPr>
      </p:pic>
      <p:pic>
        <p:nvPicPr>
          <p:cNvPr id="11982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419600"/>
            <a:ext cx="431800" cy="571500"/>
          </a:xfrm>
          <a:prstGeom prst="rect">
            <a:avLst/>
          </a:prstGeom>
          <a:noFill/>
        </p:spPr>
      </p:pic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2895600" y="5181600"/>
            <a:ext cx="1435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=y-intercept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1" y="1219200"/>
            <a:ext cx="265113" cy="349250"/>
          </a:xfrm>
          <a:prstGeom prst="rect">
            <a:avLst/>
          </a:prstGeom>
          <a:noFill/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F2E3-8315-4C17-B540-C75429221F0F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371601"/>
            <a:ext cx="7459663" cy="4918075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677400" y="19505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933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9601200" y="1490146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9677400" y="24077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191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F37-FC36-4D44-A207-D0F88D96084B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76" y="1752601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905000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DE91-58CA-4209-95BE-D82DF9630E29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9876" y="1752601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905000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DE91-58CA-4209-95BE-D82DF9630E29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0"/>
            <a:ext cx="972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DC1-D33C-A40B-6449-BAA3FCD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2AE-D99C-98D0-C24E-BD5372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"Draw a line through these dots” </a:t>
            </a:r>
          </a:p>
          <a:p>
            <a:pPr algn="l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Today this is used for: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Stock price forecasts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Demand and sales volume analysis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Medical diagnosis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Any number-time correlations</a:t>
            </a:r>
          </a:p>
          <a:p>
            <a:pPr lvl="1"/>
            <a:r>
              <a:rPr lang="en-US" dirty="0">
                <a:solidFill>
                  <a:srgbClr val="464848"/>
                </a:solidFill>
                <a:latin typeface="merriweather" panose="00000500000000000000" pitchFamily="2" charset="0"/>
              </a:rPr>
              <a:t>House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Flight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…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79A1A-2CF4-141D-C2F9-07CA62C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40166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6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E61-5D08-FC37-8098-2473E1C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54FB-9576-A951-2F54-A97CDB8FC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3475"/>
          <a:stretch/>
        </p:blipFill>
        <p:spPr bwMode="auto">
          <a:xfrm>
            <a:off x="114300" y="1690688"/>
            <a:ext cx="11963400" cy="48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3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228-9C0B-4A49-2EF2-01F5D71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D92-A51D-375A-079A-A3E36C11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Everyone who works with finance and analysis loves regression. </a:t>
            </a:r>
          </a:p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It's even built-in to Excel. And it's super smooth inside — the machine simply tries to draw a line that indicates average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1D24-0939-48BD-A0CB-C900E00F0365}" type="datetime1">
              <a:rPr lang="en-US" smtClean="0">
                <a:latin typeface="+mj-lt"/>
              </a:rPr>
              <a:pPr/>
              <a:t>1/10/2023</a:t>
            </a:fld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>
                <a:latin typeface="+mj-lt"/>
              </a:rPr>
              <a:pPr/>
              <a:t>6</a:t>
            </a:fld>
            <a:endParaRPr lang="en-US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Towson University - J. Jung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066801"/>
            <a:ext cx="8229600" cy="14478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7547001" y="5791200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425681" y="2590800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1622" name="Freeform 6"/>
          <p:cNvSpPr>
            <a:spLocks/>
          </p:cNvSpPr>
          <p:nvPr/>
        </p:nvSpPr>
        <p:spPr bwMode="auto">
          <a:xfrm>
            <a:off x="4343400" y="3996015"/>
            <a:ext cx="472440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2286001" y="4495800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 rot="-1345203">
            <a:off x="4378701" y="3444945"/>
            <a:ext cx="350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4343400" y="2819401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 rot="-1342336">
            <a:off x="4488372" y="3961577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+ 75 * Size</a:t>
            </a:r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2057400" y="6096000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25A2-11EF-4432-B52E-2DBC70B642A4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Towson University - J. Jung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2"/>
            <a:ext cx="8229600" cy="761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cost of houses will vary, even among for houses of the same size: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47001" y="5791200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425681" y="2590800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3670" name="Freeform 6"/>
          <p:cNvSpPr>
            <a:spLocks/>
          </p:cNvSpPr>
          <p:nvPr/>
        </p:nvSpPr>
        <p:spPr bwMode="auto">
          <a:xfrm>
            <a:off x="4343400" y="3996015"/>
            <a:ext cx="472440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200401" y="4648200"/>
            <a:ext cx="695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Tahoma" pitchFamily="34" charset="0"/>
                <a:ea typeface="宋体" pitchFamily="2" charset="-122"/>
              </a:rPr>
              <a:t>25K$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4343400" y="2819401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5410200" y="3657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54102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5410200" y="4267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5410200" y="4876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6477000" y="3429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6477000" y="3733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64770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6477000" y="4114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Oval 18"/>
          <p:cNvSpPr>
            <a:spLocks noChangeArrowheads="1"/>
          </p:cNvSpPr>
          <p:nvPr/>
        </p:nvSpPr>
        <p:spPr bwMode="auto">
          <a:xfrm>
            <a:off x="6477000" y="4191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3" name="Oval 19"/>
          <p:cNvSpPr>
            <a:spLocks noChangeArrowheads="1"/>
          </p:cNvSpPr>
          <p:nvPr/>
        </p:nvSpPr>
        <p:spPr bwMode="auto">
          <a:xfrm>
            <a:off x="7620000" y="3048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Oval 20"/>
          <p:cNvSpPr>
            <a:spLocks noChangeArrowheads="1"/>
          </p:cNvSpPr>
          <p:nvPr/>
        </p:nvSpPr>
        <p:spPr bwMode="auto">
          <a:xfrm>
            <a:off x="7620000" y="3276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Oval 21"/>
          <p:cNvSpPr>
            <a:spLocks noChangeArrowheads="1"/>
          </p:cNvSpPr>
          <p:nvPr/>
        </p:nvSpPr>
        <p:spPr bwMode="auto">
          <a:xfrm>
            <a:off x="7620000" y="3657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Oval 22"/>
          <p:cNvSpPr>
            <a:spLocks noChangeArrowheads="1"/>
          </p:cNvSpPr>
          <p:nvPr/>
        </p:nvSpPr>
        <p:spPr bwMode="auto">
          <a:xfrm>
            <a:off x="76200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Oval 23"/>
          <p:cNvSpPr>
            <a:spLocks noChangeArrowheads="1"/>
          </p:cNvSpPr>
          <p:nvPr/>
        </p:nvSpPr>
        <p:spPr bwMode="auto">
          <a:xfrm>
            <a:off x="7620000" y="3962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Oval 24"/>
          <p:cNvSpPr>
            <a:spLocks noChangeArrowheads="1"/>
          </p:cNvSpPr>
          <p:nvPr/>
        </p:nvSpPr>
        <p:spPr bwMode="auto">
          <a:xfrm>
            <a:off x="7620000" y="4800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Oval 25"/>
          <p:cNvSpPr>
            <a:spLocks noChangeArrowheads="1"/>
          </p:cNvSpPr>
          <p:nvPr/>
        </p:nvSpPr>
        <p:spPr bwMode="auto">
          <a:xfrm>
            <a:off x="7620000" y="4495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Oval 26"/>
          <p:cNvSpPr>
            <a:spLocks noChangeArrowheads="1"/>
          </p:cNvSpPr>
          <p:nvPr/>
        </p:nvSpPr>
        <p:spPr bwMode="auto">
          <a:xfrm>
            <a:off x="7620000" y="2362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1" name="Oval 27"/>
          <p:cNvSpPr>
            <a:spLocks noChangeArrowheads="1"/>
          </p:cNvSpPr>
          <p:nvPr/>
        </p:nvSpPr>
        <p:spPr bwMode="auto">
          <a:xfrm>
            <a:off x="5181600" y="3200400"/>
            <a:ext cx="533400" cy="28194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1598614" y="5867401"/>
            <a:ext cx="58689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Same square footage, but different price points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(e.g. décor options, cabinet upgrades, lot location…)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5486400" y="2133601"/>
            <a:ext cx="18875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Lower vs. Higher</a:t>
            </a:r>
          </a:p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Variability</a:t>
            </a:r>
          </a:p>
        </p:txBody>
      </p:sp>
      <p:sp>
        <p:nvSpPr>
          <p:cNvPr id="113694" name="Freeform 30"/>
          <p:cNvSpPr>
            <a:spLocks/>
          </p:cNvSpPr>
          <p:nvPr/>
        </p:nvSpPr>
        <p:spPr bwMode="auto">
          <a:xfrm>
            <a:off x="5562600" y="2514600"/>
            <a:ext cx="762000" cy="1219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336"/>
              </a:cxn>
              <a:cxn ang="0">
                <a:pos x="480" y="768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5" name="Freeform 31"/>
          <p:cNvSpPr>
            <a:spLocks/>
          </p:cNvSpPr>
          <p:nvPr/>
        </p:nvSpPr>
        <p:spPr bwMode="auto">
          <a:xfrm>
            <a:off x="6781800" y="2514600"/>
            <a:ext cx="762000" cy="1219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336"/>
              </a:cxn>
              <a:cxn ang="0">
                <a:pos x="480" y="768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Oval 32"/>
          <p:cNvSpPr>
            <a:spLocks noChangeArrowheads="1"/>
          </p:cNvSpPr>
          <p:nvPr/>
        </p:nvSpPr>
        <p:spPr bwMode="auto">
          <a:xfrm>
            <a:off x="6248400" y="3200400"/>
            <a:ext cx="533400" cy="12954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Oval 33"/>
          <p:cNvSpPr>
            <a:spLocks noChangeArrowheads="1"/>
          </p:cNvSpPr>
          <p:nvPr/>
        </p:nvSpPr>
        <p:spPr bwMode="auto">
          <a:xfrm>
            <a:off x="7391400" y="2209800"/>
            <a:ext cx="533400" cy="2895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5291138" y="5664200"/>
            <a:ext cx="322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5943600" y="5087938"/>
            <a:ext cx="4115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25,000 + 75*Size +</a:t>
            </a:r>
          </a:p>
        </p:txBody>
      </p:sp>
      <p:pic>
        <p:nvPicPr>
          <p:cNvPr id="11370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2200" y="5130800"/>
            <a:ext cx="241300" cy="31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F41-CC4C-46DE-8F50-CD773193E0DD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		y = 25,000 + 75x +    ,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where      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</a:p>
          <a:p>
            <a:r>
              <a:rPr lang="en-US" altLang="zh-CN" sz="2600" dirty="0">
                <a:ea typeface="宋体" pitchFamily="2" charset="-122"/>
              </a:rPr>
              <a:t>It 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price based on the size of the house (model based price) . </a:t>
            </a:r>
          </a:p>
          <a:p>
            <a:r>
              <a:rPr lang="en-US" altLang="zh-CN" sz="2600" dirty="0">
                <a:ea typeface="宋体" pitchFamily="2" charset="-122"/>
              </a:rPr>
              <a:t>Its 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E496-A848-4F1F-BA3C-79F2136DCD98}" type="datetime1">
              <a:rPr lang="en-US" smtClean="0"/>
              <a:pPr/>
              <a:t>1/10/2023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Towson University - J. Jung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1484</Words>
  <Application>Microsoft Office PowerPoint</Application>
  <PresentationFormat>Widescreen</PresentationFormat>
  <Paragraphs>145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merriweather</vt:lpstr>
      <vt:lpstr>Tahoma</vt:lpstr>
      <vt:lpstr>Times</vt:lpstr>
      <vt:lpstr>Office Theme</vt:lpstr>
      <vt:lpstr>Regression </vt:lpstr>
      <vt:lpstr>PowerPoint Presentation</vt:lpstr>
      <vt:lpstr>Regression </vt:lpstr>
      <vt:lpstr>Regression </vt:lpstr>
      <vt:lpstr>Regression </vt:lpstr>
      <vt:lpstr>Regression Analysis…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Estimating the Coefficients…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SAAD Motaz</dc:creator>
  <cp:lastModifiedBy>SAAD Motaz</cp:lastModifiedBy>
  <cp:revision>6</cp:revision>
  <dcterms:created xsi:type="dcterms:W3CDTF">2023-01-10T12:27:15Z</dcterms:created>
  <dcterms:modified xsi:type="dcterms:W3CDTF">2023-01-10T13:28:23Z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2023-01-10T12:31:24Z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542d7e60-80db-4b93-b18f-3152995cd76f</vt:lpwstr>
  </property>
  <property fmtid="{D5CDD505-2E9C-101B-9397-08002B2CF9AE}" pid="8" name="MSIP_Label_995f8ddb-c25f-497d-94ef-0e25e41810d1_ContentBits">
    <vt:lpwstr>0</vt:lpwstr>
  </property>
</Properties>
</file>