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379" r:id="rId5"/>
    <p:sldId id="378" r:id="rId6"/>
    <p:sldId id="321" r:id="rId7"/>
    <p:sldId id="259" r:id="rId8"/>
    <p:sldId id="320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66" r:id="rId19"/>
    <p:sldId id="367" r:id="rId20"/>
    <p:sldId id="368" r:id="rId21"/>
    <p:sldId id="369" r:id="rId22"/>
    <p:sldId id="333" r:id="rId23"/>
    <p:sldId id="361" r:id="rId24"/>
    <p:sldId id="344" r:id="rId25"/>
    <p:sldId id="363" r:id="rId26"/>
    <p:sldId id="314" r:id="rId27"/>
    <p:sldId id="307" r:id="rId28"/>
    <p:sldId id="309" r:id="rId29"/>
    <p:sldId id="347" r:id="rId30"/>
    <p:sldId id="371" r:id="rId31"/>
    <p:sldId id="370" r:id="rId32"/>
    <p:sldId id="348" r:id="rId33"/>
    <p:sldId id="374" r:id="rId34"/>
    <p:sldId id="334" r:id="rId35"/>
    <p:sldId id="335" r:id="rId36"/>
    <p:sldId id="336" r:id="rId37"/>
    <p:sldId id="337" r:id="rId38"/>
    <p:sldId id="338" r:id="rId39"/>
    <p:sldId id="339" r:id="rId40"/>
    <p:sldId id="342" r:id="rId41"/>
    <p:sldId id="373" r:id="rId42"/>
    <p:sldId id="364" r:id="rId43"/>
    <p:sldId id="376" r:id="rId44"/>
    <p:sldId id="37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A\Towson\Teaching\Statistics\PowerPoints\Lecture13\Regression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4.6840017090886893E-2"/>
                  <c:y val="-1.6649629322650478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1800" baseline="0" dirty="0"/>
                      <a:t>Y’ = 2.1143 x + 0.9333
R² = 0.491</a:t>
                    </a:r>
                    <a:endParaRPr lang="en-US" sz="1800" dirty="0"/>
                  </a:p>
                </c:rich>
              </c:tx>
              <c:numFmt formatCode="General" sourceLinked="0"/>
              <c:spPr>
                <a:solidFill>
                  <a:schemeClr val="accent6">
                    <a:lumMod val="20000"/>
                    <a:lumOff val="80000"/>
                  </a:schemeClr>
                </a:solidFill>
              </c:spPr>
            </c:trendlineLbl>
          </c:trendline>
          <c:xVal>
            <c:numRef>
              <c:f>Sheet1!$A$3:$A$8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Sheet1!$B$3:$B$8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9</c:v>
                </c:pt>
                <c:pt idx="3">
                  <c:v>5</c:v>
                </c:pt>
                <c:pt idx="4">
                  <c:v>17</c:v>
                </c:pt>
                <c:pt idx="5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74-4945-A09F-8B8EE9EAD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75264"/>
        <c:axId val="104485248"/>
      </c:scatterChart>
      <c:valAx>
        <c:axId val="10447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485248"/>
        <c:crosses val="autoZero"/>
        <c:crossBetween val="midCat"/>
      </c:valAx>
      <c:valAx>
        <c:axId val="104485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47526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x Line Fit  Plot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Predicted y</c:v>
          </c:tx>
          <c:marker>
            <c:symbol val="none"/>
          </c:marker>
          <c:cat>
            <c:numRef>
              <c:f>Sheet1!$A$3:$A$8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Sheet1!$J$26:$J$31</c:f>
              <c:numCache>
                <c:formatCode>General</c:formatCode>
                <c:ptCount val="6"/>
                <c:pt idx="0">
                  <c:v>3.0476190476190492</c:v>
                </c:pt>
                <c:pt idx="1">
                  <c:v>5.1619047619047569</c:v>
                </c:pt>
                <c:pt idx="2">
                  <c:v>7.276190476190477</c:v>
                </c:pt>
                <c:pt idx="3">
                  <c:v>9.3904761904761926</c:v>
                </c:pt>
                <c:pt idx="4">
                  <c:v>11.504761904761905</c:v>
                </c:pt>
                <c:pt idx="5">
                  <c:v>13.619047619047638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F5-4412-BBE6-3BDCF4A26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592896"/>
        <c:axId val="104594816"/>
      </c:lineChart>
      <c:scatterChart>
        <c:scatterStyle val="lineMarker"/>
        <c:varyColors val="0"/>
        <c:ser>
          <c:idx val="0"/>
          <c:order val="0"/>
          <c:tx>
            <c:v>y</c:v>
          </c:tx>
          <c:spPr>
            <a:ln w="28575">
              <a:noFill/>
            </a:ln>
          </c:spPr>
          <c:xVal>
            <c:numRef>
              <c:f>Sheet1!$A$3:$A$8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Sheet1!$B$3:$B$8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9</c:v>
                </c:pt>
                <c:pt idx="3">
                  <c:v>5</c:v>
                </c:pt>
                <c:pt idx="4">
                  <c:v>17</c:v>
                </c:pt>
                <c:pt idx="5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F5-4412-BBE6-3BDCF4A26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909248"/>
        <c:axId val="105907712"/>
      </c:scatterChart>
      <c:catAx>
        <c:axId val="104592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4594816"/>
        <c:crosses val="autoZero"/>
        <c:auto val="1"/>
        <c:lblAlgn val="ctr"/>
        <c:lblOffset val="100"/>
        <c:noMultiLvlLbl val="0"/>
      </c:catAx>
      <c:valAx>
        <c:axId val="1045948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4592896"/>
        <c:crosses val="autoZero"/>
        <c:crossBetween val="between"/>
      </c:valAx>
      <c:valAx>
        <c:axId val="1059077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105909248"/>
        <c:crosses val="max"/>
        <c:crossBetween val="midCat"/>
      </c:valAx>
      <c:valAx>
        <c:axId val="105909248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crossAx val="105907712"/>
        <c:crosses val="max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FFFBE-A9EA-49FB-A9FD-3F92A437E41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581E-B29D-4C51-B219-220CDB5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CB4B83-133F-4148-A06C-E677B946CD30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33ADE-AC68-4BFD-8B09-227369CB2792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4BE0D9-54AE-45F8-9B39-8786D4095431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AD64A-6092-4B90-BD3D-5163D8E625EB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8F7DB3-8BFD-4340-8D9C-4049D2DACC6C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A4936-B10C-480E-B382-01A6306F0D7B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762D7FB-9B65-46D4-A415-A10CCD7E22FE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406A-5E73-46D6-B51F-75F94DDD6730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87C9DE-81A7-4EA3-BB32-073F2B72CA34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ED653-056C-402E-B52A-201128346E12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B484FA-2B5D-402C-8866-82FB9580E88F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64DFE-E7DF-4452-BBDD-5AC735392A4A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92B1DE-90D2-41DD-8A3C-1751494984B8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65E38-8CFB-435D-9C53-1B138E73BCB8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C77BA7-08C9-4D4D-A540-488B03F8BE2E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69481-E773-4264-9225-AFD22A91D1E4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489D0C-BE1B-4263-9F49-E0BB56C2B6C5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F3E70-6DB7-417C-B823-BBB0345AEB7E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81DFCB-2D0F-4162-9F41-17BDDC68FBDE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90546-ED07-471A-81AC-A8D13F37A20C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AB1E12-3E03-46F5-9D06-4D2A0E1FF12A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CD84E-DDDA-43D2-B10D-97B3766A1666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D1A40F4-1175-4D72-9A52-255FF7007C00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EAED5-EB0A-4833-BAC4-D02EB4B0FC6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D679B29-DAD1-452C-B403-82A7438CDCBB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3C0FA-2C16-4C09-AECF-83D49F9D5AFC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C0E408-3543-4193-AF2D-B85C7FEE31BA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6E42F-65D2-4FE0-8B7B-34CA2521E14E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31235C4-27EB-43DB-804C-ABF2FF6C41AC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C3D8F-9D0A-4613-B29F-6A154C4F8182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83C69A-9A04-433E-9A9C-FABB728E58F9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48406-C87E-4861-AD35-F5F56129FF3A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16EF6EE-7A67-476D-A007-31A84E6435C7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C3493-B8C0-4B19-9A06-CD50EB4210E7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931FF7E-91B9-45E6-A5B5-B00D1B411180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1B29F-0246-4DCE-AD47-DDED06FF1E4F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8FBC957-FD31-47B1-B663-9FCB62D60F80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807E8-958E-4168-848A-562DA494791B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56F91C-5AEF-4EF5-A446-2E7AE6A75F24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A720-8775-4D0D-B10C-D26D0870FCA1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A1D0D5-C3DD-4551-9A69-053CEE642E26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60227-0BF1-4DED-B782-B6A911BFA108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6D1811-1288-4AFA-A75C-C93CF94D5BE1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F88E4-9EF1-4BC4-A439-B53AE9E5BB7E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096D65-E56D-40B0-B2DC-8460DA41BF34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ECBC7-DC80-4713-8E48-6A7BBA60D42A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795A1D-195E-4C89-8A3A-51E535689754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F34C4-CA40-4FE1-902D-F335B0B86EEA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466540-4692-41FC-A07E-838FACA0943E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44E05-5256-4719-AD56-757F7F6D10A4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466540-4692-41FC-A07E-838FACA0943E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44E05-5256-4719-AD56-757F7F6D10A4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7EED-2504-69E6-4692-DB8DBA82D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4BE89-AD43-F535-5F0A-19C54EB1C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CB4A-6F9E-17A1-BC6C-251AA1A6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7A5F-FB3D-CA07-E755-1D981F27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BAEB-3101-2804-F172-049D41C0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45D5-FDEC-A029-CD21-8A60FCC0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A662-25A8-D396-8667-8C431F30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2876-A015-5979-6B2D-FF8E1D10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029C-B85A-85DD-2BBA-9520D385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E42F-ADEF-218E-2A3B-F0827345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16F34-1114-1B6E-D12F-5DE711156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6E8F-D0B0-0A74-204A-31E20D44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63FF-582F-0C1B-E8BD-AED5EA65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C7AB-23C8-0070-D6FB-07ACF209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FD89-7193-B742-3AED-94BBCCE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9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1734" y="914400"/>
            <a:ext cx="5833533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8467" y="914400"/>
            <a:ext cx="5833533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0816EF0-2F1F-4C77-83E5-BF94D208BAC4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Towson University - J. Jung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520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18.</a:t>
            </a:r>
            <a:fld id="{2F40EE03-46BC-4664-B9D5-5264100DDA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63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9C09-FBE3-39A7-A13B-285CF682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9AA7-5B54-10F8-F58D-5FF430FA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0BFC-5199-EC64-4622-E5809ACF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1AD8-E516-81CC-183A-A0B9B7E9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EF88-D0D6-2305-951A-35F07E59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6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AA3F-67D1-76AD-D386-1602A811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E398-FAD5-34DB-01E9-26360A87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0F0A-F67D-4D48-3A23-96508612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22A9-9D97-E3DA-2666-4D1829D3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E349-290D-5F0B-71F5-A1355E36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3489-64DF-2CBA-13A0-85FB2A9A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6740-AD3E-5392-EF6C-F6ACA9BCE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C90DA-4505-ACCA-13A3-981A0529E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FB96D-35EE-0A73-DB97-B8DB3ABE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96D9C-B2B9-C5CB-94D6-7C14AB53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8D037-6D3F-1D4F-CFA1-B1B9B3E5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95C-5956-30C7-18DD-C45EA707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1EFF-EBBE-D47B-51DD-A4B1417F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73C1C-92FB-E578-7E90-5A53EF43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F9835-F7BA-FF2C-F2F1-7010AEC20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70703-2B8F-1621-6724-4D0C71E86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BE7A3-FBE7-C362-2281-EAA4E5E8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4441A-954B-F4C2-9E6A-F787A641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AF60F-540E-CC08-A94B-E1B6B41F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9AEA-73B5-8139-F5E5-756B8907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3C75A-C3AD-8083-7B1A-63DFD67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D07B3-4BE4-B379-926B-6EA4E081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C39DD-CF59-C0A6-74BE-1F226D59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C0991-F80A-BD13-F606-07F7F38C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FEB56-5C34-D783-26B2-71329C49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FB2BA-410B-72C3-2E0F-AF0E6B0C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2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B7C6-4D9D-627D-774C-C6A6056F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8C9B-B465-B914-033F-E98B7980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FD3ED-215D-33FE-8561-A53FC6A75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C62F2-5BDD-F1B6-DA10-8456A078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3D06B-E529-BB7E-9943-C71E1939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EC063-BBC6-687E-C030-075D76A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ACB9-C55D-20F8-4650-03B65EB7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3EDAC-F374-0186-93B7-9E911557A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61089-F326-DF77-BA9F-585F8072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E01AF-7570-416F-BF15-317CCEA6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AA6FB-D18B-B123-B7F8-155CF0A8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DE036-A2FF-8FEC-B1C1-603E0AA1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8B2F3-9F97-5451-6384-CC68A81F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2814-2623-B71D-6C7E-D5DC7129E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CAA7-A002-8A1E-DDA7-73D7404F4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930E-EB0F-E229-71E8-6F8B279E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F8EA-DF25-88C8-59E3-592D0E464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C787-2033-01CE-9EFA-A984B6A57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</p:spTree>
    <p:extLst>
      <p:ext uri="{BB962C8B-B14F-4D97-AF65-F5344CB8AC3E}">
        <p14:creationId xmlns:p14="http://schemas.microsoft.com/office/powerpoint/2010/main" val="180126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5400" dirty="0">
                <a:ea typeface="宋体" pitchFamily="2" charset="-122"/>
              </a:rPr>
              <a:t>A Model…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2"/>
            <a:ext cx="8229600" cy="7619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In real life however, the cost of houses will vary, even among for houses of the same size: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7547001" y="5791200"/>
            <a:ext cx="1557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House size: X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425681" y="2590800"/>
            <a:ext cx="8178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House</a:t>
            </a:r>
          </a:p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Price:</a:t>
            </a:r>
          </a:p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113670" name="Freeform 6"/>
          <p:cNvSpPr>
            <a:spLocks/>
          </p:cNvSpPr>
          <p:nvPr/>
        </p:nvSpPr>
        <p:spPr bwMode="auto">
          <a:xfrm>
            <a:off x="4343400" y="3996015"/>
            <a:ext cx="4724400" cy="36933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2304" y="1824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200401" y="4648200"/>
            <a:ext cx="695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>
                <a:latin typeface="Tahoma" pitchFamily="34" charset="0"/>
                <a:ea typeface="宋体" pitchFamily="2" charset="-122"/>
              </a:rPr>
              <a:t>25K$</a:t>
            </a: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 flipV="1">
            <a:off x="4343400" y="2819401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>
            <a:off x="3886200" y="48768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5410200" y="3657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5410200" y="3886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5410200" y="4267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5410200" y="4876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6477000" y="3429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6477000" y="3733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Oval 16"/>
          <p:cNvSpPr>
            <a:spLocks noChangeArrowheads="1"/>
          </p:cNvSpPr>
          <p:nvPr/>
        </p:nvSpPr>
        <p:spPr bwMode="auto">
          <a:xfrm>
            <a:off x="6477000" y="3886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1" name="Oval 17"/>
          <p:cNvSpPr>
            <a:spLocks noChangeArrowheads="1"/>
          </p:cNvSpPr>
          <p:nvPr/>
        </p:nvSpPr>
        <p:spPr bwMode="auto">
          <a:xfrm>
            <a:off x="6477000" y="4114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2" name="Oval 18"/>
          <p:cNvSpPr>
            <a:spLocks noChangeArrowheads="1"/>
          </p:cNvSpPr>
          <p:nvPr/>
        </p:nvSpPr>
        <p:spPr bwMode="auto">
          <a:xfrm>
            <a:off x="6477000" y="4191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3" name="Oval 19"/>
          <p:cNvSpPr>
            <a:spLocks noChangeArrowheads="1"/>
          </p:cNvSpPr>
          <p:nvPr/>
        </p:nvSpPr>
        <p:spPr bwMode="auto">
          <a:xfrm>
            <a:off x="7620000" y="3048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4" name="Oval 20"/>
          <p:cNvSpPr>
            <a:spLocks noChangeArrowheads="1"/>
          </p:cNvSpPr>
          <p:nvPr/>
        </p:nvSpPr>
        <p:spPr bwMode="auto">
          <a:xfrm>
            <a:off x="7620000" y="3276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5" name="Oval 21"/>
          <p:cNvSpPr>
            <a:spLocks noChangeArrowheads="1"/>
          </p:cNvSpPr>
          <p:nvPr/>
        </p:nvSpPr>
        <p:spPr bwMode="auto">
          <a:xfrm>
            <a:off x="7620000" y="3657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6" name="Oval 22"/>
          <p:cNvSpPr>
            <a:spLocks noChangeArrowheads="1"/>
          </p:cNvSpPr>
          <p:nvPr/>
        </p:nvSpPr>
        <p:spPr bwMode="auto">
          <a:xfrm>
            <a:off x="7620000" y="3886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7" name="Oval 23"/>
          <p:cNvSpPr>
            <a:spLocks noChangeArrowheads="1"/>
          </p:cNvSpPr>
          <p:nvPr/>
        </p:nvSpPr>
        <p:spPr bwMode="auto">
          <a:xfrm>
            <a:off x="7620000" y="3962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8" name="Oval 24"/>
          <p:cNvSpPr>
            <a:spLocks noChangeArrowheads="1"/>
          </p:cNvSpPr>
          <p:nvPr/>
        </p:nvSpPr>
        <p:spPr bwMode="auto">
          <a:xfrm>
            <a:off x="7620000" y="4800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9" name="Oval 25"/>
          <p:cNvSpPr>
            <a:spLocks noChangeArrowheads="1"/>
          </p:cNvSpPr>
          <p:nvPr/>
        </p:nvSpPr>
        <p:spPr bwMode="auto">
          <a:xfrm>
            <a:off x="7620000" y="4495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Oval 26"/>
          <p:cNvSpPr>
            <a:spLocks noChangeArrowheads="1"/>
          </p:cNvSpPr>
          <p:nvPr/>
        </p:nvSpPr>
        <p:spPr bwMode="auto">
          <a:xfrm>
            <a:off x="7620000" y="2362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1" name="Oval 27"/>
          <p:cNvSpPr>
            <a:spLocks noChangeArrowheads="1"/>
          </p:cNvSpPr>
          <p:nvPr/>
        </p:nvSpPr>
        <p:spPr bwMode="auto">
          <a:xfrm>
            <a:off x="5181600" y="3200400"/>
            <a:ext cx="533400" cy="28194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1598614" y="5867401"/>
            <a:ext cx="58689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Same square footage, but different price points</a:t>
            </a:r>
          </a:p>
          <a:p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(e.g. décor options, cabinet upgrades, lot location…)</a:t>
            </a:r>
          </a:p>
        </p:txBody>
      </p:sp>
      <p:sp>
        <p:nvSpPr>
          <p:cNvPr id="113693" name="Text Box 29"/>
          <p:cNvSpPr txBox="1">
            <a:spLocks noChangeArrowheads="1"/>
          </p:cNvSpPr>
          <p:nvPr/>
        </p:nvSpPr>
        <p:spPr bwMode="auto">
          <a:xfrm>
            <a:off x="5486400" y="2133601"/>
            <a:ext cx="188753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Lower vs. Higher</a:t>
            </a:r>
          </a:p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Variability</a:t>
            </a:r>
          </a:p>
        </p:txBody>
      </p:sp>
      <p:sp>
        <p:nvSpPr>
          <p:cNvPr id="113694" name="Freeform 30"/>
          <p:cNvSpPr>
            <a:spLocks/>
          </p:cNvSpPr>
          <p:nvPr/>
        </p:nvSpPr>
        <p:spPr bwMode="auto">
          <a:xfrm>
            <a:off x="5562600" y="2514600"/>
            <a:ext cx="762000" cy="12192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48" y="336"/>
              </a:cxn>
              <a:cxn ang="0">
                <a:pos x="480" y="768"/>
              </a:cxn>
            </a:cxnLst>
            <a:rect l="0" t="0" r="r" b="b"/>
            <a:pathLst>
              <a:path w="480" h="768">
                <a:moveTo>
                  <a:pt x="192" y="0"/>
                </a:moveTo>
                <a:cubicBezTo>
                  <a:pt x="96" y="104"/>
                  <a:pt x="0" y="208"/>
                  <a:pt x="48" y="336"/>
                </a:cubicBezTo>
                <a:cubicBezTo>
                  <a:pt x="96" y="464"/>
                  <a:pt x="288" y="616"/>
                  <a:pt x="480" y="768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5" name="Freeform 31"/>
          <p:cNvSpPr>
            <a:spLocks/>
          </p:cNvSpPr>
          <p:nvPr/>
        </p:nvSpPr>
        <p:spPr bwMode="auto">
          <a:xfrm>
            <a:off x="6781800" y="2514600"/>
            <a:ext cx="762000" cy="12192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48" y="336"/>
              </a:cxn>
              <a:cxn ang="0">
                <a:pos x="480" y="768"/>
              </a:cxn>
            </a:cxnLst>
            <a:rect l="0" t="0" r="r" b="b"/>
            <a:pathLst>
              <a:path w="480" h="768">
                <a:moveTo>
                  <a:pt x="192" y="0"/>
                </a:moveTo>
                <a:cubicBezTo>
                  <a:pt x="96" y="104"/>
                  <a:pt x="0" y="208"/>
                  <a:pt x="48" y="336"/>
                </a:cubicBezTo>
                <a:cubicBezTo>
                  <a:pt x="96" y="464"/>
                  <a:pt x="288" y="616"/>
                  <a:pt x="480" y="768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Oval 32"/>
          <p:cNvSpPr>
            <a:spLocks noChangeArrowheads="1"/>
          </p:cNvSpPr>
          <p:nvPr/>
        </p:nvSpPr>
        <p:spPr bwMode="auto">
          <a:xfrm>
            <a:off x="6248400" y="3200400"/>
            <a:ext cx="533400" cy="12954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Oval 33"/>
          <p:cNvSpPr>
            <a:spLocks noChangeArrowheads="1"/>
          </p:cNvSpPr>
          <p:nvPr/>
        </p:nvSpPr>
        <p:spPr bwMode="auto">
          <a:xfrm>
            <a:off x="7391400" y="2209800"/>
            <a:ext cx="533400" cy="28956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8" name="Text Box 34"/>
          <p:cNvSpPr txBox="1">
            <a:spLocks noChangeArrowheads="1"/>
          </p:cNvSpPr>
          <p:nvPr/>
        </p:nvSpPr>
        <p:spPr bwMode="auto">
          <a:xfrm>
            <a:off x="5291138" y="5664200"/>
            <a:ext cx="322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x</a:t>
            </a:r>
          </a:p>
        </p:txBody>
      </p:sp>
      <p:sp>
        <p:nvSpPr>
          <p:cNvPr id="113699" name="Text Box 35"/>
          <p:cNvSpPr txBox="1">
            <a:spLocks noChangeArrowheads="1"/>
          </p:cNvSpPr>
          <p:nvPr/>
        </p:nvSpPr>
        <p:spPr bwMode="auto">
          <a:xfrm>
            <a:off x="5943600" y="5087938"/>
            <a:ext cx="4115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House Price = 25,000 + 75*Size +</a:t>
            </a:r>
          </a:p>
        </p:txBody>
      </p:sp>
      <p:pic>
        <p:nvPicPr>
          <p:cNvPr id="113700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82200" y="5130800"/>
            <a:ext cx="241300" cy="317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CF41-CC4C-46DE-8F50-CD773193E0DD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宋体" pitchFamily="2" charset="-122"/>
              </a:rPr>
              <a:t>Random Term…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>
            <a:noAutofit/>
          </a:bodyPr>
          <a:lstStyle/>
          <a:p>
            <a:r>
              <a:rPr lang="en-US" altLang="zh-CN" sz="2600" dirty="0">
                <a:ea typeface="宋体" pitchFamily="2" charset="-122"/>
              </a:rPr>
              <a:t>We now represent the price of a house as a function of its size in this Probabilistic Model: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			y = 25,000 + 75x +    ,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	where      (Greek letter epsilon) is the </a:t>
            </a:r>
            <a:r>
              <a:rPr lang="en-US" altLang="zh-CN" sz="2600" b="1" i="1" dirty="0">
                <a:ea typeface="宋体" pitchFamily="2" charset="-122"/>
              </a:rPr>
              <a:t>random term</a:t>
            </a:r>
            <a:r>
              <a:rPr lang="en-US" altLang="zh-CN" sz="2600" dirty="0">
                <a:ea typeface="宋体" pitchFamily="2" charset="-122"/>
              </a:rPr>
              <a:t> (a.k.a. </a:t>
            </a:r>
            <a:r>
              <a:rPr lang="en-US" altLang="zh-CN" sz="2600" b="1" i="1" dirty="0">
                <a:ea typeface="宋体" pitchFamily="2" charset="-122"/>
              </a:rPr>
              <a:t>error variable</a:t>
            </a:r>
            <a:r>
              <a:rPr lang="en-US" altLang="zh-CN" sz="2600" dirty="0">
                <a:ea typeface="宋体" pitchFamily="2" charset="-122"/>
              </a:rPr>
              <a:t>). </a:t>
            </a:r>
          </a:p>
          <a:p>
            <a:r>
              <a:rPr lang="en-US" altLang="zh-CN" sz="2600" dirty="0">
                <a:ea typeface="宋体" pitchFamily="2" charset="-122"/>
              </a:rPr>
              <a:t>It is the difference between the </a:t>
            </a:r>
            <a:r>
              <a:rPr lang="en-US" altLang="zh-CN" sz="2600" b="1" i="1" dirty="0">
                <a:solidFill>
                  <a:srgbClr val="0000FF"/>
                </a:solidFill>
                <a:ea typeface="宋体" pitchFamily="2" charset="-122"/>
              </a:rPr>
              <a:t>actual</a:t>
            </a:r>
            <a:r>
              <a:rPr lang="en-US" altLang="zh-CN" sz="2600" dirty="0">
                <a:ea typeface="宋体" pitchFamily="2" charset="-122"/>
              </a:rPr>
              <a:t> selling price and the </a:t>
            </a:r>
            <a:r>
              <a:rPr lang="en-US" altLang="zh-CN" sz="2600" b="1" i="1" dirty="0">
                <a:solidFill>
                  <a:srgbClr val="FF0000"/>
                </a:solidFill>
                <a:ea typeface="宋体" pitchFamily="2" charset="-122"/>
              </a:rPr>
              <a:t>estimated</a:t>
            </a:r>
            <a:r>
              <a:rPr lang="en-US" altLang="zh-CN" sz="2600" dirty="0">
                <a:ea typeface="宋体" pitchFamily="2" charset="-122"/>
              </a:rPr>
              <a:t> price based on the size of the house (model based price) . </a:t>
            </a:r>
          </a:p>
          <a:p>
            <a:r>
              <a:rPr lang="en-US" altLang="zh-CN" sz="2600" dirty="0">
                <a:ea typeface="宋体" pitchFamily="2" charset="-122"/>
              </a:rPr>
              <a:t>Its value will vary from house sale to house sale, even if the square footage (i.e. </a:t>
            </a:r>
            <a:r>
              <a:rPr lang="en-US" altLang="zh-CN" sz="2600" b="1" dirty="0">
                <a:ea typeface="宋体" pitchFamily="2" charset="-122"/>
              </a:rPr>
              <a:t>x</a:t>
            </a:r>
            <a:r>
              <a:rPr lang="en-US" altLang="zh-CN" sz="2600" dirty="0">
                <a:ea typeface="宋体" pitchFamily="2" charset="-122"/>
              </a:rPr>
              <a:t>) remains the same.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438400"/>
            <a:ext cx="2413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2413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E496-A848-4F1F-BA3C-79F2136DCD98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 Linear Regression Model…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13716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Generally, a straight line model with one independent variable is called a </a:t>
            </a:r>
            <a:r>
              <a:rPr lang="en-US" altLang="zh-CN" b="1" i="1" dirty="0">
                <a:ea typeface="宋体" pitchFamily="2" charset="-122"/>
              </a:rPr>
              <a:t>simple linear regression model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8237538" y="4419601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error term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3276600" y="2708276"/>
            <a:ext cx="12573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dependent</a:t>
            </a:r>
          </a:p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6553200" y="2632076"/>
            <a:ext cx="143668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independent</a:t>
            </a:r>
          </a:p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4724401" y="4419600"/>
            <a:ext cx="1268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y-intercept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6172200" y="4419600"/>
            <a:ext cx="1797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slope of the line</a:t>
            </a:r>
          </a:p>
        </p:txBody>
      </p:sp>
      <p:pic>
        <p:nvPicPr>
          <p:cNvPr id="11776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403600"/>
            <a:ext cx="5003800" cy="863600"/>
          </a:xfrm>
          <a:prstGeom prst="rect">
            <a:avLst/>
          </a:prstGeom>
          <a:noFill/>
        </p:spPr>
      </p:pic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3429000" y="3352800"/>
            <a:ext cx="6858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7010400" y="3276600"/>
            <a:ext cx="5334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4953000" y="3352800"/>
            <a:ext cx="838200" cy="106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6451600" y="3276600"/>
            <a:ext cx="533400" cy="10668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8000"/>
              </a:solidFill>
              <a:latin typeface="Times" pitchFamily="18" charset="0"/>
              <a:ea typeface="宋体" pitchFamily="2" charset="-122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7975600" y="3276600"/>
            <a:ext cx="533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ABCB-5E1D-4A4C-8BA5-D99BB0EB399C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 Linear Regression Model…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121920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Note that both     and      are </a:t>
            </a:r>
            <a:r>
              <a:rPr lang="en-US" altLang="zh-CN" b="1" i="1" dirty="0">
                <a:ea typeface="宋体" pitchFamily="2" charset="-122"/>
              </a:rPr>
              <a:t>population parameters</a:t>
            </a:r>
            <a:r>
              <a:rPr lang="en-US" altLang="zh-CN" dirty="0">
                <a:ea typeface="宋体" pitchFamily="2" charset="-122"/>
              </a:rPr>
              <a:t> which are usually unknown and hence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estimated</a:t>
            </a:r>
            <a:r>
              <a:rPr lang="en-US" altLang="zh-CN" dirty="0">
                <a:ea typeface="宋体" pitchFamily="2" charset="-122"/>
              </a:rPr>
              <a:t> from the data. 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968750" y="2590800"/>
            <a:ext cx="298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119813" name="Freeform 5"/>
          <p:cNvSpPr>
            <a:spLocks/>
          </p:cNvSpPr>
          <p:nvPr/>
        </p:nvSpPr>
        <p:spPr bwMode="auto">
          <a:xfrm>
            <a:off x="4343400" y="3996015"/>
            <a:ext cx="4724400" cy="36933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2304" y="1824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V="1">
            <a:off x="4343400" y="2819401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3886200" y="48768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8686801" y="5715000"/>
            <a:ext cx="2968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x</a:t>
            </a: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5791200" y="4267200"/>
            <a:ext cx="17526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 flipV="1">
            <a:off x="7543800" y="3505200"/>
            <a:ext cx="0" cy="7620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6553200" y="4267200"/>
            <a:ext cx="520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run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7543800" y="3657600"/>
            <a:ext cx="541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rise</a:t>
            </a: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7696200" y="4495800"/>
            <a:ext cx="2070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=slope (=rise/run)</a:t>
            </a:r>
          </a:p>
        </p:txBody>
      </p:sp>
      <p:pic>
        <p:nvPicPr>
          <p:cNvPr id="11982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5943600"/>
            <a:ext cx="2413000" cy="431800"/>
          </a:xfrm>
          <a:prstGeom prst="rect">
            <a:avLst/>
          </a:prstGeom>
          <a:noFill/>
        </p:spPr>
      </p:pic>
      <p:pic>
        <p:nvPicPr>
          <p:cNvPr id="11982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572000"/>
            <a:ext cx="482600" cy="558800"/>
          </a:xfrm>
          <a:prstGeom prst="rect">
            <a:avLst/>
          </a:prstGeom>
          <a:noFill/>
        </p:spPr>
      </p:pic>
      <p:pic>
        <p:nvPicPr>
          <p:cNvPr id="119824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4419600"/>
            <a:ext cx="431800" cy="571500"/>
          </a:xfrm>
          <a:prstGeom prst="rect">
            <a:avLst/>
          </a:prstGeom>
          <a:noFill/>
        </p:spPr>
      </p:pic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2895600" y="5181600"/>
            <a:ext cx="1435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=y-intercept</a:t>
            </a:r>
          </a:p>
        </p:txBody>
      </p:sp>
      <p:pic>
        <p:nvPicPr>
          <p:cNvPr id="11982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219200"/>
            <a:ext cx="292100" cy="338138"/>
          </a:xfrm>
          <a:prstGeom prst="rect">
            <a:avLst/>
          </a:prstGeom>
          <a:noFill/>
        </p:spPr>
      </p:pic>
      <p:pic>
        <p:nvPicPr>
          <p:cNvPr id="119827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1" y="1219200"/>
            <a:ext cx="265113" cy="349250"/>
          </a:xfrm>
          <a:prstGeom prst="rect">
            <a:avLst/>
          </a:prstGeom>
          <a:noFill/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F2E3-8315-4C17-B540-C75429221F0F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39762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pitchFamily="2" charset="-122"/>
              </a:rPr>
              <a:t>Which line has the best “fit” to the data?</a:t>
            </a: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1" y="1371601"/>
            <a:ext cx="7459663" cy="4918075"/>
          </a:xfrm>
          <a:prstGeom prst="rect">
            <a:avLst/>
          </a:prstGeom>
          <a:noFill/>
        </p:spPr>
      </p:pic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9677400" y="1950521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2933700" y="1676400"/>
            <a:ext cx="6743700" cy="396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9601200" y="1490146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9677400" y="2407721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V="1">
            <a:off x="4191000" y="2362200"/>
            <a:ext cx="5562600" cy="3352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F37-FC36-4D44-A207-D0F88D96084B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Estimating the Coefficients…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In much the same way we based estimates of     on     , we estimate      from 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and      from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the y-intercept and slope (respectively) of the </a:t>
            </a:r>
            <a:r>
              <a:rPr lang="en-US" altLang="zh-CN" b="1" i="1" dirty="0">
                <a:ea typeface="宋体" pitchFamily="2" charset="-122"/>
              </a:rPr>
              <a:t>least squares </a:t>
            </a:r>
            <a:r>
              <a:rPr lang="en-US" altLang="zh-CN" dirty="0">
                <a:ea typeface="宋体" pitchFamily="2" charset="-122"/>
              </a:rPr>
              <a:t>or</a:t>
            </a:r>
            <a:r>
              <a:rPr lang="en-US" altLang="zh-CN" b="1" i="1" dirty="0">
                <a:ea typeface="宋体" pitchFamily="2" charset="-122"/>
              </a:rPr>
              <a:t> regression line</a:t>
            </a:r>
            <a:r>
              <a:rPr lang="en-US" altLang="zh-CN" dirty="0">
                <a:ea typeface="宋体" pitchFamily="2" charset="-122"/>
              </a:rPr>
              <a:t> given by: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(Recall: this is an application of the least squares method and it produces a straight line that </a:t>
            </a:r>
            <a:r>
              <a:rPr lang="en-US" altLang="zh-CN" b="1" i="1" dirty="0">
                <a:ea typeface="宋体" pitchFamily="2" charset="-122"/>
              </a:rPr>
              <a:t>minimizes</a:t>
            </a:r>
            <a:r>
              <a:rPr lang="en-US" altLang="zh-CN" dirty="0">
                <a:ea typeface="宋体" pitchFamily="2" charset="-122"/>
              </a:rPr>
              <a:t> the sum of the squared differences between the points and the line)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276600"/>
            <a:ext cx="2032000" cy="5842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09876" y="1752601"/>
            <a:ext cx="466725" cy="504825"/>
          </a:xfrm>
          <a:prstGeom prst="rect">
            <a:avLst/>
          </a:prstGeom>
          <a:noFill/>
        </p:spPr>
      </p:pic>
      <p:pic>
        <p:nvPicPr>
          <p:cNvPr id="1239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1371601"/>
            <a:ext cx="420688" cy="466725"/>
          </a:xfrm>
          <a:prstGeom prst="rect">
            <a:avLst/>
          </a:prstGeom>
          <a:noFill/>
        </p:spPr>
      </p:pic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905000"/>
            <a:ext cx="292100" cy="338138"/>
          </a:xfrm>
          <a:prstGeom prst="rect">
            <a:avLst/>
          </a:prstGeom>
          <a:noFill/>
        </p:spPr>
      </p:pic>
      <p:pic>
        <p:nvPicPr>
          <p:cNvPr id="12391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35888" y="1860550"/>
            <a:ext cx="265112" cy="34925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DE91-58CA-4209-95BE-D82DF9630E29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Estimating the Coefficients…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In much the same way we based estimates of     on     , we estimate      from 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and      from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the y-intercept and slope (respectively) of the </a:t>
            </a:r>
            <a:r>
              <a:rPr lang="en-US" altLang="zh-CN" b="1" i="1" dirty="0">
                <a:ea typeface="宋体" pitchFamily="2" charset="-122"/>
              </a:rPr>
              <a:t>least squares </a:t>
            </a:r>
            <a:r>
              <a:rPr lang="en-US" altLang="zh-CN" dirty="0">
                <a:ea typeface="宋体" pitchFamily="2" charset="-122"/>
              </a:rPr>
              <a:t>or</a:t>
            </a:r>
            <a:r>
              <a:rPr lang="en-US" altLang="zh-CN" b="1" i="1" dirty="0">
                <a:ea typeface="宋体" pitchFamily="2" charset="-122"/>
              </a:rPr>
              <a:t> regression line</a:t>
            </a:r>
            <a:r>
              <a:rPr lang="en-US" altLang="zh-CN" dirty="0">
                <a:ea typeface="宋体" pitchFamily="2" charset="-122"/>
              </a:rPr>
              <a:t> given by: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(Recall: this is an application of the least squares method and it produces a straight line that </a:t>
            </a:r>
            <a:r>
              <a:rPr lang="en-US" altLang="zh-CN" b="1" i="1" dirty="0">
                <a:ea typeface="宋体" pitchFamily="2" charset="-122"/>
              </a:rPr>
              <a:t>minimizes</a:t>
            </a:r>
            <a:r>
              <a:rPr lang="en-US" altLang="zh-CN" dirty="0">
                <a:ea typeface="宋体" pitchFamily="2" charset="-122"/>
              </a:rPr>
              <a:t> the sum of the squared differences between the points and the line)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276600"/>
            <a:ext cx="2032000" cy="5842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09876" y="1752601"/>
            <a:ext cx="466725" cy="504825"/>
          </a:xfrm>
          <a:prstGeom prst="rect">
            <a:avLst/>
          </a:prstGeom>
          <a:noFill/>
        </p:spPr>
      </p:pic>
      <p:pic>
        <p:nvPicPr>
          <p:cNvPr id="1239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1371601"/>
            <a:ext cx="420688" cy="466725"/>
          </a:xfrm>
          <a:prstGeom prst="rect">
            <a:avLst/>
          </a:prstGeom>
          <a:noFill/>
        </p:spPr>
      </p:pic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905000"/>
            <a:ext cx="292100" cy="338138"/>
          </a:xfrm>
          <a:prstGeom prst="rect">
            <a:avLst/>
          </a:prstGeom>
          <a:noFill/>
        </p:spPr>
      </p:pic>
      <p:pic>
        <p:nvPicPr>
          <p:cNvPr id="12391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35888" y="1860550"/>
            <a:ext cx="265112" cy="34925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DE91-58CA-4209-95BE-D82DF9630E29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8714" y="973139"/>
            <a:ext cx="7394575" cy="4910137"/>
          </a:xfrm>
          <a:prstGeom prst="rect">
            <a:avLst/>
          </a:prstGeom>
          <a:noFill/>
        </p:spPr>
      </p:pic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3670300" y="429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46736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5689600" y="360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>
            <a:off x="6680200" y="3556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7696200" y="1828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8686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 rot="-1520121">
            <a:off x="3124200" y="2605089"/>
            <a:ext cx="5689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This line minimizes the sum of the squared differences</a:t>
            </a:r>
          </a:p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between the points and the line…</a:t>
            </a: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 rot="-1520121">
            <a:off x="4038600" y="4572001"/>
            <a:ext cx="6235700" cy="644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…but where did the line equation come from?</a:t>
            </a:r>
          </a:p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How did we get .934 for a y-intercept and 2.114 for slope??</a:t>
            </a:r>
          </a:p>
        </p:txBody>
      </p:sp>
      <p:grpSp>
        <p:nvGrpSpPr>
          <p:cNvPr id="125964" name="Group 12"/>
          <p:cNvGrpSpPr>
            <a:grpSpLocks/>
          </p:cNvGrpSpPr>
          <p:nvPr/>
        </p:nvGrpSpPr>
        <p:grpSpPr bwMode="auto">
          <a:xfrm>
            <a:off x="6934201" y="3489326"/>
            <a:ext cx="92075" cy="92075"/>
            <a:chOff x="4944" y="192"/>
            <a:chExt cx="192" cy="96"/>
          </a:xfrm>
        </p:grpSpPr>
        <p:sp>
          <p:nvSpPr>
            <p:cNvPr id="125965" name="Line 13"/>
            <p:cNvSpPr>
              <a:spLocks noChangeShapeType="1"/>
            </p:cNvSpPr>
            <p:nvPr/>
          </p:nvSpPr>
          <p:spPr bwMode="auto">
            <a:xfrm flipV="1">
              <a:off x="4944" y="192"/>
              <a:ext cx="9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>
              <a:off x="5040" y="192"/>
              <a:ext cx="9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828800" y="2209801"/>
            <a:ext cx="2362200" cy="644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Tahoma" pitchFamily="34" charset="0"/>
                <a:ea typeface="宋体" pitchFamily="2" charset="-122"/>
              </a:rPr>
              <a:t>these differences are called </a:t>
            </a:r>
            <a:r>
              <a:rPr lang="en-US" altLang="zh-CN" b="1" i="1">
                <a:solidFill>
                  <a:srgbClr val="800080"/>
                </a:solidFill>
                <a:latin typeface="Tahoma" pitchFamily="34" charset="0"/>
                <a:ea typeface="宋体" pitchFamily="2" charset="-122"/>
              </a:rPr>
              <a:t>residuals</a:t>
            </a:r>
            <a:endParaRPr lang="en-US" altLang="zh-CN">
              <a:solidFill>
                <a:srgbClr val="80008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5968" name="Freeform 16"/>
          <p:cNvSpPr>
            <a:spLocks/>
          </p:cNvSpPr>
          <p:nvPr/>
        </p:nvSpPr>
        <p:spPr bwMode="auto">
          <a:xfrm>
            <a:off x="2921000" y="2819400"/>
            <a:ext cx="736600" cy="1752600"/>
          </a:xfrm>
          <a:custGeom>
            <a:avLst/>
            <a:gdLst/>
            <a:ahLst/>
            <a:cxnLst>
              <a:cxn ang="0">
                <a:pos x="272" y="0"/>
              </a:cxn>
              <a:cxn ang="0">
                <a:pos x="32" y="576"/>
              </a:cxn>
              <a:cxn ang="0">
                <a:pos x="464" y="1104"/>
              </a:cxn>
            </a:cxnLst>
            <a:rect l="0" t="0" r="r" b="b"/>
            <a:pathLst>
              <a:path w="464" h="1104">
                <a:moveTo>
                  <a:pt x="272" y="0"/>
                </a:moveTo>
                <a:cubicBezTo>
                  <a:pt x="136" y="196"/>
                  <a:pt x="0" y="392"/>
                  <a:pt x="32" y="576"/>
                </a:cubicBezTo>
                <a:cubicBezTo>
                  <a:pt x="64" y="760"/>
                  <a:pt x="264" y="932"/>
                  <a:pt x="464" y="1104"/>
                </a:cubicBezTo>
              </a:path>
            </a:pathLst>
          </a:cu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2B19-93CA-45AC-B9C4-B6FA1C34CA1D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Optimization Routine (Optional)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3348039" y="1354138"/>
          <a:ext cx="6103937" cy="493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4840" imgH="2565360" progId="Equation.3">
                  <p:embed/>
                </p:oleObj>
              </mc:Choice>
              <mc:Fallback>
                <p:oleObj name="Equation" r:id="rId2" imgW="3174840" imgH="2565360" progId="Equation.3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9" y="1354138"/>
                        <a:ext cx="6103937" cy="4932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5715000" y="3141663"/>
          <a:ext cx="762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41663"/>
                        <a:ext cx="762000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1" name="Content Placeholder 6"/>
          <p:cNvGraphicFramePr>
            <a:graphicFrameLocks noChangeAspect="1"/>
          </p:cNvGraphicFramePr>
          <p:nvPr/>
        </p:nvGraphicFramePr>
        <p:xfrm>
          <a:off x="3200400" y="260004"/>
          <a:ext cx="6324600" cy="621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2920680" progId="Equation.3">
                  <p:embed/>
                </p:oleObj>
              </mc:Choice>
              <mc:Fallback>
                <p:oleObj name="Equation" r:id="rId4" imgW="2806560" imgH="2920680" progId="Equation.3">
                  <p:embed/>
                  <p:pic>
                    <p:nvPicPr>
                      <p:cNvPr id="242691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0004"/>
                        <a:ext cx="6324600" cy="6213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45DDD24-40A6-08C5-5057-7F84754E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0"/>
            <a:ext cx="9721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5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243714" name="Object 2"/>
          <p:cNvGraphicFramePr>
            <a:graphicFrameLocks noChangeAspect="1"/>
          </p:cNvGraphicFramePr>
          <p:nvPr/>
        </p:nvGraphicFramePr>
        <p:xfrm>
          <a:off x="2895600" y="274639"/>
          <a:ext cx="6248400" cy="623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2616120" progId="Equation.3">
                  <p:embed/>
                </p:oleObj>
              </mc:Choice>
              <mc:Fallback>
                <p:oleObj name="Equation" r:id="rId2" imgW="2476440" imgH="2616120" progId="Equation.3">
                  <p:embed/>
                  <p:pic>
                    <p:nvPicPr>
                      <p:cNvPr id="2437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639"/>
                        <a:ext cx="6248400" cy="623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algn="l"/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1765300" y="1219200"/>
            <a:ext cx="5397500" cy="51816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coefficients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en-US" altLang="zh-CN" b="1" baseline="-25000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en-US" altLang="zh-CN" b="1" baseline="-25000" dirty="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for the least squares line…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…are calculated as:</a:t>
            </a:r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533400"/>
            <a:ext cx="3175000" cy="5905500"/>
          </a:xfrm>
          <a:prstGeom prst="rect">
            <a:avLst/>
          </a:prstGeom>
          <a:noFill/>
        </p:spPr>
      </p:pic>
      <p:sp>
        <p:nvSpPr>
          <p:cNvPr id="128005" name="Freeform 5"/>
          <p:cNvSpPr>
            <a:spLocks/>
          </p:cNvSpPr>
          <p:nvPr/>
        </p:nvSpPr>
        <p:spPr bwMode="auto">
          <a:xfrm>
            <a:off x="7213600" y="3200400"/>
            <a:ext cx="1905000" cy="914400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160" y="96"/>
              </a:cxn>
              <a:cxn ang="0">
                <a:pos x="1120" y="192"/>
              </a:cxn>
              <a:cxn ang="0">
                <a:pos x="640" y="576"/>
              </a:cxn>
            </a:cxnLst>
            <a:rect l="0" t="0" r="r" b="b"/>
            <a:pathLst>
              <a:path w="1200" h="576">
                <a:moveTo>
                  <a:pt x="160" y="0"/>
                </a:moveTo>
                <a:cubicBezTo>
                  <a:pt x="80" y="32"/>
                  <a:pt x="0" y="64"/>
                  <a:pt x="160" y="96"/>
                </a:cubicBezTo>
                <a:cubicBezTo>
                  <a:pt x="320" y="128"/>
                  <a:pt x="1040" y="112"/>
                  <a:pt x="1120" y="192"/>
                </a:cubicBezTo>
                <a:cubicBezTo>
                  <a:pt x="1200" y="272"/>
                  <a:pt x="920" y="424"/>
                  <a:pt x="640" y="5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Freeform 6"/>
          <p:cNvSpPr>
            <a:spLocks/>
          </p:cNvSpPr>
          <p:nvPr/>
        </p:nvSpPr>
        <p:spPr bwMode="auto">
          <a:xfrm>
            <a:off x="6527800" y="1600200"/>
            <a:ext cx="1244600" cy="2133600"/>
          </a:xfrm>
          <a:custGeom>
            <a:avLst/>
            <a:gdLst/>
            <a:ahLst/>
            <a:cxnLst>
              <a:cxn ang="0">
                <a:pos x="496" y="0"/>
              </a:cxn>
              <a:cxn ang="0">
                <a:pos x="112" y="672"/>
              </a:cxn>
              <a:cxn ang="0">
                <a:pos x="112" y="1152"/>
              </a:cxn>
              <a:cxn ang="0">
                <a:pos x="784" y="1344"/>
              </a:cxn>
            </a:cxnLst>
            <a:rect l="0" t="0" r="r" b="b"/>
            <a:pathLst>
              <a:path w="784" h="1344">
                <a:moveTo>
                  <a:pt x="496" y="0"/>
                </a:moveTo>
                <a:cubicBezTo>
                  <a:pt x="336" y="240"/>
                  <a:pt x="176" y="480"/>
                  <a:pt x="112" y="672"/>
                </a:cubicBezTo>
                <a:cubicBezTo>
                  <a:pt x="48" y="864"/>
                  <a:pt x="0" y="1040"/>
                  <a:pt x="112" y="1152"/>
                </a:cubicBezTo>
                <a:cubicBezTo>
                  <a:pt x="224" y="1264"/>
                  <a:pt x="504" y="1304"/>
                  <a:pt x="784" y="134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7391400" y="5562600"/>
            <a:ext cx="4572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8763000" y="5562600"/>
            <a:ext cx="3048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7086600" y="3505200"/>
            <a:ext cx="1524000" cy="914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7162800" y="5791200"/>
            <a:ext cx="1828800" cy="6858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11" name="Freeform 11"/>
          <p:cNvSpPr>
            <a:spLocks/>
          </p:cNvSpPr>
          <p:nvPr/>
        </p:nvSpPr>
        <p:spPr bwMode="auto">
          <a:xfrm>
            <a:off x="7467600" y="4114800"/>
            <a:ext cx="1447800" cy="182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192"/>
              </a:cxn>
              <a:cxn ang="0">
                <a:pos x="816" y="384"/>
              </a:cxn>
              <a:cxn ang="0">
                <a:pos x="864" y="624"/>
              </a:cxn>
              <a:cxn ang="0">
                <a:pos x="672" y="1152"/>
              </a:cxn>
            </a:cxnLst>
            <a:rect l="0" t="0" r="r" b="b"/>
            <a:pathLst>
              <a:path w="912" h="1152">
                <a:moveTo>
                  <a:pt x="0" y="0"/>
                </a:moveTo>
                <a:cubicBezTo>
                  <a:pt x="76" y="64"/>
                  <a:pt x="152" y="128"/>
                  <a:pt x="288" y="192"/>
                </a:cubicBezTo>
                <a:cubicBezTo>
                  <a:pt x="424" y="256"/>
                  <a:pt x="720" y="312"/>
                  <a:pt x="816" y="384"/>
                </a:cubicBezTo>
                <a:cubicBezTo>
                  <a:pt x="912" y="456"/>
                  <a:pt x="888" y="496"/>
                  <a:pt x="864" y="624"/>
                </a:cubicBezTo>
                <a:cubicBezTo>
                  <a:pt x="840" y="752"/>
                  <a:pt x="756" y="952"/>
                  <a:pt x="672" y="1152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801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4800" y="2514600"/>
            <a:ext cx="203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7D7E-5A35-4250-AC64-0AB1E7EC4B2F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05" name="Rectangle 57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sp>
        <p:nvSpPr>
          <p:cNvPr id="130106" name="Rectangle 58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ea typeface="宋体" pitchFamily="2" charset="-122"/>
              </a:rPr>
              <a:t>Recall…</a:t>
            </a: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1524000" y="1981200"/>
            <a:ext cx="2514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Data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4572000" y="1143000"/>
            <a:ext cx="2438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Statistics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7543800" y="1981200"/>
            <a:ext cx="31242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Information</a:t>
            </a: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 flipV="1">
            <a:off x="4038600" y="16002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7010400" y="16002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2089150" y="2667000"/>
            <a:ext cx="1416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Data Points:</a:t>
            </a:r>
          </a:p>
        </p:txBody>
      </p:sp>
      <p:graphicFrame>
        <p:nvGraphicFramePr>
          <p:cNvPr id="130056" name="Group 8"/>
          <p:cNvGraphicFramePr>
            <a:graphicFrameLocks noGrp="1"/>
          </p:cNvGraphicFramePr>
          <p:nvPr/>
        </p:nvGraphicFramePr>
        <p:xfrm>
          <a:off x="2133600" y="3124200"/>
          <a:ext cx="1295400" cy="30226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0096" name="Picture 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1" y="1752600"/>
            <a:ext cx="2093913" cy="3894138"/>
          </a:xfrm>
          <a:prstGeom prst="rect">
            <a:avLst/>
          </a:prstGeom>
          <a:noFill/>
        </p:spPr>
      </p:pic>
      <p:pic>
        <p:nvPicPr>
          <p:cNvPr id="130097" name="Picture 4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8300" y="3048000"/>
            <a:ext cx="3949700" cy="2622550"/>
          </a:xfrm>
          <a:prstGeom prst="rect">
            <a:avLst/>
          </a:prstGeom>
          <a:noFill/>
        </p:spPr>
      </p:pic>
      <p:sp>
        <p:nvSpPr>
          <p:cNvPr id="130098" name="Text Box 50"/>
          <p:cNvSpPr txBox="1">
            <a:spLocks noChangeArrowheads="1"/>
          </p:cNvSpPr>
          <p:nvPr/>
        </p:nvSpPr>
        <p:spPr bwMode="auto">
          <a:xfrm>
            <a:off x="7315201" y="5867400"/>
            <a:ext cx="2047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y = </a:t>
            </a:r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.934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2.114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x</a:t>
            </a:r>
          </a:p>
        </p:txBody>
      </p:sp>
      <p:sp>
        <p:nvSpPr>
          <p:cNvPr id="130099" name="Rectangle 51"/>
          <p:cNvSpPr>
            <a:spLocks noChangeArrowheads="1"/>
          </p:cNvSpPr>
          <p:nvPr/>
        </p:nvSpPr>
        <p:spPr bwMode="auto">
          <a:xfrm>
            <a:off x="4648200" y="3657600"/>
            <a:ext cx="8382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00" name="Rectangle 52"/>
          <p:cNvSpPr>
            <a:spLocks noChangeArrowheads="1"/>
          </p:cNvSpPr>
          <p:nvPr/>
        </p:nvSpPr>
        <p:spPr bwMode="auto">
          <a:xfrm>
            <a:off x="4648200" y="5181600"/>
            <a:ext cx="1143000" cy="533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Times" pitchFamily="18" charset="0"/>
              <a:ea typeface="宋体" pitchFamily="2" charset="-122"/>
            </a:endParaRPr>
          </a:p>
        </p:txBody>
      </p:sp>
      <p:grpSp>
        <p:nvGrpSpPr>
          <p:cNvPr id="130101" name="Group 53"/>
          <p:cNvGrpSpPr>
            <a:grpSpLocks/>
          </p:cNvGrpSpPr>
          <p:nvPr/>
        </p:nvGrpSpPr>
        <p:grpSpPr bwMode="auto">
          <a:xfrm>
            <a:off x="7416801" y="5892801"/>
            <a:ext cx="92075" cy="92075"/>
            <a:chOff x="4944" y="192"/>
            <a:chExt cx="192" cy="96"/>
          </a:xfrm>
        </p:grpSpPr>
        <p:sp>
          <p:nvSpPr>
            <p:cNvPr id="130102" name="Line 54"/>
            <p:cNvSpPr>
              <a:spLocks noChangeShapeType="1"/>
            </p:cNvSpPr>
            <p:nvPr/>
          </p:nvSpPr>
          <p:spPr bwMode="auto">
            <a:xfrm flipV="1">
              <a:off x="4944" y="19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3" name="Line 55"/>
            <p:cNvSpPr>
              <a:spLocks noChangeShapeType="1"/>
            </p:cNvSpPr>
            <p:nvPr/>
          </p:nvSpPr>
          <p:spPr bwMode="auto">
            <a:xfrm>
              <a:off x="5040" y="19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104" name="Rectangle 56"/>
          <p:cNvSpPr>
            <a:spLocks noChangeArrowheads="1"/>
          </p:cNvSpPr>
          <p:nvPr/>
        </p:nvSpPr>
        <p:spPr bwMode="auto">
          <a:xfrm>
            <a:off x="9067800" y="4419600"/>
            <a:ext cx="10668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0915-8893-4FE3-93D5-DCC45C2D63C7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86200" y="2057400"/>
          <a:ext cx="6553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38400" y="2606040"/>
          <a:ext cx="1219200" cy="2880360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33600" y="11430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Insert – Scatter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Right click on data point – add trend line (linear)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Tick on add equation and add R^2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763000" cy="6096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ea typeface="宋体" pitchFamily="2" charset="-122"/>
              </a:rPr>
              <a:t>Least Square Line </a:t>
            </a:r>
            <a:r>
              <a:rPr lang="en-US" altLang="zh-CN" sz="3600" dirty="0">
                <a:ea typeface="宋体" pitchFamily="2" charset="-122"/>
              </a:rPr>
              <a:t>…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914400"/>
            <a:ext cx="8686800" cy="54864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3200" b="1" dirty="0">
                <a:ea typeface="宋体" pitchFamily="2" charset="-122"/>
              </a:rPr>
              <a:t>Exercise (optional) :</a:t>
            </a:r>
            <a:r>
              <a:rPr lang="en-US" altLang="zh-CN" sz="2400" dirty="0">
                <a:ea typeface="宋体" pitchFamily="2" charset="-122"/>
              </a:rPr>
              <a:t> Decide which of these equations fits the given data best.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MJT = Mean January Temperature</a:t>
            </a:r>
          </a:p>
          <a:p>
            <a:r>
              <a:rPr lang="en-US" altLang="zh-CN" sz="2400" dirty="0">
                <a:ea typeface="宋体" pitchFamily="2" charset="-122"/>
              </a:rPr>
              <a:t>   LAT = Latitude  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A: MJT’ = 100 -1.8 (LAT)</a:t>
            </a:r>
          </a:p>
          <a:p>
            <a:r>
              <a:rPr lang="en-US" altLang="zh-CN" sz="2400" dirty="0">
                <a:ea typeface="宋体" pitchFamily="2" charset="-122"/>
              </a:rPr>
              <a:t>   B: MJT’ = 108 - 2.1 (LAT)</a:t>
            </a:r>
          </a:p>
          <a:p>
            <a:r>
              <a:rPr lang="en-US" altLang="zh-CN" sz="2400" dirty="0">
                <a:ea typeface="宋体" pitchFamily="2" charset="-122"/>
              </a:rPr>
              <a:t>   C: MJT’ = 115 – 2.5 (LAT)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152580" name="Group 4"/>
          <p:cNvGraphicFramePr>
            <a:graphicFrameLocks noGrp="1"/>
          </p:cNvGraphicFramePr>
          <p:nvPr>
            <p:ph sz="half" idx="2"/>
          </p:nvPr>
        </p:nvGraphicFramePr>
        <p:xfrm>
          <a:off x="5715000" y="2971800"/>
          <a:ext cx="4375150" cy="2209800"/>
        </p:xfrm>
        <a:graphic>
          <a:graphicData uri="http://schemas.openxmlformats.org/drawingml/2006/table">
            <a:tbl>
              <a:tblPr/>
              <a:tblGrid>
                <a:gridCol w="170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MJT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Boise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Philly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Milwaukee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152400"/>
            <a:ext cx="19365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Model predictions: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2644678" y="521733"/>
            <a:ext cx="2155924" cy="1002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09801" y="1219192"/>
          <a:ext cx="8229598" cy="5060640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6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6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Lat 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(y’)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 (y’)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 (y’)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 (y)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21.34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-2.38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-9.06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-4.07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Sum: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(MJT-MJT_A)^2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(MJT-MJT_B)^2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(MJT-MJT_C)^2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33.2929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264.0625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5.6644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3.5721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126.5625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82.0836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16.5649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39.0625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Sum^2: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88.1836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53.4299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429.6875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 Simple Linear Regression Model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1"/>
            <a:ext cx="8229600" cy="4373563"/>
          </a:xfrm>
        </p:spPr>
        <p:txBody>
          <a:bodyPr>
            <a:normAutofit/>
          </a:bodyPr>
          <a:lstStyle/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It models the relationship between X and Y as a straight line.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We have seen this earlier as a least squares line.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Values of X are assumed fixed, </a:t>
            </a:r>
            <a:r>
              <a:rPr lang="en-US" altLang="zh-CN" i="1" dirty="0">
                <a:ea typeface="宋体" pitchFamily="2" charset="-122"/>
              </a:rPr>
              <a:t>i.e.</a:t>
            </a:r>
            <a:r>
              <a:rPr lang="en-US" altLang="zh-CN" dirty="0">
                <a:ea typeface="宋体" pitchFamily="2" charset="-122"/>
              </a:rPr>
              <a:t> not random.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The only randomness in the model comes from ε, the error term.</a:t>
            </a:r>
          </a:p>
          <a:p>
            <a:pPr marL="533400" indent="-533400">
              <a:buFontTx/>
              <a:buAutoNum type="arabicPeriod"/>
            </a:pPr>
            <a:r>
              <a:rPr lang="en-US" altLang="zh-CN" b="1" dirty="0">
                <a:ea typeface="宋体" pitchFamily="2" charset="-122"/>
              </a:rPr>
              <a:t>Assume: ε ~ N(0, σ)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9A7C-27A0-4840-BFA6-3BBADFB095CD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 Simple Linear Regression Model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765300" y="1371600"/>
            <a:ext cx="87503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b="1" dirty="0">
                <a:ea typeface="宋体" pitchFamily="2" charset="-122"/>
              </a:rPr>
              <a:t>Population</a:t>
            </a:r>
            <a:r>
              <a:rPr lang="en-US" altLang="zh-CN" dirty="0">
                <a:ea typeface="宋体" pitchFamily="2" charset="-122"/>
              </a:rPr>
              <a:t> Model:                   The </a:t>
            </a:r>
            <a:r>
              <a:rPr lang="en-US" altLang="zh-CN" b="1" dirty="0">
                <a:ea typeface="宋体" pitchFamily="2" charset="-122"/>
              </a:rPr>
              <a:t>Estimated</a:t>
            </a:r>
            <a:r>
              <a:rPr lang="en-US" altLang="zh-CN" dirty="0">
                <a:ea typeface="宋体" pitchFamily="2" charset="-122"/>
              </a:rPr>
              <a:t> Model: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i="1" dirty="0">
                <a:ea typeface="宋体" pitchFamily="2" charset="-122"/>
              </a:rPr>
              <a:t>		Y= β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i="1" dirty="0">
                <a:ea typeface="宋体" pitchFamily="2" charset="-122"/>
              </a:rPr>
              <a:t> + β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i="1" dirty="0">
                <a:ea typeface="宋体" pitchFamily="2" charset="-122"/>
              </a:rPr>
              <a:t>X + ε                      Y’ = b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i="1" dirty="0">
                <a:ea typeface="宋体" pitchFamily="2" charset="-122"/>
              </a:rPr>
              <a:t> + b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i="1" dirty="0">
                <a:ea typeface="宋体" pitchFamily="2" charset="-122"/>
              </a:rPr>
              <a:t>X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Y is the value of the dependent variable</a:t>
            </a:r>
            <a:endParaRPr lang="en-US" altLang="zh-CN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β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the population (true) Y-intercept</a:t>
            </a:r>
            <a:endParaRPr lang="en-US" altLang="zh-CN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β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is the population (true) slope coefficient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X is any selected value of the independent variable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ε is the “error” term </a:t>
            </a:r>
          </a:p>
          <a:p>
            <a:pPr>
              <a:lnSpc>
                <a:spcPct val="8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Y’ is the </a:t>
            </a:r>
            <a:r>
              <a:rPr lang="en-US" altLang="zh-CN" i="1" dirty="0">
                <a:ea typeface="宋体" pitchFamily="2" charset="-122"/>
              </a:rPr>
              <a:t>predicted</a:t>
            </a:r>
            <a:r>
              <a:rPr lang="en-US" altLang="zh-CN" dirty="0">
                <a:ea typeface="宋体" pitchFamily="2" charset="-122"/>
              </a:rPr>
              <a:t> value of Y|X </a:t>
            </a:r>
            <a:endParaRPr lang="en-US" altLang="zh-CN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is the </a:t>
            </a:r>
            <a:r>
              <a:rPr lang="en-US" altLang="zh-CN" i="1" dirty="0">
                <a:ea typeface="宋体" pitchFamily="2" charset="-122"/>
              </a:rPr>
              <a:t>predicted</a:t>
            </a:r>
            <a:r>
              <a:rPr lang="en-US" altLang="zh-CN" dirty="0">
                <a:ea typeface="宋体" pitchFamily="2" charset="-122"/>
              </a:rPr>
              <a:t> Y-intercept</a:t>
            </a:r>
            <a:endParaRPr lang="en-US" altLang="zh-CN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is the </a:t>
            </a:r>
            <a:r>
              <a:rPr lang="en-US" altLang="zh-CN" i="1" dirty="0">
                <a:ea typeface="宋体" pitchFamily="2" charset="-122"/>
              </a:rPr>
              <a:t>predicted </a:t>
            </a:r>
            <a:r>
              <a:rPr lang="en-US" altLang="zh-CN" dirty="0">
                <a:ea typeface="宋体" pitchFamily="2" charset="-122"/>
              </a:rPr>
              <a:t>slope of the line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60BD-239B-4435-9B4D-9CAE845B8C76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How Well Does the Model Fit?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We would like Y and Y’ to be as close to one another as possible (or the </a:t>
            </a:r>
            <a:r>
              <a:rPr lang="en-US" altLang="zh-CN" sz="2400" i="1" dirty="0">
                <a:ea typeface="宋体" pitchFamily="2" charset="-122"/>
              </a:rPr>
              <a:t>difference</a:t>
            </a:r>
            <a:r>
              <a:rPr lang="en-US" altLang="zh-CN" sz="2400" dirty="0">
                <a:ea typeface="宋体" pitchFamily="2" charset="-122"/>
              </a:rPr>
              <a:t> between Y and Y’ to be as </a:t>
            </a:r>
            <a:r>
              <a:rPr lang="en-US" altLang="zh-CN" sz="2400" i="1" dirty="0">
                <a:ea typeface="宋体" pitchFamily="2" charset="-122"/>
              </a:rPr>
              <a:t>small</a:t>
            </a:r>
            <a:r>
              <a:rPr lang="en-US" altLang="zh-CN" sz="2400" dirty="0">
                <a:ea typeface="宋体" pitchFamily="2" charset="-122"/>
              </a:rPr>
              <a:t> as possible).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In Fact, we want ALL the differences-squared ADDED UP to be as small as possible.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sum of all total differences are called the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Sum of Squared Errors or </a:t>
            </a:r>
            <a:r>
              <a:rPr lang="en-US" altLang="zh-CN" sz="2400" b="1" dirty="0">
                <a:ea typeface="宋体" pitchFamily="2" charset="-122"/>
              </a:rPr>
              <a:t>SSE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	a. 	(Y - Y’) = </a:t>
            </a:r>
            <a:r>
              <a:rPr lang="en-US" altLang="zh-CN" sz="2400" i="1" dirty="0">
                <a:ea typeface="宋体" pitchFamily="2" charset="-122"/>
              </a:rPr>
              <a:t>e</a:t>
            </a:r>
            <a:r>
              <a:rPr lang="en-US" altLang="zh-CN" sz="2400" dirty="0">
                <a:ea typeface="宋体" pitchFamily="2" charset="-122"/>
              </a:rPr>
              <a:t>, the estimated error, or residual.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	b. </a:t>
            </a:r>
            <a:br>
              <a:rPr lang="en-US" altLang="zh-CN" sz="2400" dirty="0">
                <a:ea typeface="宋体" pitchFamily="2" charset="-122"/>
              </a:rPr>
            </a:b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	c. 	Aggregate measure of how much the predicted Y’s differ from the actual Y’s.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	d. 	The </a:t>
            </a:r>
            <a:r>
              <a:rPr lang="en-US" altLang="zh-CN" sz="2400" b="1" i="1" dirty="0" err="1">
                <a:ea typeface="宋体" pitchFamily="2" charset="-122"/>
              </a:rPr>
              <a:t>b</a:t>
            </a:r>
            <a:r>
              <a:rPr lang="en-US" altLang="zh-CN" sz="2400" dirty="0" err="1">
                <a:ea typeface="宋体" pitchFamily="2" charset="-122"/>
              </a:rPr>
              <a:t>s</a:t>
            </a:r>
            <a:r>
              <a:rPr lang="en-US" altLang="zh-CN" sz="2400" dirty="0">
                <a:ea typeface="宋体" pitchFamily="2" charset="-122"/>
              </a:rPr>
              <a:t> minimizing SSE construct the Least Square Line. 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524001" y="3072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971800" y="4191000"/>
          <a:ext cx="436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900" imgH="342900" progId="Equation.3">
                  <p:embed/>
                </p:oleObj>
              </mc:Choice>
              <mc:Fallback>
                <p:oleObj name="Equation" r:id="rId3" imgW="1739900" imgH="342900" progId="Equation.3">
                  <p:embed/>
                  <p:pic>
                    <p:nvPicPr>
                      <p:cNvPr id="61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91000"/>
                        <a:ext cx="4368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E9D1-7377-48C3-A9E7-52CCD4D76347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How Well Does the Model Fit?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143000"/>
            <a:ext cx="8229600" cy="51054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600" b="1" i="1" dirty="0">
                <a:ea typeface="宋体" pitchFamily="2" charset="-122"/>
              </a:rPr>
              <a:t>SST</a:t>
            </a:r>
            <a:r>
              <a:rPr lang="en-US" altLang="zh-CN" sz="3600" dirty="0">
                <a:ea typeface="宋体" pitchFamily="2" charset="-122"/>
              </a:rPr>
              <a:t> = </a:t>
            </a:r>
            <a:r>
              <a:rPr lang="en-US" altLang="zh-CN" sz="3600" b="1" i="1" dirty="0">
                <a:ea typeface="宋体" pitchFamily="2" charset="-122"/>
              </a:rPr>
              <a:t>SSR + SSE</a:t>
            </a:r>
            <a:endParaRPr lang="en-US" altLang="zh-CN" sz="36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The total variation (</a:t>
            </a:r>
            <a:r>
              <a:rPr lang="en-US" altLang="zh-CN" b="1" i="1" u="sng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otal Sum of Squares: </a:t>
            </a:r>
            <a:r>
              <a:rPr lang="en-US" altLang="zh-CN" b="1" i="1" dirty="0">
                <a:ea typeface="宋体" pitchFamily="2" charset="-122"/>
              </a:rPr>
              <a:t>SST</a:t>
            </a:r>
            <a:r>
              <a:rPr lang="en-US" altLang="zh-CN" dirty="0">
                <a:ea typeface="宋体" pitchFamily="2" charset="-122"/>
              </a:rPr>
              <a:t>) of the dependent variable can be divided into: 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The variation explained by the model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(Sum of Squares for </a:t>
            </a:r>
            <a:r>
              <a:rPr lang="en-US" altLang="zh-CN" b="1" i="1" u="sng" dirty="0">
                <a:ea typeface="宋体" pitchFamily="2" charset="-122"/>
              </a:rPr>
              <a:t>R</a:t>
            </a:r>
            <a:r>
              <a:rPr lang="en-US" altLang="zh-CN" dirty="0">
                <a:ea typeface="宋体" pitchFamily="2" charset="-122"/>
              </a:rPr>
              <a:t>egression: </a:t>
            </a:r>
            <a:r>
              <a:rPr lang="en-US" altLang="zh-CN" b="1" i="1" dirty="0">
                <a:ea typeface="宋体" pitchFamily="2" charset="-122"/>
              </a:rPr>
              <a:t>SSR</a:t>
            </a:r>
            <a:r>
              <a:rPr lang="en-US" altLang="zh-CN" dirty="0">
                <a:ea typeface="宋体" pitchFamily="2" charset="-122"/>
              </a:rPr>
              <a:t>) and 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The variation unexplained (Sum of Squared </a:t>
            </a:r>
            <a:r>
              <a:rPr lang="en-US" altLang="zh-CN" b="1" i="1" u="sng" dirty="0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</a:rPr>
              <a:t>rror: </a:t>
            </a:r>
            <a:r>
              <a:rPr lang="en-US" altLang="zh-CN" b="1" i="1" dirty="0">
                <a:ea typeface="宋体" pitchFamily="2" charset="-122"/>
              </a:rPr>
              <a:t>SSE</a:t>
            </a:r>
            <a:r>
              <a:rPr lang="en-US" altLang="zh-CN" dirty="0">
                <a:ea typeface="宋体" pitchFamily="2" charset="-122"/>
              </a:rPr>
              <a:t>).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We measure the variation around the mean, </a:t>
            </a:r>
            <a:r>
              <a:rPr lang="en-US" altLang="zh-CN" dirty="0" err="1">
                <a:ea typeface="宋体" pitchFamily="2" charset="-122"/>
              </a:rPr>
              <a:t>Ybar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524001" y="2558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1524001" y="2901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2081214" y="4038600"/>
          <a:ext cx="80533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32040" imgH="1054080" progId="Equation.3">
                  <p:embed/>
                </p:oleObj>
              </mc:Choice>
              <mc:Fallback>
                <p:oleObj name="Equation" r:id="rId3" imgW="3632040" imgH="1054080" progId="Equation.3">
                  <p:embed/>
                  <p:pic>
                    <p:nvPicPr>
                      <p:cNvPr id="158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4" y="4038600"/>
                        <a:ext cx="8053387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DEC-3D0F-4FD8-A553-0456E262A758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9DC1-D33C-A40B-6449-BAA3FCD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62AE-D99C-98D0-C24E-BD537234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"Draw a line through these dots” </a:t>
            </a:r>
          </a:p>
          <a:p>
            <a:pPr algn="l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Today this is used for: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Stock price forecasts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Demand and sales volume analysis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Medical diagnosis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Any number-time correlations</a:t>
            </a:r>
          </a:p>
          <a:p>
            <a:pPr lvl="1"/>
            <a:r>
              <a:rPr lang="en-US" dirty="0">
                <a:solidFill>
                  <a:srgbClr val="464848"/>
                </a:solidFill>
                <a:latin typeface="merriweather" panose="00000500000000000000" pitchFamily="2" charset="0"/>
              </a:rPr>
              <a:t>House price prediction 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Flight price prediction 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…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179A1A-2CF4-141D-C2F9-07CA62CA0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41" y="140166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66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884238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SST = SSR + SSE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990600" y="2666206"/>
            <a:ext cx="3352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67000" y="4343400"/>
            <a:ext cx="5334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67000" y="1587500"/>
            <a:ext cx="4953000" cy="2438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1066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1000" y="4191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x</a:t>
            </a:r>
          </a:p>
        </p:txBody>
      </p:sp>
      <p:sp>
        <p:nvSpPr>
          <p:cNvPr id="17" name="Oval 16"/>
          <p:cNvSpPr/>
          <p:nvPr/>
        </p:nvSpPr>
        <p:spPr>
          <a:xfrm>
            <a:off x="6705600" y="35052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91400" y="29718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95800" y="35814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05600" y="16764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91000" y="28194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33800" y="39624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00400" y="26670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10400" y="23622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29200" y="18288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57800" y="38100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667000" y="3352800"/>
            <a:ext cx="5486400" cy="762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2286000" y="32639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90440" progId="Equation.3">
                  <p:embed/>
                </p:oleObj>
              </mc:Choice>
              <mc:Fallback>
                <p:oleObj name="Equation" r:id="rId2" imgW="139680" imgH="190440" progId="Equation.3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63900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ight Brace 41"/>
          <p:cNvSpPr/>
          <p:nvPr/>
        </p:nvSpPr>
        <p:spPr>
          <a:xfrm>
            <a:off x="5181600" y="1828800"/>
            <a:ext cx="152400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5181600" y="2819400"/>
            <a:ext cx="152400" cy="533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>
            <a:off x="4724400" y="1828800"/>
            <a:ext cx="228600" cy="152400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6787" name="Object 3"/>
          <p:cNvGraphicFramePr>
            <a:graphicFrameLocks noChangeAspect="1"/>
          </p:cNvGraphicFramePr>
          <p:nvPr/>
        </p:nvGraphicFramePr>
        <p:xfrm>
          <a:off x="3595688" y="2324100"/>
          <a:ext cx="1052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228600" progId="Equation.3">
                  <p:embed/>
                </p:oleObj>
              </mc:Choice>
              <mc:Fallback>
                <p:oleObj name="Equation" r:id="rId4" imgW="482400" imgH="228600" progId="Equation.3">
                  <p:embed/>
                  <p:pic>
                    <p:nvPicPr>
                      <p:cNvPr id="2467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2324100"/>
                        <a:ext cx="10525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5257800" y="1828800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228600" progId="Equation.3">
                  <p:embed/>
                </p:oleObj>
              </mc:Choice>
              <mc:Fallback>
                <p:oleObj name="Equation" r:id="rId6" imgW="558720" imgH="228600" progId="Equation.3">
                  <p:embed/>
                  <p:pic>
                    <p:nvPicPr>
                      <p:cNvPr id="2467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828800"/>
                        <a:ext cx="1219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al 47"/>
          <p:cNvSpPr/>
          <p:nvPr/>
        </p:nvSpPr>
        <p:spPr>
          <a:xfrm>
            <a:off x="5016500" y="2806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29200" y="3352800"/>
            <a:ext cx="76200" cy="76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6789" name="Object 5"/>
          <p:cNvGraphicFramePr>
            <a:graphicFrameLocks noChangeAspect="1"/>
          </p:cNvGraphicFramePr>
          <p:nvPr/>
        </p:nvGraphicFramePr>
        <p:xfrm>
          <a:off x="5334001" y="2819400"/>
          <a:ext cx="1052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228600" progId="Equation.3">
                  <p:embed/>
                </p:oleObj>
              </mc:Choice>
              <mc:Fallback>
                <p:oleObj name="Equation" r:id="rId8" imgW="482400" imgH="228600" progId="Equation.3">
                  <p:embed/>
                  <p:pic>
                    <p:nvPicPr>
                      <p:cNvPr id="246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2819400"/>
                        <a:ext cx="10525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Arrow Connector 51"/>
          <p:cNvCxnSpPr/>
          <p:nvPr/>
        </p:nvCxnSpPr>
        <p:spPr>
          <a:xfrm rot="5400000">
            <a:off x="3619500" y="1409700"/>
            <a:ext cx="1219200" cy="533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 flipV="1">
            <a:off x="6096000" y="990600"/>
            <a:ext cx="1066800" cy="914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4851401" y="3073400"/>
            <a:ext cx="404859" cy="154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0"/>
          </p:cNvCxnSpPr>
          <p:nvPr/>
        </p:nvCxnSpPr>
        <p:spPr>
          <a:xfrm rot="5400000" flipH="1" flipV="1">
            <a:off x="4642644" y="2393950"/>
            <a:ext cx="824706" cy="79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2" idx="0"/>
          </p:cNvCxnSpPr>
          <p:nvPr/>
        </p:nvCxnSpPr>
        <p:spPr>
          <a:xfrm rot="16200000" flipH="1">
            <a:off x="5029200" y="1371600"/>
            <a:ext cx="2209800" cy="76200"/>
          </a:xfrm>
          <a:prstGeom prst="curvedConnector5">
            <a:avLst>
              <a:gd name="adj1" fmla="val -10345"/>
              <a:gd name="adj2" fmla="val 5700000"/>
              <a:gd name="adj3" fmla="val 70007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2668588" y="4678362"/>
          <a:ext cx="59420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711000" progId="Equation.3">
                  <p:embed/>
                </p:oleObj>
              </mc:Choice>
              <mc:Fallback>
                <p:oleObj name="Equation" r:id="rId10" imgW="2412720" imgH="711000" progId="Equation.3">
                  <p:embed/>
                  <p:pic>
                    <p:nvPicPr>
                      <p:cNvPr id="2467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4678362"/>
                        <a:ext cx="5942013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i="1" dirty="0">
                <a:ea typeface="宋体" pitchFamily="2" charset="-122"/>
              </a:rPr>
              <a:t>Coefficient of Determination 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b="1" i="1" dirty="0">
                <a:ea typeface="宋体" pitchFamily="2" charset="-122"/>
              </a:rPr>
              <a:t>R</a:t>
            </a:r>
            <a:r>
              <a:rPr lang="en-US" altLang="zh-CN" b="1" i="1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b="1" i="1" dirty="0">
                <a:ea typeface="宋体" pitchFamily="2" charset="-122"/>
              </a:rPr>
              <a:t>SS</a:t>
            </a:r>
            <a:r>
              <a:rPr lang="en-US" altLang="zh-CN" b="1" i="1" u="sng" dirty="0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</a:rPr>
              <a:t> - Sum of Squared </a:t>
            </a:r>
            <a:r>
              <a:rPr lang="en-US" altLang="zh-CN" b="1" i="1" u="sng" dirty="0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</a:rPr>
              <a:t>rror</a:t>
            </a:r>
          </a:p>
          <a:p>
            <a:pPr>
              <a:lnSpc>
                <a:spcPct val="80000"/>
              </a:lnSpc>
            </a:pPr>
            <a:r>
              <a:rPr lang="en-US" altLang="zh-CN" b="1" i="1" dirty="0">
                <a:ea typeface="宋体" pitchFamily="2" charset="-122"/>
              </a:rPr>
              <a:t>SS</a:t>
            </a:r>
            <a:r>
              <a:rPr lang="en-US" altLang="zh-CN" b="1" i="1" u="sng" dirty="0">
                <a:ea typeface="宋体" pitchFamily="2" charset="-122"/>
              </a:rPr>
              <a:t>R</a:t>
            </a:r>
            <a:r>
              <a:rPr lang="en-US" altLang="zh-CN" dirty="0">
                <a:ea typeface="宋体" pitchFamily="2" charset="-122"/>
              </a:rPr>
              <a:t> - Sum of Squares for </a:t>
            </a:r>
            <a:r>
              <a:rPr lang="en-US" altLang="zh-CN" b="1" i="1" u="sng" dirty="0">
                <a:ea typeface="宋体" pitchFamily="2" charset="-122"/>
              </a:rPr>
              <a:t>R</a:t>
            </a:r>
            <a:r>
              <a:rPr lang="en-US" altLang="zh-CN" dirty="0">
                <a:ea typeface="宋体" pitchFamily="2" charset="-122"/>
              </a:rPr>
              <a:t>egression</a:t>
            </a:r>
          </a:p>
          <a:p>
            <a:pPr>
              <a:lnSpc>
                <a:spcPct val="80000"/>
              </a:lnSpc>
            </a:pPr>
            <a:r>
              <a:rPr lang="en-US" altLang="zh-CN" b="1" i="1" dirty="0">
                <a:ea typeface="宋体" pitchFamily="2" charset="-122"/>
              </a:rPr>
              <a:t>SS</a:t>
            </a:r>
            <a:r>
              <a:rPr lang="en-US" altLang="zh-CN" b="1" i="1" u="sng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– </a:t>
            </a:r>
            <a:r>
              <a:rPr lang="en-US" altLang="zh-CN" b="1" i="1" u="sng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otal Sum of Squares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245762" name="Object 2"/>
          <p:cNvGraphicFramePr>
            <a:graphicFrameLocks noChangeAspect="1"/>
          </p:cNvGraphicFramePr>
          <p:nvPr/>
        </p:nvGraphicFramePr>
        <p:xfrm>
          <a:off x="3735388" y="1458912"/>
          <a:ext cx="4494212" cy="31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1346040" progId="Equation.3">
                  <p:embed/>
                </p:oleObj>
              </mc:Choice>
              <mc:Fallback>
                <p:oleObj name="Equation" r:id="rId2" imgW="1942920" imgH="1346040" progId="Equation.3">
                  <p:embed/>
                  <p:pic>
                    <p:nvPicPr>
                      <p:cNvPr id="2457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1458912"/>
                        <a:ext cx="4494212" cy="311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Coefficient of Determination (R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The proportion of the deviation of Y from its mean in the sample that is explained by the regression.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It is always between 0 and 1.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The closer to 1, the better is the fit.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It happens also to be the correlation squared:</a:t>
            </a:r>
            <a:br>
              <a:rPr lang="en-US" altLang="zh-CN" dirty="0">
                <a:ea typeface="宋体" pitchFamily="2" charset="-122"/>
              </a:rPr>
            </a:br>
            <a:br>
              <a:rPr lang="en-US" altLang="zh-CN" dirty="0">
                <a:ea typeface="宋体" pitchFamily="2" charset="-122"/>
              </a:rPr>
            </a:b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where        is the correlation coefficient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It is the most commonly used measure of the “fit” of a regression.</a:t>
            </a:r>
          </a:p>
          <a:p>
            <a:pPr marL="457200" indent="-457200">
              <a:buFontTx/>
              <a:buAutoNum type="arabicPeriod"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CCCB-4870-466E-88CF-6A59F86F09A9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00600" y="4098071"/>
          <a:ext cx="1600201" cy="70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228600" progId="Equation.3">
                  <p:embed/>
                </p:oleObj>
              </mc:Choice>
              <mc:Fallback>
                <p:oleObj name="Equation" r:id="rId3" imgW="52056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98071"/>
                        <a:ext cx="1600201" cy="702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19500" y="4800600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800600"/>
                        <a:ext cx="34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of Estimation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65300" y="1524000"/>
            <a:ext cx="82931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 dirty="0"/>
              <a:t>The sum of squares for error is calculated as:</a:t>
            </a:r>
          </a:p>
          <a:p>
            <a:pPr>
              <a:spcBef>
                <a:spcPct val="20000"/>
              </a:spcBef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r>
              <a:rPr lang="en-US" sz="3200" dirty="0"/>
              <a:t>and is used in the calculation of the </a:t>
            </a:r>
            <a:r>
              <a:rPr lang="en-US" sz="3200" b="1" i="1" dirty="0"/>
              <a:t>standard error of estimate</a:t>
            </a:r>
            <a:r>
              <a:rPr lang="en-US" sz="3200" dirty="0"/>
              <a:t>:</a:t>
            </a:r>
          </a:p>
          <a:p>
            <a:pPr>
              <a:spcBef>
                <a:spcPct val="20000"/>
              </a:spcBef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r>
              <a:rPr lang="en-US" sz="3200" dirty="0"/>
              <a:t>If     is zero, all the points fall on the regression line.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886200"/>
            <a:ext cx="17399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3841750" y="2057400"/>
          <a:ext cx="29225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431640" progId="Equation.3">
                  <p:embed/>
                </p:oleObj>
              </mc:Choice>
              <mc:Fallback>
                <p:oleObj name="Equation" r:id="rId3" imgW="1244520" imgH="431640" progId="Equation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2057400"/>
                        <a:ext cx="2922588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2800" y="50927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 used car dealer recorded the price (in $1,000’s) and odometer reading (also in 1,000s) of 100 three-year old Ford Taurus cars in similar condition with the same options.</a:t>
            </a:r>
          </a:p>
          <a:p>
            <a:r>
              <a:rPr lang="en-US" altLang="zh-CN" dirty="0">
                <a:ea typeface="宋体" pitchFamily="2" charset="-122"/>
              </a:rPr>
              <a:t>Can we use data to find a</a:t>
            </a:r>
            <a:r>
              <a:rPr lang="en-US" altLang="zh-CN" b="1" i="1" dirty="0">
                <a:ea typeface="宋体" pitchFamily="2" charset="-122"/>
              </a:rPr>
              <a:t> regression line</a:t>
            </a:r>
            <a:r>
              <a:rPr lang="en-US" altLang="zh-CN" dirty="0">
                <a:ea typeface="宋体" pitchFamily="2" charset="-122"/>
              </a:rPr>
              <a:t>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7D93-8615-471B-A36A-64107913EDFD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914400"/>
            <a:ext cx="6629400" cy="5486400"/>
          </a:xfrm>
        </p:spPr>
        <p:txBody>
          <a:bodyPr/>
          <a:lstStyle/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Tools &gt;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Data Analysis… &gt;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Regression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Y range (price)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X range </a:t>
            </a:r>
            <a:br>
              <a:rPr lang="en-US" altLang="zh-CN" sz="1800" dirty="0">
                <a:latin typeface="Tahoma" pitchFamily="34" charset="0"/>
                <a:ea typeface="宋体" pitchFamily="2" charset="-122"/>
              </a:rPr>
            </a:br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(odometer)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b="1" dirty="0">
                <a:latin typeface="Tahoma" pitchFamily="34" charset="0"/>
                <a:ea typeface="宋体" pitchFamily="2" charset="-122"/>
              </a:rPr>
              <a:t>OK</a:t>
            </a:r>
            <a:endParaRPr lang="en-US" altLang="zh-CN" sz="1800" dirty="0"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914400"/>
            <a:ext cx="2120900" cy="5562600"/>
          </a:xfrm>
          <a:prstGeom prst="rect">
            <a:avLst/>
          </a:prstGeom>
          <a:noFill/>
        </p:spPr>
      </p:pic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1" y="990600"/>
            <a:ext cx="4086225" cy="5183188"/>
          </a:xfrm>
          <a:prstGeom prst="rect">
            <a:avLst/>
          </a:prstGeom>
          <a:noFill/>
        </p:spPr>
      </p:pic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7620000" y="228600"/>
            <a:ext cx="2667000" cy="381000"/>
          </a:xfrm>
          <a:prstGeom prst="roundRect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>
                <a:latin typeface="Tahoma" pitchFamily="34" charset="0"/>
                <a:ea typeface="宋体" pitchFamily="2" charset="-122"/>
              </a:rPr>
              <a:t>COMPUTE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001000" y="4343400"/>
            <a:ext cx="1219200" cy="457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3733800" y="5029201"/>
            <a:ext cx="28194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Check this if you want a scatter plot of the data…</a:t>
            </a:r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 flipV="1">
            <a:off x="6324600" y="4724400"/>
            <a:ext cx="1676400" cy="685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3D4-A898-4B85-BA90-62E2F3C75419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3450" y="838200"/>
            <a:ext cx="7785100" cy="4114800"/>
          </a:xfrm>
          <a:prstGeom prst="rect">
            <a:avLst/>
          </a:prstGeom>
          <a:noFill/>
        </p:spPr>
      </p:pic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5867400" y="1524000"/>
            <a:ext cx="3886200" cy="1295400"/>
          </a:xfrm>
          <a:prstGeom prst="wedgeRectCallout">
            <a:avLst>
              <a:gd name="adj1" fmla="val -67278"/>
              <a:gd name="adj2" fmla="val 164093"/>
            </a:avLst>
          </a:prstGeom>
          <a:solidFill>
            <a:srgbClr val="FF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Lots of good statistics calculated for us, but for now, all we’re interested in is this… </a:t>
            </a:r>
          </a:p>
        </p:txBody>
      </p:sp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9600" y="5334000"/>
            <a:ext cx="5283200" cy="584200"/>
          </a:xfrm>
          <a:prstGeom prst="rect">
            <a:avLst/>
          </a:prstGeom>
          <a:noFill/>
        </p:spPr>
      </p:pic>
      <p:sp>
        <p:nvSpPr>
          <p:cNvPr id="136199" name="Freeform 7"/>
          <p:cNvSpPr>
            <a:spLocks/>
          </p:cNvSpPr>
          <p:nvPr/>
        </p:nvSpPr>
        <p:spPr bwMode="auto">
          <a:xfrm>
            <a:off x="4102100" y="4572000"/>
            <a:ext cx="622300" cy="762000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8" y="96"/>
              </a:cxn>
              <a:cxn ang="0">
                <a:pos x="344" y="480"/>
              </a:cxn>
            </a:cxnLst>
            <a:rect l="0" t="0" r="r" b="b"/>
            <a:pathLst>
              <a:path w="392" h="480">
                <a:moveTo>
                  <a:pt x="392" y="0"/>
                </a:moveTo>
                <a:cubicBezTo>
                  <a:pt x="204" y="8"/>
                  <a:pt x="16" y="16"/>
                  <a:pt x="8" y="96"/>
                </a:cubicBezTo>
                <a:cubicBezTo>
                  <a:pt x="0" y="176"/>
                  <a:pt x="172" y="328"/>
                  <a:pt x="344" y="48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Freeform 8"/>
          <p:cNvSpPr>
            <a:spLocks/>
          </p:cNvSpPr>
          <p:nvPr/>
        </p:nvSpPr>
        <p:spPr bwMode="auto">
          <a:xfrm>
            <a:off x="5257800" y="4724400"/>
            <a:ext cx="9144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192" y="144"/>
              </a:cxn>
              <a:cxn ang="0">
                <a:pos x="576" y="384"/>
              </a:cxn>
            </a:cxnLst>
            <a:rect l="0" t="0" r="r" b="b"/>
            <a:pathLst>
              <a:path w="576" h="384">
                <a:moveTo>
                  <a:pt x="0" y="0"/>
                </a:moveTo>
                <a:cubicBezTo>
                  <a:pt x="176" y="84"/>
                  <a:pt x="352" y="168"/>
                  <a:pt x="384" y="192"/>
                </a:cubicBezTo>
                <a:cubicBezTo>
                  <a:pt x="416" y="216"/>
                  <a:pt x="160" y="112"/>
                  <a:pt x="192" y="144"/>
                </a:cubicBezTo>
                <a:cubicBezTo>
                  <a:pt x="224" y="176"/>
                  <a:pt x="400" y="280"/>
                  <a:pt x="576" y="384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A80B-30B1-44B0-9420-C71737397550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As you might expect with used cars…</a:t>
            </a:r>
          </a:p>
          <a:p>
            <a:r>
              <a:rPr lang="en-US" altLang="zh-CN" dirty="0">
                <a:ea typeface="宋体" pitchFamily="2" charset="-122"/>
              </a:rPr>
              <a:t>The slope coefficient,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is –0.0669, that is, each additional mile on the odometer decreases the price by $0.0669 or 6.69¢</a:t>
            </a:r>
          </a:p>
          <a:p>
            <a:r>
              <a:rPr lang="en-US" altLang="zh-CN" dirty="0">
                <a:ea typeface="宋体" pitchFamily="2" charset="-122"/>
              </a:rPr>
              <a:t>The intercept, 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, is 17,250. One interpretation would be that when x = 0 (no miles on the car) the selling price is $17,250. </a:t>
            </a:r>
          </a:p>
          <a:p>
            <a:r>
              <a:rPr lang="en-US" altLang="zh-CN" dirty="0">
                <a:ea typeface="宋体" pitchFamily="2" charset="-122"/>
              </a:rPr>
              <a:t>However, we have no data for cars with less than 19,100 miles on them so this isn’t a correct assessment.</a:t>
            </a:r>
          </a:p>
        </p:txBody>
      </p:sp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0" y="5791200"/>
            <a:ext cx="5283200" cy="5842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1ADD-9EE2-48ED-B226-875C26D1EFF1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76200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Selecting “line fit plots” on the Regression dialog box, will produce a scatter plot of the data and the regression line…</a:t>
            </a:r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828801"/>
            <a:ext cx="7285038" cy="4862513"/>
          </a:xfrm>
          <a:prstGeom prst="rect">
            <a:avLst/>
          </a:prstGeom>
          <a:noFill/>
        </p:spPr>
      </p:pic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9600" y="5334000"/>
            <a:ext cx="5283200" cy="584200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48B3-98F0-44BD-8CCE-EC5ECF4C03F5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Required Conditions for 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346" name="Rectangle 10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81200" y="1219201"/>
                <a:ext cx="8229600" cy="4906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ea typeface="宋体" pitchFamily="2" charset="-122"/>
                  </a:rPr>
                  <a:t>For these regression methods to be valid the following three conditions for the error variable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(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must be met:</a:t>
                </a:r>
              </a:p>
              <a:p>
                <a:pPr>
                  <a:buNone/>
                </a:pPr>
                <a:endParaRPr lang="en-US" altLang="zh-CN" dirty="0">
                  <a:ea typeface="宋体" pitchFamily="2" charset="-122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ea typeface="宋体" pitchFamily="2" charset="-122"/>
                  </a:rPr>
                  <a:t>The mean of the distribution is 0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  <a:ea typeface="宋体" pitchFamily="2" charset="-122"/>
                          </a:rPr>
                          <m:t>𝜀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=0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ea typeface="宋体" pitchFamily="2" charset="-122"/>
                  </a:rPr>
                  <a:t>The standard deviation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 </m:t>
                        </m:r>
                        <m:r>
                          <a:rPr lang="zh-CN" altLang="en-US" i="1">
                            <a:latin typeface="Cambria Math"/>
                            <a:ea typeface="宋体" pitchFamily="2" charset="-122"/>
                          </a:rPr>
                          <m:t>𝜎</m:t>
                        </m:r>
                      </m:e>
                      <m:sub>
                        <m:r>
                          <a:rPr lang="zh-CN" altLang="en-US" i="1" smtClean="0">
                            <a:latin typeface="Cambria Math"/>
                            <a:ea typeface="宋体" pitchFamily="2" charset="-122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pitchFamily="2" charset="-122"/>
                  </a:rPr>
                  <a:t> is constant regardless of the value of x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ea typeface="宋体" pitchFamily="2" charset="-122"/>
                  </a:rPr>
                  <a:t>The value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associated with any particular value of y is independent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associated with any other value of 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ea typeface="宋体" pitchFamily="2" charset="-122"/>
                  </a:rPr>
                  <a:t>Regressors in X must all be linearly 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CN" dirty="0">
                  <a:ea typeface="宋体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b="1" u="sng" dirty="0">
                    <a:ea typeface="宋体" pitchFamily="2" charset="-122"/>
                  </a:rPr>
                  <a:t>In addition</a:t>
                </a:r>
                <a:r>
                  <a:rPr lang="en-US" altLang="zh-CN" dirty="0">
                    <a:ea typeface="宋体" pitchFamily="2" charset="-122"/>
                  </a:rPr>
                  <a:t>: If the distribution of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is normal, the OLS estimates are efficient i.e. the procedure works </a:t>
                </a:r>
                <a:r>
                  <a:rPr lang="en-US" altLang="zh-CN">
                    <a:ea typeface="宋体" pitchFamily="2" charset="-122"/>
                  </a:rPr>
                  <a:t>really well</a:t>
                </a:r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142346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19201"/>
                <a:ext cx="8229600" cy="4906963"/>
              </a:xfrm>
              <a:blipFill>
                <a:blip r:embed="rId3"/>
                <a:stretch>
                  <a:fillRect l="-1333" t="-2484" r="-296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16A-F4D9-452A-8BB2-A76DB643D768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widely used techniques</a:t>
            </a:r>
          </a:p>
          <a:p>
            <a:r>
              <a:rPr lang="en-US"/>
              <a:t>Easy </a:t>
            </a:r>
            <a:r>
              <a:rPr lang="en-US" dirty="0"/>
              <a:t>to interpret</a:t>
            </a:r>
          </a:p>
          <a:p>
            <a:r>
              <a:rPr lang="en-US" dirty="0"/>
              <a:t>Efficient to solve</a:t>
            </a:r>
          </a:p>
        </p:txBody>
      </p:sp>
    </p:spTree>
    <p:extLst>
      <p:ext uri="{BB962C8B-B14F-4D97-AF65-F5344CB8AC3E}">
        <p14:creationId xmlns:p14="http://schemas.microsoft.com/office/powerpoint/2010/main" val="777000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Coefficient of Determination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R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 has a value of 0.6483. This means 64.83% of the variation in the auction selling prices (y) is explained by the variation in the odometer readings (x). </a:t>
            </a:r>
          </a:p>
          <a:p>
            <a:r>
              <a:rPr lang="en-US" altLang="zh-CN" dirty="0">
                <a:ea typeface="宋体" pitchFamily="2" charset="-122"/>
              </a:rPr>
              <a:t>The remaining 35.17% is </a:t>
            </a:r>
            <a:r>
              <a:rPr lang="en-US" altLang="zh-CN" b="1" i="1" dirty="0">
                <a:ea typeface="宋体" pitchFamily="2" charset="-122"/>
              </a:rPr>
              <a:t>unexplained</a:t>
            </a:r>
            <a:r>
              <a:rPr lang="en-US" altLang="zh-CN" dirty="0">
                <a:ea typeface="宋体" pitchFamily="2" charset="-122"/>
              </a:rPr>
              <a:t>, i.e. due to error.</a:t>
            </a:r>
          </a:p>
          <a:p>
            <a:r>
              <a:rPr lang="en-US" altLang="zh-CN" dirty="0">
                <a:ea typeface="宋体" pitchFamily="2" charset="-122"/>
              </a:rPr>
              <a:t>In general the higher the value of R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, the </a:t>
            </a:r>
            <a:r>
              <a:rPr lang="en-US" altLang="zh-CN" b="1" i="1" dirty="0">
                <a:ea typeface="宋体" pitchFamily="2" charset="-122"/>
              </a:rPr>
              <a:t>better</a:t>
            </a:r>
            <a:r>
              <a:rPr lang="en-US" altLang="zh-CN" dirty="0">
                <a:ea typeface="宋体" pitchFamily="2" charset="-122"/>
              </a:rPr>
              <a:t> the model fits the data.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R</a:t>
            </a:r>
            <a:r>
              <a:rPr lang="en-US" altLang="zh-CN" sz="2600" baseline="30000" dirty="0">
                <a:ea typeface="宋体" pitchFamily="2" charset="-122"/>
              </a:rPr>
              <a:t>2</a:t>
            </a:r>
            <a:r>
              <a:rPr lang="en-US" altLang="zh-CN" sz="2600" dirty="0">
                <a:ea typeface="宋体" pitchFamily="2" charset="-122"/>
              </a:rPr>
              <a:t> = 1: Perfect match between the line and the data points.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R</a:t>
            </a:r>
            <a:r>
              <a:rPr lang="en-US" altLang="zh-CN" sz="2600" baseline="30000" dirty="0">
                <a:ea typeface="宋体" pitchFamily="2" charset="-122"/>
              </a:rPr>
              <a:t>2</a:t>
            </a:r>
            <a:r>
              <a:rPr lang="en-US" altLang="zh-CN" sz="2600" dirty="0">
                <a:ea typeface="宋体" pitchFamily="2" charset="-122"/>
              </a:rPr>
              <a:t> = 0: There are no linear relationship between x and y.</a:t>
            </a: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1752600" y="5105400"/>
            <a:ext cx="8534400" cy="12192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0" y="2209800"/>
          <a:ext cx="1219200" cy="28803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1" y="3276600"/>
          <a:ext cx="7772399" cy="2743200"/>
        </p:xfrm>
        <a:graphic>
          <a:graphicData uri="http://schemas.openxmlformats.org/drawingml/2006/table">
            <a:tbl>
              <a:tblPr/>
              <a:tblGrid>
                <a:gridCol w="203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Regression Statistics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Multiple 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0.700695581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0.490974298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Adjusted 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0.363717872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4.502909113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Observations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Coefficients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 Stat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Intercept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0.933333333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4.19198025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0.222647359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0.834716871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2.114285714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1.076401159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1.96421724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0.120968388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372600" y="228600"/>
          <a:ext cx="1219200" cy="28803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09800" y="1219200"/>
            <a:ext cx="426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Tools &gt;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Data Analysis… &gt;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Regression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Y range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X range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12" name="Chart 11"/>
          <p:cNvGraphicFramePr/>
          <p:nvPr/>
        </p:nvGraphicFramePr>
        <p:xfrm>
          <a:off x="5715000" y="1371600"/>
          <a:ext cx="4953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3200" dirty="0">
                <a:ea typeface="宋体" pitchFamily="2" charset="-122"/>
              </a:rPr>
              <a:t>Testing the significance of the slope coefficients…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765300" y="1447800"/>
            <a:ext cx="8902700" cy="4876800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ea typeface="宋体" pitchFamily="2" charset="-122"/>
              </a:rPr>
              <a:t>We can test to determine whether there is enough evidence of a linear relationship between variable X and the dependent variable Y for the entire population</a:t>
            </a:r>
          </a:p>
          <a:p>
            <a:endParaRPr lang="en-US" altLang="zh-CN" dirty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	H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:      = 0 (no effect, or insignificant)</a:t>
            </a: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	H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:      ≠ 0 (significant)</a:t>
            </a:r>
          </a:p>
          <a:p>
            <a:pPr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sz="3000" dirty="0">
                <a:ea typeface="宋体" pitchFamily="2" charset="-122"/>
              </a:rPr>
              <a:t>for </a:t>
            </a:r>
            <a:r>
              <a:rPr lang="en-US" altLang="zh-CN" sz="3000" dirty="0" err="1">
                <a:ea typeface="宋体" pitchFamily="2" charset="-122"/>
              </a:rPr>
              <a:t>i</a:t>
            </a:r>
            <a:r>
              <a:rPr lang="en-US" altLang="zh-CN" sz="3000" dirty="0">
                <a:ea typeface="宋体" pitchFamily="2" charset="-122"/>
              </a:rPr>
              <a:t> = 1 and using:</a:t>
            </a:r>
          </a:p>
          <a:p>
            <a:endParaRPr lang="en-US" altLang="zh-CN" sz="3000" dirty="0">
              <a:ea typeface="宋体" pitchFamily="2" charset="-122"/>
            </a:endParaRPr>
          </a:p>
          <a:p>
            <a:endParaRPr lang="en-US" altLang="zh-CN" sz="3000" dirty="0">
              <a:ea typeface="宋体" pitchFamily="2" charset="-122"/>
            </a:endParaRPr>
          </a:p>
          <a:p>
            <a:r>
              <a:rPr lang="en-US" altLang="zh-CN" sz="3000" dirty="0">
                <a:ea typeface="宋体" pitchFamily="2" charset="-122"/>
              </a:rPr>
              <a:t>as our test statistic (with </a:t>
            </a:r>
            <a:r>
              <a:rPr lang="en-US" altLang="zh-CN" sz="3000" b="1" i="1" dirty="0">
                <a:ea typeface="宋体" pitchFamily="2" charset="-122"/>
              </a:rPr>
              <a:t>n–i–1</a:t>
            </a:r>
            <a:r>
              <a:rPr lang="en-US" altLang="zh-CN" sz="3000" dirty="0">
                <a:ea typeface="宋体" pitchFamily="2" charset="-122"/>
              </a:rPr>
              <a:t> degrees of freedom).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162300"/>
            <a:ext cx="368300" cy="495300"/>
          </a:xfrm>
          <a:prstGeom prst="rect">
            <a:avLst/>
          </a:prstGeom>
          <a:noFill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581400"/>
            <a:ext cx="368300" cy="495300"/>
          </a:xfrm>
          <a:prstGeom prst="rect">
            <a:avLst/>
          </a:prstGeom>
          <a:noFill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793464"/>
            <a:ext cx="2590800" cy="1540537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DF1A-DB04-4D83-AC35-43B05E9D3228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0207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P-value of slope coefficient of income</a:t>
            </a:r>
          </a:p>
        </p:txBody>
      </p:sp>
      <p:pic>
        <p:nvPicPr>
          <p:cNvPr id="47109" name="Picture 9" descr="RejectRgn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76400"/>
            <a:ext cx="6180138" cy="337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4572000" y="3276600"/>
            <a:ext cx="18288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" pitchFamily="1" charset="0"/>
              </a:rPr>
              <a:t>p-value/2 =</a:t>
            </a:r>
            <a:r>
              <a:rPr lang="en-US" sz="2000" i="1" dirty="0">
                <a:latin typeface="Times" pitchFamily="1" charset="0"/>
              </a:rPr>
              <a:t>0</a:t>
            </a:r>
            <a:r>
              <a:rPr lang="en-US" sz="2000" dirty="0">
                <a:latin typeface="Times" pitchFamily="1" charset="0"/>
              </a:rPr>
              <a:t>.</a:t>
            </a:r>
            <a:r>
              <a:rPr lang="en-US" sz="2000" i="1" dirty="0">
                <a:latin typeface="Times" pitchFamily="1" charset="0"/>
              </a:rPr>
              <a:t>06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791200" y="4419600"/>
            <a:ext cx="1981200" cy="1676400"/>
            <a:chOff x="3648" y="2400"/>
            <a:chExt cx="1248" cy="1056"/>
          </a:xfrm>
        </p:grpSpPr>
        <p:sp>
          <p:nvSpPr>
            <p:cNvPr id="47112" name="Line 6"/>
            <p:cNvSpPr>
              <a:spLocks noChangeShapeType="1"/>
            </p:cNvSpPr>
            <p:nvPr/>
          </p:nvSpPr>
          <p:spPr bwMode="auto">
            <a:xfrm flipV="1">
              <a:off x="4128" y="24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Text Box 7"/>
            <p:cNvSpPr txBox="1">
              <a:spLocks noChangeArrowheads="1"/>
            </p:cNvSpPr>
            <p:nvPr/>
          </p:nvSpPr>
          <p:spPr bwMode="auto">
            <a:xfrm>
              <a:off x="3648" y="316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 dirty="0">
                  <a:latin typeface="Times" pitchFamily="1" charset="0"/>
                </a:rPr>
                <a:t>t =1.96</a:t>
              </a:r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6400800" y="5105401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" pitchFamily="1" charset="0"/>
              </a:rPr>
              <a:t>t</a:t>
            </a:r>
            <a:r>
              <a:rPr lang="en-US" sz="2400" baseline="-25000" dirty="0">
                <a:latin typeface="Times" pitchFamily="1" charset="0"/>
              </a:rPr>
              <a:t>.025</a:t>
            </a:r>
            <a:r>
              <a:rPr lang="en-US" sz="2400" dirty="0">
                <a:latin typeface="Times" pitchFamily="1" charset="0"/>
              </a:rPr>
              <a:t>=abs(</a:t>
            </a:r>
            <a:r>
              <a:rPr lang="en-US" sz="2400" dirty="0" err="1">
                <a:latin typeface="Times" pitchFamily="1" charset="0"/>
              </a:rPr>
              <a:t>t.inv</a:t>
            </a:r>
            <a:r>
              <a:rPr lang="en-US" sz="2400" dirty="0">
                <a:latin typeface="Times" pitchFamily="1" charset="0"/>
              </a:rPr>
              <a:t>(0.05,4)) =2.78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6819106" y="4914900"/>
            <a:ext cx="381794" cy="7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6209184" y="3851449"/>
            <a:ext cx="1602432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6972300" y="4229100"/>
            <a:ext cx="381000" cy="15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7201694" y="4305300"/>
            <a:ext cx="227806" cy="79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7391400" y="4343400"/>
            <a:ext cx="152400" cy="15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2"/>
          </p:cNvCxnSpPr>
          <p:nvPr/>
        </p:nvCxnSpPr>
        <p:spPr>
          <a:xfrm flipH="1">
            <a:off x="7239002" y="3188733"/>
            <a:ext cx="876299" cy="1154669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9000" y="2819400"/>
            <a:ext cx="17526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dirty="0">
                <a:latin typeface="+mj-lt"/>
              </a:rPr>
              <a:t>α</a:t>
            </a:r>
            <a:r>
              <a:rPr lang="en-US" dirty="0">
                <a:latin typeface="+mj-lt"/>
              </a:rPr>
              <a:t>/2=0.025</a:t>
            </a:r>
          </a:p>
        </p:txBody>
      </p:sp>
      <p:cxnSp>
        <p:nvCxnSpPr>
          <p:cNvPr id="32" name="Straight Arrow Connector 31"/>
          <p:cNvCxnSpPr>
            <a:stCxn id="47110" idx="2"/>
          </p:cNvCxnSpPr>
          <p:nvPr/>
        </p:nvCxnSpPr>
        <p:spPr>
          <a:xfrm rot="16200000" flipH="1">
            <a:off x="5915056" y="3248054"/>
            <a:ext cx="514288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96000" y="1066801"/>
            <a:ext cx="45720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 Since the p-value is larger than </a:t>
            </a:r>
            <a:r>
              <a:rPr lang="el-GR" sz="2000" dirty="0">
                <a:latin typeface="+mj-lt"/>
              </a:rPr>
              <a:t>α</a:t>
            </a:r>
            <a:r>
              <a:rPr lang="en-US" sz="2000" dirty="0">
                <a:latin typeface="+mj-lt"/>
              </a:rPr>
              <a:t>, we fail to reject H0.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 We conclude that slope coefficient is not significantly different from zero.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53000" y="5238690"/>
            <a:ext cx="14478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H0: b1 = 0</a:t>
            </a:r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>
          <a:xfrm flipH="1" flipV="1">
            <a:off x="5638800" y="4953000"/>
            <a:ext cx="38100" cy="285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A24-D5ED-4058-8FF5-6C617433D35C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fld id="{4DE4C04F-EFAE-4D4D-94F8-783408AB5078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Towson University - J. </a:t>
            </a:r>
            <a:r>
              <a:rPr lang="en-US" altLang="zh-CN"/>
              <a:t>Jung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5552440" y="4582180"/>
            <a:ext cx="31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t</a:t>
            </a:r>
            <a:endParaRPr lang="en-US" b="1" dirty="0">
              <a:latin typeface="+mj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 flipH="1" flipV="1">
            <a:off x="4191000" y="4114800"/>
            <a:ext cx="610394" cy="7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4152106" y="4229100"/>
            <a:ext cx="381000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062254" y="4305300"/>
            <a:ext cx="227806" cy="7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3907314" y="4343400"/>
            <a:ext cx="152400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2"/>
          </p:cNvCxnSpPr>
          <p:nvPr/>
        </p:nvCxnSpPr>
        <p:spPr>
          <a:xfrm>
            <a:off x="3162300" y="3336668"/>
            <a:ext cx="1104900" cy="854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6000" y="2967335"/>
            <a:ext cx="17526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dirty="0">
                <a:latin typeface="+mj-lt"/>
              </a:rPr>
              <a:t>α</a:t>
            </a:r>
            <a:r>
              <a:rPr lang="en-US" dirty="0">
                <a:latin typeface="+mj-lt"/>
              </a:rPr>
              <a:t>/2=0.025</a:t>
            </a: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2971800" y="5181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" pitchFamily="1" charset="0"/>
              </a:rPr>
              <a:t>t</a:t>
            </a:r>
            <a:r>
              <a:rPr lang="en-US" sz="2400" i="1" baseline="-25000" dirty="0">
                <a:latin typeface="Times" pitchFamily="1" charset="0"/>
              </a:rPr>
              <a:t>.025</a:t>
            </a:r>
            <a:r>
              <a:rPr lang="en-US" sz="2400" i="1" dirty="0">
                <a:latin typeface="Times" pitchFamily="1" charset="0"/>
              </a:rPr>
              <a:t>=-2.78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4266009" y="5028803"/>
            <a:ext cx="457994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6400403" y="3962797"/>
            <a:ext cx="91519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6133703" y="3848497"/>
            <a:ext cx="114379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5790803" y="3657997"/>
            <a:ext cx="152479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3694584" y="3846984"/>
            <a:ext cx="1602432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1219200"/>
            <a:ext cx="4025900" cy="1295400"/>
          </a:xfrm>
        </p:spPr>
        <p:txBody>
          <a:bodyPr>
            <a:noAutofit/>
          </a:bodyPr>
          <a:lstStyle/>
          <a:p>
            <a:pPr marL="0" indent="0"/>
            <a:r>
              <a:rPr lang="en-US" sz="2000" b="1" dirty="0"/>
              <a:t> p-value = </a:t>
            </a:r>
            <a:r>
              <a:rPr lang="en-US" sz="2000" dirty="0"/>
              <a:t>2*P(T&gt;1.196) =</a:t>
            </a:r>
          </a:p>
          <a:p>
            <a:pPr marL="0" indent="0">
              <a:buNone/>
            </a:pPr>
            <a:r>
              <a:rPr lang="en-US" sz="2000" dirty="0"/>
              <a:t>	= 2*</a:t>
            </a:r>
            <a:r>
              <a:rPr lang="en-US" sz="2000" dirty="0" err="1"/>
              <a:t>tdist</a:t>
            </a:r>
            <a:r>
              <a:rPr lang="en-US" sz="2000" dirty="0"/>
              <a:t>(1.96,4,1) </a:t>
            </a:r>
            <a:r>
              <a:rPr lang="en-US" sz="2000" b="1" dirty="0"/>
              <a:t>= 0.12</a:t>
            </a:r>
          </a:p>
          <a:p>
            <a:pPr marL="0" indent="0"/>
            <a:r>
              <a:rPr lang="en-US" sz="2000" dirty="0"/>
              <a:t> Degrees of freedom: 6-1-1=4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25" y="5489740"/>
            <a:ext cx="2527300" cy="3683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13510" y="1575636"/>
            <a:ext cx="4778653" cy="3045496"/>
            <a:chOff x="1771129" y="1428756"/>
            <a:chExt cx="5986432" cy="38152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1129" y="1523796"/>
              <a:ext cx="5546663" cy="36607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308989" y="1428756"/>
              <a:ext cx="420105" cy="578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25407" y="4665636"/>
              <a:ext cx="432154" cy="578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55794" y="5466009"/>
            <a:ext cx="191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Model: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904" y="4843410"/>
            <a:ext cx="108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98261" y="5025374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Covariate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0156" y="5955268"/>
            <a:ext cx="70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97316" y="5955268"/>
            <a:ext cx="161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 (bias)</a:t>
            </a:r>
          </a:p>
        </p:txBody>
      </p:sp>
    </p:spTree>
    <p:extLst>
      <p:ext uri="{BB962C8B-B14F-4D97-AF65-F5344CB8AC3E}">
        <p14:creationId xmlns:p14="http://schemas.microsoft.com/office/powerpoint/2010/main" val="32339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2E61-5D08-FC37-8098-2473E1C8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0D54FB-9576-A951-2F54-A97CDB8FC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1" b="13475"/>
          <a:stretch/>
        </p:blipFill>
        <p:spPr bwMode="auto">
          <a:xfrm>
            <a:off x="114300" y="1690688"/>
            <a:ext cx="11963400" cy="487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33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B228-9C0B-4A49-2EF2-01F5D714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BD92-A51D-375A-079A-A3E36C11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Everyone who works with finance and analysis loves regression. </a:t>
            </a:r>
          </a:p>
          <a:p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It's even built-in to Excel. And it's super smooth inside — the machine simply tries to draw a line that indicates average correlation.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7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宋体" pitchFamily="2" charset="-122"/>
              </a:rPr>
              <a:t>Our objective is to </a:t>
            </a:r>
            <a:r>
              <a:rPr lang="en-US" altLang="zh-CN" b="1" i="1" dirty="0">
                <a:latin typeface="+mj-lt"/>
                <a:ea typeface="宋体" pitchFamily="2" charset="-122"/>
              </a:rPr>
              <a:t>analyze the relationship</a:t>
            </a:r>
            <a:r>
              <a:rPr lang="en-US" altLang="zh-CN" dirty="0">
                <a:latin typeface="+mj-lt"/>
                <a:ea typeface="宋体" pitchFamily="2" charset="-122"/>
              </a:rPr>
              <a:t> between interval variables; 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Regression analysis is used to predict the value of one variable (the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dependent variable</a:t>
            </a:r>
            <a:r>
              <a:rPr lang="en-US" altLang="zh-CN" dirty="0">
                <a:latin typeface="+mj-lt"/>
                <a:ea typeface="宋体" pitchFamily="2" charset="-122"/>
              </a:rPr>
              <a:t>) on the basis of other variables (the </a:t>
            </a:r>
            <a:r>
              <a:rPr lang="en-US" altLang="zh-CN" b="1" i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independent variables</a:t>
            </a:r>
            <a:r>
              <a:rPr lang="en-US" altLang="zh-CN" dirty="0">
                <a:latin typeface="+mj-lt"/>
                <a:ea typeface="宋体" pitchFamily="2" charset="-122"/>
              </a:rPr>
              <a:t>).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Dependent variable: denoted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Y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r>
              <a:rPr lang="en-US" altLang="zh-CN" dirty="0">
                <a:latin typeface="+mj-lt"/>
                <a:ea typeface="宋体" pitchFamily="2" charset="-122"/>
              </a:rPr>
              <a:t>Independent variables: denoted 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…, </a:t>
            </a:r>
            <a:r>
              <a:rPr lang="en-US" altLang="zh-CN" b="1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k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1D24-0939-48BD-A0CB-C900E00F0365}" type="datetime1">
              <a:rPr lang="en-US" smtClean="0">
                <a:latin typeface="+mj-lt"/>
              </a:rPr>
              <a:pPr/>
              <a:t>1/10/2023</a:t>
            </a:fld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>
                <a:latin typeface="+mj-lt"/>
              </a:rPr>
              <a:pPr/>
              <a:t>8</a:t>
            </a:fld>
            <a:endParaRPr lang="en-US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Towson University - J. Jung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宋体" pitchFamily="2" charset="-122"/>
              </a:rPr>
              <a:t>A Model…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066801"/>
            <a:ext cx="8229600" cy="1447801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 model of the relationship between house size (</a:t>
            </a:r>
            <a:r>
              <a:rPr lang="en-US" altLang="zh-CN" b="1" dirty="0">
                <a:solidFill>
                  <a:srgbClr val="008000"/>
                </a:solidFill>
                <a:ea typeface="宋体" pitchFamily="2" charset="-122"/>
              </a:rPr>
              <a:t>independent variable</a:t>
            </a:r>
            <a:r>
              <a:rPr lang="en-US" altLang="zh-CN" dirty="0">
                <a:ea typeface="宋体" pitchFamily="2" charset="-122"/>
              </a:rPr>
              <a:t>) and house price (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dependent variable</a:t>
            </a:r>
            <a:r>
              <a:rPr lang="en-US" altLang="zh-CN" dirty="0">
                <a:ea typeface="宋体" pitchFamily="2" charset="-122"/>
              </a:rPr>
              <a:t>) would be: 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7547001" y="5791200"/>
            <a:ext cx="1557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House size: X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3425681" y="2590800"/>
            <a:ext cx="8178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House</a:t>
            </a:r>
          </a:p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Price:</a:t>
            </a:r>
          </a:p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111622" name="Freeform 6"/>
          <p:cNvSpPr>
            <a:spLocks/>
          </p:cNvSpPr>
          <p:nvPr/>
        </p:nvSpPr>
        <p:spPr bwMode="auto">
          <a:xfrm>
            <a:off x="4343400" y="3996015"/>
            <a:ext cx="4724400" cy="36933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2304" y="1824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2286001" y="4495800"/>
            <a:ext cx="1611313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u="sng">
                <a:latin typeface="Tahoma" pitchFamily="34" charset="0"/>
                <a:ea typeface="宋体" pitchFamily="2" charset="-122"/>
              </a:rPr>
              <a:t>Most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 lots sell </a:t>
            </a:r>
          </a:p>
          <a:p>
            <a:pPr algn="l"/>
            <a:r>
              <a:rPr lang="en-US" altLang="zh-CN">
                <a:latin typeface="Tahoma" pitchFamily="34" charset="0"/>
                <a:ea typeface="宋体" pitchFamily="2" charset="-122"/>
              </a:rPr>
              <a:t>for $25,000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 rot="-1345203">
            <a:off x="4378701" y="3444945"/>
            <a:ext cx="3507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latin typeface="Tahoma" pitchFamily="34" charset="0"/>
                <a:ea typeface="宋体" pitchFamily="2" charset="-122"/>
              </a:rPr>
              <a:t>Building a house costs </a:t>
            </a:r>
            <a:r>
              <a:rPr lang="en-US" altLang="zh-CN" sz="2000" u="sng">
                <a:latin typeface="Tahoma" pitchFamily="34" charset="0"/>
                <a:ea typeface="宋体" pitchFamily="2" charset="-122"/>
              </a:rPr>
              <a:t>about</a:t>
            </a:r>
            <a:r>
              <a:rPr lang="en-US" altLang="zh-CN" sz="2000">
                <a:latin typeface="Tahoma" pitchFamily="34" charset="0"/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000">
                <a:latin typeface="Tahoma" pitchFamily="34" charset="0"/>
                <a:ea typeface="宋体" pitchFamily="2" charset="-122"/>
              </a:rPr>
              <a:t>$75 per square foot. </a:t>
            </a: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V="1">
            <a:off x="4343400" y="2819401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 rot="-1342336">
            <a:off x="4488372" y="3961577"/>
            <a:ext cx="3932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House Price = 25000 + 75 * Size</a:t>
            </a:r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>
            <a:off x="3886200" y="48768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2057400" y="6096000"/>
            <a:ext cx="787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In this model, the price of the house is completely </a:t>
            </a: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determined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 by the size.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25A2-11EF-4432-B52E-2DBC70B642A4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Towson University - J. Jung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4751</Words>
  <Application>Microsoft Office PowerPoint</Application>
  <PresentationFormat>Widescreen</PresentationFormat>
  <Paragraphs>622</Paragraphs>
  <Slides>44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merriweather</vt:lpstr>
      <vt:lpstr>Tahoma</vt:lpstr>
      <vt:lpstr>Times</vt:lpstr>
      <vt:lpstr>Office Theme</vt:lpstr>
      <vt:lpstr>Equation</vt:lpstr>
      <vt:lpstr>Regression </vt:lpstr>
      <vt:lpstr>PowerPoint Presentation</vt:lpstr>
      <vt:lpstr>Regression </vt:lpstr>
      <vt:lpstr>Motivation</vt:lpstr>
      <vt:lpstr>Simple Linear Regression</vt:lpstr>
      <vt:lpstr>Regression </vt:lpstr>
      <vt:lpstr>Regression </vt:lpstr>
      <vt:lpstr>Regression Analysis…</vt:lpstr>
      <vt:lpstr>A Model…</vt:lpstr>
      <vt:lpstr>A Model…</vt:lpstr>
      <vt:lpstr>Random Term…</vt:lpstr>
      <vt:lpstr>Simple Linear Regression Model…</vt:lpstr>
      <vt:lpstr>Simple Linear Regression Model…</vt:lpstr>
      <vt:lpstr>Which line has the best “fit” to the data?</vt:lpstr>
      <vt:lpstr>Estimating the Coefficients…</vt:lpstr>
      <vt:lpstr>Estimating the Coefficients…</vt:lpstr>
      <vt:lpstr>Least Squares Line…</vt:lpstr>
      <vt:lpstr>Mathematical Optimization Routine (Optional)</vt:lpstr>
      <vt:lpstr>PowerPoint Presentation</vt:lpstr>
      <vt:lpstr>PowerPoint Presentation</vt:lpstr>
      <vt:lpstr>Least Squares Line…</vt:lpstr>
      <vt:lpstr>Least Squares Line…</vt:lpstr>
      <vt:lpstr>Excel</vt:lpstr>
      <vt:lpstr>Least Square Line …</vt:lpstr>
      <vt:lpstr>Model Comparison</vt:lpstr>
      <vt:lpstr>A Simple Linear Regression Model</vt:lpstr>
      <vt:lpstr>A Simple Linear Regression Model</vt:lpstr>
      <vt:lpstr>How Well Does the Model Fit?</vt:lpstr>
      <vt:lpstr>How Well Does the Model Fit?</vt:lpstr>
      <vt:lpstr>SST = SSR + SSE</vt:lpstr>
      <vt:lpstr>Coefficient of Determination (R2)</vt:lpstr>
      <vt:lpstr>Coefficient of Determination (R2)</vt:lpstr>
      <vt:lpstr>Standard Error of Estimation</vt:lpstr>
      <vt:lpstr>Example</vt:lpstr>
      <vt:lpstr>Example</vt:lpstr>
      <vt:lpstr>Example</vt:lpstr>
      <vt:lpstr>Example</vt:lpstr>
      <vt:lpstr>Example</vt:lpstr>
      <vt:lpstr>Required Conditions for OLS</vt:lpstr>
      <vt:lpstr>Coefficient of Determination</vt:lpstr>
      <vt:lpstr>Example</vt:lpstr>
      <vt:lpstr>Example</vt:lpstr>
      <vt:lpstr>Testing the significance of the slope coefficients…</vt:lpstr>
      <vt:lpstr>P-value of slope coefficient of income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</dc:title>
  <dc:creator>SAAD Motaz</dc:creator>
  <cp:lastModifiedBy>SAAD Motaz</cp:lastModifiedBy>
  <cp:revision>7</cp:revision>
  <dcterms:created xsi:type="dcterms:W3CDTF">2023-01-10T12:27:15Z</dcterms:created>
  <dcterms:modified xsi:type="dcterms:W3CDTF">2023-01-10T13:11:51Z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2023-01-10T12:31:24Z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542d7e60-80db-4b93-b18f-3152995cd76f</vt:lpwstr>
  </property>
  <property fmtid="{D5CDD505-2E9C-101B-9397-08002B2CF9AE}" pid="8" name="MSIP_Label_995f8ddb-c25f-497d-94ef-0e25e41810d1_ContentBits">
    <vt:lpwstr>0</vt:lpwstr>
  </property>
</Properties>
</file>