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79" r:id="rId5"/>
    <p:sldId id="384" r:id="rId6"/>
    <p:sldId id="378" r:id="rId7"/>
    <p:sldId id="321" r:id="rId8"/>
    <p:sldId id="259" r:id="rId9"/>
    <p:sldId id="381" r:id="rId10"/>
    <p:sldId id="382" r:id="rId11"/>
    <p:sldId id="322" r:id="rId12"/>
    <p:sldId id="323" r:id="rId13"/>
    <p:sldId id="320" r:id="rId14"/>
    <p:sldId id="380" r:id="rId15"/>
    <p:sldId id="325" r:id="rId16"/>
    <p:sldId id="326" r:id="rId17"/>
    <p:sldId id="327" r:id="rId18"/>
    <p:sldId id="328" r:id="rId19"/>
    <p:sldId id="329" r:id="rId20"/>
    <p:sldId id="330" r:id="rId21"/>
    <p:sldId id="332" r:id="rId22"/>
    <p:sldId id="366" r:id="rId23"/>
    <p:sldId id="367" r:id="rId24"/>
    <p:sldId id="368" r:id="rId25"/>
    <p:sldId id="369" r:id="rId26"/>
    <p:sldId id="333" r:id="rId27"/>
    <p:sldId id="361" r:id="rId28"/>
    <p:sldId id="344" r:id="rId29"/>
    <p:sldId id="363" r:id="rId30"/>
    <p:sldId id="383" r:id="rId31"/>
    <p:sldId id="334" r:id="rId32"/>
    <p:sldId id="335" r:id="rId33"/>
    <p:sldId id="336" r:id="rId34"/>
    <p:sldId id="337" r:id="rId35"/>
    <p:sldId id="338" r:id="rId36"/>
    <p:sldId id="385" r:id="rId37"/>
    <p:sldId id="386" r:id="rId38"/>
    <p:sldId id="3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Y’ = 2.1143 x 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4-4945-A09F-8B8EE9EA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A6B9EA-6A8B-44B8-BB92-B61C100788E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584-DB4D-42FF-9372-A5EFB02A6F5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9C5817-D650-4A33-AE0E-A322916835D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F039-4481-4578-9BE2-97275C87634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7328-D70F-46B4-964C-2A33FC8E121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33C9-49CC-456A-8247-4D0CE6F9657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1734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143000"/>
            <a:ext cx="85979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If we are interested </a:t>
            </a:r>
            <a:r>
              <a:rPr lang="en-US" altLang="zh-CN" b="1" i="1" dirty="0">
                <a:ea typeface="宋体" pitchFamily="2" charset="-122"/>
              </a:rPr>
              <a:t>only</a:t>
            </a:r>
            <a:r>
              <a:rPr lang="en-US" altLang="zh-CN" dirty="0">
                <a:ea typeface="宋体" pitchFamily="2" charset="-122"/>
              </a:rPr>
              <a:t> in determining whether a relationship </a:t>
            </a:r>
            <a:r>
              <a:rPr lang="en-US" altLang="zh-CN" b="1" i="1" u="sng" dirty="0">
                <a:ea typeface="宋体" pitchFamily="2" charset="-122"/>
              </a:rPr>
              <a:t>exists</a:t>
            </a:r>
            <a:r>
              <a:rPr lang="en-US" altLang="zh-CN" dirty="0">
                <a:ea typeface="宋体" pitchFamily="2" charset="-122"/>
              </a:rPr>
              <a:t>, we may employ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correlation analysis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Regression analysis with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two-variables </a:t>
            </a:r>
            <a:r>
              <a:rPr lang="en-US" altLang="zh-CN" dirty="0">
                <a:ea typeface="宋体" pitchFamily="2" charset="-122"/>
              </a:rPr>
              <a:t>is sometimes called </a:t>
            </a:r>
            <a:r>
              <a:rPr lang="en-US" altLang="zh-CN" b="1" i="1" dirty="0">
                <a:ea typeface="宋体" pitchFamily="2" charset="-122"/>
              </a:rPr>
              <a:t>simple linear regression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Mathematical equations describing their relationships are also called </a:t>
            </a:r>
            <a:r>
              <a:rPr lang="en-US" altLang="zh-CN" b="1" i="1" dirty="0">
                <a:ea typeface="宋体" pitchFamily="2" charset="-122"/>
              </a:rPr>
              <a:t>models</a:t>
            </a:r>
          </a:p>
          <a:p>
            <a:r>
              <a:rPr lang="en-US" altLang="zh-CN" dirty="0">
                <a:ea typeface="宋体" pitchFamily="2" charset="-122"/>
              </a:rPr>
              <a:t>2 types: deterministic or probabilistic.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Model Types…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Deterministic Model:</a:t>
            </a:r>
            <a:r>
              <a:rPr lang="en-US" altLang="zh-CN" dirty="0">
                <a:ea typeface="宋体" pitchFamily="2" charset="-122"/>
              </a:rPr>
              <a:t> an equation or set of equations that allow us to </a:t>
            </a:r>
            <a:r>
              <a:rPr lang="en-US" altLang="zh-CN" b="1" i="1" dirty="0">
                <a:ea typeface="宋体" pitchFamily="2" charset="-122"/>
              </a:rPr>
              <a:t>fully determine</a:t>
            </a:r>
            <a:r>
              <a:rPr lang="en-US" altLang="zh-CN" dirty="0">
                <a:ea typeface="宋体" pitchFamily="2" charset="-122"/>
              </a:rPr>
              <a:t> the value of the dependent variable from the values of the independent variables.</a:t>
            </a:r>
          </a:p>
          <a:p>
            <a:r>
              <a:rPr lang="en-US" altLang="zh-CN" dirty="0">
                <a:ea typeface="宋体" pitchFamily="2" charset="-122"/>
              </a:rPr>
              <a:t>Contrast this with…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Probabilistic Model:</a:t>
            </a:r>
            <a:r>
              <a:rPr lang="en-US" altLang="zh-CN" dirty="0">
                <a:ea typeface="宋体" pitchFamily="2" charset="-122"/>
              </a:rPr>
              <a:t> a method used to capture the </a:t>
            </a:r>
            <a:r>
              <a:rPr lang="en-US" altLang="zh-CN" b="1" i="1" dirty="0">
                <a:ea typeface="宋体" pitchFamily="2" charset="-122"/>
              </a:rPr>
              <a:t>randomness</a:t>
            </a:r>
            <a:r>
              <a:rPr lang="en-US" altLang="zh-CN" dirty="0">
                <a:ea typeface="宋体" pitchFamily="2" charset="-122"/>
              </a:rPr>
              <a:t> that is part of a real-life process.</a:t>
            </a:r>
          </a:p>
          <a:p>
            <a:r>
              <a:rPr lang="en-US" altLang="zh-CN" dirty="0">
                <a:ea typeface="宋体" pitchFamily="2" charset="-122"/>
              </a:rPr>
              <a:t>E.g. do all houses of the same size (measured in square feet) sell for exactly the same price?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To create a probabilistic model, we start with a deterministic model that </a:t>
            </a:r>
            <a:r>
              <a:rPr lang="en-US" altLang="zh-CN" b="1" i="1" dirty="0">
                <a:ea typeface="宋体" pitchFamily="2" charset="-122"/>
              </a:rPr>
              <a:t>approximates the relationship</a:t>
            </a:r>
            <a:r>
              <a:rPr lang="en-US" altLang="zh-CN" dirty="0">
                <a:ea typeface="宋体" pitchFamily="2" charset="-122"/>
              </a:rPr>
              <a:t> we want to model and add a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random term</a:t>
            </a:r>
            <a:r>
              <a:rPr lang="en-US" altLang="zh-CN" dirty="0">
                <a:ea typeface="宋体" pitchFamily="2" charset="-122"/>
              </a:rPr>
              <a:t> that measures the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error</a:t>
            </a:r>
            <a:r>
              <a:rPr lang="en-US" altLang="zh-CN" dirty="0">
                <a:ea typeface="宋体" pitchFamily="2" charset="-122"/>
              </a:rPr>
              <a:t> of the deterministic component.</a:t>
            </a:r>
          </a:p>
          <a:p>
            <a:r>
              <a:rPr lang="en-US" altLang="zh-CN" dirty="0">
                <a:ea typeface="宋体" pitchFamily="2" charset="-122"/>
              </a:rPr>
              <a:t>Deterministic Model: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cost of building a new house is about $75 per square foot and most lots sell for about $25,000.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Hence the approximate selling price (</a:t>
            </a:r>
            <a:r>
              <a:rPr lang="en-US" altLang="zh-CN" b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	y = $25,000 + (75$/ft</a:t>
            </a:r>
            <a:r>
              <a:rPr lang="en-US" altLang="zh-CN" b="1" baseline="30000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) * x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(where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the size of the house in square feet)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222B-4F3C-466B-A5DF-20B3DF6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C67E-01D9-49BA-930F-2E0B94D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endParaRPr 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EB393AE1-CAA3-441D-8485-9B4558AB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140" y="6308725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sz="1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64202A9-9C14-48EE-A72E-713FBEB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401" y="5939393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7D0E17-8280-43DF-889F-A5E9073DE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080" y="2738993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18E0EE-67D6-44DA-9606-DA5AAF248AFC}"/>
              </a:ext>
            </a:extLst>
          </p:cNvPr>
          <p:cNvSpPr>
            <a:spLocks/>
          </p:cNvSpPr>
          <p:nvPr/>
        </p:nvSpPr>
        <p:spPr bwMode="auto">
          <a:xfrm>
            <a:off x="3733800" y="2738993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CCC185E-8AD4-4F64-A83A-F2E7DC82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3993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8F67B2C-DFD9-4810-A88E-D84B7F3709AC}"/>
              </a:ext>
            </a:extLst>
          </p:cNvPr>
          <p:cNvSpPr txBox="1">
            <a:spLocks noChangeArrowheads="1"/>
          </p:cNvSpPr>
          <p:nvPr/>
        </p:nvSpPr>
        <p:spPr bwMode="auto">
          <a:xfrm rot="-1345203">
            <a:off x="3786188" y="3594656"/>
            <a:ext cx="3473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B96AFD-DCAE-4257-BD4E-2BE0ADA8E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67593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B741FFA-19CD-43F2-A624-F71116D9E448}"/>
              </a:ext>
            </a:extLst>
          </p:cNvPr>
          <p:cNvSpPr txBox="1">
            <a:spLocks noChangeArrowheads="1"/>
          </p:cNvSpPr>
          <p:nvPr/>
        </p:nvSpPr>
        <p:spPr bwMode="auto">
          <a:xfrm rot="-1342336">
            <a:off x="3878772" y="4109770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4D532B6-7DA7-4E3B-87B6-CBC9B4B8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499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61285" y="1115799"/>
            <a:ext cx="11818189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7FECD6-7139-4547-9DFB-F3470F3E981B}"/>
              </a:ext>
            </a:extLst>
          </p:cNvPr>
          <p:cNvGrpSpPr/>
          <p:nvPr/>
        </p:nvGrpSpPr>
        <p:grpSpPr>
          <a:xfrm>
            <a:off x="1981201" y="1881360"/>
            <a:ext cx="8439508" cy="4976640"/>
            <a:chOff x="2584450" y="1881360"/>
            <a:chExt cx="7023100" cy="4026932"/>
          </a:xfrm>
        </p:grpSpPr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E440E5D4-08F0-44B0-9220-D3C26A18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1051" y="5538960"/>
              <a:ext cx="1557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 size: X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02426B6C-9DDE-4AE4-88E2-47373A10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730" y="2338560"/>
              <a:ext cx="81785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Price: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CAC1785-AFC8-4637-ACD8-C0AF9A2B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338560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7">
              <a:extLst>
                <a:ext uri="{FF2B5EF4-FFF2-40B4-BE49-F238E27FC236}">
                  <a16:creationId xmlns:a16="http://schemas.microsoft.com/office/drawing/2014/main" id="{1315EFE2-1E72-4EA4-9B79-4EB5E4AD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4395960"/>
              <a:ext cx="695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25K$</a:t>
              </a:r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F7FF489E-D0D1-4390-A3F3-3CD174BED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450" y="2567160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id="{79F7E089-C4D8-4F16-B996-5FEFAFFC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250" y="4624560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7D4FFD-B3EF-49CC-9EB9-8F921CB7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295E02-2310-419C-8145-F2CA98B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B5B1E3-646B-4728-B585-0CB1A6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014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8BE171F-E7E1-4BD1-8068-9594F7C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624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0D6A0A-3261-412E-9668-1610901B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176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9F0896-DB51-4258-917C-AD01A773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481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239CF01-5456-4EDF-83D8-22E9C479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81911C2-E24A-4C3D-A384-E378F9BE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862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9C0C802-EB9F-48EB-B9B1-05290444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938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1B6FAC-32DC-4E4F-B72A-5DB4420C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795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E17269-7C23-487F-9F67-D698808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024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1790A5-7C4C-4DC8-B6C9-58371E14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BE81BA-5F5B-4EB7-A091-052AABDE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91BF06-D870-40C1-9ACD-407EB4F8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7101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AB5B4CC-C04B-488F-A7A7-DB142DB6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548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DF4616-0928-48AC-A764-5080DA1D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243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7C3063-0F52-4FE3-8182-829562BD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109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3954EE-EC1A-4440-A458-EEB9F402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948160"/>
              <a:ext cx="533400" cy="28194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4C2C2AEE-E7BE-432E-92E6-506AC6C4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1881360"/>
              <a:ext cx="1887538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Lower vs. Higher</a:t>
              </a:r>
            </a:p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Variability</a:t>
              </a:r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F0284251-4FC1-4EB5-8B9D-846C74AD2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DE3856C-9F12-4A55-AEAB-6CB9630A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F8FFC53-6B1A-4167-9ED8-C5DA3EEB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2948160"/>
              <a:ext cx="533400" cy="1295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305EBD-E2DD-45F2-B037-3A96B801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1957560"/>
              <a:ext cx="5334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3BB1DB23-A1BF-47C2-85A4-63E696576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188" y="5411960"/>
              <a:ext cx="3222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b="1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00CE6D99-82FA-4782-8FBD-47382D6C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650" y="4835698"/>
              <a:ext cx="4115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dirty="0">
                  <a:latin typeface="Tahoma" pitchFamily="34" charset="0"/>
                  <a:ea typeface="宋体" pitchFamily="2" charset="-122"/>
                </a:rPr>
                <a:t>House Price = 25,000 + 75*Size +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05CC29E-6E71-490A-8A77-61CE121CB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66250" y="4878560"/>
              <a:ext cx="241300" cy="317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straight-line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08361" y="1219201"/>
            <a:ext cx="9661585" cy="12192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A5A7A6-B02B-4F17-816A-96659A65C713}"/>
              </a:ext>
            </a:extLst>
          </p:cNvPr>
          <p:cNvGrpSpPr/>
          <p:nvPr/>
        </p:nvGrpSpPr>
        <p:grpSpPr>
          <a:xfrm>
            <a:off x="1397000" y="2242868"/>
            <a:ext cx="7453702" cy="4615132"/>
            <a:chOff x="1397000" y="2658134"/>
            <a:chExt cx="6870700" cy="3784600"/>
          </a:xfrm>
        </p:grpSpPr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8C4C2915-8B53-4DC6-BDE1-25C988EC8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2658134"/>
              <a:ext cx="2984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71928D-A14C-4C53-A5E1-671C910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800" y="2658134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12865627-FC48-464E-830A-D37937831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2886734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5731107F-C3C6-4DFC-A0F8-63F5AAE0B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600" y="4944134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8DC4AB9D-FB07-49B8-ADAA-5F06E0E7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5782334"/>
              <a:ext cx="2968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B78EF97-5F8B-4CFE-A5F4-14D5B03E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600" y="4334534"/>
              <a:ext cx="17526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0BF6412C-802B-4C80-8EE5-7F41512E2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3572534"/>
              <a:ext cx="0" cy="762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D0365FE-C455-43A5-BFC6-8357437E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600" y="4334534"/>
              <a:ext cx="5207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run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B6BA1E13-7F95-40F0-A383-4209B7E8F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3724934"/>
              <a:ext cx="541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rise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463B3F8-88FC-4E01-B13E-CFB67788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4563134"/>
              <a:ext cx="2070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=slope (=rise/run)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7E03CCE-B3A0-452B-92D3-68C2B2832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83000" y="6010934"/>
              <a:ext cx="2413000" cy="431800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EC7D00-45AC-4828-845A-486B445D7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0400" y="4639334"/>
              <a:ext cx="482600" cy="558800"/>
            </a:xfrm>
            <a:prstGeom prst="rect">
              <a:avLst/>
            </a:prstGeom>
            <a:no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F79198-3239-441D-A761-D101797D4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6600" y="4486934"/>
              <a:ext cx="431800" cy="571500"/>
            </a:xfrm>
            <a:prstGeom prst="rect">
              <a:avLst/>
            </a:prstGeom>
            <a:noFill/>
          </p:spPr>
        </p:pic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44F87DFC-3752-469A-8183-D357A402D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00" y="5248934"/>
              <a:ext cx="1435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=y-intercept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198"/>
          <a:stretch/>
        </p:blipFill>
        <p:spPr bwMode="auto">
          <a:xfrm>
            <a:off x="2438401" y="1676400"/>
            <a:ext cx="7459663" cy="4613276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761689" y="1371601"/>
            <a:ext cx="880005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229" y="1706855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0220" y="1790198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DB877-AA54-4460-9A0B-08DE776BE2D7}"/>
              </a:ext>
            </a:extLst>
          </p:cNvPr>
          <p:cNvGrpSpPr/>
          <p:nvPr/>
        </p:nvGrpSpPr>
        <p:grpSpPr>
          <a:xfrm>
            <a:off x="1498121" y="990600"/>
            <a:ext cx="9195758" cy="5219542"/>
            <a:chOff x="1828800" y="1363820"/>
            <a:chExt cx="8445500" cy="4519456"/>
          </a:xfrm>
        </p:grpSpPr>
        <p:pic>
          <p:nvPicPr>
            <p:cNvPr id="125955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7956"/>
            <a:stretch/>
          </p:blipFill>
          <p:spPr bwMode="auto">
            <a:xfrm>
              <a:off x="2398714" y="1363820"/>
              <a:ext cx="7394575" cy="4519456"/>
            </a:xfrm>
            <a:prstGeom prst="rect">
              <a:avLst/>
            </a:prstGeom>
            <a:noFill/>
          </p:spPr>
        </p:pic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3670300" y="4292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4673600" y="4495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5689600" y="360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6680200" y="3556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76962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86868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 rot="-1520121">
              <a:off x="3124200" y="2605089"/>
              <a:ext cx="56896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This line minimizes the sum of the squared differences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between the points and the line…</a:t>
              </a: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 rot="-1520121">
              <a:off x="4038600" y="4572001"/>
              <a:ext cx="62357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…but where did the line equation come from?</a:t>
              </a:r>
            </a:p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How did we get .934 for a y-intercept and 2.114 for slope??</a:t>
              </a:r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6934201" y="3489326"/>
              <a:ext cx="92075" cy="92075"/>
              <a:chOff x="4944" y="192"/>
              <a:chExt cx="192" cy="96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 flipV="1">
                <a:off x="4944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5040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23622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these differences are called </a:t>
              </a:r>
              <a:r>
                <a:rPr lang="en-US" altLang="zh-CN" b="1" i="1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residuals</a:t>
              </a:r>
              <a:endParaRPr lang="en-US" altLang="zh-CN">
                <a:solidFill>
                  <a:srgbClr val="80008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auto">
            <a:xfrm>
              <a:off x="2921000" y="2819400"/>
              <a:ext cx="736600" cy="1752600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32" y="576"/>
                </a:cxn>
                <a:cxn ang="0">
                  <a:pos x="464" y="1104"/>
                </a:cxn>
              </a:cxnLst>
              <a:rect l="0" t="0" r="r" b="b"/>
              <a:pathLst>
                <a:path w="464" h="1104">
                  <a:moveTo>
                    <a:pt x="272" y="0"/>
                  </a:moveTo>
                  <a:cubicBezTo>
                    <a:pt x="136" y="196"/>
                    <a:pt x="0" y="392"/>
                    <a:pt x="32" y="576"/>
                  </a:cubicBezTo>
                  <a:cubicBezTo>
                    <a:pt x="64" y="760"/>
                    <a:pt x="264" y="932"/>
                    <a:pt x="464" y="1104"/>
                  </a:cubicBezTo>
                </a:path>
              </a:pathLst>
            </a:cu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95" y="136525"/>
            <a:ext cx="11187023" cy="1325563"/>
          </a:xfrm>
        </p:spPr>
        <p:txBody>
          <a:bodyPr>
            <a:normAutofit/>
          </a:bodyPr>
          <a:lstStyle/>
          <a:p>
            <a:r>
              <a:rPr lang="en-US" dirty="0"/>
              <a:t>Mathematical Optimization Routine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92795"/>
              </p:ext>
            </p:extLst>
          </p:nvPr>
        </p:nvGraphicFramePr>
        <p:xfrm>
          <a:off x="2898475" y="990861"/>
          <a:ext cx="7125419" cy="57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2565360" progId="Equation.3">
                  <p:embed/>
                </p:oleObj>
              </mc:Choice>
              <mc:Fallback>
                <p:oleObj name="Equation" r:id="rId2" imgW="3174840" imgH="256536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75" y="990861"/>
                        <a:ext cx="7125419" cy="575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5715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3200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920680" progId="Equation.3">
                  <p:embed/>
                </p:oleObj>
              </mc:Choice>
              <mc:Fallback>
                <p:oleObj name="Equation" r:id="rId4" imgW="2806560" imgH="2920680" progId="Equation.3">
                  <p:embed/>
                  <p:pic>
                    <p:nvPicPr>
                      <p:cNvPr id="242691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895600" y="274639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616120" progId="Equation.3">
                  <p:embed/>
                </p:oleObj>
              </mc:Choice>
              <mc:Fallback>
                <p:oleObj name="Equation" r:id="rId2" imgW="2476440" imgH="2616120" progId="Equation.3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639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291860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1430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FED80D-DB7E-4942-97AD-DFE00CCD6DD5}"/>
              </a:ext>
            </a:extLst>
          </p:cNvPr>
          <p:cNvGrpSpPr/>
          <p:nvPr/>
        </p:nvGrpSpPr>
        <p:grpSpPr>
          <a:xfrm>
            <a:off x="6607834" y="0"/>
            <a:ext cx="4968216" cy="6858000"/>
            <a:chOff x="6527800" y="533400"/>
            <a:chExt cx="3810000" cy="5943600"/>
          </a:xfrm>
        </p:grpSpPr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533400"/>
              <a:ext cx="3175000" cy="5905500"/>
            </a:xfrm>
            <a:prstGeom prst="rect">
              <a:avLst/>
            </a:prstGeom>
            <a:noFill/>
          </p:spPr>
        </p:pic>
        <p:sp>
          <p:nvSpPr>
            <p:cNvPr id="128005" name="Freeform 5"/>
            <p:cNvSpPr>
              <a:spLocks/>
            </p:cNvSpPr>
            <p:nvPr/>
          </p:nvSpPr>
          <p:spPr bwMode="auto">
            <a:xfrm>
              <a:off x="7213600" y="3200400"/>
              <a:ext cx="1905000" cy="9144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96"/>
                </a:cxn>
                <a:cxn ang="0">
                  <a:pos x="1120" y="192"/>
                </a:cxn>
                <a:cxn ang="0">
                  <a:pos x="640" y="576"/>
                </a:cxn>
              </a:cxnLst>
              <a:rect l="0" t="0" r="r" b="b"/>
              <a:pathLst>
                <a:path w="1200" h="576">
                  <a:moveTo>
                    <a:pt x="160" y="0"/>
                  </a:moveTo>
                  <a:cubicBezTo>
                    <a:pt x="80" y="32"/>
                    <a:pt x="0" y="64"/>
                    <a:pt x="160" y="96"/>
                  </a:cubicBezTo>
                  <a:cubicBezTo>
                    <a:pt x="320" y="128"/>
                    <a:pt x="1040" y="112"/>
                    <a:pt x="1120" y="192"/>
                  </a:cubicBezTo>
                  <a:cubicBezTo>
                    <a:pt x="1200" y="272"/>
                    <a:pt x="920" y="424"/>
                    <a:pt x="640" y="5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6" name="Freeform 6"/>
            <p:cNvSpPr>
              <a:spLocks/>
            </p:cNvSpPr>
            <p:nvPr/>
          </p:nvSpPr>
          <p:spPr bwMode="auto">
            <a:xfrm>
              <a:off x="6527800" y="1600200"/>
              <a:ext cx="1244600" cy="2133600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112" y="672"/>
                </a:cxn>
                <a:cxn ang="0">
                  <a:pos x="112" y="1152"/>
                </a:cxn>
                <a:cxn ang="0">
                  <a:pos x="784" y="1344"/>
                </a:cxn>
              </a:cxnLst>
              <a:rect l="0" t="0" r="r" b="b"/>
              <a:pathLst>
                <a:path w="784" h="1344">
                  <a:moveTo>
                    <a:pt x="496" y="0"/>
                  </a:moveTo>
                  <a:cubicBezTo>
                    <a:pt x="336" y="240"/>
                    <a:pt x="176" y="480"/>
                    <a:pt x="112" y="672"/>
                  </a:cubicBezTo>
                  <a:cubicBezTo>
                    <a:pt x="48" y="864"/>
                    <a:pt x="0" y="1040"/>
                    <a:pt x="112" y="1152"/>
                  </a:cubicBezTo>
                  <a:cubicBezTo>
                    <a:pt x="224" y="1264"/>
                    <a:pt x="504" y="1304"/>
                    <a:pt x="784" y="13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7391400" y="5562600"/>
              <a:ext cx="4572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8763000" y="5562600"/>
              <a:ext cx="3048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7086600" y="3505200"/>
              <a:ext cx="1524000" cy="914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7162800" y="5791200"/>
              <a:ext cx="1828800" cy="6858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Freeform 11"/>
            <p:cNvSpPr>
              <a:spLocks/>
            </p:cNvSpPr>
            <p:nvPr/>
          </p:nvSpPr>
          <p:spPr bwMode="auto">
            <a:xfrm>
              <a:off x="7467600" y="4114800"/>
              <a:ext cx="1447800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816" y="384"/>
                </a:cxn>
                <a:cxn ang="0">
                  <a:pos x="864" y="624"/>
                </a:cxn>
                <a:cxn ang="0">
                  <a:pos x="672" y="1152"/>
                </a:cxn>
              </a:cxnLst>
              <a:rect l="0" t="0" r="r" b="b"/>
              <a:pathLst>
                <a:path w="912" h="1152">
                  <a:moveTo>
                    <a:pt x="0" y="0"/>
                  </a:moveTo>
                  <a:cubicBezTo>
                    <a:pt x="76" y="64"/>
                    <a:pt x="152" y="128"/>
                    <a:pt x="288" y="192"/>
                  </a:cubicBezTo>
                  <a:cubicBezTo>
                    <a:pt x="424" y="256"/>
                    <a:pt x="720" y="312"/>
                    <a:pt x="816" y="384"/>
                  </a:cubicBezTo>
                  <a:cubicBezTo>
                    <a:pt x="912" y="456"/>
                    <a:pt x="888" y="496"/>
                    <a:pt x="864" y="624"/>
                  </a:cubicBezTo>
                  <a:cubicBezTo>
                    <a:pt x="840" y="752"/>
                    <a:pt x="756" y="952"/>
                    <a:pt x="672" y="115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20828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572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543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038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010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089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2133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 rotWithShape="1">
          <a:blip r:embed="rId4" cstate="print"/>
          <a:srcRect t="8717"/>
          <a:stretch/>
        </p:blipFill>
        <p:spPr bwMode="auto">
          <a:xfrm>
            <a:off x="6718300" y="3276600"/>
            <a:ext cx="3949700" cy="23939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7315201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4648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4648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7416801" y="5892801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067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86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114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Tick on add equation and add R^2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>
                <a:ea typeface="宋体" pitchFamily="2" charset="-122"/>
              </a:rPr>
              <a:t>Exercise :</a:t>
            </a:r>
            <a:r>
              <a:rPr lang="en-US" altLang="zh-CN" sz="2400" dirty="0">
                <a:ea typeface="宋体" pitchFamily="2" charset="-122"/>
              </a:rPr>
              <a:t> 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"/>
            <a:ext cx="19365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predictions: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>
            <a:off x="2644678" y="521732"/>
            <a:ext cx="1138757" cy="97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711-4C39-9A64-0466-EB87E8BF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BC94-DD47-8825-7C6D-880D254E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options.</a:t>
            </a:r>
          </a:p>
          <a:p>
            <a:r>
              <a:rPr lang="en-US" altLang="zh-CN" dirty="0">
                <a:ea typeface="宋体" pitchFamily="2" charset="-122"/>
              </a:rPr>
              <a:t>Can we use data to 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E62EE-55DA-7A3E-83EE-4115CF4F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33" y="3799317"/>
            <a:ext cx="4587638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range (price)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range </a:t>
            </a:r>
            <a:br>
              <a:rPr lang="en-US" altLang="zh-CN" sz="1800" dirty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(odometer)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550" y="960438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3899" y="960438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7620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33800" y="5029201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6324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867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4102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5257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cars…</a:t>
            </a:r>
          </a:p>
          <a:p>
            <a:r>
              <a:rPr lang="en-US" altLang="zh-CN" dirty="0">
                <a:ea typeface="宋体" pitchFamily="2" charset="-122"/>
              </a:rPr>
              <a:t>The 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$0.0669 or 6.69¢</a:t>
            </a: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</a:p>
          <a:p>
            <a:r>
              <a:rPr lang="en-US" altLang="zh-CN" dirty="0">
                <a:ea typeface="宋体" pitchFamily="2" charset="-122"/>
              </a:rPr>
              <a:t>However,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0" y="57912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762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1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6B0-B319-FF05-F802-D625B9C0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Polynomial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A29-7350-F0E0-380D-68E90AA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your data points clearly will not fit a linear regression (a straight line through all data points), it might be ideal for polynomial regression.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Polynomial regression, like linear regression, uses the relationship between the variables x and y to find the best way to draw a line through the data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2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BD77-CE00-FCC5-741F-EA77E459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Polynomial Regression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8A128-D9C2-50A1-D0E6-B885F282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10465" r="8090" b="5430"/>
          <a:stretch/>
        </p:blipFill>
        <p:spPr bwMode="auto">
          <a:xfrm>
            <a:off x="6031685" y="1937857"/>
            <a:ext cx="5964572" cy="44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FC06E0-8E2D-B8CD-430B-86D826351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9802" r="7987" b="4241"/>
          <a:stretch/>
        </p:blipFill>
        <p:spPr bwMode="auto">
          <a:xfrm>
            <a:off x="282101" y="2052536"/>
            <a:ext cx="5749584" cy="42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78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59D2-8C02-0366-05FB-C461581D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1B4B-EB40-0278-4348-1971F271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used techniques</a:t>
            </a:r>
          </a:p>
          <a:p>
            <a:r>
              <a:rPr lang="en-US"/>
              <a:t>Easy </a:t>
            </a:r>
            <a:r>
              <a:rPr lang="en-US" dirty="0"/>
              <a:t>to interpret</a:t>
            </a:r>
          </a:p>
          <a:p>
            <a:r>
              <a:rPr lang="en-US" dirty="0"/>
              <a:t>Efficient to solve</a:t>
            </a:r>
          </a:p>
        </p:txBody>
      </p:sp>
    </p:spTree>
    <p:extLst>
      <p:ext uri="{BB962C8B-B14F-4D97-AF65-F5344CB8AC3E}">
        <p14:creationId xmlns:p14="http://schemas.microsoft.com/office/powerpoint/2010/main" val="7770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409350" y="1752601"/>
            <a:ext cx="9697674" cy="437356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466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5" y="5489740"/>
            <a:ext cx="2527300" cy="368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3510" y="1575636"/>
            <a:ext cx="4778653" cy="3045496"/>
            <a:chOff x="1771129" y="1428756"/>
            <a:chExt cx="5986432" cy="3815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5794" y="5466009"/>
            <a:ext cx="1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904" y="4843410"/>
            <a:ext cx="108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8261" y="5025374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Covariate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156" y="5955268"/>
            <a:ext cx="70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316" y="5955268"/>
            <a:ext cx="16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32339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3352</Words>
  <Application>Microsoft Office PowerPoint</Application>
  <PresentationFormat>Widescreen</PresentationFormat>
  <Paragraphs>354</Paragraphs>
  <Slides>38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merriweather</vt:lpstr>
      <vt:lpstr>Segoe UI</vt:lpstr>
      <vt:lpstr>Tahoma</vt:lpstr>
      <vt:lpstr>Times</vt:lpstr>
      <vt:lpstr>Verdana</vt:lpstr>
      <vt:lpstr>Wingdings 2</vt:lpstr>
      <vt:lpstr>Office Theme</vt:lpstr>
      <vt:lpstr>Equation</vt:lpstr>
      <vt:lpstr>Regression </vt:lpstr>
      <vt:lpstr>PowerPoint Presentation</vt:lpstr>
      <vt:lpstr>Regression </vt:lpstr>
      <vt:lpstr>Motivation</vt:lpstr>
      <vt:lpstr>A Simple Linear Regression Model</vt:lpstr>
      <vt:lpstr>Simple Linear Regression</vt:lpstr>
      <vt:lpstr>Regression </vt:lpstr>
      <vt:lpstr>Regression </vt:lpstr>
      <vt:lpstr>Regression Analysis…</vt:lpstr>
      <vt:lpstr>Regression Analysis…</vt:lpstr>
      <vt:lpstr>Model Types…</vt:lpstr>
      <vt:lpstr>A Model…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Least Squares Line…</vt:lpstr>
      <vt:lpstr>Mathematical Optimization Routine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PowerPoint Presentation</vt:lpstr>
      <vt:lpstr>Example</vt:lpstr>
      <vt:lpstr>Example</vt:lpstr>
      <vt:lpstr>Example</vt:lpstr>
      <vt:lpstr>Example</vt:lpstr>
      <vt:lpstr>Example</vt:lpstr>
      <vt:lpstr>Polynomial Regression</vt:lpstr>
      <vt:lpstr>Polynomial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SAAD Motaz</dc:creator>
  <cp:lastModifiedBy>SAAD Motaz</cp:lastModifiedBy>
  <cp:revision>16</cp:revision>
  <dcterms:created xsi:type="dcterms:W3CDTF">2023-01-10T12:27:15Z</dcterms:created>
  <dcterms:modified xsi:type="dcterms:W3CDTF">2023-01-15T12:52:54Z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