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5" r:id="rId44"/>
    <p:sldId id="298" r:id="rId45"/>
    <p:sldId id="306" r:id="rId46"/>
    <p:sldId id="307" r:id="rId47"/>
    <p:sldId id="313" r:id="rId48"/>
    <p:sldId id="314" r:id="rId49"/>
    <p:sldId id="308" r:id="rId50"/>
    <p:sldId id="309" r:id="rId51"/>
    <p:sldId id="310" r:id="rId52"/>
    <p:sldId id="31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FBE1-0651-039D-3672-2409F10D4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BB8BE-830C-E604-1708-44E32A1AE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BB3D-FC25-1DF0-B42D-EF84F4178A1D}"/>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5" name="Footer Placeholder 4">
            <a:extLst>
              <a:ext uri="{FF2B5EF4-FFF2-40B4-BE49-F238E27FC236}">
                <a16:creationId xmlns:a16="http://schemas.microsoft.com/office/drawing/2014/main" id="{7F360075-7B85-E0DF-2937-4DDF5B127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9BA4B-A3EB-5B2B-7EF1-DA39D4F8FE48}"/>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82465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CC98-5A61-AE3C-34A9-C85D46A91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C06156-4D6B-56AF-C367-4097D994C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B8A4D-08F0-DE93-3F5D-A0676C6AE3DC}"/>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5" name="Footer Placeholder 4">
            <a:extLst>
              <a:ext uri="{FF2B5EF4-FFF2-40B4-BE49-F238E27FC236}">
                <a16:creationId xmlns:a16="http://schemas.microsoft.com/office/drawing/2014/main" id="{CBE632B7-3F8D-5503-7E5E-879CC8649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A7C0B-6FDC-480F-F1E3-8C25B43ED643}"/>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84853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B8A25-DB46-AB1C-3921-73EA20075F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42836C-F149-58BE-06A6-3E8B00E7FE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6EAD-743D-EBAF-7BB6-B7CE1DE77D96}"/>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5" name="Footer Placeholder 4">
            <a:extLst>
              <a:ext uri="{FF2B5EF4-FFF2-40B4-BE49-F238E27FC236}">
                <a16:creationId xmlns:a16="http://schemas.microsoft.com/office/drawing/2014/main" id="{8402CBED-F3E8-2AEC-50F8-2C71E5E2E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05F53-012F-088C-8A27-25302C24279B}"/>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372944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DEE2-4591-7F5D-6801-65022CB4F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75375-31BD-59BA-7D95-7BD4453685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B574F-34C7-90EE-0171-EAD9180F5802}"/>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5" name="Footer Placeholder 4">
            <a:extLst>
              <a:ext uri="{FF2B5EF4-FFF2-40B4-BE49-F238E27FC236}">
                <a16:creationId xmlns:a16="http://schemas.microsoft.com/office/drawing/2014/main" id="{9840CFDD-ECE3-7CA3-078A-B3D05A05A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61747-F816-C5ED-3471-6727CE5B19B2}"/>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64806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7959-0AEF-D718-BC2C-24D548E22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F2B599-38E2-9BB6-1C94-34193E1C5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CD409-FD82-CD94-4C7C-CAA7EBBB3A35}"/>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5" name="Footer Placeholder 4">
            <a:extLst>
              <a:ext uri="{FF2B5EF4-FFF2-40B4-BE49-F238E27FC236}">
                <a16:creationId xmlns:a16="http://schemas.microsoft.com/office/drawing/2014/main" id="{55210805-BC8B-6DC5-D076-3CD071797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2D35B-2484-AAA0-8097-F26E6EA389FF}"/>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93260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6289-D451-0E3B-AB99-720A944D8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0F2E8-EAB4-FFC5-65D8-88DABD7F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9B7DB0-BCE3-91F5-3B0E-9A474DB43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23430-68C1-E507-2D18-40491F408EA4}"/>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6" name="Footer Placeholder 5">
            <a:extLst>
              <a:ext uri="{FF2B5EF4-FFF2-40B4-BE49-F238E27FC236}">
                <a16:creationId xmlns:a16="http://schemas.microsoft.com/office/drawing/2014/main" id="{29F97537-F901-5994-C88B-F75263C03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F510D-76B5-F544-6F20-A899FA8CA553}"/>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94078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975B-E3F7-FBB3-9A30-F77A8D2453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774B4A-B59F-554E-3754-A1607F892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3E3A3-6177-9A93-DBB9-9F362BD42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59D72-CB08-535A-239B-3E6225957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D58C4-DCCC-4A07-3FA4-0FAE32937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5BC3FC-BC98-3125-2AFD-8761E20700ED}"/>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8" name="Footer Placeholder 7">
            <a:extLst>
              <a:ext uri="{FF2B5EF4-FFF2-40B4-BE49-F238E27FC236}">
                <a16:creationId xmlns:a16="http://schemas.microsoft.com/office/drawing/2014/main" id="{C8BF67EF-CAB2-1B66-D434-7931AB78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D9243-FD25-B0C9-1575-C32B2C2BDBDE}"/>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11738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6E81-E3BA-E011-9B10-1D50223295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9B1F5-2219-BD87-0EA2-3BFB32306ADA}"/>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4" name="Footer Placeholder 3">
            <a:extLst>
              <a:ext uri="{FF2B5EF4-FFF2-40B4-BE49-F238E27FC236}">
                <a16:creationId xmlns:a16="http://schemas.microsoft.com/office/drawing/2014/main" id="{3CF06882-00D5-515F-EE3D-7736EB079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24B4-AF7F-B292-BD72-70A5FE1053A0}"/>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13556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3B3BA-3F9B-D85D-3B7D-5293FBF7A643}"/>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3" name="Footer Placeholder 2">
            <a:extLst>
              <a:ext uri="{FF2B5EF4-FFF2-40B4-BE49-F238E27FC236}">
                <a16:creationId xmlns:a16="http://schemas.microsoft.com/office/drawing/2014/main" id="{F30F766C-99BD-7889-E625-9A96638E46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8D58E-4B17-B7E3-0288-CF415BB3162F}"/>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33269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3BF8-FF2B-FA9A-3F27-A36415BDC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45B37-3616-C100-3180-D24614504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D0833-6857-1B8D-DCC1-33EAC8EE8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FB86B-F8EE-A16A-8893-A85CD5E6F57E}"/>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6" name="Footer Placeholder 5">
            <a:extLst>
              <a:ext uri="{FF2B5EF4-FFF2-40B4-BE49-F238E27FC236}">
                <a16:creationId xmlns:a16="http://schemas.microsoft.com/office/drawing/2014/main" id="{76A7F96C-20DC-6017-707A-0048C0751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D6CC2-3EE5-5B9A-C599-F17673A5C89C}"/>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8217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396A-E3E8-30EC-2C24-2C7D28F69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EB45F8-A213-1774-7F9E-3C8F6144B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7AF8E-914D-0BAF-2629-46C833BF5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6B6CD-6F49-4248-2184-24EB70222D85}"/>
              </a:ext>
            </a:extLst>
          </p:cNvPr>
          <p:cNvSpPr>
            <a:spLocks noGrp="1"/>
          </p:cNvSpPr>
          <p:nvPr>
            <p:ph type="dt" sz="half" idx="10"/>
          </p:nvPr>
        </p:nvSpPr>
        <p:spPr/>
        <p:txBody>
          <a:bodyPr/>
          <a:lstStyle/>
          <a:p>
            <a:fld id="{02C8560B-AE67-4899-8094-6C25B0EE198E}" type="datetimeFigureOut">
              <a:rPr lang="en-US" smtClean="0"/>
              <a:t>1/22/2023</a:t>
            </a:fld>
            <a:endParaRPr lang="en-US"/>
          </a:p>
        </p:txBody>
      </p:sp>
      <p:sp>
        <p:nvSpPr>
          <p:cNvPr id="6" name="Footer Placeholder 5">
            <a:extLst>
              <a:ext uri="{FF2B5EF4-FFF2-40B4-BE49-F238E27FC236}">
                <a16:creationId xmlns:a16="http://schemas.microsoft.com/office/drawing/2014/main" id="{5315AEC7-75F1-D0F8-2671-3BA9B8255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86814-4DA8-6D9F-E6EE-CCA07563CA09}"/>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17800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F8BF9-84AF-DBDA-CA9B-921A24EA0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9B545-1F41-C4ED-364A-941FFD512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1F8DB-7990-B4E4-0B35-5732E0588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8560B-AE67-4899-8094-6C25B0EE198E}" type="datetimeFigureOut">
              <a:rPr lang="en-US" smtClean="0"/>
              <a:t>1/22/2023</a:t>
            </a:fld>
            <a:endParaRPr lang="en-US"/>
          </a:p>
        </p:txBody>
      </p:sp>
      <p:sp>
        <p:nvSpPr>
          <p:cNvPr id="5" name="Footer Placeholder 4">
            <a:extLst>
              <a:ext uri="{FF2B5EF4-FFF2-40B4-BE49-F238E27FC236}">
                <a16:creationId xmlns:a16="http://schemas.microsoft.com/office/drawing/2014/main" id="{456A6231-9C25-A3FF-37F0-9E51E5A43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C54FB-B978-F47A-273F-1A778DD07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23DD2-133B-4337-AAFF-B4239BD0E5EC}" type="slidenum">
              <a:rPr lang="en-US" smtClean="0"/>
              <a:t>‹#›</a:t>
            </a:fld>
            <a:endParaRPr lang="en-US"/>
          </a:p>
        </p:txBody>
      </p:sp>
    </p:spTree>
    <p:extLst>
      <p:ext uri="{BB962C8B-B14F-4D97-AF65-F5344CB8AC3E}">
        <p14:creationId xmlns:p14="http://schemas.microsoft.com/office/powerpoint/2010/main" val="178953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s.paperspace.com/machine-learning/wiki/weights-and-biases" TargetMode="External"/><Relationship Id="rId3" Type="http://schemas.openxmlformats.org/officeDocument/2006/relationships/hyperlink" Target="https://en.wikipedia.org/wiki/Mathematical_optimization" TargetMode="External"/><Relationship Id="rId7" Type="http://schemas.openxmlformats.org/officeDocument/2006/relationships/hyperlink" Target="https://realpython.com/learning-paths/machine-learning-python/" TargetMode="External"/><Relationship Id="rId2" Type="http://schemas.openxmlformats.org/officeDocument/2006/relationships/hyperlink" Target="https://en.wikipedia.org/wiki/Gradient_descent" TargetMode="External"/><Relationship Id="rId1" Type="http://schemas.openxmlformats.org/officeDocument/2006/relationships/slideLayout" Target="../slideLayouts/slideLayout2.xml"/><Relationship Id="rId6" Type="http://schemas.openxmlformats.org/officeDocument/2006/relationships/hyperlink" Target="https://en.wikipedia.org/wiki/Saddle_point" TargetMode="External"/><Relationship Id="rId5" Type="http://schemas.openxmlformats.org/officeDocument/2006/relationships/hyperlink" Target="https://en.wikipedia.org/wiki/Local_optimum" TargetMode="External"/><Relationship Id="rId4" Type="http://schemas.openxmlformats.org/officeDocument/2006/relationships/hyperlink" Target="https://en.wikipedia.org/wiki/Differentiable_functio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athsisfun.com/calculus/derivatives-introducti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wolframalpha.com/input/?i=v_1**2+%2B+v_2**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Ordinary_least_squar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hyperlink" Target="https://en.wikipedia.org/wiki/Loss_function" TargetMode="External"/><Relationship Id="rId1" Type="http://schemas.openxmlformats.org/officeDocument/2006/relationships/slideLayout" Target="../slideLayouts/slideLayout2.xml"/><Relationship Id="rId5" Type="http://schemas.openxmlformats.org/officeDocument/2006/relationships/hyperlink" Target="https://en.wikipedia.org/wiki/Gradient_boosting" TargetMode="External"/><Relationship Id="rId4" Type="http://schemas.openxmlformats.org/officeDocument/2006/relationships/hyperlink" Target="https://en.wikipedia.org/wiki/Random_fores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alpython.com/linear-regression-in-python/#regress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tensorflow.org/api_docs/python/tf/keras/optimizers/" TargetMode="External"/><Relationship Id="rId2" Type="http://schemas.openxmlformats.org/officeDocument/2006/relationships/hyperlink" Target="https://keras.io/api/optimizers/" TargetMode="External"/><Relationship Id="rId1" Type="http://schemas.openxmlformats.org/officeDocument/2006/relationships/slideLayout" Target="../slideLayouts/slideLayout2.xml"/><Relationship Id="rId4" Type="http://schemas.openxmlformats.org/officeDocument/2006/relationships/hyperlink" Target="https://ruder.io/optimizing-gradient-descen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an_squared_error" TargetMode="External"/><Relationship Id="rId2" Type="http://schemas.openxmlformats.org/officeDocument/2006/relationships/hyperlink" Target="https://en.wikipedia.org/wiki/Residual_sum_of_squares" TargetMode="External"/><Relationship Id="rId1" Type="http://schemas.openxmlformats.org/officeDocument/2006/relationships/slideLayout" Target="../slideLayouts/slideLayout2.xml"/><Relationship Id="rId4" Type="http://schemas.openxmlformats.org/officeDocument/2006/relationships/hyperlink" Target="https://realpython.com/linear-regression-in-pyth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ategorical_variable" TargetMode="External"/><Relationship Id="rId2" Type="http://schemas.openxmlformats.org/officeDocument/2006/relationships/hyperlink" Target="https://realpython.com/logistic-regression-python/#classification"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iles.realpython.com/media/mmst-gda-eqs-1.119ab87cc186.png" TargetMode="External"/><Relationship Id="rId4" Type="http://schemas.openxmlformats.org/officeDocument/2006/relationships/hyperlink" Target="https://en.wikipedia.org/wiki/Cross_entrop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ealpython.com/logistic-regression-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fia.nmsu.edu/~breakingaway/ebookofcalculus/MeaningOfDerivativesAndIntegrals/WhatDoesItMeanThatTheDerivativeOfAFunctionEquals0/WhatDoesItMeanThatTheDerivativeOfAFunctionEquals0.html" TargetMode="External"/><Relationship Id="rId2" Type="http://schemas.openxmlformats.org/officeDocument/2006/relationships/hyperlink" Target="https://www.mathsisfun.com/calculus/derivatives-introduction.html" TargetMode="External"/><Relationship Id="rId1" Type="http://schemas.openxmlformats.org/officeDocument/2006/relationships/slideLayout" Target="../slideLayouts/slideLayout2.xml"/><Relationship Id="rId6" Type="http://schemas.openxmlformats.org/officeDocument/2006/relationships/hyperlink" Target="https://en.wikipedia.org/wiki/Nabla_symbol" TargetMode="External"/><Relationship Id="rId5" Type="http://schemas.openxmlformats.org/officeDocument/2006/relationships/hyperlink" Target="https://en.wikipedia.org/wiki/Partial_derivative" TargetMode="External"/><Relationship Id="rId4" Type="http://schemas.openxmlformats.org/officeDocument/2006/relationships/hyperlink" Target="https://en.wikipedia.org/wiki/Gradi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C715-FE95-2C35-558D-9711FBFDA3C7}"/>
              </a:ext>
            </a:extLst>
          </p:cNvPr>
          <p:cNvSpPr>
            <a:spLocks noGrp="1"/>
          </p:cNvSpPr>
          <p:nvPr>
            <p:ph type="ctrTitle"/>
          </p:nvPr>
        </p:nvSpPr>
        <p:spPr/>
        <p:txBody>
          <a:bodyPr>
            <a:normAutofit fontScale="90000"/>
          </a:bodyPr>
          <a:lstStyle/>
          <a:p>
            <a:r>
              <a:rPr lang="en-US" b="1" i="0" dirty="0">
                <a:solidFill>
                  <a:srgbClr val="222222"/>
                </a:solidFill>
                <a:effectLst/>
                <a:latin typeface="source sans pro" panose="020B0503030403020204" pitchFamily="34" charset="0"/>
              </a:rPr>
              <a:t>Stochastic Gradient Descent Algorithm</a:t>
            </a:r>
            <a:br>
              <a:rPr lang="en-US" b="1" i="0" dirty="0">
                <a:solidFill>
                  <a:srgbClr val="222222"/>
                </a:solidFill>
                <a:effectLst/>
                <a:latin typeface="source sans pro" panose="020B0503030403020204" pitchFamily="34" charset="0"/>
              </a:rPr>
            </a:br>
            <a:endParaRPr lang="en-US" dirty="0"/>
          </a:p>
        </p:txBody>
      </p:sp>
    </p:spTree>
    <p:extLst>
      <p:ext uri="{BB962C8B-B14F-4D97-AF65-F5344CB8AC3E}">
        <p14:creationId xmlns:p14="http://schemas.microsoft.com/office/powerpoint/2010/main" val="296569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E00995F-CC20-8E83-995F-CBD5C56DB59F}"/>
              </a:ext>
            </a:extLst>
          </p:cNvPr>
          <p:cNvSpPr>
            <a:spLocks noGrp="1"/>
          </p:cNvSpPr>
          <p:nvPr>
            <p:ph type="title"/>
          </p:nvPr>
        </p:nvSpPr>
        <p:spPr/>
        <p:txBody>
          <a:bodyPr/>
          <a:lstStyle/>
          <a:p>
            <a:r>
              <a:rPr lang="en-US" dirty="0"/>
              <a:t>Minimum, maximum, and saddle point </a:t>
            </a:r>
            <a:endParaRPr lang="ar-PS" dirty="0"/>
          </a:p>
        </p:txBody>
      </p:sp>
      <p:pic>
        <p:nvPicPr>
          <p:cNvPr id="8" name="صورة 7">
            <a:extLst>
              <a:ext uri="{FF2B5EF4-FFF2-40B4-BE49-F238E27FC236}">
                <a16:creationId xmlns:a16="http://schemas.microsoft.com/office/drawing/2014/main" id="{18F931B1-405B-35A4-77A0-A837429F902E}"/>
              </a:ext>
            </a:extLst>
          </p:cNvPr>
          <p:cNvPicPr>
            <a:picLocks noChangeAspect="1"/>
          </p:cNvPicPr>
          <p:nvPr/>
        </p:nvPicPr>
        <p:blipFill>
          <a:blip r:embed="rId2"/>
          <a:stretch>
            <a:fillRect/>
          </a:stretch>
        </p:blipFill>
        <p:spPr>
          <a:xfrm>
            <a:off x="1986844" y="1690688"/>
            <a:ext cx="8218311" cy="4460794"/>
          </a:xfrm>
          <a:prstGeom prst="rect">
            <a:avLst/>
          </a:prstGeom>
        </p:spPr>
      </p:pic>
    </p:spTree>
    <p:extLst>
      <p:ext uri="{BB962C8B-B14F-4D97-AF65-F5344CB8AC3E}">
        <p14:creationId xmlns:p14="http://schemas.microsoft.com/office/powerpoint/2010/main" val="208927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9D1A-4C4C-788B-455C-316DC566387F}"/>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Gradient of a Function: Calculus Refresher</a:t>
            </a:r>
            <a:endParaRPr lang="en-US" dirty="0"/>
          </a:p>
        </p:txBody>
      </p:sp>
      <p:sp>
        <p:nvSpPr>
          <p:cNvPr id="3" name="Content Placeholder 2">
            <a:extLst>
              <a:ext uri="{FF2B5EF4-FFF2-40B4-BE49-F238E27FC236}">
                <a16:creationId xmlns:a16="http://schemas.microsoft.com/office/drawing/2014/main" id="{1F03DC94-D25C-6DA5-8FEA-39EA286CACF3}"/>
              </a:ext>
            </a:extLst>
          </p:cNvPr>
          <p:cNvSpPr>
            <a:spLocks noGrp="1"/>
          </p:cNvSpPr>
          <p:nvPr>
            <p:ph idx="1"/>
          </p:nvPr>
        </p:nvSpPr>
        <p:spPr>
          <a:xfrm>
            <a:off x="395111" y="1825625"/>
            <a:ext cx="11556999" cy="4351338"/>
          </a:xfrm>
        </p:spPr>
        <p:txBody>
          <a:bodyPr/>
          <a:lstStyle/>
          <a:p>
            <a:r>
              <a:rPr lang="en-US" dirty="0">
                <a:effectLst/>
              </a:rPr>
              <a:t>The nonzero value of the gradient of a function 𝐶 at a given point defines the direction and rate of the fastest increase of 𝐶. </a:t>
            </a:r>
          </a:p>
          <a:p>
            <a:r>
              <a:rPr lang="en-US" dirty="0">
                <a:effectLst/>
              </a:rPr>
              <a:t>When working with gradient descent, you’re interested in the direction of the fastest </a:t>
            </a:r>
            <a:r>
              <a:rPr lang="en-US" i="1" dirty="0">
                <a:effectLst/>
              </a:rPr>
              <a:t>decrease</a:t>
            </a:r>
            <a:r>
              <a:rPr lang="en-US" dirty="0">
                <a:effectLst/>
              </a:rPr>
              <a:t> in the cost function. </a:t>
            </a:r>
          </a:p>
          <a:p>
            <a:r>
              <a:rPr lang="en-US" dirty="0">
                <a:effectLst/>
              </a:rPr>
              <a:t>This direction is determined by the negative gradient, −∇𝐶.</a:t>
            </a:r>
            <a:endParaRPr lang="en-US" dirty="0"/>
          </a:p>
        </p:txBody>
      </p:sp>
    </p:spTree>
    <p:extLst>
      <p:ext uri="{BB962C8B-B14F-4D97-AF65-F5344CB8AC3E}">
        <p14:creationId xmlns:p14="http://schemas.microsoft.com/office/powerpoint/2010/main" val="237527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Intuition Behind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u="none" strike="noStrike" dirty="0">
                <a:solidFill>
                  <a:srgbClr val="222222"/>
                </a:solidFill>
                <a:effectLst/>
                <a:latin typeface="source sans pro" panose="020B0503030403020204" pitchFamily="34" charset="0"/>
              </a:rPr>
              <a:t>To understand the gradient descent algorithm, imagine a drop of water sliding down the side of a bowl or a ball rolling down a hill. </a:t>
            </a:r>
          </a:p>
          <a:p>
            <a:r>
              <a:rPr lang="en-US" b="0" i="0" u="none" strike="noStrike" dirty="0">
                <a:solidFill>
                  <a:srgbClr val="222222"/>
                </a:solidFill>
                <a:effectLst/>
                <a:latin typeface="source sans pro" panose="020B0503030403020204" pitchFamily="34" charset="0"/>
              </a:rPr>
              <a:t>The drop and the ball tend to move in the direction of the fastest decrease until they reach the bottom. With time, they’ll gain momentum and accelerate.</a:t>
            </a:r>
          </a:p>
        </p:txBody>
      </p:sp>
    </p:spTree>
    <p:extLst>
      <p:ext uri="{BB962C8B-B14F-4D97-AF65-F5344CB8AC3E}">
        <p14:creationId xmlns:p14="http://schemas.microsoft.com/office/powerpoint/2010/main" val="17528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Intuition Behind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95111" y="1825625"/>
            <a:ext cx="11542889" cy="4351338"/>
          </a:xfrm>
        </p:spPr>
        <p:txBody>
          <a:bodyPr>
            <a:normAutofit/>
          </a:bodyPr>
          <a:lstStyle/>
          <a:p>
            <a:r>
              <a:rPr lang="en-US" b="0" i="0" u="none" strike="noStrike" dirty="0">
                <a:solidFill>
                  <a:srgbClr val="222222"/>
                </a:solidFill>
                <a:effectLst/>
                <a:latin typeface="source sans pro" panose="020B0503030403020204" pitchFamily="34" charset="0"/>
              </a:rPr>
              <a:t>The idea behind gradient descent is similar: you start with an arbitrarily chosen position of the point or vector 𝐯 = (𝑣₁, …, 𝑣ᵣ) and move it iteratively in the direction of the fastest decrease of the cost function. As mentioned, this is the direction of the negative gradient vector, −∇𝐶.</a:t>
            </a:r>
          </a:p>
          <a:p>
            <a:r>
              <a:rPr lang="en-US" b="0" i="0" u="none" strike="noStrike" dirty="0">
                <a:solidFill>
                  <a:srgbClr val="222222"/>
                </a:solidFill>
                <a:effectLst/>
                <a:latin typeface="source sans pro" panose="020B0503030403020204" pitchFamily="34" charset="0"/>
              </a:rPr>
              <a:t>Once you have a random starting point 𝐯 = (𝑣₁, …, 𝑣ᵣ), you </a:t>
            </a:r>
            <a:r>
              <a:rPr lang="en-US" b="1" i="0" u="none" strike="noStrike" dirty="0">
                <a:solidFill>
                  <a:srgbClr val="222222"/>
                </a:solidFill>
                <a:effectLst/>
                <a:latin typeface="source sans pro" panose="020B0503030403020204" pitchFamily="34" charset="0"/>
              </a:rPr>
              <a:t>update</a:t>
            </a:r>
            <a:r>
              <a:rPr lang="en-US" b="0" i="0" u="none" strike="noStrike" dirty="0">
                <a:solidFill>
                  <a:srgbClr val="222222"/>
                </a:solidFill>
                <a:effectLst/>
                <a:latin typeface="source sans pro" panose="020B0503030403020204" pitchFamily="34" charset="0"/>
              </a:rPr>
              <a:t> it, or move it to a new position in the direction of the negative gradient: 𝐯 → 𝐯 − 𝜂∇𝐶, where 𝜂 (pronounced “</a:t>
            </a:r>
            <a:r>
              <a:rPr lang="en-US" b="0" i="0" u="none" strike="noStrike" dirty="0" err="1">
                <a:solidFill>
                  <a:srgbClr val="222222"/>
                </a:solidFill>
                <a:effectLst/>
                <a:latin typeface="source sans pro" panose="020B0503030403020204" pitchFamily="34" charset="0"/>
              </a:rPr>
              <a:t>ee-tah</a:t>
            </a:r>
            <a:r>
              <a:rPr lang="en-US" b="0" i="0" u="none" strike="noStrike" dirty="0">
                <a:solidFill>
                  <a:srgbClr val="222222"/>
                </a:solidFill>
                <a:effectLst/>
                <a:latin typeface="source sans pro" panose="020B0503030403020204" pitchFamily="34" charset="0"/>
              </a:rPr>
              <a:t>”) is a small positive value called the </a:t>
            </a:r>
            <a:r>
              <a:rPr lang="en-US" b="1" i="0" u="none" strike="noStrike" dirty="0">
                <a:solidFill>
                  <a:srgbClr val="222222"/>
                </a:solidFill>
                <a:effectLst/>
                <a:latin typeface="source sans pro" panose="020B0503030403020204" pitchFamily="34" charset="0"/>
              </a:rPr>
              <a:t>learning rate</a:t>
            </a:r>
            <a:r>
              <a:rPr lang="en-US" b="0" i="0" u="none" strike="noStrike" dirty="0">
                <a:solidFill>
                  <a:srgbClr val="222222"/>
                </a:solidFill>
                <a:effectLst/>
                <a:latin typeface="source sans pro" panose="020B0503030403020204" pitchFamily="34" charset="0"/>
              </a:rPr>
              <a:t>.</a:t>
            </a:r>
          </a:p>
        </p:txBody>
      </p:sp>
    </p:spTree>
    <p:extLst>
      <p:ext uri="{BB962C8B-B14F-4D97-AF65-F5344CB8AC3E}">
        <p14:creationId xmlns:p14="http://schemas.microsoft.com/office/powerpoint/2010/main" val="183417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Learning Rate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u="none" strike="noStrike" dirty="0">
                <a:solidFill>
                  <a:srgbClr val="222222"/>
                </a:solidFill>
                <a:effectLst/>
                <a:latin typeface="source sans pro" panose="020B0503030403020204" pitchFamily="34" charset="0"/>
              </a:rPr>
              <a:t>The learning rate determines how large the update or moving step is. It’s a very important parameter. </a:t>
            </a:r>
          </a:p>
          <a:p>
            <a:r>
              <a:rPr lang="en-US" b="0" i="0" u="none" strike="noStrike" dirty="0">
                <a:solidFill>
                  <a:srgbClr val="222222"/>
                </a:solidFill>
                <a:effectLst/>
                <a:latin typeface="source sans pro" panose="020B0503030403020204" pitchFamily="34" charset="0"/>
              </a:rPr>
              <a:t>If 𝜂 is too small, then the algorithm might converge very slowly. </a:t>
            </a:r>
          </a:p>
          <a:p>
            <a:r>
              <a:rPr lang="en-US" b="0" i="0" u="none" strike="noStrike" dirty="0">
                <a:solidFill>
                  <a:srgbClr val="222222"/>
                </a:solidFill>
                <a:effectLst/>
                <a:latin typeface="source sans pro" panose="020B0503030403020204" pitchFamily="34" charset="0"/>
              </a:rPr>
              <a:t>Large 𝜂 values can also cause issues with convergence or make the algorithm divergent.</a:t>
            </a:r>
            <a:endParaRPr lang="ar-PS" dirty="0"/>
          </a:p>
        </p:txBody>
      </p:sp>
    </p:spTree>
    <p:extLst>
      <p:ext uri="{BB962C8B-B14F-4D97-AF65-F5344CB8AC3E}">
        <p14:creationId xmlns:p14="http://schemas.microsoft.com/office/powerpoint/2010/main" val="173897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Implementation of Basic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This is a basic implementation of the algorithm that starts with an arbitrary point, start, iteratively moves it toward the minimum, and returns a point that is hopefully at or near the minimum:</a:t>
            </a:r>
            <a:endParaRPr lang="ar-PS" dirty="0"/>
          </a:p>
        </p:txBody>
      </p:sp>
      <p:sp>
        <p:nvSpPr>
          <p:cNvPr id="8" name="TextBox 7">
            <a:extLst>
              <a:ext uri="{FF2B5EF4-FFF2-40B4-BE49-F238E27FC236}">
                <a16:creationId xmlns:a16="http://schemas.microsoft.com/office/drawing/2014/main" id="{6EC6F61D-B879-4B72-80CD-15720E588DF6}"/>
              </a:ext>
            </a:extLst>
          </p:cNvPr>
          <p:cNvSpPr txBox="1"/>
          <p:nvPr/>
        </p:nvSpPr>
        <p:spPr>
          <a:xfrm>
            <a:off x="838200" y="3114296"/>
            <a:ext cx="8771021" cy="2677656"/>
          </a:xfrm>
          <a:prstGeom prst="rect">
            <a:avLst/>
          </a:prstGeom>
          <a:noFill/>
          <a:ln>
            <a:solidFill>
              <a:schemeClr val="accent1"/>
            </a:solidFill>
          </a:ln>
        </p:spPr>
        <p:txBody>
          <a:bodyPr wrap="square">
            <a:spAutoFit/>
          </a:bodyPr>
          <a:lstStyle/>
          <a:p>
            <a:r>
              <a:rPr lang="en-US" sz="2800" dirty="0"/>
              <a:t>def </a:t>
            </a:r>
            <a:r>
              <a:rPr lang="en-US" sz="2800" dirty="0" err="1"/>
              <a:t>gradient_descent</a:t>
            </a:r>
            <a:r>
              <a:rPr lang="en-US" sz="2800" dirty="0"/>
              <a:t>(gradient, start, </a:t>
            </a:r>
            <a:r>
              <a:rPr lang="en-US" sz="2800" dirty="0" err="1"/>
              <a:t>learn_rate</a:t>
            </a:r>
            <a:r>
              <a:rPr lang="en-US" sz="2800" dirty="0"/>
              <a:t>, </a:t>
            </a:r>
            <a:r>
              <a:rPr lang="en-US" sz="2800" dirty="0" err="1"/>
              <a:t>n_iter</a:t>
            </a:r>
            <a:r>
              <a:rPr lang="en-US" sz="2800" dirty="0"/>
              <a:t>):</a:t>
            </a:r>
          </a:p>
          <a:p>
            <a:r>
              <a:rPr lang="en-US" sz="2800" dirty="0"/>
              <a:t>    vector = start</a:t>
            </a:r>
          </a:p>
          <a:p>
            <a:r>
              <a:rPr lang="en-US" sz="2800" dirty="0"/>
              <a:t>    for _ in range(</a:t>
            </a:r>
            <a:r>
              <a:rPr lang="en-US" sz="2800" dirty="0" err="1"/>
              <a:t>n_iter</a:t>
            </a:r>
            <a:r>
              <a:rPr lang="en-US" sz="2800" dirty="0"/>
              <a:t>):</a:t>
            </a:r>
          </a:p>
          <a:p>
            <a:r>
              <a:rPr lang="en-US" sz="2800" dirty="0"/>
              <a:t>        diff = -</a:t>
            </a:r>
            <a:r>
              <a:rPr lang="en-US" sz="2800" dirty="0" err="1"/>
              <a:t>learn_rate</a:t>
            </a:r>
            <a:r>
              <a:rPr lang="en-US" sz="2800" dirty="0"/>
              <a:t> * gradient(vector)</a:t>
            </a:r>
          </a:p>
          <a:p>
            <a:r>
              <a:rPr lang="en-US" sz="2800" dirty="0"/>
              <a:t>        vector += diff</a:t>
            </a:r>
          </a:p>
          <a:p>
            <a:r>
              <a:rPr lang="en-US" sz="2800" dirty="0"/>
              <a:t>    return vector</a:t>
            </a:r>
          </a:p>
        </p:txBody>
      </p:sp>
      <p:sp>
        <p:nvSpPr>
          <p:cNvPr id="10" name="TextBox 9">
            <a:extLst>
              <a:ext uri="{FF2B5EF4-FFF2-40B4-BE49-F238E27FC236}">
                <a16:creationId xmlns:a16="http://schemas.microsoft.com/office/drawing/2014/main" id="{4F0E8A27-C0DF-43A8-BA00-D48D8B71FF55}"/>
              </a:ext>
            </a:extLst>
          </p:cNvPr>
          <p:cNvSpPr txBox="1"/>
          <p:nvPr/>
        </p:nvSpPr>
        <p:spPr>
          <a:xfrm>
            <a:off x="264695" y="6046303"/>
            <a:ext cx="11205410" cy="646331"/>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The function takes a starting point (line 2), iteratively updates it according to the learning rate and the value of the gradient (lines 3 to 5), and finally returns the last position found.</a:t>
            </a:r>
            <a:endParaRPr lang="en-US" dirty="0"/>
          </a:p>
        </p:txBody>
      </p:sp>
    </p:spTree>
    <p:extLst>
      <p:ext uri="{BB962C8B-B14F-4D97-AF65-F5344CB8AC3E}">
        <p14:creationId xmlns:p14="http://schemas.microsoft.com/office/powerpoint/2010/main" val="38955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dirty="0" err="1"/>
              <a:t>gradient_descent</a:t>
            </a:r>
            <a:r>
              <a:rPr lang="en-US" dirty="0"/>
              <a:t>() arguments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465221" y="1825625"/>
            <a:ext cx="11405937" cy="4351338"/>
          </a:xfrm>
        </p:spPr>
        <p:txBody>
          <a:bodyPr/>
          <a:lstStyle/>
          <a:p>
            <a:pPr marL="514350" indent="-514350">
              <a:buFont typeface="+mj-lt"/>
              <a:buAutoNum type="arabicPeriod"/>
            </a:pPr>
            <a:r>
              <a:rPr lang="en-US" dirty="0"/>
              <a:t>gradient is the function or any Python callable object that takes a vector and returns the gradient of the function you’re trying to minimize.</a:t>
            </a:r>
          </a:p>
          <a:p>
            <a:pPr marL="514350" indent="-514350">
              <a:buFont typeface="+mj-lt"/>
              <a:buAutoNum type="arabicPeriod"/>
            </a:pPr>
            <a:r>
              <a:rPr lang="en-US" dirty="0"/>
              <a:t>start is the point where the algorithm starts its search, given as a sequence (tuple, list, NumPy array, and so on) or scalar (in the case of a one-dimensional problem).</a:t>
            </a:r>
          </a:p>
          <a:p>
            <a:pPr marL="514350" indent="-514350">
              <a:buFont typeface="+mj-lt"/>
              <a:buAutoNum type="arabicPeriod"/>
            </a:pPr>
            <a:r>
              <a:rPr lang="en-US" dirty="0" err="1"/>
              <a:t>learn_rate</a:t>
            </a:r>
            <a:r>
              <a:rPr lang="en-US" dirty="0"/>
              <a:t> is the learning rate that controls the magnitude of the vector update.</a:t>
            </a:r>
          </a:p>
          <a:p>
            <a:pPr marL="514350" indent="-514350">
              <a:buFont typeface="+mj-lt"/>
              <a:buAutoNum type="arabicPeriod"/>
            </a:pPr>
            <a:r>
              <a:rPr lang="en-US" dirty="0" err="1"/>
              <a:t>n_iter</a:t>
            </a:r>
            <a:r>
              <a:rPr lang="en-US" dirty="0"/>
              <a:t> is the number of iterations.</a:t>
            </a:r>
            <a:endParaRPr lang="ar-PS" dirty="0"/>
          </a:p>
        </p:txBody>
      </p:sp>
    </p:spTree>
    <p:extLst>
      <p:ext uri="{BB962C8B-B14F-4D97-AF65-F5344CB8AC3E}">
        <p14:creationId xmlns:p14="http://schemas.microsoft.com/office/powerpoint/2010/main" val="2344694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Add another termination criterion</a:t>
            </a:r>
            <a:endParaRPr lang="ar-PS" dirty="0"/>
          </a:p>
        </p:txBody>
      </p:sp>
      <p:sp>
        <p:nvSpPr>
          <p:cNvPr id="6" name="TextBox 5">
            <a:extLst>
              <a:ext uri="{FF2B5EF4-FFF2-40B4-BE49-F238E27FC236}">
                <a16:creationId xmlns:a16="http://schemas.microsoft.com/office/drawing/2014/main" id="{F73C2953-D3B4-4EB5-AF9D-63D3E0A0CC82}"/>
              </a:ext>
            </a:extLst>
          </p:cNvPr>
          <p:cNvSpPr txBox="1"/>
          <p:nvPr/>
        </p:nvSpPr>
        <p:spPr>
          <a:xfrm>
            <a:off x="196516" y="1412626"/>
            <a:ext cx="8337884" cy="5262979"/>
          </a:xfrm>
          <a:prstGeom prst="rect">
            <a:avLst/>
          </a:prstGeom>
          <a:noFill/>
          <a:ln>
            <a:solidFill>
              <a:schemeClr val="accent1"/>
            </a:solidFill>
          </a:ln>
        </p:spPr>
        <p:txBody>
          <a:bodyPr wrap="square">
            <a:spAutoFit/>
          </a:bodyPr>
          <a:lstStyle/>
          <a:p>
            <a:r>
              <a:rPr lang="en-US" sz="2800" dirty="0"/>
              <a:t>import </a:t>
            </a:r>
            <a:r>
              <a:rPr lang="en-US" sz="2800" dirty="0" err="1"/>
              <a:t>numpy</a:t>
            </a:r>
            <a:r>
              <a:rPr lang="en-US" sz="2800" dirty="0"/>
              <a:t> as np</a:t>
            </a:r>
          </a:p>
          <a:p>
            <a:endParaRPr lang="en-US" sz="2800" dirty="0"/>
          </a:p>
          <a:p>
            <a:r>
              <a:rPr lang="en-US" sz="2800" dirty="0"/>
              <a:t>def </a:t>
            </a:r>
            <a:r>
              <a:rPr lang="en-US" sz="2800" dirty="0" err="1"/>
              <a:t>gradient_descent</a:t>
            </a:r>
            <a:r>
              <a:rPr lang="en-US" sz="2800" dirty="0"/>
              <a:t>(</a:t>
            </a:r>
          </a:p>
          <a:p>
            <a:r>
              <a:rPr lang="en-US" sz="2800" dirty="0"/>
              <a:t>    gradient, start, </a:t>
            </a:r>
            <a:r>
              <a:rPr lang="en-US" sz="2800" dirty="0" err="1"/>
              <a:t>learn_rate</a:t>
            </a:r>
            <a:r>
              <a:rPr lang="en-US" sz="2800" dirty="0"/>
              <a:t>, </a:t>
            </a:r>
            <a:r>
              <a:rPr lang="en-US" sz="2800" dirty="0" err="1"/>
              <a:t>n_iter</a:t>
            </a:r>
            <a:r>
              <a:rPr lang="en-US" sz="2800" dirty="0"/>
              <a:t>=50, tolerance=1e-06):</a:t>
            </a:r>
          </a:p>
          <a:p>
            <a:r>
              <a:rPr lang="en-US" sz="2800" dirty="0"/>
              <a:t>    vector = start</a:t>
            </a:r>
          </a:p>
          <a:p>
            <a:r>
              <a:rPr lang="en-US" sz="2800" dirty="0"/>
              <a:t>    for _ in range(</a:t>
            </a:r>
            <a:r>
              <a:rPr lang="en-US" sz="2800" dirty="0" err="1"/>
              <a:t>n_iter</a:t>
            </a:r>
            <a:r>
              <a:rPr lang="en-US" sz="2800" dirty="0"/>
              <a:t>):</a:t>
            </a:r>
          </a:p>
          <a:p>
            <a:r>
              <a:rPr lang="en-US" sz="2800" dirty="0"/>
              <a:t>        diff = -</a:t>
            </a:r>
            <a:r>
              <a:rPr lang="en-US" sz="2800" dirty="0" err="1"/>
              <a:t>learn_rate</a:t>
            </a:r>
            <a:r>
              <a:rPr lang="en-US" sz="2800" dirty="0"/>
              <a:t> * gradient(vector)</a:t>
            </a:r>
          </a:p>
          <a:p>
            <a:r>
              <a:rPr lang="en-US" sz="2800" dirty="0"/>
              <a:t>        if </a:t>
            </a:r>
            <a:r>
              <a:rPr lang="en-US" sz="2800" dirty="0" err="1"/>
              <a:t>np.all</a:t>
            </a:r>
            <a:r>
              <a:rPr lang="en-US" sz="2800" dirty="0"/>
              <a:t>(</a:t>
            </a:r>
            <a:r>
              <a:rPr lang="en-US" sz="2800" dirty="0" err="1"/>
              <a:t>np.abs</a:t>
            </a:r>
            <a:r>
              <a:rPr lang="en-US" sz="2800" dirty="0"/>
              <a:t>(diff) &lt;= tolerance):</a:t>
            </a:r>
          </a:p>
          <a:p>
            <a:r>
              <a:rPr lang="en-US" sz="2800" dirty="0"/>
              <a:t>            break</a:t>
            </a:r>
          </a:p>
          <a:p>
            <a:r>
              <a:rPr lang="en-US" sz="2800" dirty="0"/>
              <a:t>        vector += diff</a:t>
            </a:r>
          </a:p>
          <a:p>
            <a:r>
              <a:rPr lang="en-US" sz="2800" dirty="0"/>
              <a:t>    return vector</a:t>
            </a:r>
          </a:p>
        </p:txBody>
      </p:sp>
      <p:sp>
        <p:nvSpPr>
          <p:cNvPr id="10" name="TextBox 9">
            <a:extLst>
              <a:ext uri="{FF2B5EF4-FFF2-40B4-BE49-F238E27FC236}">
                <a16:creationId xmlns:a16="http://schemas.microsoft.com/office/drawing/2014/main" id="{85EA15EB-B300-46EB-A787-C0B50126CEA0}"/>
              </a:ext>
            </a:extLst>
          </p:cNvPr>
          <p:cNvSpPr txBox="1"/>
          <p:nvPr/>
        </p:nvSpPr>
        <p:spPr>
          <a:xfrm>
            <a:off x="8726903" y="1412626"/>
            <a:ext cx="3268581" cy="4524315"/>
          </a:xfrm>
          <a:prstGeom prst="rect">
            <a:avLst/>
          </a:prstGeom>
          <a:noFill/>
          <a:ln>
            <a:solidFill>
              <a:schemeClr val="accent1"/>
            </a:solidFill>
          </a:ln>
        </p:spPr>
        <p:txBody>
          <a:bodyPr wrap="square">
            <a:spAutoFit/>
          </a:bodyPr>
          <a:lstStyle/>
          <a:p>
            <a:r>
              <a:rPr lang="en-US" sz="2400" dirty="0"/>
              <a:t>You now have the additional parameter tolerance (line 4), which specifies the minimal allowed movement in each iteration. You’ve also defined the default values for tolerance and </a:t>
            </a:r>
            <a:r>
              <a:rPr lang="en-US" sz="2400" dirty="0" err="1"/>
              <a:t>n_iter</a:t>
            </a:r>
            <a:r>
              <a:rPr lang="en-US" sz="2400" dirty="0"/>
              <a:t>, so you don’t have to specify them each time you call </a:t>
            </a:r>
            <a:r>
              <a:rPr lang="en-US" sz="2400" dirty="0" err="1"/>
              <a:t>gradient_descent</a:t>
            </a:r>
            <a:r>
              <a:rPr lang="en-US" sz="2400" dirty="0"/>
              <a:t>().</a:t>
            </a:r>
          </a:p>
        </p:txBody>
      </p:sp>
    </p:spTree>
    <p:extLst>
      <p:ext uri="{BB962C8B-B14F-4D97-AF65-F5344CB8AC3E}">
        <p14:creationId xmlns:p14="http://schemas.microsoft.com/office/powerpoint/2010/main" val="78746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Add another termination criterion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36884" y="1825625"/>
            <a:ext cx="11502190" cy="4351338"/>
          </a:xfrm>
        </p:spPr>
        <p:txBody>
          <a:bodyPr/>
          <a:lstStyle/>
          <a:p>
            <a:r>
              <a:rPr lang="en-US" dirty="0"/>
              <a:t>Lines 9 and 10 enable </a:t>
            </a:r>
            <a:r>
              <a:rPr lang="en-US" dirty="0" err="1"/>
              <a:t>gradient_descent</a:t>
            </a:r>
            <a:r>
              <a:rPr lang="en-US" dirty="0"/>
              <a:t>() to stop iterating and return the result before </a:t>
            </a:r>
            <a:r>
              <a:rPr lang="en-US" dirty="0" err="1"/>
              <a:t>n_iter</a:t>
            </a:r>
            <a:r>
              <a:rPr lang="en-US" dirty="0"/>
              <a:t> is reached if the vector update in the current iteration is less than or equal to tolerance. This often happens near the minimum, where gradients are usually very small. Unfortunately, it can also happen near a local minimum or a saddle point.</a:t>
            </a:r>
          </a:p>
          <a:p>
            <a:r>
              <a:rPr lang="en-US" dirty="0"/>
              <a:t>Line 9 uses the convenient NumPy functions </a:t>
            </a:r>
            <a:r>
              <a:rPr lang="en-US" dirty="0" err="1"/>
              <a:t>numpy.all</a:t>
            </a:r>
            <a:r>
              <a:rPr lang="en-US" dirty="0"/>
              <a:t>() and </a:t>
            </a:r>
            <a:r>
              <a:rPr lang="en-US" dirty="0" err="1"/>
              <a:t>numpy.abs</a:t>
            </a:r>
            <a:r>
              <a:rPr lang="en-US" dirty="0"/>
              <a:t>() to compare the absolute values of diff and tolerance in a single statement. That’s why you import </a:t>
            </a:r>
            <a:r>
              <a:rPr lang="en-US" dirty="0" err="1"/>
              <a:t>numpy</a:t>
            </a:r>
            <a:r>
              <a:rPr lang="en-US" dirty="0"/>
              <a:t> on line 1.</a:t>
            </a:r>
            <a:endParaRPr lang="ar-PS" dirty="0"/>
          </a:p>
        </p:txBody>
      </p:sp>
    </p:spTree>
    <p:extLst>
      <p:ext uri="{BB962C8B-B14F-4D97-AF65-F5344CB8AC3E}">
        <p14:creationId xmlns:p14="http://schemas.microsoft.com/office/powerpoint/2010/main" val="412084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Test the function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838200" y="1825625"/>
            <a:ext cx="11049000" cy="4351338"/>
          </a:xfrm>
        </p:spPr>
        <p:txBody>
          <a:bodyPr/>
          <a:lstStyle/>
          <a:p>
            <a:r>
              <a:rPr lang="en-US" dirty="0"/>
              <a:t>start with a small example and find the minimum of the function 𝐶 = 𝑣².</a:t>
            </a:r>
          </a:p>
          <a:p>
            <a:r>
              <a:rPr lang="en-US" dirty="0"/>
              <a:t>This function has only one independent variable (𝑣), and its gradient is the derivative 2𝑣. It’s a differentiable convex function, and the analytical way to find its minimum is straightforward. </a:t>
            </a:r>
          </a:p>
          <a:p>
            <a:r>
              <a:rPr lang="en-US" dirty="0"/>
              <a:t>However, in practice, analytical differentiation can be difficult or even impossible and is often approximated with numerical methods.</a:t>
            </a:r>
            <a:endParaRPr lang="ar-PS" dirty="0"/>
          </a:p>
        </p:txBody>
      </p:sp>
      <p:sp>
        <p:nvSpPr>
          <p:cNvPr id="6" name="TextBox 5">
            <a:extLst>
              <a:ext uri="{FF2B5EF4-FFF2-40B4-BE49-F238E27FC236}">
                <a16:creationId xmlns:a16="http://schemas.microsoft.com/office/drawing/2014/main" id="{229E4A29-2808-45B1-B498-671C55EBB4E6}"/>
              </a:ext>
            </a:extLst>
          </p:cNvPr>
          <p:cNvSpPr txBox="1"/>
          <p:nvPr/>
        </p:nvSpPr>
        <p:spPr>
          <a:xfrm>
            <a:off x="1134979" y="4676993"/>
            <a:ext cx="9922042" cy="1384995"/>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=0.2)</a:t>
            </a:r>
          </a:p>
          <a:p>
            <a:r>
              <a:rPr lang="en-US" sz="2800" dirty="0"/>
              <a:t>2.210739197207331e-06</a:t>
            </a:r>
          </a:p>
        </p:txBody>
      </p:sp>
    </p:spTree>
    <p:extLst>
      <p:ext uri="{BB962C8B-B14F-4D97-AF65-F5344CB8AC3E}">
        <p14:creationId xmlns:p14="http://schemas.microsoft.com/office/powerpoint/2010/main" val="3861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9061-2975-6CDF-4164-05BFBFE12360}"/>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Basic Gradient Descent Algorithm</a:t>
            </a:r>
            <a:endParaRPr lang="en-US" dirty="0"/>
          </a:p>
        </p:txBody>
      </p:sp>
      <p:sp>
        <p:nvSpPr>
          <p:cNvPr id="3" name="Content Placeholder 2">
            <a:extLst>
              <a:ext uri="{FF2B5EF4-FFF2-40B4-BE49-F238E27FC236}">
                <a16:creationId xmlns:a16="http://schemas.microsoft.com/office/drawing/2014/main" id="{F07CF486-0831-B3AD-24F3-1FB50FF3DADE}"/>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a:t>
            </a:r>
            <a:r>
              <a:rPr lang="en-US" b="0" i="0" u="none" strike="noStrike" dirty="0">
                <a:solidFill>
                  <a:srgbClr val="619CCD"/>
                </a:solidFill>
                <a:effectLst/>
                <a:latin typeface="source sans pro" panose="020B0503030403020204" pitchFamily="34" charset="0"/>
                <a:hlinkClick r:id="rId2"/>
              </a:rPr>
              <a:t>gradient descent algorithm</a:t>
            </a:r>
            <a:r>
              <a:rPr lang="en-US" b="0" i="0" dirty="0">
                <a:solidFill>
                  <a:srgbClr val="222222"/>
                </a:solidFill>
                <a:effectLst/>
                <a:latin typeface="source sans pro" panose="020B0503030403020204" pitchFamily="34" charset="0"/>
              </a:rPr>
              <a:t> is an approximate and iterative method for </a:t>
            </a:r>
            <a:r>
              <a:rPr lang="en-US" b="0" i="0" u="none" strike="noStrike" dirty="0">
                <a:solidFill>
                  <a:srgbClr val="619CCD"/>
                </a:solidFill>
                <a:effectLst/>
                <a:latin typeface="source sans pro" panose="020B0503030403020204" pitchFamily="34" charset="0"/>
                <a:hlinkClick r:id="rId3"/>
              </a:rPr>
              <a:t>mathematical optimization</a:t>
            </a:r>
            <a:r>
              <a:rPr lang="en-US" b="0" i="0" dirty="0">
                <a:solidFill>
                  <a:srgbClr val="222222"/>
                </a:solidFill>
                <a:effectLst/>
                <a:latin typeface="source sans pro" panose="020B0503030403020204" pitchFamily="34" charset="0"/>
              </a:rPr>
              <a:t>. You can use it to approach the minimum of any </a:t>
            </a:r>
            <a:r>
              <a:rPr lang="en-US" b="0" i="0" u="none" strike="noStrike" dirty="0">
                <a:solidFill>
                  <a:srgbClr val="619CCD"/>
                </a:solidFill>
                <a:effectLst/>
                <a:latin typeface="source sans pro" panose="020B0503030403020204" pitchFamily="34" charset="0"/>
                <a:hlinkClick r:id="rId4"/>
              </a:rPr>
              <a:t>differentiable function</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Although gradient descent sometimes gets stuck in a </a:t>
            </a:r>
            <a:r>
              <a:rPr lang="en-US" b="0" i="0" u="none" strike="noStrike" dirty="0">
                <a:solidFill>
                  <a:srgbClr val="619CCD"/>
                </a:solidFill>
                <a:effectLst/>
                <a:latin typeface="source sans pro" panose="020B0503030403020204" pitchFamily="34" charset="0"/>
                <a:hlinkClick r:id="rId5"/>
              </a:rPr>
              <a:t>local minimum</a:t>
            </a:r>
            <a:r>
              <a:rPr lang="en-US" b="0" i="0" dirty="0">
                <a:solidFill>
                  <a:srgbClr val="222222"/>
                </a:solidFill>
                <a:effectLst/>
                <a:latin typeface="source sans pro" panose="020B0503030403020204" pitchFamily="34" charset="0"/>
              </a:rPr>
              <a:t> or a </a:t>
            </a:r>
            <a:r>
              <a:rPr lang="en-US" b="0" i="0" u="none" strike="noStrike" dirty="0">
                <a:solidFill>
                  <a:srgbClr val="619CCD"/>
                </a:solidFill>
                <a:effectLst/>
                <a:latin typeface="source sans pro" panose="020B0503030403020204" pitchFamily="34" charset="0"/>
                <a:hlinkClick r:id="rId6"/>
              </a:rPr>
              <a:t>saddle point</a:t>
            </a:r>
            <a:r>
              <a:rPr lang="en-US" b="0" i="0" dirty="0">
                <a:solidFill>
                  <a:srgbClr val="222222"/>
                </a:solidFill>
                <a:effectLst/>
                <a:latin typeface="source sans pro" panose="020B0503030403020204" pitchFamily="34" charset="0"/>
              </a:rPr>
              <a:t> instead of finding the global minimum, it’s widely used in practice.</a:t>
            </a:r>
            <a:endParaRPr lang="en-US" dirty="0">
              <a:solidFill>
                <a:srgbClr val="222222"/>
              </a:solidFill>
              <a:latin typeface="source sans pro" panose="020B0503030403020204" pitchFamily="34" charset="0"/>
            </a:endParaRPr>
          </a:p>
          <a:p>
            <a:r>
              <a:rPr lang="en-US" b="0" i="0" u="none" strike="noStrike" dirty="0">
                <a:solidFill>
                  <a:srgbClr val="619CCD"/>
                </a:solidFill>
                <a:effectLst/>
                <a:latin typeface="source sans pro" panose="020B0503030403020204" pitchFamily="34" charset="0"/>
                <a:hlinkClick r:id="rId7"/>
              </a:rPr>
              <a:t>machine learning</a:t>
            </a:r>
            <a:r>
              <a:rPr lang="en-US" b="0" i="0" dirty="0">
                <a:solidFill>
                  <a:srgbClr val="222222"/>
                </a:solidFill>
                <a:effectLst/>
                <a:latin typeface="source sans pro" panose="020B0503030403020204" pitchFamily="34" charset="0"/>
              </a:rPr>
              <a:t> methods often apply it internally to optimize model parameters. For example, neural networks find </a:t>
            </a:r>
            <a:r>
              <a:rPr lang="en-US" b="0" i="0" u="none" strike="noStrike" dirty="0">
                <a:solidFill>
                  <a:srgbClr val="619CCD"/>
                </a:solidFill>
                <a:effectLst/>
                <a:latin typeface="source sans pro" panose="020B0503030403020204" pitchFamily="34" charset="0"/>
                <a:hlinkClick r:id="rId8"/>
              </a:rPr>
              <a:t>weights and biases</a:t>
            </a:r>
            <a:r>
              <a:rPr lang="en-US" b="0" i="0" dirty="0">
                <a:solidFill>
                  <a:srgbClr val="222222"/>
                </a:solidFill>
                <a:effectLst/>
                <a:latin typeface="source sans pro" panose="020B0503030403020204" pitchFamily="34" charset="0"/>
              </a:rPr>
              <a:t> with gradient descent.</a:t>
            </a:r>
            <a:endParaRPr lang="en-US" dirty="0"/>
          </a:p>
        </p:txBody>
      </p:sp>
    </p:spTree>
    <p:extLst>
      <p:ext uri="{BB962C8B-B14F-4D97-AF65-F5344CB8AC3E}">
        <p14:creationId xmlns:p14="http://schemas.microsoft.com/office/powerpoint/2010/main" val="343169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18255"/>
            <a:ext cx="10515600" cy="1325563"/>
          </a:xfrm>
        </p:spPr>
        <p:txBody>
          <a:bodyPr/>
          <a:lstStyle/>
          <a:p>
            <a:r>
              <a:rPr lang="en-US" dirty="0"/>
              <a:t>Test the function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88758" y="1343818"/>
            <a:ext cx="4805661" cy="5281571"/>
          </a:xfrm>
        </p:spPr>
        <p:txBody>
          <a:bodyPr>
            <a:normAutofit fontScale="92500" lnSpcReduction="20000"/>
          </a:bodyPr>
          <a:lstStyle/>
          <a:p>
            <a:r>
              <a:rPr lang="en-US" dirty="0"/>
              <a:t>You use the lambda function lambda v: 2 * v to provide the gradient of 𝑣². You start from the value 10.0 and set the learning rate to 0.2. </a:t>
            </a:r>
          </a:p>
          <a:p>
            <a:r>
              <a:rPr lang="en-US" dirty="0"/>
              <a:t>You get a result that’s very close to zero, which is the correct minimum.</a:t>
            </a:r>
          </a:p>
          <a:p>
            <a:r>
              <a:rPr lang="en-US" b="0" i="0" dirty="0">
                <a:solidFill>
                  <a:srgbClr val="222222"/>
                </a:solidFill>
                <a:effectLst/>
                <a:latin typeface="source sans pro" panose="020B0503030403020204" pitchFamily="34" charset="0"/>
              </a:rPr>
              <a:t>You start from the rightmost green dot (𝑣 = 10) and move toward the minimum (𝑣 = 0). The updates are larger at first because the value of the gradient (and slope) is higher. As you approach the minimum, they become lower.</a:t>
            </a:r>
            <a:endParaRPr lang="ar-PS" dirty="0"/>
          </a:p>
        </p:txBody>
      </p:sp>
      <p:pic>
        <p:nvPicPr>
          <p:cNvPr id="6146" name="Picture 2">
            <a:extLst>
              <a:ext uri="{FF2B5EF4-FFF2-40B4-BE49-F238E27FC236}">
                <a16:creationId xmlns:a16="http://schemas.microsoft.com/office/drawing/2014/main" id="{E49742C6-E6D3-409D-A1F3-C46F0440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419" y="1343818"/>
            <a:ext cx="7097581" cy="461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47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The learning rate is a very important parameter of the algorithm. Different learning rate values can significantly affect the behavior of gradient descent. Consider the previous example, but with a learning rate of 0.8 instead of 0.2</a:t>
            </a:r>
            <a:endParaRPr lang="ar-PS" dirty="0"/>
          </a:p>
        </p:txBody>
      </p:sp>
      <p:sp>
        <p:nvSpPr>
          <p:cNvPr id="6" name="TextBox 5">
            <a:extLst>
              <a:ext uri="{FF2B5EF4-FFF2-40B4-BE49-F238E27FC236}">
                <a16:creationId xmlns:a16="http://schemas.microsoft.com/office/drawing/2014/main" id="{6A78CE0F-7A02-4085-B1E4-D2DC740A7779}"/>
              </a:ext>
            </a:extLst>
          </p:cNvPr>
          <p:cNvSpPr txBox="1"/>
          <p:nvPr/>
        </p:nvSpPr>
        <p:spPr>
          <a:xfrm>
            <a:off x="1018673" y="3429000"/>
            <a:ext cx="10659979"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2 * v, start=10.0, </a:t>
            </a:r>
            <a:r>
              <a:rPr lang="en-US" sz="3200" dirty="0" err="1"/>
              <a:t>learn_rate</a:t>
            </a:r>
            <a:r>
              <a:rPr lang="en-US" sz="3200" dirty="0"/>
              <a:t>=0.8)</a:t>
            </a:r>
          </a:p>
          <a:p>
            <a:r>
              <a:rPr lang="en-US" sz="3200" dirty="0"/>
              <a:t>-4.77519666596786e-07</a:t>
            </a:r>
          </a:p>
        </p:txBody>
      </p:sp>
    </p:spTree>
    <p:extLst>
      <p:ext uri="{BB962C8B-B14F-4D97-AF65-F5344CB8AC3E}">
        <p14:creationId xmlns:p14="http://schemas.microsoft.com/office/powerpoint/2010/main" val="65360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629652" y="0"/>
            <a:ext cx="10515600" cy="905711"/>
          </a:xfrm>
        </p:spPr>
        <p:txBody>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35368" y="905712"/>
            <a:ext cx="4015790" cy="5735720"/>
          </a:xfrm>
        </p:spPr>
        <p:txBody>
          <a:bodyPr>
            <a:normAutofit fontScale="92500" lnSpcReduction="10000"/>
          </a:bodyPr>
          <a:lstStyle/>
          <a:p>
            <a:r>
              <a:rPr lang="en-US" dirty="0"/>
              <a:t>You get another solution that’s very close to zero, but the internal behavior of the algorithm is different. </a:t>
            </a:r>
          </a:p>
          <a:p>
            <a:r>
              <a:rPr lang="en-US" dirty="0"/>
              <a:t>This is what happens with the value of 𝑣 through the iterations</a:t>
            </a:r>
          </a:p>
          <a:p>
            <a:r>
              <a:rPr lang="en-US" b="0" i="0" dirty="0">
                <a:solidFill>
                  <a:srgbClr val="222222"/>
                </a:solidFill>
                <a:effectLst/>
                <a:latin typeface="source sans pro" panose="020B0503030403020204" pitchFamily="34" charset="0"/>
              </a:rPr>
              <a:t>you again start with 𝑣 = 10, but because of the high learning rate, you get a large change in 𝑣 that passes to the other side of the optimum and becomes −6. It crosses zero a few more times before settling near it.</a:t>
            </a:r>
            <a:endParaRPr lang="en-US" dirty="0"/>
          </a:p>
          <a:p>
            <a:endParaRPr lang="en-US" dirty="0"/>
          </a:p>
          <a:p>
            <a:endParaRPr lang="ar-PS" dirty="0"/>
          </a:p>
        </p:txBody>
      </p:sp>
      <p:pic>
        <p:nvPicPr>
          <p:cNvPr id="8194" name="Picture 2">
            <a:extLst>
              <a:ext uri="{FF2B5EF4-FFF2-40B4-BE49-F238E27FC236}">
                <a16:creationId xmlns:a16="http://schemas.microsoft.com/office/drawing/2014/main" id="{D108F25C-B6DD-4417-A8C7-B475192C7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7557" y="1397000"/>
            <a:ext cx="78390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9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Small learning rates can result in very slow convergence. </a:t>
            </a:r>
          </a:p>
          <a:p>
            <a:r>
              <a:rPr lang="en-US" dirty="0"/>
              <a:t>If the number of iterations is limited, then the algorithm may return before the minimum is found. Otherwise, the whole process might take an unacceptably large amount of time. To illustrate this, run </a:t>
            </a:r>
            <a:r>
              <a:rPr lang="en-US" dirty="0" err="1"/>
              <a:t>gradient_descent</a:t>
            </a:r>
            <a:r>
              <a:rPr lang="en-US" dirty="0"/>
              <a:t>() again, this time with a much smaller learning rate of 0.005</a:t>
            </a:r>
            <a:endParaRPr lang="ar-PS" dirty="0"/>
          </a:p>
        </p:txBody>
      </p:sp>
    </p:spTree>
    <p:extLst>
      <p:ext uri="{BB962C8B-B14F-4D97-AF65-F5344CB8AC3E}">
        <p14:creationId xmlns:p14="http://schemas.microsoft.com/office/powerpoint/2010/main" val="70229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4C9092-94D9-4329-A252-514C216FD29F}"/>
              </a:ext>
            </a:extLst>
          </p:cNvPr>
          <p:cNvSpPr txBox="1"/>
          <p:nvPr/>
        </p:nvSpPr>
        <p:spPr>
          <a:xfrm>
            <a:off x="741947" y="144339"/>
            <a:ext cx="10162674"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2 * v, start=10.0, </a:t>
            </a:r>
            <a:r>
              <a:rPr lang="en-US" sz="3200" dirty="0" err="1"/>
              <a:t>learn_rate</a:t>
            </a:r>
            <a:r>
              <a:rPr lang="en-US" sz="3200" dirty="0"/>
              <a:t>=0.005)</a:t>
            </a:r>
          </a:p>
          <a:p>
            <a:r>
              <a:rPr lang="en-US" sz="3200" dirty="0"/>
              <a:t>6.050060671375367</a:t>
            </a:r>
          </a:p>
        </p:txBody>
      </p:sp>
      <p:pic>
        <p:nvPicPr>
          <p:cNvPr id="10243" name="Picture 3">
            <a:extLst>
              <a:ext uri="{FF2B5EF4-FFF2-40B4-BE49-F238E27FC236}">
                <a16:creationId xmlns:a16="http://schemas.microsoft.com/office/drawing/2014/main" id="{2FCC2CCD-2633-40BE-847A-C00CBAA8B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905" y="1963685"/>
            <a:ext cx="7529011" cy="48943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2F898E5-5401-436F-81BA-0F4A4C36FD22}"/>
              </a:ext>
            </a:extLst>
          </p:cNvPr>
          <p:cNvSpPr txBox="1"/>
          <p:nvPr/>
        </p:nvSpPr>
        <p:spPr>
          <a:xfrm>
            <a:off x="141620" y="1784715"/>
            <a:ext cx="4203285" cy="5016758"/>
          </a:xfrm>
          <a:prstGeom prst="rect">
            <a:avLst/>
          </a:prstGeom>
          <a:noFill/>
          <a:ln>
            <a:solidFill>
              <a:schemeClr val="accent1"/>
            </a:solidFill>
          </a:ln>
        </p:spPr>
        <p:txBody>
          <a:bodyPr wrap="square">
            <a:spAutoFit/>
          </a:bodyPr>
          <a:lstStyle/>
          <a:p>
            <a:pPr marL="457200" indent="-457200">
              <a:buFont typeface="Arial" panose="020B0604020202020204" pitchFamily="34" charset="0"/>
              <a:buChar char="•"/>
            </a:pPr>
            <a:r>
              <a:rPr lang="en-US" sz="3200" dirty="0"/>
              <a:t>The result is now 6.05, which is nowhere near the true minimum of zero. </a:t>
            </a:r>
          </a:p>
          <a:p>
            <a:pPr marL="457200" indent="-457200">
              <a:buFont typeface="Arial" panose="020B0604020202020204" pitchFamily="34" charset="0"/>
              <a:buChar char="•"/>
            </a:pPr>
            <a:r>
              <a:rPr lang="en-US" sz="3200" dirty="0"/>
              <a:t>This is because the changes in the vector are very small due to the small learning rate</a:t>
            </a:r>
          </a:p>
        </p:txBody>
      </p:sp>
    </p:spTree>
    <p:extLst>
      <p:ext uri="{BB962C8B-B14F-4D97-AF65-F5344CB8AC3E}">
        <p14:creationId xmlns:p14="http://schemas.microsoft.com/office/powerpoint/2010/main" val="132995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0"/>
            <a:ext cx="10515600" cy="709696"/>
          </a:xfrm>
        </p:spPr>
        <p:txBody>
          <a:bodyPr/>
          <a:lstStyle/>
          <a:p>
            <a:r>
              <a:rPr lang="en-US" dirty="0"/>
              <a:t>Learning Rate Impact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40632" y="709696"/>
            <a:ext cx="11951368" cy="5467267"/>
          </a:xfrm>
        </p:spPr>
        <p:txBody>
          <a:bodyPr/>
          <a:lstStyle/>
          <a:p>
            <a:r>
              <a:rPr lang="en-US" dirty="0"/>
              <a:t>The search process starts at 𝑣 = 10 as before, but it can’t reach zero in fifty iterations. However, with a hundred iterations, the error will be much smaller, and with a thousand iterations, you’ll be very close to zero</a:t>
            </a:r>
          </a:p>
          <a:p>
            <a:endParaRPr lang="en-US" dirty="0"/>
          </a:p>
          <a:p>
            <a:endParaRPr lang="ar-PS" dirty="0"/>
          </a:p>
        </p:txBody>
      </p:sp>
      <p:sp>
        <p:nvSpPr>
          <p:cNvPr id="6" name="TextBox 5">
            <a:extLst>
              <a:ext uri="{FF2B5EF4-FFF2-40B4-BE49-F238E27FC236}">
                <a16:creationId xmlns:a16="http://schemas.microsoft.com/office/drawing/2014/main" id="{9B3C0441-987C-4BB0-A13E-4F001E402CA6}"/>
              </a:ext>
            </a:extLst>
          </p:cNvPr>
          <p:cNvSpPr txBox="1"/>
          <p:nvPr/>
        </p:nvSpPr>
        <p:spPr>
          <a:xfrm>
            <a:off x="481263" y="2242907"/>
            <a:ext cx="11229474" cy="3970318"/>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=100)</a:t>
            </a:r>
          </a:p>
          <a:p>
            <a:r>
              <a:rPr lang="en-US" sz="2800" dirty="0"/>
              <a:t>3.660323412732294</a:t>
            </a:r>
          </a:p>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=1000)</a:t>
            </a:r>
          </a:p>
          <a:p>
            <a:r>
              <a:rPr lang="en-US" sz="2800" dirty="0"/>
              <a:t>0.0004317124741065828</a:t>
            </a:r>
          </a:p>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=2000)</a:t>
            </a:r>
          </a:p>
          <a:p>
            <a:r>
              <a:rPr lang="en-US" sz="2800" dirty="0"/>
              <a:t>9.952518849647663e-05</a:t>
            </a:r>
          </a:p>
        </p:txBody>
      </p:sp>
    </p:spTree>
    <p:extLst>
      <p:ext uri="{BB962C8B-B14F-4D97-AF65-F5344CB8AC3E}">
        <p14:creationId xmlns:p14="http://schemas.microsoft.com/office/powerpoint/2010/main" val="258023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Local minima / saddle points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Nonconvex functions might have local minima or saddle points where the algorithm can get trapped. In such situations, your choice of learning rate or starting point can make the difference between finding a local minimum and finding the global minimum.</a:t>
            </a:r>
          </a:p>
          <a:p>
            <a:r>
              <a:rPr lang="en-US" dirty="0"/>
              <a:t>Consider the function 𝑣⁴ - 5𝑣² - 3𝑣. It has a global minimum in 𝑣 ≈ 1.7 and a local minimum in 𝑣 ≈ −1.42. The gradient of this function is 4𝑣³ − 10𝑣 − 3. </a:t>
            </a:r>
          </a:p>
          <a:p>
            <a:endParaRPr lang="en-US" dirty="0"/>
          </a:p>
          <a:p>
            <a:endParaRPr lang="ar-PS" dirty="0"/>
          </a:p>
        </p:txBody>
      </p:sp>
    </p:spTree>
    <p:extLst>
      <p:ext uri="{BB962C8B-B14F-4D97-AF65-F5344CB8AC3E}">
        <p14:creationId xmlns:p14="http://schemas.microsoft.com/office/powerpoint/2010/main" val="845002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FA5797-AEF1-4CA7-AA84-A8DBF9AAE6EC}"/>
              </a:ext>
            </a:extLst>
          </p:cNvPr>
          <p:cNvSpPr txBox="1"/>
          <p:nvPr/>
        </p:nvSpPr>
        <p:spPr>
          <a:xfrm>
            <a:off x="200526" y="79483"/>
            <a:ext cx="11790947"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4 * v**3 - 10 * v - 3, start=0,  </a:t>
            </a:r>
            <a:r>
              <a:rPr lang="en-US" sz="3200" dirty="0" err="1"/>
              <a:t>learn_rate</a:t>
            </a:r>
            <a:r>
              <a:rPr lang="en-US" sz="3200" dirty="0"/>
              <a:t>=0.2)</a:t>
            </a:r>
          </a:p>
          <a:p>
            <a:r>
              <a:rPr lang="en-US" sz="3200" dirty="0"/>
              <a:t>-1.4207567437458342</a:t>
            </a:r>
          </a:p>
        </p:txBody>
      </p:sp>
      <p:pic>
        <p:nvPicPr>
          <p:cNvPr id="13315" name="Picture 3">
            <a:extLst>
              <a:ext uri="{FF2B5EF4-FFF2-40B4-BE49-F238E27FC236}">
                <a16:creationId xmlns:a16="http://schemas.microsoft.com/office/drawing/2014/main" id="{7557615B-A3A7-43CC-A2DC-9AE49E260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525" y="1745396"/>
            <a:ext cx="7594475" cy="49368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38C087-8B47-43EF-BB70-660D7690D306}"/>
              </a:ext>
            </a:extLst>
          </p:cNvPr>
          <p:cNvSpPr txBox="1"/>
          <p:nvPr/>
        </p:nvSpPr>
        <p:spPr>
          <a:xfrm>
            <a:off x="200526" y="2136339"/>
            <a:ext cx="4396999" cy="4154984"/>
          </a:xfrm>
          <a:prstGeom prst="rect">
            <a:avLst/>
          </a:prstGeom>
          <a:noFill/>
        </p:spPr>
        <p:txBody>
          <a:bodyPr wrap="square">
            <a:spAutoFit/>
          </a:bodyPr>
          <a:lstStyle/>
          <a:p>
            <a:pPr marL="342900" indent="-342900">
              <a:buFont typeface="Arial" panose="020B0604020202020204" pitchFamily="34" charset="0"/>
              <a:buChar char="•"/>
            </a:pPr>
            <a:r>
              <a:rPr lang="en-US" sz="2400" dirty="0"/>
              <a:t>You started at zero this time, and the algorithm ended near the local minimum. </a:t>
            </a:r>
          </a:p>
          <a:p>
            <a:pPr marL="342900" indent="-342900">
              <a:buFont typeface="Arial" panose="020B0604020202020204" pitchFamily="34" charset="0"/>
              <a:buChar char="•"/>
            </a:pPr>
            <a:r>
              <a:rPr lang="en-US" sz="2400" dirty="0"/>
              <a:t>During the first two iterations, your vector was moving toward the global minimum, but then it crossed to the opposite side and stayed trapped in the local minimum. </a:t>
            </a:r>
          </a:p>
          <a:p>
            <a:pPr marL="342900" indent="-342900">
              <a:buFont typeface="Arial" panose="020B0604020202020204" pitchFamily="34" charset="0"/>
              <a:buChar char="•"/>
            </a:pPr>
            <a:r>
              <a:rPr lang="en-US" sz="2400" dirty="0"/>
              <a:t>You can prevent this with a smaller learning rate</a:t>
            </a:r>
          </a:p>
        </p:txBody>
      </p:sp>
    </p:spTree>
    <p:extLst>
      <p:ext uri="{BB962C8B-B14F-4D97-AF65-F5344CB8AC3E}">
        <p14:creationId xmlns:p14="http://schemas.microsoft.com/office/powerpoint/2010/main" val="1745962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55826-97B8-4810-AB6F-4C4F430AE889}"/>
              </a:ext>
            </a:extLst>
          </p:cNvPr>
          <p:cNvSpPr txBox="1"/>
          <p:nvPr/>
        </p:nvSpPr>
        <p:spPr>
          <a:xfrm>
            <a:off x="200526" y="79483"/>
            <a:ext cx="11790947"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4 * v**3 - 10 * v - 3, start=0,  </a:t>
            </a:r>
            <a:r>
              <a:rPr lang="en-US" sz="3200" dirty="0" err="1"/>
              <a:t>learn_rate</a:t>
            </a:r>
            <a:r>
              <a:rPr lang="en-US" sz="3200" dirty="0"/>
              <a:t>=0.1)</a:t>
            </a:r>
          </a:p>
          <a:p>
            <a:r>
              <a:rPr lang="en-US" sz="3200" dirty="0"/>
              <a:t>-1.4207567437458342</a:t>
            </a:r>
          </a:p>
        </p:txBody>
      </p:sp>
      <p:pic>
        <p:nvPicPr>
          <p:cNvPr id="14338" name="Picture 2">
            <a:extLst>
              <a:ext uri="{FF2B5EF4-FFF2-40B4-BE49-F238E27FC236}">
                <a16:creationId xmlns:a16="http://schemas.microsoft.com/office/drawing/2014/main" id="{5D4B4B68-1EED-40D0-B564-628676B64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838" y="1842335"/>
            <a:ext cx="6936162" cy="45089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9F328E-4579-4B43-9651-F91B57453011}"/>
              </a:ext>
            </a:extLst>
          </p:cNvPr>
          <p:cNvSpPr txBox="1"/>
          <p:nvPr/>
        </p:nvSpPr>
        <p:spPr>
          <a:xfrm>
            <a:off x="0" y="1919131"/>
            <a:ext cx="5255838" cy="4508927"/>
          </a:xfrm>
          <a:prstGeom prst="rect">
            <a:avLst/>
          </a:prstGeom>
          <a:noFill/>
        </p:spPr>
        <p:txBody>
          <a:bodyPr wrap="square">
            <a:spAutoFit/>
          </a:bodyPr>
          <a:lstStyle/>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A lower learning rate prevents the vector from making large jumps, and in this case, the vector remains closer to the global optimum.</a:t>
            </a:r>
          </a:p>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Adjusting the learning rate is tricky. You can’t know the best value in advance. There are many techniques and heuristics that try to help with this. In addition, machine learning practitioners often tune the learning rate during model selection and evaluation.</a:t>
            </a:r>
          </a:p>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Besides the learning rate, the starting point can affect the solution significantly, especially with nonconvex functions.</a:t>
            </a:r>
          </a:p>
        </p:txBody>
      </p:sp>
    </p:spTree>
    <p:extLst>
      <p:ext uri="{BB962C8B-B14F-4D97-AF65-F5344CB8AC3E}">
        <p14:creationId xmlns:p14="http://schemas.microsoft.com/office/powerpoint/2010/main" val="1254834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Application of the Gradient Descent Algorithm</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 Gradient Decent can be used in real-life machine learning problems like linear regression. </a:t>
            </a:r>
          </a:p>
          <a:p>
            <a:r>
              <a:rPr lang="en-US" dirty="0"/>
              <a:t>We’ll modify the code of </a:t>
            </a:r>
            <a:r>
              <a:rPr lang="en-US" dirty="0" err="1"/>
              <a:t>gradient_descent</a:t>
            </a:r>
            <a:r>
              <a:rPr lang="en-US" dirty="0"/>
              <a:t>() because we need the data from the observations to calculate the gradient.</a:t>
            </a:r>
            <a:endParaRPr lang="ar-PS" dirty="0"/>
          </a:p>
        </p:txBody>
      </p:sp>
    </p:spTree>
    <p:extLst>
      <p:ext uri="{BB962C8B-B14F-4D97-AF65-F5344CB8AC3E}">
        <p14:creationId xmlns:p14="http://schemas.microsoft.com/office/powerpoint/2010/main" val="67805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86A6-EB92-73A8-2C9A-C222137AB64E}"/>
              </a:ext>
            </a:extLst>
          </p:cNvPr>
          <p:cNvSpPr>
            <a:spLocks noGrp="1"/>
          </p:cNvSpPr>
          <p:nvPr>
            <p:ph type="title"/>
          </p:nvPr>
        </p:nvSpPr>
        <p:spPr>
          <a:xfrm>
            <a:off x="838200" y="0"/>
            <a:ext cx="10515600" cy="1325563"/>
          </a:xfrm>
        </p:spPr>
        <p:txBody>
          <a:bodyPr/>
          <a:lstStyle/>
          <a:p>
            <a:r>
              <a:rPr lang="en-US" dirty="0"/>
              <a:t>local and global minima</a:t>
            </a:r>
          </a:p>
        </p:txBody>
      </p:sp>
      <p:pic>
        <p:nvPicPr>
          <p:cNvPr id="1026" name="Picture 2" descr="Maxima and minima - Wikipedia">
            <a:extLst>
              <a:ext uri="{FF2B5EF4-FFF2-40B4-BE49-F238E27FC236}">
                <a16:creationId xmlns:a16="http://schemas.microsoft.com/office/drawing/2014/main" id="{39EFD4F3-747B-313E-D331-51FC5A1C1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9" y="776110"/>
            <a:ext cx="7602361" cy="608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442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0"/>
            <a:ext cx="10515600" cy="1325563"/>
          </a:xfrm>
        </p:spPr>
        <p:txBody>
          <a:bodyPr>
            <a:normAutofit/>
          </a:bodyPr>
          <a:lstStyle/>
          <a:p>
            <a:r>
              <a:rPr lang="en-US" b="0" i="0" dirty="0">
                <a:solidFill>
                  <a:srgbClr val="222222"/>
                </a:solidFill>
                <a:effectLst/>
                <a:latin typeface="source sans pro" panose="020B0503030403020204" pitchFamily="34" charset="0"/>
              </a:rPr>
              <a:t>Short Examples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22582" y="971730"/>
            <a:ext cx="11746835" cy="4351338"/>
          </a:xfrm>
        </p:spPr>
        <p:txBody>
          <a:bodyPr/>
          <a:lstStyle/>
          <a:p>
            <a:r>
              <a:rPr lang="en-US" dirty="0"/>
              <a:t>First, you’ll apply </a:t>
            </a:r>
            <a:r>
              <a:rPr lang="en-US" dirty="0" err="1"/>
              <a:t>gradient_descent</a:t>
            </a:r>
            <a:r>
              <a:rPr lang="en-US" dirty="0"/>
              <a:t>() to another one-dimensional problem. </a:t>
            </a:r>
          </a:p>
          <a:p>
            <a:r>
              <a:rPr lang="en-US" dirty="0"/>
              <a:t>Take the function 𝑣 − log(𝑣). The gradient of this function is 1 − 1/𝑣. With this information, you can find its minimum</a:t>
            </a:r>
            <a:endParaRPr lang="ar-PS" dirty="0"/>
          </a:p>
        </p:txBody>
      </p:sp>
      <p:sp>
        <p:nvSpPr>
          <p:cNvPr id="7" name="TextBox 6">
            <a:extLst>
              <a:ext uri="{FF2B5EF4-FFF2-40B4-BE49-F238E27FC236}">
                <a16:creationId xmlns:a16="http://schemas.microsoft.com/office/drawing/2014/main" id="{3C9F1FF5-3041-48E3-B7CA-EF6D191E0799}"/>
              </a:ext>
            </a:extLst>
          </p:cNvPr>
          <p:cNvSpPr txBox="1"/>
          <p:nvPr/>
        </p:nvSpPr>
        <p:spPr>
          <a:xfrm>
            <a:off x="483267" y="2951946"/>
            <a:ext cx="11225464" cy="954107"/>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(gradient=lambda v: 1 - 1 / v, start=2.5, </a:t>
            </a:r>
            <a:r>
              <a:rPr lang="en-US" sz="2800" dirty="0" err="1"/>
              <a:t>learn_rate</a:t>
            </a:r>
            <a:r>
              <a:rPr lang="en-US" sz="2800" dirty="0"/>
              <a:t>=0.5)</a:t>
            </a:r>
          </a:p>
          <a:p>
            <a:r>
              <a:rPr lang="en-US" sz="2800" dirty="0"/>
              <a:t>1.0000011077232125</a:t>
            </a:r>
          </a:p>
        </p:txBody>
      </p:sp>
      <p:sp>
        <p:nvSpPr>
          <p:cNvPr id="9" name="TextBox 8">
            <a:extLst>
              <a:ext uri="{FF2B5EF4-FFF2-40B4-BE49-F238E27FC236}">
                <a16:creationId xmlns:a16="http://schemas.microsoft.com/office/drawing/2014/main" id="{A37DA5F5-F6CF-4E24-AAD3-625BAB93CF12}"/>
              </a:ext>
            </a:extLst>
          </p:cNvPr>
          <p:cNvSpPr txBox="1"/>
          <p:nvPr/>
        </p:nvSpPr>
        <p:spPr>
          <a:xfrm>
            <a:off x="641685" y="2344093"/>
            <a:ext cx="9946104" cy="461665"/>
          </a:xfrm>
          <a:prstGeom prst="rect">
            <a:avLst/>
          </a:prstGeom>
          <a:noFill/>
        </p:spPr>
        <p:txBody>
          <a:bodyPr wrap="square">
            <a:spAutoFit/>
          </a:bodyPr>
          <a:lstStyle/>
          <a:p>
            <a:r>
              <a:rPr lang="en-US" sz="2400" dirty="0">
                <a:hlinkClick r:id="rId2"/>
              </a:rPr>
              <a:t>https://www.mathsisfun.com/calculus/derivatives-introduction.html</a:t>
            </a:r>
            <a:r>
              <a:rPr lang="en-US" sz="2400" dirty="0"/>
              <a:t> </a:t>
            </a:r>
          </a:p>
        </p:txBody>
      </p:sp>
      <p:pic>
        <p:nvPicPr>
          <p:cNvPr id="6" name="Picture 5">
            <a:extLst>
              <a:ext uri="{FF2B5EF4-FFF2-40B4-BE49-F238E27FC236}">
                <a16:creationId xmlns:a16="http://schemas.microsoft.com/office/drawing/2014/main" id="{7E39CF24-56AB-45A3-80C4-026FA110BE7B}"/>
              </a:ext>
            </a:extLst>
          </p:cNvPr>
          <p:cNvPicPr>
            <a:picLocks noChangeAspect="1"/>
          </p:cNvPicPr>
          <p:nvPr/>
        </p:nvPicPr>
        <p:blipFill>
          <a:blip r:embed="rId3"/>
          <a:stretch>
            <a:fillRect/>
          </a:stretch>
        </p:blipFill>
        <p:spPr>
          <a:xfrm>
            <a:off x="8995749" y="3942696"/>
            <a:ext cx="2712982" cy="2747764"/>
          </a:xfrm>
          <a:prstGeom prst="rect">
            <a:avLst/>
          </a:prstGeom>
        </p:spPr>
      </p:pic>
    </p:spTree>
    <p:extLst>
      <p:ext uri="{BB962C8B-B14F-4D97-AF65-F5344CB8AC3E}">
        <p14:creationId xmlns:p14="http://schemas.microsoft.com/office/powerpoint/2010/main" val="1110573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661737" y="0"/>
            <a:ext cx="10515600" cy="818147"/>
          </a:xfrm>
        </p:spPr>
        <p:txBody>
          <a:bodyPr/>
          <a:lstStyle/>
          <a:p>
            <a:r>
              <a:rPr lang="en-US" b="0" i="0" dirty="0">
                <a:solidFill>
                  <a:srgbClr val="222222"/>
                </a:solidFill>
                <a:effectLst/>
                <a:latin typeface="source sans pro" panose="020B0503030403020204" pitchFamily="34" charset="0"/>
              </a:rPr>
              <a:t> </a:t>
            </a:r>
            <a:r>
              <a:rPr lang="en-US" b="0" i="0" u="none" strike="noStrike" dirty="0">
                <a:solidFill>
                  <a:srgbClr val="619CCD"/>
                </a:solidFill>
                <a:effectLst/>
                <a:latin typeface="source sans pro" panose="020B0503030403020204" pitchFamily="34" charset="0"/>
                <a:hlinkClick r:id="rId2"/>
              </a:rPr>
              <a:t>𝑣₁² + 𝑣₂⁴</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517358" y="1057731"/>
            <a:ext cx="10515600" cy="818147"/>
          </a:xfrm>
        </p:spPr>
        <p:txBody>
          <a:bodyPr/>
          <a:lstStyle/>
          <a:p>
            <a:r>
              <a:rPr lang="en-US" b="0" i="0" dirty="0">
                <a:solidFill>
                  <a:srgbClr val="222222"/>
                </a:solidFill>
                <a:effectLst/>
                <a:latin typeface="source sans pro" panose="020B0503030403020204" pitchFamily="34" charset="0"/>
              </a:rPr>
              <a:t> </a:t>
            </a:r>
            <a:r>
              <a:rPr lang="en-US" b="0" i="0" u="none" strike="noStrike" dirty="0">
                <a:solidFill>
                  <a:srgbClr val="619CCD"/>
                </a:solidFill>
                <a:effectLst/>
                <a:latin typeface="source sans pro" panose="020B0503030403020204" pitchFamily="34" charset="0"/>
                <a:hlinkClick r:id="rId2"/>
              </a:rPr>
              <a:t>𝑣₁² + 𝑣₂⁴</a:t>
            </a:r>
            <a:r>
              <a:rPr lang="en-US" b="0" i="0" dirty="0">
                <a:solidFill>
                  <a:srgbClr val="222222"/>
                </a:solidFill>
                <a:effectLst/>
                <a:latin typeface="source sans pro" panose="020B0503030403020204" pitchFamily="34" charset="0"/>
              </a:rPr>
              <a:t> that has the gradient vector (2𝑣₁, 4𝑣₂³)</a:t>
            </a:r>
            <a:endParaRPr lang="ar-PS" dirty="0"/>
          </a:p>
        </p:txBody>
      </p:sp>
      <p:sp>
        <p:nvSpPr>
          <p:cNvPr id="8" name="TextBox 7">
            <a:extLst>
              <a:ext uri="{FF2B5EF4-FFF2-40B4-BE49-F238E27FC236}">
                <a16:creationId xmlns:a16="http://schemas.microsoft.com/office/drawing/2014/main" id="{3F91C901-0DD7-47EA-B743-B77C5D2F4F9C}"/>
              </a:ext>
            </a:extLst>
          </p:cNvPr>
          <p:cNvSpPr txBox="1"/>
          <p:nvPr/>
        </p:nvSpPr>
        <p:spPr>
          <a:xfrm>
            <a:off x="280736" y="1660016"/>
            <a:ext cx="11630527" cy="2062103"/>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a:t>
            </a:r>
            <a:r>
              <a:rPr lang="en-US" sz="3200" dirty="0" err="1"/>
              <a:t>np.array</a:t>
            </a:r>
            <a:r>
              <a:rPr lang="en-US" sz="3200" dirty="0"/>
              <a:t>([2 * v[0], 4 * v[1]**3]),</a:t>
            </a:r>
          </a:p>
          <a:p>
            <a:r>
              <a:rPr lang="en-US" sz="3200" dirty="0"/>
              <a:t>...     start=</a:t>
            </a:r>
            <a:r>
              <a:rPr lang="en-US" sz="3200" dirty="0" err="1"/>
              <a:t>np.array</a:t>
            </a:r>
            <a:r>
              <a:rPr lang="en-US" sz="3200" dirty="0"/>
              <a:t>([1.0, 1.0]), </a:t>
            </a:r>
            <a:r>
              <a:rPr lang="en-US" sz="3200" dirty="0" err="1"/>
              <a:t>learn_rate</a:t>
            </a:r>
            <a:r>
              <a:rPr lang="en-US" sz="3200" dirty="0"/>
              <a:t>=0.2, tolerance=1e-08)</a:t>
            </a:r>
          </a:p>
          <a:p>
            <a:r>
              <a:rPr lang="en-US" sz="3200" dirty="0"/>
              <a:t>array([8.08281277e-12, 9.75207120e-02])</a:t>
            </a:r>
          </a:p>
        </p:txBody>
      </p:sp>
      <p:sp>
        <p:nvSpPr>
          <p:cNvPr id="11" name="TextBox 10">
            <a:extLst>
              <a:ext uri="{FF2B5EF4-FFF2-40B4-BE49-F238E27FC236}">
                <a16:creationId xmlns:a16="http://schemas.microsoft.com/office/drawing/2014/main" id="{4B07C145-32E2-48D6-B547-B991C178B938}"/>
              </a:ext>
            </a:extLst>
          </p:cNvPr>
          <p:cNvSpPr txBox="1"/>
          <p:nvPr/>
        </p:nvSpPr>
        <p:spPr>
          <a:xfrm>
            <a:off x="280736" y="4563988"/>
            <a:ext cx="11349790" cy="1815882"/>
          </a:xfrm>
          <a:prstGeom prst="rect">
            <a:avLst/>
          </a:prstGeom>
          <a:noFill/>
          <a:ln>
            <a:solidFill>
              <a:schemeClr val="accent1"/>
            </a:solidFill>
          </a:ln>
        </p:spPr>
        <p:txBody>
          <a:bodyPr wrap="square">
            <a:spAutoFit/>
          </a:bodyPr>
          <a:lstStyle/>
          <a:p>
            <a:r>
              <a:rPr lang="en-US" sz="2800" dirty="0"/>
              <a:t>in this case, your gradient function returns an array, and the start value is an array, so you get an array as the result. The resulting values are almost equal to zero, so you can say that </a:t>
            </a:r>
            <a:r>
              <a:rPr lang="en-US" sz="2800" dirty="0" err="1"/>
              <a:t>gradient_descent</a:t>
            </a:r>
            <a:r>
              <a:rPr lang="en-US" sz="2800" dirty="0"/>
              <a:t>() correctly found that the minimum of this function is at 𝑣₁ = 𝑣₂ = 0.</a:t>
            </a:r>
          </a:p>
        </p:txBody>
      </p:sp>
    </p:spTree>
    <p:extLst>
      <p:ext uri="{BB962C8B-B14F-4D97-AF65-F5344CB8AC3E}">
        <p14:creationId xmlns:p14="http://schemas.microsoft.com/office/powerpoint/2010/main" val="3075791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Ordinary Least Squares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20843" y="1825625"/>
            <a:ext cx="11502190" cy="4351338"/>
          </a:xfrm>
        </p:spPr>
        <p:txBody>
          <a:bodyPr/>
          <a:lstStyle/>
          <a:p>
            <a:pPr algn="l"/>
            <a:r>
              <a:rPr lang="en-US" b="0" i="0" dirty="0">
                <a:solidFill>
                  <a:srgbClr val="222222"/>
                </a:solidFill>
                <a:effectLst/>
                <a:latin typeface="source sans pro" panose="020B0503030403020204" pitchFamily="34" charset="0"/>
              </a:rPr>
              <a:t>As you’ve already learned, linear regression and the </a:t>
            </a:r>
            <a:r>
              <a:rPr lang="en-US" b="0" i="0" u="none" strike="noStrike" dirty="0">
                <a:solidFill>
                  <a:srgbClr val="619CCD"/>
                </a:solidFill>
                <a:effectLst/>
                <a:latin typeface="source sans pro" panose="020B0503030403020204" pitchFamily="34" charset="0"/>
                <a:hlinkClick r:id="rId2"/>
              </a:rPr>
              <a:t>ordinary least squares method</a:t>
            </a:r>
            <a:r>
              <a:rPr lang="en-US" b="0" i="0" dirty="0">
                <a:solidFill>
                  <a:srgbClr val="222222"/>
                </a:solidFill>
                <a:effectLst/>
                <a:latin typeface="source sans pro" panose="020B0503030403020204" pitchFamily="34" charset="0"/>
              </a:rPr>
              <a:t> start with the observed values of the inputs 𝐱 = (𝑥₁, …, 𝑥ᵣ) and outputs 𝑦. They define a linear function 𝑓(𝐱) = 𝑏₀ + 𝑏₁𝑥₁ + ⋯ + 𝑏ᵣ𝑥ᵣ, which is as close as possible to 𝑦.</a:t>
            </a:r>
          </a:p>
          <a:p>
            <a:pPr algn="l"/>
            <a:r>
              <a:rPr lang="en-US" b="0" i="0" dirty="0">
                <a:solidFill>
                  <a:srgbClr val="222222"/>
                </a:solidFill>
                <a:effectLst/>
                <a:latin typeface="source sans pro" panose="020B0503030403020204" pitchFamily="34" charset="0"/>
              </a:rPr>
              <a:t>This is an optimization problem. It finds the values of weights 𝑏₀, 𝑏₁, …, 𝑏ᵣ that minimize the sum of squared residuals SSR = Σᵢ(𝑦ᵢ − 𝑓(𝐱ᵢ))² or the mean squared error MSE = SSR / 𝑛. Here, 𝑛 is the total number of observations and 𝑖 = 1, …, 𝑛.</a:t>
            </a:r>
          </a:p>
          <a:p>
            <a:pPr algn="l"/>
            <a:r>
              <a:rPr lang="en-US" b="0" i="0" dirty="0">
                <a:solidFill>
                  <a:srgbClr val="222222"/>
                </a:solidFill>
                <a:effectLst/>
                <a:latin typeface="source sans pro" panose="020B0503030403020204" pitchFamily="34" charset="0"/>
              </a:rPr>
              <a:t>You can also use the cost function 𝐶 = SSR / (2𝑛), which is mathematically more convenient than SSR or MSE.</a:t>
            </a:r>
          </a:p>
        </p:txBody>
      </p:sp>
    </p:spTree>
    <p:extLst>
      <p:ext uri="{BB962C8B-B14F-4D97-AF65-F5344CB8AC3E}">
        <p14:creationId xmlns:p14="http://schemas.microsoft.com/office/powerpoint/2010/main" val="3129786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199" y="0"/>
            <a:ext cx="10515600" cy="818147"/>
          </a:xfrm>
        </p:spPr>
        <p:txBody>
          <a:bodyPr/>
          <a:lstStyle/>
          <a:p>
            <a:r>
              <a:rPr lang="en-US" b="0" i="0" dirty="0">
                <a:solidFill>
                  <a:srgbClr val="222222"/>
                </a:solidFill>
                <a:effectLst/>
                <a:latin typeface="source sans pro" panose="020B0503030403020204" pitchFamily="34" charset="0"/>
              </a:rPr>
              <a:t>Ordinary Least Squares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88758" y="930442"/>
            <a:ext cx="11662610" cy="5246521"/>
          </a:xfrm>
        </p:spPr>
        <p:txBody>
          <a:bodyPr/>
          <a:lstStyle/>
          <a:p>
            <a:pPr algn="l"/>
            <a:r>
              <a:rPr lang="en-US" b="0" i="0" dirty="0">
                <a:solidFill>
                  <a:srgbClr val="222222"/>
                </a:solidFill>
                <a:effectLst/>
                <a:latin typeface="source sans pro" panose="020B0503030403020204" pitchFamily="34" charset="0"/>
              </a:rPr>
              <a:t>First, you need calculus to find the gradient of the cost function 𝐶 = </a:t>
            </a:r>
            <a:r>
              <a:rPr lang="el-GR" b="0" i="0" dirty="0">
                <a:solidFill>
                  <a:srgbClr val="222222"/>
                </a:solidFill>
                <a:effectLst/>
                <a:latin typeface="source sans pro" panose="020B0503030403020204" pitchFamily="34" charset="0"/>
              </a:rPr>
              <a:t>Σ</a:t>
            </a:r>
            <a:r>
              <a:rPr lang="en-US" b="0" i="0" dirty="0">
                <a:solidFill>
                  <a:srgbClr val="222222"/>
                </a:solidFill>
                <a:effectLst/>
                <a:latin typeface="source sans pro" panose="020B0503030403020204" pitchFamily="34" charset="0"/>
              </a:rPr>
              <a:t>ᵢ(𝑦ᵢ − 𝑏₀ − 𝑏₁𝑥ᵢ)² / (2𝑛). Since you have two decision variables, 𝑏₀ and 𝑏₁, the gradient ∇𝐶 is a vector with two components:</a:t>
            </a:r>
          </a:p>
          <a:p>
            <a:pPr lvl="1">
              <a:buFont typeface="+mj-lt"/>
              <a:buAutoNum type="arabicPeriod"/>
            </a:pPr>
            <a:r>
              <a:rPr lang="en-US" b="0" i="0" dirty="0">
                <a:solidFill>
                  <a:srgbClr val="222222"/>
                </a:solidFill>
                <a:effectLst/>
                <a:latin typeface="source sans pro" panose="020B0503030403020204" pitchFamily="34" charset="0"/>
              </a:rPr>
              <a:t>∂𝐶/∂𝑏₀ = (1/𝑛) </a:t>
            </a:r>
            <a:r>
              <a:rPr lang="el-GR" b="0" i="0" dirty="0">
                <a:solidFill>
                  <a:srgbClr val="222222"/>
                </a:solidFill>
                <a:effectLst/>
                <a:latin typeface="source sans pro" panose="020B0503030403020204" pitchFamily="34" charset="0"/>
              </a:rPr>
              <a:t>Σ</a:t>
            </a:r>
            <a:r>
              <a:rPr lang="en-US" b="0" i="0" dirty="0">
                <a:solidFill>
                  <a:srgbClr val="222222"/>
                </a:solidFill>
                <a:effectLst/>
                <a:latin typeface="source sans pro" panose="020B0503030403020204" pitchFamily="34" charset="0"/>
              </a:rPr>
              <a:t>ᵢ(𝑏₀ + 𝑏₁𝑥ᵢ − 𝑦ᵢ) = mean(𝑏₀ + 𝑏₁𝑥ᵢ − 𝑦ᵢ)</a:t>
            </a:r>
          </a:p>
          <a:p>
            <a:pPr lvl="1">
              <a:buFont typeface="+mj-lt"/>
              <a:buAutoNum type="arabicPeriod"/>
            </a:pPr>
            <a:r>
              <a:rPr lang="en-US" b="0" i="0" dirty="0">
                <a:solidFill>
                  <a:srgbClr val="222222"/>
                </a:solidFill>
                <a:effectLst/>
                <a:latin typeface="source sans pro" panose="020B0503030403020204" pitchFamily="34" charset="0"/>
              </a:rPr>
              <a:t>∂𝐶/∂𝑏₁ = (1/𝑛) </a:t>
            </a:r>
            <a:r>
              <a:rPr lang="el-GR" b="0" i="0" dirty="0">
                <a:solidFill>
                  <a:srgbClr val="222222"/>
                </a:solidFill>
                <a:effectLst/>
                <a:latin typeface="source sans pro" panose="020B0503030403020204" pitchFamily="34" charset="0"/>
              </a:rPr>
              <a:t>Σ</a:t>
            </a:r>
            <a:r>
              <a:rPr lang="en-US" b="0" i="0" dirty="0">
                <a:solidFill>
                  <a:srgbClr val="222222"/>
                </a:solidFill>
                <a:effectLst/>
                <a:latin typeface="source sans pro" panose="020B0503030403020204" pitchFamily="34" charset="0"/>
              </a:rPr>
              <a:t>ᵢ(𝑏₀ + 𝑏₁𝑥ᵢ − 𝑦ᵢ) 𝑥ᵢ = mean((𝑏₀ + 𝑏₁𝑥ᵢ − 𝑦ᵢ) 𝑥ᵢ)</a:t>
            </a:r>
          </a:p>
          <a:p>
            <a:pPr algn="l"/>
            <a:r>
              <a:rPr lang="en-US" b="0" i="0" dirty="0">
                <a:solidFill>
                  <a:srgbClr val="222222"/>
                </a:solidFill>
                <a:effectLst/>
                <a:latin typeface="source sans pro" panose="020B0503030403020204" pitchFamily="34" charset="0"/>
              </a:rPr>
              <a:t>You need the values of 𝑥 and 𝑦 to calculate the gradient of this cost function. Your gradient function will have as inputs not only 𝑏₀ and 𝑏₁ but also 𝑥 and 𝑦.</a:t>
            </a:r>
          </a:p>
          <a:p>
            <a:endParaRPr lang="ar-PS" dirty="0"/>
          </a:p>
        </p:txBody>
      </p:sp>
      <p:sp>
        <p:nvSpPr>
          <p:cNvPr id="6" name="TextBox 5">
            <a:extLst>
              <a:ext uri="{FF2B5EF4-FFF2-40B4-BE49-F238E27FC236}">
                <a16:creationId xmlns:a16="http://schemas.microsoft.com/office/drawing/2014/main" id="{5C3D7212-1FA8-4EF5-B420-F9AAAAEC26BD}"/>
              </a:ext>
            </a:extLst>
          </p:cNvPr>
          <p:cNvSpPr txBox="1"/>
          <p:nvPr/>
        </p:nvSpPr>
        <p:spPr>
          <a:xfrm>
            <a:off x="288758" y="4217725"/>
            <a:ext cx="11614483" cy="1200329"/>
          </a:xfrm>
          <a:prstGeom prst="rect">
            <a:avLst/>
          </a:prstGeom>
          <a:noFill/>
          <a:ln>
            <a:solidFill>
              <a:schemeClr val="accent1"/>
            </a:solidFill>
          </a:ln>
        </p:spPr>
        <p:txBody>
          <a:bodyPr wrap="square">
            <a:spAutoFit/>
          </a:bodyPr>
          <a:lstStyle/>
          <a:p>
            <a:r>
              <a:rPr lang="en-US" sz="2400" dirty="0"/>
              <a:t>def </a:t>
            </a:r>
            <a:r>
              <a:rPr lang="en-US" sz="2400" dirty="0" err="1"/>
              <a:t>ssr_gradient</a:t>
            </a:r>
            <a:r>
              <a:rPr lang="en-US" sz="2400" dirty="0"/>
              <a:t>(x, y, b):</a:t>
            </a:r>
          </a:p>
          <a:p>
            <a:r>
              <a:rPr lang="en-US" sz="2400" dirty="0"/>
              <a:t>    res = b[0] + b[1] * x - y</a:t>
            </a:r>
          </a:p>
          <a:p>
            <a:r>
              <a:rPr lang="en-US" sz="2400" dirty="0"/>
              <a:t>    return </a:t>
            </a:r>
            <a:r>
              <a:rPr lang="en-US" sz="2400" dirty="0" err="1"/>
              <a:t>res.mean</a:t>
            </a:r>
            <a:r>
              <a:rPr lang="en-US" sz="2400" dirty="0"/>
              <a:t>(), (res * x).mean()  # .mean() is a method of </a:t>
            </a:r>
            <a:r>
              <a:rPr lang="en-US" sz="2400" dirty="0" err="1"/>
              <a:t>np.ndarray</a:t>
            </a:r>
            <a:endParaRPr lang="en-US" sz="2400" dirty="0"/>
          </a:p>
        </p:txBody>
      </p:sp>
      <p:sp>
        <p:nvSpPr>
          <p:cNvPr id="9" name="TextBox 8">
            <a:extLst>
              <a:ext uri="{FF2B5EF4-FFF2-40B4-BE49-F238E27FC236}">
                <a16:creationId xmlns:a16="http://schemas.microsoft.com/office/drawing/2014/main" id="{23C0AA12-67DB-49E5-8D9E-71D79388187A}"/>
              </a:ext>
            </a:extLst>
          </p:cNvPr>
          <p:cNvSpPr txBox="1"/>
          <p:nvPr/>
        </p:nvSpPr>
        <p:spPr>
          <a:xfrm>
            <a:off x="288759" y="5576798"/>
            <a:ext cx="11614482" cy="1200329"/>
          </a:xfrm>
          <a:prstGeom prst="rect">
            <a:avLst/>
          </a:prstGeom>
          <a:noFill/>
          <a:ln>
            <a:solidFill>
              <a:schemeClr val="accent1"/>
            </a:solidFill>
          </a:ln>
        </p:spPr>
        <p:txBody>
          <a:bodyPr wrap="square">
            <a:spAutoFit/>
          </a:bodyPr>
          <a:lstStyle/>
          <a:p>
            <a:r>
              <a:rPr lang="en-US" sz="2400" dirty="0" err="1"/>
              <a:t>ssr_gradient</a:t>
            </a:r>
            <a:r>
              <a:rPr lang="en-US" sz="2400" dirty="0"/>
              <a:t>() takes the arrays x and y, which contain the observation inputs and outputs, and the array b that holds the current values of the decision variables 𝑏₀ and 𝑏₁ , and </a:t>
            </a:r>
            <a:r>
              <a:rPr lang="en-US" sz="2400" b="0" i="0" dirty="0">
                <a:solidFill>
                  <a:srgbClr val="222222"/>
                </a:solidFill>
                <a:effectLst/>
                <a:latin typeface="source sans pro" panose="020B0503030403020204" pitchFamily="34" charset="0"/>
              </a:rPr>
              <a:t>returns the pair of values of ∂𝐶/∂𝑏₀ and ∂𝐶/∂𝑏₁</a:t>
            </a:r>
            <a:endParaRPr lang="en-US" sz="2400" dirty="0"/>
          </a:p>
        </p:txBody>
      </p:sp>
    </p:spTree>
    <p:extLst>
      <p:ext uri="{BB962C8B-B14F-4D97-AF65-F5344CB8AC3E}">
        <p14:creationId xmlns:p14="http://schemas.microsoft.com/office/powerpoint/2010/main" val="3878241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Small adjustments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838200" y="1379621"/>
            <a:ext cx="10515600" cy="4797342"/>
          </a:xfrm>
        </p:spPr>
        <p:txBody>
          <a:bodyPr/>
          <a:lstStyle/>
          <a:p>
            <a:r>
              <a:rPr lang="en-US" dirty="0"/>
              <a:t>Add x and y as the parameters of </a:t>
            </a:r>
            <a:r>
              <a:rPr lang="en-US" dirty="0" err="1"/>
              <a:t>gradient_descent</a:t>
            </a:r>
            <a:r>
              <a:rPr lang="en-US" dirty="0"/>
              <a:t>() on line 4.</a:t>
            </a:r>
          </a:p>
          <a:p>
            <a:r>
              <a:rPr lang="en-US" dirty="0"/>
              <a:t>Provide x and y to the gradient function and make sure you convert your gradient tuple to a NumPy array on line 8.</a:t>
            </a:r>
            <a:endParaRPr lang="ar-PS" dirty="0"/>
          </a:p>
        </p:txBody>
      </p:sp>
      <p:sp>
        <p:nvSpPr>
          <p:cNvPr id="7" name="TextBox 6">
            <a:extLst>
              <a:ext uri="{FF2B5EF4-FFF2-40B4-BE49-F238E27FC236}">
                <a16:creationId xmlns:a16="http://schemas.microsoft.com/office/drawing/2014/main" id="{801E6D50-36D2-4DED-A01D-363B4600EBA8}"/>
              </a:ext>
            </a:extLst>
          </p:cNvPr>
          <p:cNvSpPr txBox="1"/>
          <p:nvPr/>
        </p:nvSpPr>
        <p:spPr>
          <a:xfrm>
            <a:off x="1227222" y="2916135"/>
            <a:ext cx="8686800" cy="3785652"/>
          </a:xfrm>
          <a:prstGeom prst="rect">
            <a:avLst/>
          </a:prstGeom>
          <a:noFill/>
          <a:ln>
            <a:solidFill>
              <a:schemeClr val="accent1"/>
            </a:solidFill>
          </a:ln>
        </p:spPr>
        <p:txBody>
          <a:bodyPr wrap="square">
            <a:spAutoFit/>
          </a:bodyPr>
          <a:lstStyle/>
          <a:p>
            <a:r>
              <a:rPr lang="en-US" sz="2000" dirty="0"/>
              <a:t>import </a:t>
            </a:r>
            <a:r>
              <a:rPr lang="en-US" sz="2000" dirty="0" err="1"/>
              <a:t>numpy</a:t>
            </a:r>
            <a:r>
              <a:rPr lang="en-US" sz="2000" dirty="0"/>
              <a:t> as np</a:t>
            </a:r>
          </a:p>
          <a:p>
            <a:endParaRPr lang="en-US" sz="2000" dirty="0"/>
          </a:p>
          <a:p>
            <a:r>
              <a:rPr lang="en-US" sz="2000" dirty="0"/>
              <a:t>def </a:t>
            </a:r>
            <a:r>
              <a:rPr lang="en-US" sz="2000" dirty="0" err="1"/>
              <a:t>gradient_descent</a:t>
            </a:r>
            <a:r>
              <a:rPr lang="en-US" sz="2000" dirty="0"/>
              <a:t>(</a:t>
            </a:r>
          </a:p>
          <a:p>
            <a:r>
              <a:rPr lang="en-US" sz="2000" dirty="0"/>
              <a:t>    gradient, x, y, start, </a:t>
            </a:r>
            <a:r>
              <a:rPr lang="en-US" sz="2000" dirty="0" err="1"/>
              <a:t>learn_rate</a:t>
            </a:r>
            <a:r>
              <a:rPr lang="en-US" sz="2000" dirty="0"/>
              <a:t>=0.1, </a:t>
            </a:r>
            <a:r>
              <a:rPr lang="en-US" sz="2000" dirty="0" err="1"/>
              <a:t>n_iter</a:t>
            </a:r>
            <a:r>
              <a:rPr lang="en-US" sz="2000" dirty="0"/>
              <a:t>=50, tolerance=1e-06</a:t>
            </a:r>
          </a:p>
          <a:p>
            <a:r>
              <a:rPr lang="en-US" sz="2000" dirty="0"/>
              <a:t>):</a:t>
            </a:r>
          </a:p>
          <a:p>
            <a:r>
              <a:rPr lang="en-US" sz="2000" dirty="0"/>
              <a:t>    vector = start</a:t>
            </a:r>
          </a:p>
          <a:p>
            <a:r>
              <a:rPr lang="en-US" sz="2000" dirty="0"/>
              <a:t>    for _ in range(</a:t>
            </a:r>
            <a:r>
              <a:rPr lang="en-US" sz="2000" dirty="0" err="1"/>
              <a:t>n_iter</a:t>
            </a:r>
            <a:r>
              <a:rPr lang="en-US" sz="2000" dirty="0"/>
              <a:t>):</a:t>
            </a:r>
          </a:p>
          <a:p>
            <a:r>
              <a:rPr lang="en-US" sz="2000" dirty="0"/>
              <a:t>        diff = -</a:t>
            </a:r>
            <a:r>
              <a:rPr lang="en-US" sz="2000" dirty="0" err="1"/>
              <a:t>learn_rate</a:t>
            </a:r>
            <a:r>
              <a:rPr lang="en-US" sz="2000" dirty="0"/>
              <a:t> * </a:t>
            </a:r>
            <a:r>
              <a:rPr lang="en-US" sz="2000" dirty="0" err="1"/>
              <a:t>np.array</a:t>
            </a:r>
            <a:r>
              <a:rPr lang="en-US" sz="2000" dirty="0"/>
              <a:t>(gradient(x, y, vector))</a:t>
            </a:r>
          </a:p>
          <a:p>
            <a:r>
              <a:rPr lang="en-US" sz="2000" dirty="0"/>
              <a:t>        if </a:t>
            </a:r>
            <a:r>
              <a:rPr lang="en-US" sz="2000" dirty="0" err="1"/>
              <a:t>np.all</a:t>
            </a:r>
            <a:r>
              <a:rPr lang="en-US" sz="2000" dirty="0"/>
              <a:t>(</a:t>
            </a:r>
            <a:r>
              <a:rPr lang="en-US" sz="2000" dirty="0" err="1"/>
              <a:t>np.abs</a:t>
            </a:r>
            <a:r>
              <a:rPr lang="en-US" sz="2000" dirty="0"/>
              <a:t>(diff) &lt;= tolerance):</a:t>
            </a:r>
          </a:p>
          <a:p>
            <a:r>
              <a:rPr lang="en-US" sz="2000" dirty="0"/>
              <a:t>            break</a:t>
            </a:r>
          </a:p>
          <a:p>
            <a:r>
              <a:rPr lang="en-US" sz="2000" dirty="0"/>
              <a:t>        vector += diff</a:t>
            </a:r>
          </a:p>
          <a:p>
            <a:r>
              <a:rPr lang="en-US" sz="2000" dirty="0"/>
              <a:t>    return vector</a:t>
            </a:r>
          </a:p>
        </p:txBody>
      </p:sp>
    </p:spTree>
    <p:extLst>
      <p:ext uri="{BB962C8B-B14F-4D97-AF65-F5344CB8AC3E}">
        <p14:creationId xmlns:p14="http://schemas.microsoft.com/office/powerpoint/2010/main" val="3682317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Call the gradient function </a:t>
            </a:r>
            <a:endParaRPr lang="ar-PS" dirty="0"/>
          </a:p>
        </p:txBody>
      </p:sp>
      <p:sp>
        <p:nvSpPr>
          <p:cNvPr id="8" name="TextBox 7">
            <a:extLst>
              <a:ext uri="{FF2B5EF4-FFF2-40B4-BE49-F238E27FC236}">
                <a16:creationId xmlns:a16="http://schemas.microsoft.com/office/drawing/2014/main" id="{4AD2541F-1D7F-4D68-9D12-499C7E643BB0}"/>
              </a:ext>
            </a:extLst>
          </p:cNvPr>
          <p:cNvSpPr txBox="1"/>
          <p:nvPr/>
        </p:nvSpPr>
        <p:spPr>
          <a:xfrm>
            <a:off x="244641" y="1664871"/>
            <a:ext cx="9910011" cy="4031873"/>
          </a:xfrm>
          <a:prstGeom prst="rect">
            <a:avLst/>
          </a:prstGeom>
          <a:noFill/>
          <a:ln>
            <a:solidFill>
              <a:schemeClr val="accent1"/>
            </a:solidFill>
          </a:ln>
        </p:spPr>
        <p:txBody>
          <a:bodyPr wrap="square">
            <a:spAutoFit/>
          </a:bodyPr>
          <a:lstStyle/>
          <a:p>
            <a:r>
              <a:rPr lang="en-US" sz="3200" dirty="0"/>
              <a:t>&gt;&gt;&gt; x = </a:t>
            </a:r>
            <a:r>
              <a:rPr lang="en-US" sz="3200" dirty="0" err="1"/>
              <a:t>np.array</a:t>
            </a:r>
            <a:r>
              <a:rPr lang="en-US" sz="3200" dirty="0"/>
              <a:t>([5, 15, 25, 35, 45, 55])</a:t>
            </a:r>
          </a:p>
          <a:p>
            <a:r>
              <a:rPr lang="en-US" sz="3200" dirty="0"/>
              <a:t>&gt;&gt;&gt; y = </a:t>
            </a:r>
            <a:r>
              <a:rPr lang="en-US" sz="3200" dirty="0" err="1"/>
              <a:t>np.array</a:t>
            </a:r>
            <a:r>
              <a:rPr lang="en-US" sz="3200" dirty="0"/>
              <a:t>([5, 20, 14, 32, 22, 38])</a:t>
            </a:r>
          </a:p>
          <a:p>
            <a:endParaRPr lang="en-US" sz="3200" dirty="0"/>
          </a:p>
          <a:p>
            <a:r>
              <a:rPr lang="en-US" sz="3200" dirty="0"/>
              <a:t>&gt;&gt;&gt; </a:t>
            </a:r>
            <a:r>
              <a:rPr lang="en-US" sz="3200" dirty="0" err="1"/>
              <a:t>gradient_descent</a:t>
            </a:r>
            <a:r>
              <a:rPr lang="en-US" sz="3200" dirty="0"/>
              <a:t>(</a:t>
            </a:r>
          </a:p>
          <a:p>
            <a:r>
              <a:rPr lang="en-US" sz="3200" dirty="0"/>
              <a:t>...     </a:t>
            </a:r>
            <a:r>
              <a:rPr lang="en-US" sz="3200" dirty="0" err="1"/>
              <a:t>ssr_gradient</a:t>
            </a:r>
            <a:r>
              <a:rPr lang="en-US" sz="3200" dirty="0"/>
              <a:t>, x, y, start=[0.5, 0.5], </a:t>
            </a:r>
            <a:r>
              <a:rPr lang="en-US" sz="3200" dirty="0" err="1"/>
              <a:t>learn_rate</a:t>
            </a:r>
            <a:r>
              <a:rPr lang="en-US" sz="3200" dirty="0"/>
              <a:t>=0.0008,</a:t>
            </a:r>
          </a:p>
          <a:p>
            <a:r>
              <a:rPr lang="en-US" sz="3200" dirty="0"/>
              <a:t>...     </a:t>
            </a:r>
            <a:r>
              <a:rPr lang="en-US" sz="3200" dirty="0" err="1"/>
              <a:t>n_iter</a:t>
            </a:r>
            <a:r>
              <a:rPr lang="en-US" sz="3200" dirty="0"/>
              <a:t>=100_000</a:t>
            </a:r>
          </a:p>
          <a:p>
            <a:r>
              <a:rPr lang="en-US" sz="3200" dirty="0"/>
              <a:t>... )</a:t>
            </a:r>
          </a:p>
          <a:p>
            <a:r>
              <a:rPr lang="en-US" sz="3200" dirty="0"/>
              <a:t>array([5.62822349, 0.54012867])</a:t>
            </a:r>
          </a:p>
        </p:txBody>
      </p:sp>
    </p:spTree>
    <p:extLst>
      <p:ext uri="{BB962C8B-B14F-4D97-AF65-F5344CB8AC3E}">
        <p14:creationId xmlns:p14="http://schemas.microsoft.com/office/powerpoint/2010/main" val="4268563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Results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result is an array with two values that correspond to the decision variables: 𝑏₀ = 5.63 and 𝑏₁ = 0.54. </a:t>
            </a:r>
          </a:p>
          <a:p>
            <a:r>
              <a:rPr lang="en-US" b="0" i="0" dirty="0">
                <a:solidFill>
                  <a:srgbClr val="222222"/>
                </a:solidFill>
                <a:effectLst/>
                <a:latin typeface="source sans pro" panose="020B0503030403020204" pitchFamily="34" charset="0"/>
              </a:rPr>
              <a:t>The best regression line is 𝑓(𝑥) = 5.63 + 0.54𝑥. </a:t>
            </a:r>
          </a:p>
          <a:p>
            <a:r>
              <a:rPr lang="en-US" b="0" i="0" dirty="0">
                <a:solidFill>
                  <a:srgbClr val="222222"/>
                </a:solidFill>
                <a:effectLst/>
                <a:latin typeface="source sans pro" panose="020B0503030403020204" pitchFamily="34" charset="0"/>
              </a:rPr>
              <a:t>As in the previous examples, this result heavily depends on the learning rate. You might not get such a good result with too low or too high of a learning rate.</a:t>
            </a:r>
            <a:endParaRPr lang="ar-PS" dirty="0"/>
          </a:p>
        </p:txBody>
      </p:sp>
    </p:spTree>
    <p:extLst>
      <p:ext uri="{BB962C8B-B14F-4D97-AF65-F5344CB8AC3E}">
        <p14:creationId xmlns:p14="http://schemas.microsoft.com/office/powerpoint/2010/main" val="1219177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Improvement of the Code</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You can make </a:t>
            </a:r>
            <a:r>
              <a:rPr lang="en-US" dirty="0" err="1"/>
              <a:t>gradient_descent</a:t>
            </a:r>
            <a:r>
              <a:rPr lang="en-US" dirty="0"/>
              <a:t>() more robust, comprehensive, and better-looking without modifying its core functionality</a:t>
            </a:r>
            <a:endParaRPr lang="ar-PS" dirty="0"/>
          </a:p>
        </p:txBody>
      </p:sp>
    </p:spTree>
    <p:extLst>
      <p:ext uri="{BB962C8B-B14F-4D97-AF65-F5344CB8AC3E}">
        <p14:creationId xmlns:p14="http://schemas.microsoft.com/office/powerpoint/2010/main" val="2407572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123F8A-E252-34ED-755C-06CACE29ABF1}"/>
              </a:ext>
            </a:extLst>
          </p:cNvPr>
          <p:cNvSpPr txBox="1"/>
          <p:nvPr/>
        </p:nvSpPr>
        <p:spPr>
          <a:xfrm>
            <a:off x="165799" y="125844"/>
            <a:ext cx="5788986" cy="5632311"/>
          </a:xfrm>
          <a:prstGeom prst="rect">
            <a:avLst/>
          </a:prstGeom>
          <a:noFill/>
          <a:ln>
            <a:solidFill>
              <a:schemeClr val="accent1"/>
            </a:solidFill>
          </a:ln>
        </p:spPr>
        <p:txBody>
          <a:bodyPr wrap="square">
            <a:spAutoFit/>
          </a:bodyPr>
          <a:lstStyle/>
          <a:p>
            <a:r>
              <a:rPr lang="en-US" dirty="0"/>
              <a:t>import </a:t>
            </a:r>
            <a:r>
              <a:rPr lang="en-US" dirty="0" err="1"/>
              <a:t>numpy</a:t>
            </a:r>
            <a:r>
              <a:rPr lang="en-US" dirty="0"/>
              <a:t> as np</a:t>
            </a:r>
          </a:p>
          <a:p>
            <a:endParaRPr lang="en-US" dirty="0"/>
          </a:p>
          <a:p>
            <a:r>
              <a:rPr lang="en-US" dirty="0"/>
              <a:t>def </a:t>
            </a:r>
            <a:r>
              <a:rPr lang="en-US" dirty="0" err="1"/>
              <a:t>gradient_descent</a:t>
            </a:r>
            <a:r>
              <a:rPr lang="en-US" dirty="0"/>
              <a:t>(</a:t>
            </a:r>
          </a:p>
          <a:p>
            <a:r>
              <a:rPr lang="en-US" dirty="0"/>
              <a:t>    gradient, x, y, start, </a:t>
            </a:r>
            <a:r>
              <a:rPr lang="en-US" dirty="0" err="1"/>
              <a:t>learn_rate</a:t>
            </a:r>
            <a:r>
              <a:rPr lang="en-US" dirty="0"/>
              <a:t>=0.1, </a:t>
            </a:r>
            <a:r>
              <a:rPr lang="en-US" dirty="0" err="1"/>
              <a:t>n_iter</a:t>
            </a:r>
            <a:r>
              <a:rPr lang="en-US" dirty="0"/>
              <a:t>=50, tolerance=1e-06,</a:t>
            </a:r>
          </a:p>
          <a:p>
            <a:r>
              <a:rPr lang="en-US" dirty="0"/>
              <a:t>    </a:t>
            </a:r>
            <a:r>
              <a:rPr lang="en-US" dirty="0" err="1"/>
              <a:t>dtype</a:t>
            </a:r>
            <a:r>
              <a:rPr lang="en-US" dirty="0"/>
              <a:t>="float64"</a:t>
            </a:r>
          </a:p>
          <a:p>
            <a:r>
              <a:rPr lang="en-US" dirty="0"/>
              <a:t>):</a:t>
            </a:r>
          </a:p>
          <a:p>
            <a:r>
              <a:rPr lang="en-US" dirty="0"/>
              <a:t>    # Checking if the gradient is callable</a:t>
            </a:r>
          </a:p>
          <a:p>
            <a:r>
              <a:rPr lang="en-US" dirty="0"/>
              <a:t>    if not callable(gradient):</a:t>
            </a:r>
          </a:p>
          <a:p>
            <a:r>
              <a:rPr lang="en-US" dirty="0"/>
              <a:t>        raise </a:t>
            </a:r>
            <a:r>
              <a:rPr lang="en-US" dirty="0" err="1"/>
              <a:t>TypeError</a:t>
            </a:r>
            <a:r>
              <a:rPr lang="en-US" dirty="0"/>
              <a:t>("'gradient' must be callable")</a:t>
            </a:r>
          </a:p>
          <a:p>
            <a:endParaRPr lang="en-US" dirty="0"/>
          </a:p>
          <a:p>
            <a:r>
              <a:rPr lang="en-US" dirty="0"/>
              <a:t>    # Setting up the data type for NumPy arrays</a:t>
            </a:r>
          </a:p>
          <a:p>
            <a:r>
              <a:rPr lang="en-US" dirty="0"/>
              <a:t>    </a:t>
            </a:r>
            <a:r>
              <a:rPr lang="en-US" dirty="0" err="1"/>
              <a:t>dtype</a:t>
            </a:r>
            <a:r>
              <a:rPr lang="en-US" dirty="0"/>
              <a:t>_ = </a:t>
            </a:r>
            <a:r>
              <a:rPr lang="en-US" dirty="0" err="1"/>
              <a:t>np.dtype</a:t>
            </a:r>
            <a:r>
              <a:rPr lang="en-US" dirty="0"/>
              <a:t>(</a:t>
            </a:r>
            <a:r>
              <a:rPr lang="en-US" dirty="0" err="1"/>
              <a:t>dtype</a:t>
            </a:r>
            <a:r>
              <a:rPr lang="en-US" dirty="0"/>
              <a:t>)</a:t>
            </a:r>
          </a:p>
          <a:p>
            <a:endParaRPr lang="en-US" dirty="0"/>
          </a:p>
          <a:p>
            <a:r>
              <a:rPr lang="en-US" dirty="0"/>
              <a:t>    # Converting x and y to NumPy arrays</a:t>
            </a:r>
          </a:p>
          <a:p>
            <a:r>
              <a:rPr lang="en-US" dirty="0"/>
              <a:t>    x, y = </a:t>
            </a:r>
            <a:r>
              <a:rPr lang="en-US" dirty="0" err="1"/>
              <a:t>np.array</a:t>
            </a:r>
            <a:r>
              <a:rPr lang="en-US" dirty="0"/>
              <a:t>(x, </a:t>
            </a:r>
            <a:r>
              <a:rPr lang="en-US" dirty="0" err="1"/>
              <a:t>dtype</a:t>
            </a:r>
            <a:r>
              <a:rPr lang="en-US" dirty="0"/>
              <a:t>=</a:t>
            </a:r>
            <a:r>
              <a:rPr lang="en-US" dirty="0" err="1"/>
              <a:t>dtype</a:t>
            </a:r>
            <a:r>
              <a:rPr lang="en-US" dirty="0"/>
              <a:t>_), </a:t>
            </a:r>
            <a:r>
              <a:rPr lang="en-US" dirty="0" err="1"/>
              <a:t>np.array</a:t>
            </a:r>
            <a:r>
              <a:rPr lang="en-US" dirty="0"/>
              <a:t>(y, </a:t>
            </a:r>
            <a:r>
              <a:rPr lang="en-US" dirty="0" err="1"/>
              <a:t>dtype</a:t>
            </a:r>
            <a:r>
              <a:rPr lang="en-US" dirty="0"/>
              <a:t>=</a:t>
            </a:r>
            <a:r>
              <a:rPr lang="en-US" dirty="0" err="1"/>
              <a:t>dtype</a:t>
            </a:r>
            <a:r>
              <a:rPr lang="en-US" dirty="0"/>
              <a:t>_)</a:t>
            </a:r>
          </a:p>
          <a:p>
            <a:r>
              <a:rPr lang="en-US" dirty="0"/>
              <a:t>    if </a:t>
            </a:r>
            <a:r>
              <a:rPr lang="en-US" dirty="0" err="1"/>
              <a:t>x.shape</a:t>
            </a:r>
            <a:r>
              <a:rPr lang="en-US" dirty="0"/>
              <a:t>[0] != </a:t>
            </a:r>
            <a:r>
              <a:rPr lang="en-US" dirty="0" err="1"/>
              <a:t>y.shape</a:t>
            </a:r>
            <a:r>
              <a:rPr lang="en-US" dirty="0"/>
              <a:t>[0]:</a:t>
            </a:r>
          </a:p>
          <a:p>
            <a:r>
              <a:rPr lang="en-US" dirty="0"/>
              <a:t>        raise </a:t>
            </a:r>
            <a:r>
              <a:rPr lang="en-US" dirty="0" err="1"/>
              <a:t>ValueError</a:t>
            </a:r>
            <a:r>
              <a:rPr lang="en-US" dirty="0"/>
              <a:t>("'x' and 'y' lengths do not match")</a:t>
            </a:r>
          </a:p>
          <a:p>
            <a:endParaRPr lang="en-US" dirty="0"/>
          </a:p>
        </p:txBody>
      </p:sp>
      <p:sp>
        <p:nvSpPr>
          <p:cNvPr id="7" name="TextBox 6">
            <a:extLst>
              <a:ext uri="{FF2B5EF4-FFF2-40B4-BE49-F238E27FC236}">
                <a16:creationId xmlns:a16="http://schemas.microsoft.com/office/drawing/2014/main" id="{65D9CF48-232D-0EDA-A0C5-E1F1455F64AA}"/>
              </a:ext>
            </a:extLst>
          </p:cNvPr>
          <p:cNvSpPr txBox="1"/>
          <p:nvPr/>
        </p:nvSpPr>
        <p:spPr>
          <a:xfrm>
            <a:off x="6317224" y="818340"/>
            <a:ext cx="5708977" cy="4247317"/>
          </a:xfrm>
          <a:prstGeom prst="rect">
            <a:avLst/>
          </a:prstGeom>
          <a:noFill/>
          <a:ln>
            <a:solidFill>
              <a:schemeClr val="accent1"/>
            </a:solidFill>
          </a:ln>
        </p:spPr>
        <p:txBody>
          <a:bodyPr wrap="square">
            <a:spAutoFit/>
          </a:bodyPr>
          <a:lstStyle/>
          <a:p>
            <a:r>
              <a:rPr lang="en-US" dirty="0"/>
              <a:t>    # Initializing the values of the variables</a:t>
            </a:r>
          </a:p>
          <a:p>
            <a:r>
              <a:rPr lang="en-US" dirty="0"/>
              <a:t>    vector = </a:t>
            </a:r>
            <a:r>
              <a:rPr lang="en-US" dirty="0" err="1"/>
              <a:t>np.array</a:t>
            </a:r>
            <a:r>
              <a:rPr lang="en-US" dirty="0"/>
              <a:t>(start, </a:t>
            </a:r>
            <a:r>
              <a:rPr lang="en-US" dirty="0" err="1"/>
              <a:t>dtype</a:t>
            </a:r>
            <a:r>
              <a:rPr lang="en-US" dirty="0"/>
              <a:t>=</a:t>
            </a:r>
            <a:r>
              <a:rPr lang="en-US" dirty="0" err="1"/>
              <a:t>dtype</a:t>
            </a:r>
            <a:r>
              <a:rPr lang="en-US" dirty="0"/>
              <a:t>_)</a:t>
            </a:r>
          </a:p>
          <a:p>
            <a:endParaRPr lang="en-US" dirty="0"/>
          </a:p>
          <a:p>
            <a:r>
              <a:rPr lang="en-US" dirty="0"/>
              <a:t>    # Setting up and checking the learning rate</a:t>
            </a:r>
          </a:p>
          <a:p>
            <a:r>
              <a:rPr lang="en-US" dirty="0"/>
              <a:t>    </a:t>
            </a:r>
            <a:r>
              <a:rPr lang="en-US" dirty="0" err="1"/>
              <a:t>learn_rate</a:t>
            </a:r>
            <a:r>
              <a:rPr lang="en-US" dirty="0"/>
              <a:t> = </a:t>
            </a:r>
            <a:r>
              <a:rPr lang="en-US" dirty="0" err="1"/>
              <a:t>np.array</a:t>
            </a:r>
            <a:r>
              <a:rPr lang="en-US" dirty="0"/>
              <a:t>(</a:t>
            </a:r>
            <a:r>
              <a:rPr lang="en-US" dirty="0" err="1"/>
              <a:t>learn_rate</a:t>
            </a:r>
            <a:r>
              <a:rPr lang="en-US" dirty="0"/>
              <a:t>, </a:t>
            </a:r>
            <a:r>
              <a:rPr lang="en-US" dirty="0" err="1"/>
              <a:t>dtype</a:t>
            </a:r>
            <a:r>
              <a:rPr lang="en-US" dirty="0"/>
              <a:t>=</a:t>
            </a:r>
            <a:r>
              <a:rPr lang="en-US" dirty="0" err="1"/>
              <a:t>dtype</a:t>
            </a:r>
            <a:r>
              <a:rPr lang="en-US" dirty="0"/>
              <a:t>_)</a:t>
            </a:r>
          </a:p>
          <a:p>
            <a:r>
              <a:rPr lang="en-US" dirty="0"/>
              <a:t>    if </a:t>
            </a:r>
            <a:r>
              <a:rPr lang="en-US" dirty="0" err="1"/>
              <a:t>np.any</a:t>
            </a:r>
            <a:r>
              <a:rPr lang="en-US" dirty="0"/>
              <a:t>(</a:t>
            </a:r>
            <a:r>
              <a:rPr lang="en-US" dirty="0" err="1"/>
              <a:t>learn_rate</a:t>
            </a:r>
            <a:r>
              <a:rPr lang="en-US" dirty="0"/>
              <a:t> &lt;= 0):</a:t>
            </a:r>
          </a:p>
          <a:p>
            <a:r>
              <a:rPr lang="en-US" dirty="0"/>
              <a:t>        raise </a:t>
            </a:r>
            <a:r>
              <a:rPr lang="en-US" dirty="0" err="1"/>
              <a:t>ValueError</a:t>
            </a:r>
            <a:r>
              <a:rPr lang="en-US" dirty="0"/>
              <a:t>("'</a:t>
            </a:r>
            <a:r>
              <a:rPr lang="en-US" dirty="0" err="1"/>
              <a:t>learn_rate</a:t>
            </a:r>
            <a:r>
              <a:rPr lang="en-US" dirty="0"/>
              <a:t>' must be greater than zero")</a:t>
            </a:r>
          </a:p>
          <a:p>
            <a:endParaRPr lang="en-US" dirty="0"/>
          </a:p>
          <a:p>
            <a:r>
              <a:rPr lang="en-US" dirty="0"/>
              <a:t>    # Setting up and checking the maximal number of iterations</a:t>
            </a:r>
          </a:p>
          <a:p>
            <a:r>
              <a:rPr lang="en-US" dirty="0"/>
              <a:t>    </a:t>
            </a:r>
            <a:r>
              <a:rPr lang="en-US" dirty="0" err="1"/>
              <a:t>n_iter</a:t>
            </a:r>
            <a:r>
              <a:rPr lang="en-US" dirty="0"/>
              <a:t> = int(</a:t>
            </a:r>
            <a:r>
              <a:rPr lang="en-US" dirty="0" err="1"/>
              <a:t>n_iter</a:t>
            </a:r>
            <a:r>
              <a:rPr lang="en-US" dirty="0"/>
              <a:t>)</a:t>
            </a:r>
          </a:p>
          <a:p>
            <a:r>
              <a:rPr lang="en-US" dirty="0"/>
              <a:t>    if </a:t>
            </a:r>
            <a:r>
              <a:rPr lang="en-US" dirty="0" err="1"/>
              <a:t>n_iter</a:t>
            </a:r>
            <a:r>
              <a:rPr lang="en-US" dirty="0"/>
              <a:t> &lt;= 0:</a:t>
            </a:r>
          </a:p>
          <a:p>
            <a:r>
              <a:rPr lang="en-US" dirty="0"/>
              <a:t>        raise </a:t>
            </a:r>
            <a:r>
              <a:rPr lang="en-US" dirty="0" err="1"/>
              <a:t>ValueError</a:t>
            </a:r>
            <a:r>
              <a:rPr lang="en-US" dirty="0"/>
              <a:t>("'</a:t>
            </a:r>
            <a:r>
              <a:rPr lang="en-US" dirty="0" err="1"/>
              <a:t>n_iter</a:t>
            </a:r>
            <a:r>
              <a:rPr lang="en-US" dirty="0"/>
              <a:t>' must be greater than zero")</a:t>
            </a:r>
          </a:p>
          <a:p>
            <a:endParaRPr lang="en-US" dirty="0"/>
          </a:p>
        </p:txBody>
      </p:sp>
    </p:spTree>
    <p:extLst>
      <p:ext uri="{BB962C8B-B14F-4D97-AF65-F5344CB8AC3E}">
        <p14:creationId xmlns:p14="http://schemas.microsoft.com/office/powerpoint/2010/main" val="1929511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E795B9-242B-6424-1D1F-4EF17587C94F}"/>
              </a:ext>
            </a:extLst>
          </p:cNvPr>
          <p:cNvSpPr txBox="1"/>
          <p:nvPr/>
        </p:nvSpPr>
        <p:spPr>
          <a:xfrm>
            <a:off x="2648443" y="489638"/>
            <a:ext cx="5708977" cy="5632311"/>
          </a:xfrm>
          <a:prstGeom prst="rect">
            <a:avLst/>
          </a:prstGeom>
          <a:noFill/>
          <a:ln>
            <a:solidFill>
              <a:schemeClr val="accent1"/>
            </a:solidFill>
          </a:ln>
        </p:spPr>
        <p:txBody>
          <a:bodyPr wrap="square">
            <a:spAutoFit/>
          </a:bodyPr>
          <a:lstStyle/>
          <a:p>
            <a:r>
              <a:rPr lang="en-US" dirty="0"/>
              <a:t>    # Setting up and checking the tolerance</a:t>
            </a:r>
          </a:p>
          <a:p>
            <a:r>
              <a:rPr lang="en-US" dirty="0"/>
              <a:t>    tolerance = </a:t>
            </a:r>
            <a:r>
              <a:rPr lang="en-US" dirty="0" err="1"/>
              <a:t>np.array</a:t>
            </a:r>
            <a:r>
              <a:rPr lang="en-US" dirty="0"/>
              <a:t>(tolerance, </a:t>
            </a:r>
            <a:r>
              <a:rPr lang="en-US" dirty="0" err="1"/>
              <a:t>dtype</a:t>
            </a:r>
            <a:r>
              <a:rPr lang="en-US" dirty="0"/>
              <a:t>=</a:t>
            </a:r>
            <a:r>
              <a:rPr lang="en-US" dirty="0" err="1"/>
              <a:t>dtype</a:t>
            </a:r>
            <a:r>
              <a:rPr lang="en-US" dirty="0"/>
              <a:t>_)</a:t>
            </a:r>
          </a:p>
          <a:p>
            <a:r>
              <a:rPr lang="en-US" dirty="0"/>
              <a:t>    if </a:t>
            </a:r>
            <a:r>
              <a:rPr lang="en-US" dirty="0" err="1"/>
              <a:t>np.any</a:t>
            </a:r>
            <a:r>
              <a:rPr lang="en-US" dirty="0"/>
              <a:t>(tolerance &lt;= 0):</a:t>
            </a:r>
          </a:p>
          <a:p>
            <a:r>
              <a:rPr lang="en-US" dirty="0"/>
              <a:t>        raise </a:t>
            </a:r>
            <a:r>
              <a:rPr lang="en-US" dirty="0" err="1"/>
              <a:t>ValueError</a:t>
            </a:r>
            <a:r>
              <a:rPr lang="en-US" dirty="0"/>
              <a:t>("'tolerance' must be greater than zero")</a:t>
            </a:r>
          </a:p>
          <a:p>
            <a:endParaRPr lang="en-US" dirty="0"/>
          </a:p>
          <a:p>
            <a:r>
              <a:rPr lang="en-US" dirty="0"/>
              <a:t>    # Performing the gradient descent loop</a:t>
            </a:r>
          </a:p>
          <a:p>
            <a:r>
              <a:rPr lang="en-US" dirty="0"/>
              <a:t>    for _ in range(</a:t>
            </a:r>
            <a:r>
              <a:rPr lang="en-US" dirty="0" err="1"/>
              <a:t>n_iter</a:t>
            </a:r>
            <a:r>
              <a:rPr lang="en-US" dirty="0"/>
              <a:t>):</a:t>
            </a:r>
          </a:p>
          <a:p>
            <a:r>
              <a:rPr lang="en-US" dirty="0"/>
              <a:t>        # Recalculating the difference</a:t>
            </a:r>
          </a:p>
          <a:p>
            <a:r>
              <a:rPr lang="en-US" dirty="0"/>
              <a:t>        diff = -</a:t>
            </a:r>
            <a:r>
              <a:rPr lang="en-US" dirty="0" err="1"/>
              <a:t>learn_rate</a:t>
            </a:r>
            <a:r>
              <a:rPr lang="en-US" dirty="0"/>
              <a:t> * </a:t>
            </a:r>
            <a:r>
              <a:rPr lang="en-US" dirty="0" err="1"/>
              <a:t>np.array</a:t>
            </a:r>
            <a:r>
              <a:rPr lang="en-US" dirty="0"/>
              <a:t>(gradient(x, y, vector), </a:t>
            </a:r>
            <a:r>
              <a:rPr lang="en-US" dirty="0" err="1"/>
              <a:t>dtype</a:t>
            </a:r>
            <a:r>
              <a:rPr lang="en-US" dirty="0"/>
              <a:t>_)</a:t>
            </a:r>
          </a:p>
          <a:p>
            <a:endParaRPr lang="en-US" dirty="0"/>
          </a:p>
          <a:p>
            <a:r>
              <a:rPr lang="en-US" dirty="0"/>
              <a:t>        # Checking if the absolute difference is small enough</a:t>
            </a:r>
          </a:p>
          <a:p>
            <a:r>
              <a:rPr lang="en-US" dirty="0"/>
              <a:t>        if </a:t>
            </a:r>
            <a:r>
              <a:rPr lang="en-US" dirty="0" err="1"/>
              <a:t>np.all</a:t>
            </a:r>
            <a:r>
              <a:rPr lang="en-US" dirty="0"/>
              <a:t>(</a:t>
            </a:r>
            <a:r>
              <a:rPr lang="en-US" dirty="0" err="1"/>
              <a:t>np.abs</a:t>
            </a:r>
            <a:r>
              <a:rPr lang="en-US" dirty="0"/>
              <a:t>(diff) &lt;= tolerance):</a:t>
            </a:r>
          </a:p>
          <a:p>
            <a:r>
              <a:rPr lang="en-US" dirty="0"/>
              <a:t>            break</a:t>
            </a:r>
          </a:p>
          <a:p>
            <a:endParaRPr lang="en-US" dirty="0"/>
          </a:p>
          <a:p>
            <a:r>
              <a:rPr lang="en-US" dirty="0"/>
              <a:t>        # Updating the values of the variables</a:t>
            </a:r>
          </a:p>
          <a:p>
            <a:r>
              <a:rPr lang="en-US" dirty="0"/>
              <a:t>        vector += diff</a:t>
            </a:r>
          </a:p>
          <a:p>
            <a:endParaRPr lang="en-US" dirty="0"/>
          </a:p>
          <a:p>
            <a:r>
              <a:rPr lang="en-US" dirty="0"/>
              <a:t>    return vector if </a:t>
            </a:r>
            <a:r>
              <a:rPr lang="en-US" dirty="0" err="1"/>
              <a:t>vector.shape</a:t>
            </a:r>
            <a:r>
              <a:rPr lang="en-US" dirty="0"/>
              <a:t> else </a:t>
            </a:r>
            <a:r>
              <a:rPr lang="en-US" dirty="0" err="1"/>
              <a:t>vector.item</a:t>
            </a:r>
            <a:r>
              <a:rPr lang="en-US" dirty="0"/>
              <a:t>()</a:t>
            </a:r>
          </a:p>
        </p:txBody>
      </p:sp>
    </p:spTree>
    <p:extLst>
      <p:ext uri="{BB962C8B-B14F-4D97-AF65-F5344CB8AC3E}">
        <p14:creationId xmlns:p14="http://schemas.microsoft.com/office/powerpoint/2010/main" val="31134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06A2-D5C6-B7EC-D021-FEA937C9466A}"/>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Cost Function: The Goal of Optimization</a:t>
            </a:r>
            <a:endParaRPr lang="en-US" dirty="0"/>
          </a:p>
        </p:txBody>
      </p:sp>
      <p:sp>
        <p:nvSpPr>
          <p:cNvPr id="3" name="Content Placeholder 2">
            <a:extLst>
              <a:ext uri="{FF2B5EF4-FFF2-40B4-BE49-F238E27FC236}">
                <a16:creationId xmlns:a16="http://schemas.microsoft.com/office/drawing/2014/main" id="{14C0AB34-7883-FE48-A593-6A8B1EB790A0}"/>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cost function</a:t>
            </a:r>
            <a:r>
              <a:rPr lang="en-US" b="0" i="0" dirty="0">
                <a:solidFill>
                  <a:srgbClr val="222222"/>
                </a:solidFill>
                <a:effectLst/>
                <a:latin typeface="source sans pro" panose="020B0503030403020204" pitchFamily="34" charset="0"/>
              </a:rPr>
              <a:t>, or </a:t>
            </a:r>
            <a:r>
              <a:rPr lang="en-US" b="0" i="0" u="none" strike="noStrike" dirty="0">
                <a:solidFill>
                  <a:srgbClr val="619CCD"/>
                </a:solidFill>
                <a:effectLst/>
                <a:latin typeface="source sans pro" panose="020B0503030403020204" pitchFamily="34" charset="0"/>
                <a:hlinkClick r:id="rId2"/>
              </a:rPr>
              <a:t>loss function</a:t>
            </a:r>
            <a:r>
              <a:rPr lang="en-US" b="0" i="0" dirty="0">
                <a:solidFill>
                  <a:srgbClr val="222222"/>
                </a:solidFill>
                <a:effectLst/>
                <a:latin typeface="source sans pro" panose="020B0503030403020204" pitchFamily="34" charset="0"/>
              </a:rPr>
              <a:t>, is the function to be minimized (or maximized) by varying the decision variables. </a:t>
            </a:r>
          </a:p>
          <a:p>
            <a:r>
              <a:rPr lang="en-US" b="0" i="0" dirty="0">
                <a:solidFill>
                  <a:srgbClr val="222222"/>
                </a:solidFill>
                <a:effectLst/>
                <a:latin typeface="source sans pro" panose="020B0503030403020204" pitchFamily="34" charset="0"/>
              </a:rPr>
              <a:t>Many machine learning methods solve optimization problems under the surface. </a:t>
            </a:r>
          </a:p>
          <a:p>
            <a:r>
              <a:rPr lang="en-US" b="0" i="0" dirty="0">
                <a:solidFill>
                  <a:srgbClr val="222222"/>
                </a:solidFill>
                <a:effectLst/>
                <a:latin typeface="source sans pro" panose="020B0503030403020204" pitchFamily="34" charset="0"/>
              </a:rPr>
              <a:t>ML algorithms tend to minimize the difference between actual and predicted outputs by adjusting the model parameters (like weights and biases for </a:t>
            </a:r>
            <a:r>
              <a:rPr lang="en-US" b="0" i="0" u="none" strike="noStrike" dirty="0">
                <a:solidFill>
                  <a:srgbClr val="619CCD"/>
                </a:solidFill>
                <a:effectLst/>
                <a:latin typeface="source sans pro" panose="020B0503030403020204" pitchFamily="34" charset="0"/>
                <a:hlinkClick r:id="rId3"/>
              </a:rPr>
              <a:t>neural networks</a:t>
            </a:r>
            <a:r>
              <a:rPr lang="en-US" b="0" i="0" dirty="0">
                <a:solidFill>
                  <a:srgbClr val="222222"/>
                </a:solidFill>
                <a:effectLst/>
                <a:latin typeface="source sans pro" panose="020B0503030403020204" pitchFamily="34" charset="0"/>
              </a:rPr>
              <a:t>, decision rules for </a:t>
            </a:r>
            <a:r>
              <a:rPr lang="en-US" b="0" i="0" u="none" strike="noStrike" dirty="0">
                <a:solidFill>
                  <a:srgbClr val="619CCD"/>
                </a:solidFill>
                <a:effectLst/>
                <a:latin typeface="source sans pro" panose="020B0503030403020204" pitchFamily="34" charset="0"/>
                <a:hlinkClick r:id="rId4"/>
              </a:rPr>
              <a:t>random forest</a:t>
            </a:r>
            <a:r>
              <a:rPr lang="en-US" b="0" i="0" dirty="0">
                <a:solidFill>
                  <a:srgbClr val="222222"/>
                </a:solidFill>
                <a:effectLst/>
                <a:latin typeface="source sans pro" panose="020B0503030403020204" pitchFamily="34" charset="0"/>
              </a:rPr>
              <a:t> or </a:t>
            </a:r>
            <a:r>
              <a:rPr lang="en-US" b="0" i="0" u="none" strike="noStrike" dirty="0">
                <a:solidFill>
                  <a:srgbClr val="619CCD"/>
                </a:solidFill>
                <a:effectLst/>
                <a:latin typeface="source sans pro" panose="020B0503030403020204" pitchFamily="34" charset="0"/>
                <a:hlinkClick r:id="rId5"/>
              </a:rPr>
              <a:t>gradient boosting</a:t>
            </a:r>
            <a:r>
              <a:rPr lang="en-US" b="0" i="0" dirty="0">
                <a:solidFill>
                  <a:srgbClr val="222222"/>
                </a:solidFill>
                <a:effectLst/>
                <a:latin typeface="source sans pro" panose="020B0503030403020204" pitchFamily="34" charset="0"/>
              </a:rPr>
              <a:t>, and so on).</a:t>
            </a:r>
            <a:endParaRPr lang="en-US" dirty="0"/>
          </a:p>
        </p:txBody>
      </p:sp>
    </p:spTree>
    <p:extLst>
      <p:ext uri="{BB962C8B-B14F-4D97-AF65-F5344CB8AC3E}">
        <p14:creationId xmlns:p14="http://schemas.microsoft.com/office/powerpoint/2010/main" val="1640114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2F96-58C1-EC3E-3534-A7F12FABD497}"/>
              </a:ext>
            </a:extLst>
          </p:cNvPr>
          <p:cNvSpPr>
            <a:spLocks noGrp="1"/>
          </p:cNvSpPr>
          <p:nvPr>
            <p:ph type="title"/>
          </p:nvPr>
        </p:nvSpPr>
        <p:spPr/>
        <p:txBody>
          <a:bodyPr/>
          <a:lstStyle/>
          <a:p>
            <a:r>
              <a:rPr lang="en-US" dirty="0"/>
              <a:t>Changes </a:t>
            </a:r>
          </a:p>
        </p:txBody>
      </p:sp>
      <p:sp>
        <p:nvSpPr>
          <p:cNvPr id="3" name="Content Placeholder 2">
            <a:extLst>
              <a:ext uri="{FF2B5EF4-FFF2-40B4-BE49-F238E27FC236}">
                <a16:creationId xmlns:a16="http://schemas.microsoft.com/office/drawing/2014/main" id="{2E8C06EF-20F8-6E6A-8A1E-630DA99B2631}"/>
              </a:ext>
            </a:extLst>
          </p:cNvPr>
          <p:cNvSpPr>
            <a:spLocks noGrp="1"/>
          </p:cNvSpPr>
          <p:nvPr>
            <p:ph sz="half" idx="1"/>
          </p:nvPr>
        </p:nvSpPr>
        <p:spPr>
          <a:xfrm>
            <a:off x="314632" y="1376516"/>
            <a:ext cx="11759381" cy="4800447"/>
          </a:xfrm>
        </p:spPr>
        <p:txBody>
          <a:bodyPr>
            <a:normAutofit fontScale="70000" lnSpcReduction="20000"/>
          </a:bodyPr>
          <a:lstStyle/>
          <a:p>
            <a:r>
              <a:rPr lang="en-US" dirty="0"/>
              <a:t>check if gradient is a Python callable object and whether it can be used as a function. If not, then the function will raise a </a:t>
            </a:r>
            <a:r>
              <a:rPr lang="en-US" dirty="0" err="1"/>
              <a:t>TypeError</a:t>
            </a:r>
            <a:r>
              <a:rPr lang="en-US" dirty="0"/>
              <a:t>.</a:t>
            </a:r>
          </a:p>
          <a:p>
            <a:r>
              <a:rPr lang="en-US" dirty="0"/>
              <a:t>sets an instance of </a:t>
            </a:r>
            <a:r>
              <a:rPr lang="en-US" dirty="0" err="1"/>
              <a:t>numpy.dtype</a:t>
            </a:r>
            <a:r>
              <a:rPr lang="en-US" dirty="0"/>
              <a:t>, which will be used as the data type for all arrays throughout the function.</a:t>
            </a:r>
          </a:p>
          <a:p>
            <a:r>
              <a:rPr lang="en-US" dirty="0"/>
              <a:t>takes the arguments x and y and produces NumPy arrays with the desired data type. The arguments x and y can be lists, tuples, arrays, or other sequences.</a:t>
            </a:r>
          </a:p>
          <a:p>
            <a:r>
              <a:rPr lang="en-US" dirty="0"/>
              <a:t>compare the sizes of x and y. This is useful because you want to be sure that both arrays have the same number of observations. If they don’t, then the function will raise a </a:t>
            </a:r>
            <a:r>
              <a:rPr lang="en-US" dirty="0" err="1"/>
              <a:t>ValueError</a:t>
            </a:r>
            <a:r>
              <a:rPr lang="en-US" dirty="0"/>
              <a:t>.</a:t>
            </a:r>
          </a:p>
          <a:p>
            <a:r>
              <a:rPr lang="en-US" dirty="0"/>
              <a:t>converts the argument start to a NumPy array. This is an interesting trick: if start is a Python scalar, then it’ll be transformed into a corresponding NumPy object (an array with one item and zero dimensions). If you pass a sequence, then it’ll become a regular NumPy array with the same number of elements.</a:t>
            </a:r>
          </a:p>
          <a:p>
            <a:r>
              <a:rPr lang="en-US" dirty="0"/>
              <a:t>does the same thing with the learning rate. This can be very useful because it enables you to specify different learning rates for each decision variable by passing a list, tuple, or NumPy array to </a:t>
            </a:r>
            <a:r>
              <a:rPr lang="en-US" dirty="0" err="1"/>
              <a:t>gradient_descent</a:t>
            </a:r>
            <a:r>
              <a:rPr lang="en-US" dirty="0"/>
              <a:t>().</a:t>
            </a:r>
          </a:p>
          <a:p>
            <a:r>
              <a:rPr lang="en-US" dirty="0"/>
              <a:t>check if the learning rate value (or values for all variables) is greater than zero.</a:t>
            </a:r>
          </a:p>
          <a:p>
            <a:r>
              <a:rPr lang="en-US" dirty="0"/>
              <a:t>similarly set </a:t>
            </a:r>
            <a:r>
              <a:rPr lang="en-US" dirty="0" err="1"/>
              <a:t>n_iter</a:t>
            </a:r>
            <a:r>
              <a:rPr lang="en-US" dirty="0"/>
              <a:t> and tolerance and check that they are greater than zero.</a:t>
            </a:r>
          </a:p>
          <a:p>
            <a:r>
              <a:rPr lang="en-US" dirty="0"/>
              <a:t>conveniently returns the resulting array if you have several decision variables or a Python scalar if you have a single variable.</a:t>
            </a:r>
          </a:p>
          <a:p>
            <a:endParaRPr lang="en-US" dirty="0"/>
          </a:p>
        </p:txBody>
      </p:sp>
    </p:spTree>
    <p:extLst>
      <p:ext uri="{BB962C8B-B14F-4D97-AF65-F5344CB8AC3E}">
        <p14:creationId xmlns:p14="http://schemas.microsoft.com/office/powerpoint/2010/main" val="83338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EB0E-9ED1-66E2-3804-C8F0179619B1}"/>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Stochastic Gradient Descent Algorithms</a:t>
            </a:r>
            <a:endParaRPr lang="en-US" dirty="0"/>
          </a:p>
        </p:txBody>
      </p:sp>
      <p:sp>
        <p:nvSpPr>
          <p:cNvPr id="5" name="Content Placeholder 4">
            <a:extLst>
              <a:ext uri="{FF2B5EF4-FFF2-40B4-BE49-F238E27FC236}">
                <a16:creationId xmlns:a16="http://schemas.microsoft.com/office/drawing/2014/main" id="{4C012022-5A06-39F7-52CE-AAEC33F0956C}"/>
              </a:ext>
            </a:extLst>
          </p:cNvPr>
          <p:cNvSpPr>
            <a:spLocks noGrp="1"/>
          </p:cNvSpPr>
          <p:nvPr>
            <p:ph idx="1"/>
          </p:nvPr>
        </p:nvSpPr>
        <p:spPr>
          <a:xfrm>
            <a:off x="235974" y="1825625"/>
            <a:ext cx="11641394" cy="4351338"/>
          </a:xfrm>
        </p:spPr>
        <p:txBody>
          <a:bodyPr>
            <a:normAutofit fontScale="92500" lnSpcReduction="10000"/>
          </a:bodyPr>
          <a:lstStyle/>
          <a:p>
            <a:pPr algn="l"/>
            <a:r>
              <a:rPr lang="en-US" b="1" i="0" dirty="0">
                <a:solidFill>
                  <a:srgbClr val="222222"/>
                </a:solidFill>
                <a:effectLst/>
                <a:latin typeface="source sans pro" panose="020B0503030403020204" pitchFamily="34" charset="0"/>
              </a:rPr>
              <a:t>Stochastic gradient descent algorithms</a:t>
            </a:r>
            <a:r>
              <a:rPr lang="en-US" b="0" i="0" dirty="0">
                <a:solidFill>
                  <a:srgbClr val="222222"/>
                </a:solidFill>
                <a:effectLst/>
                <a:latin typeface="source sans pro" panose="020B0503030403020204" pitchFamily="34" charset="0"/>
              </a:rPr>
              <a:t> are a modification of gradient descent. In stochastic gradient descent, you calculate the gradient using just a random small part of the observations instead of all of them. In some cases, this approach can reduce computation time.</a:t>
            </a:r>
          </a:p>
          <a:p>
            <a:pPr algn="l"/>
            <a:r>
              <a:rPr lang="en-US" b="1" i="0" dirty="0">
                <a:solidFill>
                  <a:srgbClr val="222222"/>
                </a:solidFill>
                <a:effectLst/>
                <a:latin typeface="source sans pro" panose="020B0503030403020204" pitchFamily="34" charset="0"/>
              </a:rPr>
              <a:t>Online stochastic gradient descent</a:t>
            </a:r>
            <a:r>
              <a:rPr lang="en-US" b="0" i="0" dirty="0">
                <a:solidFill>
                  <a:srgbClr val="222222"/>
                </a:solidFill>
                <a:effectLst/>
                <a:latin typeface="source sans pro" panose="020B0503030403020204" pitchFamily="34" charset="0"/>
              </a:rPr>
              <a:t> is a variant of stochastic gradient descent in which you estimate the gradient of the cost function for each observation and update the decision variables accordingly. This can help you find the global minimum, especially if the objective function is convex.</a:t>
            </a:r>
          </a:p>
          <a:p>
            <a:pPr algn="l"/>
            <a:r>
              <a:rPr lang="en-US" b="1" i="0" dirty="0">
                <a:solidFill>
                  <a:srgbClr val="222222"/>
                </a:solidFill>
                <a:effectLst/>
                <a:latin typeface="source sans pro" panose="020B0503030403020204" pitchFamily="34" charset="0"/>
              </a:rPr>
              <a:t>Batch stochastic gradient descent</a:t>
            </a:r>
            <a:r>
              <a:rPr lang="en-US" b="0" i="0" dirty="0">
                <a:solidFill>
                  <a:srgbClr val="222222"/>
                </a:solidFill>
                <a:effectLst/>
                <a:latin typeface="source sans pro" panose="020B0503030403020204" pitchFamily="34" charset="0"/>
              </a:rPr>
              <a:t> is somewhere between ordinary gradient descent and the online method. The gradients are calculated, and the decision variables are updated iteratively with subsets of all observations, called </a:t>
            </a:r>
            <a:r>
              <a:rPr lang="en-US" b="1" i="0" dirty="0">
                <a:solidFill>
                  <a:srgbClr val="222222"/>
                </a:solidFill>
                <a:effectLst/>
                <a:latin typeface="source sans pro" panose="020B0503030403020204" pitchFamily="34" charset="0"/>
              </a:rPr>
              <a:t>minibatches</a:t>
            </a:r>
            <a:r>
              <a:rPr lang="en-US" b="0" i="0" dirty="0">
                <a:solidFill>
                  <a:srgbClr val="222222"/>
                </a:solidFill>
                <a:effectLst/>
                <a:latin typeface="source sans pro" panose="020B0503030403020204" pitchFamily="34" charset="0"/>
              </a:rPr>
              <a:t>. </a:t>
            </a:r>
            <a:r>
              <a:rPr lang="en-US" b="0" i="0" u="sng" dirty="0">
                <a:solidFill>
                  <a:srgbClr val="222222"/>
                </a:solidFill>
                <a:effectLst/>
                <a:latin typeface="source sans pro" panose="020B0503030403020204" pitchFamily="34" charset="0"/>
              </a:rPr>
              <a:t>This variant is very popular for training neural networks.</a:t>
            </a:r>
          </a:p>
        </p:txBody>
      </p:sp>
    </p:spTree>
    <p:extLst>
      <p:ext uri="{BB962C8B-B14F-4D97-AF65-F5344CB8AC3E}">
        <p14:creationId xmlns:p14="http://schemas.microsoft.com/office/powerpoint/2010/main" val="3608900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B5EB-AB48-312C-A454-993B0A65E9CD}"/>
              </a:ext>
            </a:extLst>
          </p:cNvPr>
          <p:cNvSpPr>
            <a:spLocks noGrp="1"/>
          </p:cNvSpPr>
          <p:nvPr>
            <p:ph type="title"/>
          </p:nvPr>
        </p:nvSpPr>
        <p:spPr>
          <a:xfrm>
            <a:off x="838200" y="0"/>
            <a:ext cx="10515600" cy="934065"/>
          </a:xfrm>
        </p:spPr>
        <p:txBody>
          <a:bodyPr>
            <a:normAutofit/>
          </a:bodyPr>
          <a:lstStyle/>
          <a:p>
            <a:r>
              <a:rPr lang="en-US" b="0" i="0" dirty="0">
                <a:solidFill>
                  <a:srgbClr val="222222"/>
                </a:solidFill>
                <a:effectLst/>
                <a:latin typeface="source sans pro" panose="020B0503030403020204" pitchFamily="34" charset="0"/>
              </a:rPr>
              <a:t>Minibatches in Stochastic Gradient Descent</a:t>
            </a:r>
            <a:endParaRPr lang="en-US" dirty="0"/>
          </a:p>
        </p:txBody>
      </p:sp>
      <p:sp>
        <p:nvSpPr>
          <p:cNvPr id="3" name="Content Placeholder 2">
            <a:extLst>
              <a:ext uri="{FF2B5EF4-FFF2-40B4-BE49-F238E27FC236}">
                <a16:creationId xmlns:a16="http://schemas.microsoft.com/office/drawing/2014/main" id="{9200CA9D-CEFF-6AA3-67DB-7303A4A56A0A}"/>
              </a:ext>
            </a:extLst>
          </p:cNvPr>
          <p:cNvSpPr>
            <a:spLocks noGrp="1"/>
          </p:cNvSpPr>
          <p:nvPr>
            <p:ph idx="1"/>
          </p:nvPr>
        </p:nvSpPr>
        <p:spPr>
          <a:xfrm>
            <a:off x="186812" y="1150374"/>
            <a:ext cx="11592233" cy="5342501"/>
          </a:xfrm>
        </p:spPr>
        <p:txBody>
          <a:bodyPr>
            <a:normAutofit fontScale="92500"/>
          </a:bodyPr>
          <a:lstStyle/>
          <a:p>
            <a:pPr algn="l"/>
            <a:r>
              <a:rPr lang="en-US" b="0" i="0" dirty="0">
                <a:solidFill>
                  <a:srgbClr val="222222"/>
                </a:solidFill>
                <a:effectLst/>
                <a:latin typeface="source sans pro" panose="020B0503030403020204" pitchFamily="34" charset="0"/>
              </a:rPr>
              <a:t>Stochastic gradient descent starts with an initial vector of decision variables and updates it through several iterations. The difference between the two is in what happens inside the iterations:</a:t>
            </a:r>
          </a:p>
          <a:p>
            <a:pPr lvl="1"/>
            <a:r>
              <a:rPr lang="en-US" b="0" i="0" dirty="0">
                <a:solidFill>
                  <a:srgbClr val="222222"/>
                </a:solidFill>
                <a:effectLst/>
                <a:latin typeface="source sans pro" panose="020B0503030403020204" pitchFamily="34" charset="0"/>
              </a:rPr>
              <a:t>Stochastic gradient descent randomly divides the set of observations into minibatches.</a:t>
            </a:r>
          </a:p>
          <a:p>
            <a:pPr lvl="1"/>
            <a:r>
              <a:rPr lang="en-US" b="0" i="0" dirty="0">
                <a:solidFill>
                  <a:srgbClr val="222222"/>
                </a:solidFill>
                <a:effectLst/>
                <a:latin typeface="source sans pro" panose="020B0503030403020204" pitchFamily="34" charset="0"/>
              </a:rPr>
              <a:t>For each minibatch, the gradient is computed and the vector is moved.</a:t>
            </a:r>
          </a:p>
          <a:p>
            <a:pPr lvl="1"/>
            <a:r>
              <a:rPr lang="en-US" b="0" i="0" dirty="0">
                <a:solidFill>
                  <a:srgbClr val="222222"/>
                </a:solidFill>
                <a:effectLst/>
                <a:latin typeface="source sans pro" panose="020B0503030403020204" pitchFamily="34" charset="0"/>
              </a:rPr>
              <a:t>Once all minibatches are used, you say that the iteration, or </a:t>
            </a:r>
            <a:r>
              <a:rPr lang="en-US" b="1" i="0" dirty="0">
                <a:solidFill>
                  <a:srgbClr val="222222"/>
                </a:solidFill>
                <a:effectLst/>
                <a:latin typeface="source sans pro" panose="020B0503030403020204" pitchFamily="34" charset="0"/>
              </a:rPr>
              <a:t>epoch</a:t>
            </a:r>
            <a:r>
              <a:rPr lang="en-US" b="0" i="0" dirty="0">
                <a:solidFill>
                  <a:srgbClr val="222222"/>
                </a:solidFill>
                <a:effectLst/>
                <a:latin typeface="source sans pro" panose="020B0503030403020204" pitchFamily="34" charset="0"/>
              </a:rPr>
              <a:t>, is finished and start the next one.</a:t>
            </a:r>
          </a:p>
          <a:p>
            <a:r>
              <a:rPr lang="en-US" b="0" i="0" dirty="0">
                <a:solidFill>
                  <a:srgbClr val="222222"/>
                </a:solidFill>
                <a:effectLst/>
                <a:latin typeface="source sans pro" panose="020B0503030403020204" pitchFamily="34" charset="0"/>
              </a:rPr>
              <a:t>This algorithm randomly selects observations for minibatches, so you need to simulate this random (or pseudorandom) behavior. You can do that with random number generation. Python has the built-in random module, and NumPy has its own random generator. The latter is more convenient when you work with arrays.</a:t>
            </a:r>
          </a:p>
          <a:p>
            <a:r>
              <a:rPr lang="en-US" b="0" i="0" dirty="0">
                <a:solidFill>
                  <a:srgbClr val="222222"/>
                </a:solidFill>
                <a:effectLst/>
                <a:latin typeface="source sans pro" panose="020B0503030403020204" pitchFamily="34" charset="0"/>
              </a:rPr>
              <a:t>You’ll create a new function called </a:t>
            </a:r>
            <a:r>
              <a:rPr lang="en-US" b="0" i="0" dirty="0" err="1">
                <a:solidFill>
                  <a:srgbClr val="222222"/>
                </a:solidFill>
                <a:effectLst/>
                <a:latin typeface="source sans pro" panose="020B0503030403020204" pitchFamily="34" charset="0"/>
              </a:rPr>
              <a:t>sgd</a:t>
            </a:r>
            <a:r>
              <a:rPr lang="en-US" b="0" i="0" dirty="0">
                <a:solidFill>
                  <a:srgbClr val="222222"/>
                </a:solidFill>
                <a:effectLst/>
                <a:latin typeface="source sans pro" panose="020B0503030403020204" pitchFamily="34" charset="0"/>
              </a:rPr>
              <a:t>() that is very similar to </a:t>
            </a:r>
            <a:r>
              <a:rPr lang="en-US" b="0" i="0" dirty="0" err="1">
                <a:solidFill>
                  <a:srgbClr val="222222"/>
                </a:solidFill>
                <a:effectLst/>
                <a:latin typeface="source sans pro" panose="020B0503030403020204" pitchFamily="34" charset="0"/>
              </a:rPr>
              <a:t>gradient_descent</a:t>
            </a:r>
            <a:r>
              <a:rPr lang="en-US" b="0" i="0" dirty="0">
                <a:solidFill>
                  <a:srgbClr val="222222"/>
                </a:solidFill>
                <a:effectLst/>
                <a:latin typeface="source sans pro" panose="020B0503030403020204" pitchFamily="34" charset="0"/>
              </a:rPr>
              <a:t>() but uses randomly selected minibatches to move along the search space:</a:t>
            </a:r>
          </a:p>
        </p:txBody>
      </p:sp>
    </p:spTree>
    <p:extLst>
      <p:ext uri="{BB962C8B-B14F-4D97-AF65-F5344CB8AC3E}">
        <p14:creationId xmlns:p14="http://schemas.microsoft.com/office/powerpoint/2010/main" val="2545874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2F3B9-D419-FDAB-922D-A8F2815AD79C}"/>
              </a:ext>
            </a:extLst>
          </p:cNvPr>
          <p:cNvPicPr>
            <a:picLocks noChangeAspect="1"/>
          </p:cNvPicPr>
          <p:nvPr/>
        </p:nvPicPr>
        <p:blipFill rotWithShape="1">
          <a:blip r:embed="rId2"/>
          <a:srcRect r="17744" b="9575"/>
          <a:stretch/>
        </p:blipFill>
        <p:spPr>
          <a:xfrm>
            <a:off x="104427" y="131598"/>
            <a:ext cx="5440967" cy="5767757"/>
          </a:xfrm>
          <a:prstGeom prst="rect">
            <a:avLst/>
          </a:prstGeom>
        </p:spPr>
      </p:pic>
      <p:pic>
        <p:nvPicPr>
          <p:cNvPr id="5" name="Picture 4">
            <a:extLst>
              <a:ext uri="{FF2B5EF4-FFF2-40B4-BE49-F238E27FC236}">
                <a16:creationId xmlns:a16="http://schemas.microsoft.com/office/drawing/2014/main" id="{6ACDFD31-45E6-E1F8-727B-2DEFDC7802A8}"/>
              </a:ext>
            </a:extLst>
          </p:cNvPr>
          <p:cNvPicPr>
            <a:picLocks noChangeAspect="1"/>
          </p:cNvPicPr>
          <p:nvPr/>
        </p:nvPicPr>
        <p:blipFill>
          <a:blip r:embed="rId3"/>
          <a:stretch>
            <a:fillRect/>
          </a:stretch>
        </p:blipFill>
        <p:spPr>
          <a:xfrm>
            <a:off x="5823390" y="692037"/>
            <a:ext cx="6264183" cy="5113463"/>
          </a:xfrm>
          <a:prstGeom prst="rect">
            <a:avLst/>
          </a:prstGeom>
        </p:spPr>
      </p:pic>
    </p:spTree>
    <p:extLst>
      <p:ext uri="{BB962C8B-B14F-4D97-AF65-F5344CB8AC3E}">
        <p14:creationId xmlns:p14="http://schemas.microsoft.com/office/powerpoint/2010/main" val="1095898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92CBB-197E-FB3C-12B9-A0C229837B99}"/>
              </a:ext>
            </a:extLst>
          </p:cNvPr>
          <p:cNvPicPr>
            <a:picLocks noChangeAspect="1"/>
          </p:cNvPicPr>
          <p:nvPr/>
        </p:nvPicPr>
        <p:blipFill>
          <a:blip r:embed="rId2"/>
          <a:stretch>
            <a:fillRect/>
          </a:stretch>
        </p:blipFill>
        <p:spPr>
          <a:xfrm>
            <a:off x="477465" y="995318"/>
            <a:ext cx="5966977" cy="4572396"/>
          </a:xfrm>
          <a:prstGeom prst="rect">
            <a:avLst/>
          </a:prstGeom>
        </p:spPr>
      </p:pic>
      <p:sp>
        <p:nvSpPr>
          <p:cNvPr id="7" name="TextBox 6">
            <a:extLst>
              <a:ext uri="{FF2B5EF4-FFF2-40B4-BE49-F238E27FC236}">
                <a16:creationId xmlns:a16="http://schemas.microsoft.com/office/drawing/2014/main" id="{06823139-2C82-E40C-D6E4-1D8D330D2F70}"/>
              </a:ext>
            </a:extLst>
          </p:cNvPr>
          <p:cNvSpPr txBox="1"/>
          <p:nvPr/>
        </p:nvSpPr>
        <p:spPr>
          <a:xfrm>
            <a:off x="6607277" y="1804188"/>
            <a:ext cx="5407742" cy="3539430"/>
          </a:xfrm>
          <a:prstGeom prst="rect">
            <a:avLst/>
          </a:prstGeom>
          <a:noFill/>
        </p:spPr>
        <p:txBody>
          <a:bodyPr wrap="square">
            <a:spAutoFit/>
          </a:bodyPr>
          <a:lstStyle/>
          <a:p>
            <a:r>
              <a:rPr lang="en-US" sz="2800" dirty="0"/>
              <a:t>The inner for loop is repeated for each minibatch. The main difference from the ordinary gradient descent is that the gradient is calculated for the observations from a minibatch (</a:t>
            </a:r>
            <a:r>
              <a:rPr lang="en-US" sz="2800" dirty="0" err="1"/>
              <a:t>x_batch</a:t>
            </a:r>
            <a:r>
              <a:rPr lang="en-US" sz="2800" dirty="0"/>
              <a:t> and </a:t>
            </a:r>
            <a:r>
              <a:rPr lang="en-US" sz="2800" dirty="0" err="1"/>
              <a:t>y_batch</a:t>
            </a:r>
            <a:r>
              <a:rPr lang="en-US" sz="2800" dirty="0"/>
              <a:t>) instead of for all observations (x and y).</a:t>
            </a:r>
          </a:p>
        </p:txBody>
      </p:sp>
    </p:spTree>
    <p:extLst>
      <p:ext uri="{BB962C8B-B14F-4D97-AF65-F5344CB8AC3E}">
        <p14:creationId xmlns:p14="http://schemas.microsoft.com/office/powerpoint/2010/main" val="2472061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9D84-BBBA-8A85-B3BE-8D06A9421202}"/>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test the implementation of stochastic gradient descent</a:t>
            </a:r>
            <a:endParaRPr lang="en-US" dirty="0"/>
          </a:p>
        </p:txBody>
      </p:sp>
      <p:sp>
        <p:nvSpPr>
          <p:cNvPr id="6" name="TextBox 5">
            <a:extLst>
              <a:ext uri="{FF2B5EF4-FFF2-40B4-BE49-F238E27FC236}">
                <a16:creationId xmlns:a16="http://schemas.microsoft.com/office/drawing/2014/main" id="{D5805785-0A55-829A-6B5D-6DC8ABF422C4}"/>
              </a:ext>
            </a:extLst>
          </p:cNvPr>
          <p:cNvSpPr txBox="1"/>
          <p:nvPr/>
        </p:nvSpPr>
        <p:spPr>
          <a:xfrm>
            <a:off x="1032387" y="2151727"/>
            <a:ext cx="10785987" cy="2554545"/>
          </a:xfrm>
          <a:prstGeom prst="rect">
            <a:avLst/>
          </a:prstGeom>
          <a:noFill/>
          <a:ln>
            <a:solidFill>
              <a:schemeClr val="accent1"/>
            </a:solidFill>
          </a:ln>
        </p:spPr>
        <p:txBody>
          <a:bodyPr wrap="square">
            <a:spAutoFit/>
          </a:bodyPr>
          <a:lstStyle/>
          <a:p>
            <a:r>
              <a:rPr lang="en-US" sz="3200" dirty="0"/>
              <a:t>&gt;&gt;&gt; </a:t>
            </a:r>
            <a:r>
              <a:rPr lang="en-US" sz="3200" dirty="0" err="1"/>
              <a:t>sgd</a:t>
            </a:r>
            <a:r>
              <a:rPr lang="en-US" sz="3200" dirty="0"/>
              <a:t>(</a:t>
            </a:r>
          </a:p>
          <a:p>
            <a:r>
              <a:rPr lang="en-US" sz="3200" dirty="0"/>
              <a:t>...     </a:t>
            </a:r>
            <a:r>
              <a:rPr lang="en-US" sz="3200" dirty="0" err="1"/>
              <a:t>ssr_gradient</a:t>
            </a:r>
            <a:r>
              <a:rPr lang="en-US" sz="3200" dirty="0"/>
              <a:t>, x, y, start=[0.5, 0.5], </a:t>
            </a:r>
            <a:r>
              <a:rPr lang="en-US" sz="3200" dirty="0" err="1"/>
              <a:t>learn_rate</a:t>
            </a:r>
            <a:r>
              <a:rPr lang="en-US" sz="3200" dirty="0"/>
              <a:t>=0.0008,</a:t>
            </a:r>
          </a:p>
          <a:p>
            <a:r>
              <a:rPr lang="en-US" sz="3200" dirty="0"/>
              <a:t>...     </a:t>
            </a:r>
            <a:r>
              <a:rPr lang="en-US" sz="3200" dirty="0" err="1"/>
              <a:t>batch_size</a:t>
            </a:r>
            <a:r>
              <a:rPr lang="en-US" sz="3200" dirty="0"/>
              <a:t>=3, </a:t>
            </a:r>
            <a:r>
              <a:rPr lang="en-US" sz="3200" dirty="0" err="1"/>
              <a:t>n_iter</a:t>
            </a:r>
            <a:r>
              <a:rPr lang="en-US" sz="3200" dirty="0"/>
              <a:t>=100_000, </a:t>
            </a:r>
            <a:r>
              <a:rPr lang="en-US" sz="3200" dirty="0" err="1"/>
              <a:t>random_state</a:t>
            </a:r>
            <a:r>
              <a:rPr lang="en-US" sz="3200" dirty="0"/>
              <a:t>=0</a:t>
            </a:r>
          </a:p>
          <a:p>
            <a:r>
              <a:rPr lang="en-US" sz="3200" dirty="0"/>
              <a:t>... )</a:t>
            </a:r>
          </a:p>
          <a:p>
            <a:r>
              <a:rPr lang="en-US" sz="3200" dirty="0"/>
              <a:t>array([5.63093736, 0.53982921])</a:t>
            </a:r>
          </a:p>
        </p:txBody>
      </p:sp>
    </p:spTree>
    <p:extLst>
      <p:ext uri="{BB962C8B-B14F-4D97-AF65-F5344CB8AC3E}">
        <p14:creationId xmlns:p14="http://schemas.microsoft.com/office/powerpoint/2010/main" val="992370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E8B8-6A63-2813-D3EC-BE920B70DD25}"/>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Momentum in Stochastic Gradient Descent</a:t>
            </a:r>
            <a:endParaRPr lang="en-US" dirty="0"/>
          </a:p>
        </p:txBody>
      </p:sp>
      <p:sp>
        <p:nvSpPr>
          <p:cNvPr id="3" name="Content Placeholder 2">
            <a:extLst>
              <a:ext uri="{FF2B5EF4-FFF2-40B4-BE49-F238E27FC236}">
                <a16:creationId xmlns:a16="http://schemas.microsoft.com/office/drawing/2014/main" id="{E309089B-B96E-1DC5-320A-A25252F4963B}"/>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You can use momentum to correct the effect of the learning rate. The idea is to remember the previous update of the vector and apply it when calculating the next one. You don’t move the vector exactly in the direction of the negative gradient, but you also tend to keep the direction and magnitude from the previous move.</a:t>
            </a:r>
          </a:p>
          <a:p>
            <a:r>
              <a:rPr lang="en-US" dirty="0"/>
              <a:t>The parameter called the decay rate or decay factor defines how strong the contribution of the previous update is. To include the momentum and the decay rate, you can modify </a:t>
            </a:r>
            <a:r>
              <a:rPr lang="en-US" dirty="0" err="1"/>
              <a:t>sgd</a:t>
            </a:r>
            <a:r>
              <a:rPr lang="en-US" dirty="0"/>
              <a:t>() by adding the parameter </a:t>
            </a:r>
            <a:r>
              <a:rPr lang="en-US" dirty="0" err="1"/>
              <a:t>decay_rate</a:t>
            </a:r>
            <a:r>
              <a:rPr lang="en-US" dirty="0"/>
              <a:t> and use it to calculate the direction and magnitude of the vector update (diff)</a:t>
            </a:r>
          </a:p>
        </p:txBody>
      </p:sp>
    </p:spTree>
    <p:extLst>
      <p:ext uri="{BB962C8B-B14F-4D97-AF65-F5344CB8AC3E}">
        <p14:creationId xmlns:p14="http://schemas.microsoft.com/office/powerpoint/2010/main" val="3187693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69FEB5-8637-0D27-F47A-6907D80CF9D2}"/>
              </a:ext>
            </a:extLst>
          </p:cNvPr>
          <p:cNvPicPr>
            <a:picLocks noChangeAspect="1"/>
          </p:cNvPicPr>
          <p:nvPr/>
        </p:nvPicPr>
        <p:blipFill>
          <a:blip r:embed="rId2"/>
          <a:stretch>
            <a:fillRect/>
          </a:stretch>
        </p:blipFill>
        <p:spPr>
          <a:xfrm>
            <a:off x="431130" y="553319"/>
            <a:ext cx="6020322" cy="5456393"/>
          </a:xfrm>
          <a:prstGeom prst="rect">
            <a:avLst/>
          </a:prstGeom>
        </p:spPr>
      </p:pic>
      <p:pic>
        <p:nvPicPr>
          <p:cNvPr id="7" name="Picture 6">
            <a:extLst>
              <a:ext uri="{FF2B5EF4-FFF2-40B4-BE49-F238E27FC236}">
                <a16:creationId xmlns:a16="http://schemas.microsoft.com/office/drawing/2014/main" id="{7690F282-4044-4830-8FA9-2760066A61C0}"/>
              </a:ext>
            </a:extLst>
          </p:cNvPr>
          <p:cNvPicPr>
            <a:picLocks noChangeAspect="1"/>
          </p:cNvPicPr>
          <p:nvPr/>
        </p:nvPicPr>
        <p:blipFill>
          <a:blip r:embed="rId3"/>
          <a:stretch>
            <a:fillRect/>
          </a:stretch>
        </p:blipFill>
        <p:spPr>
          <a:xfrm>
            <a:off x="6346953" y="553319"/>
            <a:ext cx="5845047" cy="5578323"/>
          </a:xfrm>
          <a:prstGeom prst="rect">
            <a:avLst/>
          </a:prstGeom>
        </p:spPr>
      </p:pic>
    </p:spTree>
    <p:extLst>
      <p:ext uri="{BB962C8B-B14F-4D97-AF65-F5344CB8AC3E}">
        <p14:creationId xmlns:p14="http://schemas.microsoft.com/office/powerpoint/2010/main" val="1605373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F09CFD-1DCE-C9E0-E719-3ED15F9447AE}"/>
              </a:ext>
            </a:extLst>
          </p:cNvPr>
          <p:cNvPicPr>
            <a:picLocks noChangeAspect="1"/>
          </p:cNvPicPr>
          <p:nvPr/>
        </p:nvPicPr>
        <p:blipFill>
          <a:blip r:embed="rId2"/>
          <a:stretch>
            <a:fillRect/>
          </a:stretch>
        </p:blipFill>
        <p:spPr>
          <a:xfrm>
            <a:off x="451167" y="773200"/>
            <a:ext cx="5921253" cy="5311600"/>
          </a:xfrm>
          <a:prstGeom prst="rect">
            <a:avLst/>
          </a:prstGeom>
        </p:spPr>
      </p:pic>
      <p:sp>
        <p:nvSpPr>
          <p:cNvPr id="8" name="TextBox 7">
            <a:extLst>
              <a:ext uri="{FF2B5EF4-FFF2-40B4-BE49-F238E27FC236}">
                <a16:creationId xmlns:a16="http://schemas.microsoft.com/office/drawing/2014/main" id="{1C201F1E-8005-D8F2-2E48-99A971C1BB3E}"/>
              </a:ext>
            </a:extLst>
          </p:cNvPr>
          <p:cNvSpPr txBox="1"/>
          <p:nvPr/>
        </p:nvSpPr>
        <p:spPr>
          <a:xfrm>
            <a:off x="6577780" y="1529197"/>
            <a:ext cx="5506065" cy="4524315"/>
          </a:xfrm>
          <a:prstGeom prst="rect">
            <a:avLst/>
          </a:prstGeom>
          <a:noFill/>
        </p:spPr>
        <p:txBody>
          <a:bodyPr wrap="square">
            <a:spAutoFit/>
          </a:bodyPr>
          <a:lstStyle/>
          <a:p>
            <a:r>
              <a:rPr lang="en-US" sz="2400" dirty="0"/>
              <a:t>You recalculate diff with the learning rate and gradient but also add the product of the decay rate and the old value of diff. Now diff has two components:</a:t>
            </a:r>
          </a:p>
          <a:p>
            <a:endParaRPr lang="en-US" sz="2400" dirty="0"/>
          </a:p>
          <a:p>
            <a:pPr marL="342900" indent="-342900">
              <a:buFont typeface="+mj-lt"/>
              <a:buAutoNum type="arabicPeriod"/>
            </a:pPr>
            <a:r>
              <a:rPr lang="en-US" sz="2400" dirty="0" err="1"/>
              <a:t>decay_rate</a:t>
            </a:r>
            <a:r>
              <a:rPr lang="en-US" sz="2400" dirty="0"/>
              <a:t> * diff is the momentum, or impact of the previous move.</a:t>
            </a:r>
          </a:p>
          <a:p>
            <a:pPr marL="342900" indent="-342900">
              <a:buFont typeface="+mj-lt"/>
              <a:buAutoNum type="arabicPeriod"/>
            </a:pPr>
            <a:r>
              <a:rPr lang="en-US" sz="2400" dirty="0"/>
              <a:t>-</a:t>
            </a:r>
            <a:r>
              <a:rPr lang="en-US" sz="2400" dirty="0" err="1"/>
              <a:t>learn_rate</a:t>
            </a:r>
            <a:r>
              <a:rPr lang="en-US" sz="2400" dirty="0"/>
              <a:t> * grad is the impact of the current gradient.</a:t>
            </a:r>
          </a:p>
          <a:p>
            <a:pPr marL="342900" indent="-342900">
              <a:buFont typeface="+mj-lt"/>
              <a:buAutoNum type="arabicPeriod"/>
            </a:pPr>
            <a:r>
              <a:rPr lang="en-US" sz="2400" dirty="0"/>
              <a:t>The decay and learning rates serve as the weights that define the contributions of the two.</a:t>
            </a:r>
          </a:p>
        </p:txBody>
      </p:sp>
    </p:spTree>
    <p:extLst>
      <p:ext uri="{BB962C8B-B14F-4D97-AF65-F5344CB8AC3E}">
        <p14:creationId xmlns:p14="http://schemas.microsoft.com/office/powerpoint/2010/main" val="1809012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E8B8-6A63-2813-D3EC-BE920B70DD25}"/>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Gradient Descent in </a:t>
            </a:r>
            <a:r>
              <a:rPr lang="en-US" b="1" i="0" dirty="0" err="1">
                <a:solidFill>
                  <a:srgbClr val="222222"/>
                </a:solidFill>
                <a:effectLst/>
                <a:latin typeface="source sans pro" panose="020B0503030403020204" pitchFamily="34" charset="0"/>
              </a:rPr>
              <a:t>Keras</a:t>
            </a:r>
            <a:r>
              <a:rPr lang="en-US" b="1" i="0" dirty="0">
                <a:solidFill>
                  <a:srgbClr val="222222"/>
                </a:solidFill>
                <a:effectLst/>
                <a:latin typeface="source sans pro" panose="020B0503030403020204" pitchFamily="34" charset="0"/>
              </a:rPr>
              <a:t> and TensorFlow </a:t>
            </a:r>
            <a:endParaRPr lang="en-US" dirty="0"/>
          </a:p>
        </p:txBody>
      </p:sp>
      <p:sp>
        <p:nvSpPr>
          <p:cNvPr id="3" name="Content Placeholder 2">
            <a:extLst>
              <a:ext uri="{FF2B5EF4-FFF2-40B4-BE49-F238E27FC236}">
                <a16:creationId xmlns:a16="http://schemas.microsoft.com/office/drawing/2014/main" id="{E309089B-B96E-1DC5-320A-A25252F4963B}"/>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Stochastic gradient descent is widely used to train neural networks. The libraries for neural networks often have different variants of optimization algorithms based on stochastic gradient descent, such as:</a:t>
            </a:r>
          </a:p>
          <a:p>
            <a:pPr lvl="1"/>
            <a:r>
              <a:rPr lang="en-US" b="0" i="0" dirty="0">
                <a:solidFill>
                  <a:srgbClr val="222222"/>
                </a:solidFill>
                <a:effectLst/>
                <a:latin typeface="source sans pro" panose="020B0503030403020204" pitchFamily="34" charset="0"/>
              </a:rPr>
              <a:t>Adam</a:t>
            </a:r>
          </a:p>
          <a:p>
            <a:pPr lvl="1"/>
            <a:r>
              <a:rPr lang="en-US" b="0" i="0" dirty="0" err="1">
                <a:solidFill>
                  <a:srgbClr val="222222"/>
                </a:solidFill>
                <a:effectLst/>
                <a:latin typeface="source sans pro" panose="020B0503030403020204" pitchFamily="34" charset="0"/>
              </a:rPr>
              <a:t>Adagrad</a:t>
            </a:r>
            <a:endParaRPr lang="en-US" b="0" i="0" dirty="0">
              <a:solidFill>
                <a:srgbClr val="222222"/>
              </a:solidFill>
              <a:effectLst/>
              <a:latin typeface="source sans pro" panose="020B0503030403020204" pitchFamily="34" charset="0"/>
            </a:endParaRPr>
          </a:p>
          <a:p>
            <a:pPr lvl="1"/>
            <a:r>
              <a:rPr lang="en-US" b="0" i="0" dirty="0" err="1">
                <a:solidFill>
                  <a:srgbClr val="222222"/>
                </a:solidFill>
                <a:effectLst/>
                <a:latin typeface="source sans pro" panose="020B0503030403020204" pitchFamily="34" charset="0"/>
              </a:rPr>
              <a:t>Adadelta</a:t>
            </a:r>
            <a:endParaRPr lang="en-US" b="0" i="0" dirty="0">
              <a:solidFill>
                <a:srgbClr val="222222"/>
              </a:solidFill>
              <a:effectLst/>
              <a:latin typeface="source sans pro" panose="020B0503030403020204" pitchFamily="34" charset="0"/>
            </a:endParaRPr>
          </a:p>
          <a:p>
            <a:pPr lvl="1"/>
            <a:r>
              <a:rPr lang="en-US" b="0" i="0" dirty="0" err="1">
                <a:solidFill>
                  <a:srgbClr val="222222"/>
                </a:solidFill>
                <a:effectLst/>
                <a:latin typeface="source sans pro" panose="020B0503030403020204" pitchFamily="34" charset="0"/>
              </a:rPr>
              <a:t>RMSProp</a:t>
            </a:r>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These optimization libraries are usually called internally when neural network software is trained. However, you can use them independently as well</a:t>
            </a:r>
          </a:p>
          <a:p>
            <a:endParaRPr lang="en-US" dirty="0"/>
          </a:p>
        </p:txBody>
      </p:sp>
    </p:spTree>
    <p:extLst>
      <p:ext uri="{BB962C8B-B14F-4D97-AF65-F5344CB8AC3E}">
        <p14:creationId xmlns:p14="http://schemas.microsoft.com/office/powerpoint/2010/main" val="283742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CACE-100F-3507-4644-3E751B19AD60}"/>
              </a:ext>
            </a:extLst>
          </p:cNvPr>
          <p:cNvSpPr>
            <a:spLocks noGrp="1"/>
          </p:cNvSpPr>
          <p:nvPr>
            <p:ph type="title"/>
          </p:nvPr>
        </p:nvSpPr>
        <p:spPr/>
        <p:txBody>
          <a:bodyPr/>
          <a:lstStyle/>
          <a:p>
            <a:r>
              <a:rPr lang="en-US" dirty="0"/>
              <a:t>Minimize errors in regression problems </a:t>
            </a:r>
          </a:p>
        </p:txBody>
      </p:sp>
      <p:sp>
        <p:nvSpPr>
          <p:cNvPr id="3" name="Content Placeholder 2">
            <a:extLst>
              <a:ext uri="{FF2B5EF4-FFF2-40B4-BE49-F238E27FC236}">
                <a16:creationId xmlns:a16="http://schemas.microsoft.com/office/drawing/2014/main" id="{B528B3AB-5736-8E5C-6611-DC8CB0A4607B}"/>
              </a:ext>
            </a:extLst>
          </p:cNvPr>
          <p:cNvSpPr>
            <a:spLocks noGrp="1"/>
          </p:cNvSpPr>
          <p:nvPr>
            <p:ph idx="1"/>
          </p:nvPr>
        </p:nvSpPr>
        <p:spPr>
          <a:xfrm>
            <a:off x="838200" y="1690687"/>
            <a:ext cx="11170356" cy="4486275"/>
          </a:xfrm>
        </p:spPr>
        <p:txBody>
          <a:bodyPr>
            <a:normAutofit/>
          </a:bodyPr>
          <a:lstStyle/>
          <a:p>
            <a:r>
              <a:rPr lang="en-US" b="0" i="0" dirty="0">
                <a:solidFill>
                  <a:srgbClr val="222222"/>
                </a:solidFill>
                <a:effectLst/>
                <a:latin typeface="source sans pro" panose="020B0503030403020204" pitchFamily="34" charset="0"/>
              </a:rPr>
              <a:t>In a </a:t>
            </a:r>
            <a:r>
              <a:rPr lang="en-US" b="0" i="0" u="none" strike="noStrike" dirty="0">
                <a:solidFill>
                  <a:srgbClr val="619CCD"/>
                </a:solidFill>
                <a:effectLst/>
                <a:latin typeface="source sans pro" panose="020B0503030403020204" pitchFamily="34" charset="0"/>
                <a:hlinkClick r:id="rId2"/>
              </a:rPr>
              <a:t>regression problem</a:t>
            </a:r>
            <a:r>
              <a:rPr lang="en-US" b="0" i="0" dirty="0">
                <a:solidFill>
                  <a:srgbClr val="222222"/>
                </a:solidFill>
                <a:effectLst/>
                <a:latin typeface="source sans pro" panose="020B0503030403020204" pitchFamily="34" charset="0"/>
              </a:rPr>
              <a:t>, you typically have the vectors of input variables 𝐱 = (𝑥₁, …, 𝑥ᵣ) and the actual outputs 𝑦. </a:t>
            </a:r>
          </a:p>
          <a:p>
            <a:r>
              <a:rPr lang="en-US" b="0" i="0" dirty="0">
                <a:solidFill>
                  <a:srgbClr val="222222"/>
                </a:solidFill>
                <a:effectLst/>
                <a:latin typeface="source sans pro" panose="020B0503030403020204" pitchFamily="34" charset="0"/>
              </a:rPr>
              <a:t>You want to find a model that maps 𝐱 to a predicted response 𝑓(𝐱) so that 𝑓(𝐱) is as close as possible to 𝑦. </a:t>
            </a:r>
          </a:p>
          <a:p>
            <a:r>
              <a:rPr lang="en-US" b="0" i="0" dirty="0">
                <a:solidFill>
                  <a:srgbClr val="222222"/>
                </a:solidFill>
                <a:effectLst/>
                <a:latin typeface="source sans pro" panose="020B0503030403020204" pitchFamily="34" charset="0"/>
              </a:rPr>
              <a:t>For example, you might want to predict an output such as a person’s salary given inputs like the person’s number of years at the company or level of education.</a:t>
            </a:r>
          </a:p>
          <a:p>
            <a:pPr algn="l"/>
            <a:r>
              <a:rPr lang="en-US" b="0" i="0" dirty="0">
                <a:solidFill>
                  <a:srgbClr val="222222"/>
                </a:solidFill>
                <a:effectLst/>
                <a:latin typeface="source sans pro" panose="020B0503030403020204" pitchFamily="34" charset="0"/>
              </a:rPr>
              <a:t>Your goal is to minimize the difference between the prediction 𝑓(𝐱) and the actual data 𝑦. This difference is called the </a:t>
            </a:r>
            <a:r>
              <a:rPr lang="en-US" b="1" i="0" dirty="0">
                <a:solidFill>
                  <a:srgbClr val="222222"/>
                </a:solidFill>
                <a:effectLst/>
                <a:latin typeface="source sans pro" panose="020B0503030403020204" pitchFamily="34" charset="0"/>
              </a:rPr>
              <a:t>residual</a:t>
            </a:r>
            <a:r>
              <a:rPr lang="en-US" b="0" i="0" dirty="0">
                <a:solidFill>
                  <a:srgbClr val="222222"/>
                </a:solidFill>
                <a:effectLst/>
                <a:latin typeface="source sans pro" panose="020B0503030403020204" pitchFamily="34" charset="0"/>
              </a:rPr>
              <a:t>.</a:t>
            </a:r>
          </a:p>
          <a:p>
            <a:endParaRPr lang="en-US" dirty="0"/>
          </a:p>
        </p:txBody>
      </p:sp>
    </p:spTree>
    <p:extLst>
      <p:ext uri="{BB962C8B-B14F-4D97-AF65-F5344CB8AC3E}">
        <p14:creationId xmlns:p14="http://schemas.microsoft.com/office/powerpoint/2010/main" val="2164598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7CA64F-6788-7F28-DC36-B020CE30D812}"/>
              </a:ext>
            </a:extLst>
          </p:cNvPr>
          <p:cNvSpPr txBox="1"/>
          <p:nvPr/>
        </p:nvSpPr>
        <p:spPr>
          <a:xfrm>
            <a:off x="201561" y="762475"/>
            <a:ext cx="7005484" cy="4524315"/>
          </a:xfrm>
          <a:prstGeom prst="rect">
            <a:avLst/>
          </a:prstGeom>
          <a:noFill/>
          <a:ln>
            <a:solidFill>
              <a:schemeClr val="accent1"/>
            </a:solidFill>
          </a:ln>
        </p:spPr>
        <p:txBody>
          <a:bodyPr wrap="square">
            <a:spAutoFit/>
          </a:bodyPr>
          <a:lstStyle/>
          <a:p>
            <a:r>
              <a:rPr lang="en-US" dirty="0"/>
              <a:t>&gt;&gt;&gt; import </a:t>
            </a:r>
            <a:r>
              <a:rPr lang="en-US" dirty="0" err="1"/>
              <a:t>tensorflow</a:t>
            </a:r>
            <a:r>
              <a:rPr lang="en-US" dirty="0"/>
              <a:t> as </a:t>
            </a:r>
            <a:r>
              <a:rPr lang="en-US" dirty="0" err="1"/>
              <a:t>tf</a:t>
            </a:r>
            <a:endParaRPr lang="en-US" dirty="0"/>
          </a:p>
          <a:p>
            <a:endParaRPr lang="en-US" dirty="0"/>
          </a:p>
          <a:p>
            <a:r>
              <a:rPr lang="en-US" dirty="0"/>
              <a:t>&gt;&gt;&gt; # Create needed objects</a:t>
            </a:r>
          </a:p>
          <a:p>
            <a:r>
              <a:rPr lang="en-US" dirty="0"/>
              <a:t>&gt;&gt;&gt; </a:t>
            </a:r>
            <a:r>
              <a:rPr lang="en-US" dirty="0" err="1"/>
              <a:t>sgd</a:t>
            </a:r>
            <a:r>
              <a:rPr lang="en-US" dirty="0"/>
              <a:t> = </a:t>
            </a:r>
            <a:r>
              <a:rPr lang="en-US" dirty="0" err="1"/>
              <a:t>tf.keras.optimizers.SGD</a:t>
            </a:r>
            <a:r>
              <a:rPr lang="en-US" dirty="0"/>
              <a:t>(</a:t>
            </a:r>
            <a:r>
              <a:rPr lang="en-US" dirty="0" err="1"/>
              <a:t>learning_rate</a:t>
            </a:r>
            <a:r>
              <a:rPr lang="en-US" dirty="0"/>
              <a:t>=0.1, momentum=0.9)</a:t>
            </a:r>
          </a:p>
          <a:p>
            <a:r>
              <a:rPr lang="en-US" dirty="0"/>
              <a:t>&gt;&gt;&gt; var = </a:t>
            </a:r>
            <a:r>
              <a:rPr lang="en-US" dirty="0" err="1"/>
              <a:t>tf.Variable</a:t>
            </a:r>
            <a:r>
              <a:rPr lang="en-US" dirty="0"/>
              <a:t>(2.5)</a:t>
            </a:r>
          </a:p>
          <a:p>
            <a:r>
              <a:rPr lang="en-US" dirty="0"/>
              <a:t>&gt;&gt;&gt; cost = lambda: 2 + var ** 2</a:t>
            </a:r>
          </a:p>
          <a:p>
            <a:endParaRPr lang="en-US" dirty="0"/>
          </a:p>
          <a:p>
            <a:r>
              <a:rPr lang="en-US" dirty="0"/>
              <a:t>&gt;&gt;&gt; # Perform optimization</a:t>
            </a:r>
          </a:p>
          <a:p>
            <a:r>
              <a:rPr lang="en-US" dirty="0"/>
              <a:t>&gt;&gt;&gt; for _ in range(100):</a:t>
            </a:r>
          </a:p>
          <a:p>
            <a:r>
              <a:rPr lang="en-US" dirty="0"/>
              <a:t>...     </a:t>
            </a:r>
            <a:r>
              <a:rPr lang="en-US" dirty="0" err="1"/>
              <a:t>sgd.minimize</a:t>
            </a:r>
            <a:r>
              <a:rPr lang="en-US" dirty="0"/>
              <a:t>(cost, </a:t>
            </a:r>
            <a:r>
              <a:rPr lang="en-US" dirty="0" err="1"/>
              <a:t>var_list</a:t>
            </a:r>
            <a:r>
              <a:rPr lang="en-US" dirty="0"/>
              <a:t>=[var])</a:t>
            </a:r>
          </a:p>
          <a:p>
            <a:endParaRPr lang="en-US" dirty="0"/>
          </a:p>
          <a:p>
            <a:r>
              <a:rPr lang="en-US" dirty="0"/>
              <a:t>&gt;&gt;&gt; # Extract results</a:t>
            </a:r>
          </a:p>
          <a:p>
            <a:r>
              <a:rPr lang="en-US" dirty="0"/>
              <a:t>&gt;&gt;&gt; </a:t>
            </a:r>
            <a:r>
              <a:rPr lang="en-US" dirty="0" err="1"/>
              <a:t>var.numpy</a:t>
            </a:r>
            <a:r>
              <a:rPr lang="en-US" dirty="0"/>
              <a:t>()</a:t>
            </a:r>
          </a:p>
          <a:p>
            <a:r>
              <a:rPr lang="en-US" dirty="0"/>
              <a:t>-0.007128528</a:t>
            </a:r>
          </a:p>
          <a:p>
            <a:r>
              <a:rPr lang="en-US" dirty="0"/>
              <a:t>&gt;&gt;&gt; cost().</a:t>
            </a:r>
            <a:r>
              <a:rPr lang="en-US" dirty="0" err="1"/>
              <a:t>numpy</a:t>
            </a:r>
            <a:r>
              <a:rPr lang="en-US" dirty="0"/>
              <a:t>()</a:t>
            </a:r>
          </a:p>
          <a:p>
            <a:r>
              <a:rPr lang="en-US" dirty="0"/>
              <a:t>2.0000508</a:t>
            </a:r>
          </a:p>
        </p:txBody>
      </p:sp>
      <p:sp>
        <p:nvSpPr>
          <p:cNvPr id="9" name="TextBox 8">
            <a:extLst>
              <a:ext uri="{FF2B5EF4-FFF2-40B4-BE49-F238E27FC236}">
                <a16:creationId xmlns:a16="http://schemas.microsoft.com/office/drawing/2014/main" id="{6543CDD9-7A9E-155C-268D-16433C5E3DC4}"/>
              </a:ext>
            </a:extLst>
          </p:cNvPr>
          <p:cNvSpPr txBox="1"/>
          <p:nvPr/>
        </p:nvSpPr>
        <p:spPr>
          <a:xfrm>
            <a:off x="7425813" y="762475"/>
            <a:ext cx="4564626" cy="4893647"/>
          </a:xfrm>
          <a:prstGeom prst="rect">
            <a:avLst/>
          </a:prstGeom>
          <a:noFill/>
        </p:spPr>
        <p:txBody>
          <a:bodyPr wrap="square">
            <a:spAutoFit/>
          </a:bodyPr>
          <a:lstStyle/>
          <a:p>
            <a:r>
              <a:rPr lang="en-US" sz="2400" dirty="0"/>
              <a:t>In this example, you first import </a:t>
            </a:r>
            <a:r>
              <a:rPr lang="en-US" sz="2400" dirty="0" err="1"/>
              <a:t>tensorflow</a:t>
            </a:r>
            <a:r>
              <a:rPr lang="en-US" sz="2400" dirty="0"/>
              <a:t> and then create the object needed for optimization:</a:t>
            </a:r>
          </a:p>
          <a:p>
            <a:endParaRPr lang="en-US" sz="2400" dirty="0"/>
          </a:p>
          <a:p>
            <a:pPr marL="342900" indent="-342900">
              <a:buFont typeface="+mj-lt"/>
              <a:buAutoNum type="arabicPeriod"/>
            </a:pPr>
            <a:r>
              <a:rPr lang="en-US" sz="2400" dirty="0" err="1"/>
              <a:t>sgd</a:t>
            </a:r>
            <a:r>
              <a:rPr lang="en-US" sz="2400" dirty="0"/>
              <a:t> is an instance of the stochastic gradient descent optimizer with a learning rate of 0.1 and a momentum of 0.9.</a:t>
            </a:r>
          </a:p>
          <a:p>
            <a:pPr marL="342900" indent="-342900">
              <a:buFont typeface="+mj-lt"/>
              <a:buAutoNum type="arabicPeriod"/>
            </a:pPr>
            <a:r>
              <a:rPr lang="en-US" sz="2400" dirty="0"/>
              <a:t>var is an instance of the decision variable with an initial value of 2.5.</a:t>
            </a:r>
          </a:p>
          <a:p>
            <a:pPr marL="342900" indent="-342900">
              <a:buFont typeface="+mj-lt"/>
              <a:buAutoNum type="arabicPeriod"/>
            </a:pPr>
            <a:r>
              <a:rPr lang="en-US" sz="2400" dirty="0"/>
              <a:t>cost is the cost function, which is a square function in this case.</a:t>
            </a:r>
          </a:p>
        </p:txBody>
      </p:sp>
    </p:spTree>
    <p:extLst>
      <p:ext uri="{BB962C8B-B14F-4D97-AF65-F5344CB8AC3E}">
        <p14:creationId xmlns:p14="http://schemas.microsoft.com/office/powerpoint/2010/main" val="1888615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E8B8-6A63-2813-D3EC-BE920B70DD25}"/>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Gradient Descent in </a:t>
            </a:r>
            <a:r>
              <a:rPr lang="en-US" b="1" i="0" dirty="0" err="1">
                <a:solidFill>
                  <a:srgbClr val="222222"/>
                </a:solidFill>
                <a:effectLst/>
                <a:latin typeface="source sans pro" panose="020B0503030403020204" pitchFamily="34" charset="0"/>
              </a:rPr>
              <a:t>Keras</a:t>
            </a:r>
            <a:r>
              <a:rPr lang="en-US" b="1" i="0" dirty="0">
                <a:solidFill>
                  <a:srgbClr val="222222"/>
                </a:solidFill>
                <a:effectLst/>
                <a:latin typeface="source sans pro" panose="020B0503030403020204" pitchFamily="34" charset="0"/>
              </a:rPr>
              <a:t> and TensorFlow </a:t>
            </a:r>
            <a:endParaRPr lang="en-US" dirty="0"/>
          </a:p>
        </p:txBody>
      </p:sp>
      <p:sp>
        <p:nvSpPr>
          <p:cNvPr id="3" name="Content Placeholder 2">
            <a:extLst>
              <a:ext uri="{FF2B5EF4-FFF2-40B4-BE49-F238E27FC236}">
                <a16:creationId xmlns:a16="http://schemas.microsoft.com/office/drawing/2014/main" id="{E309089B-B96E-1DC5-320A-A25252F4963B}"/>
              </a:ext>
            </a:extLst>
          </p:cNvPr>
          <p:cNvSpPr>
            <a:spLocks noGrp="1"/>
          </p:cNvSpPr>
          <p:nvPr>
            <p:ph idx="1"/>
          </p:nvPr>
        </p:nvSpPr>
        <p:spPr/>
        <p:txBody>
          <a:bodyPr/>
          <a:lstStyle/>
          <a:p>
            <a:r>
              <a:rPr lang="en-US" dirty="0"/>
              <a:t>The main part of the code is a for loop that iteratively calls .minimize() and modifies var and cost. Once the loop is exhausted, you can get the values of the decision variable and the cost function with .</a:t>
            </a:r>
            <a:r>
              <a:rPr lang="en-US" dirty="0" err="1"/>
              <a:t>numpy</a:t>
            </a:r>
            <a:r>
              <a:rPr lang="en-US" dirty="0"/>
              <a:t>().</a:t>
            </a:r>
          </a:p>
          <a:p>
            <a:pPr algn="l"/>
            <a:r>
              <a:rPr lang="en-US" b="0" i="0" dirty="0">
                <a:solidFill>
                  <a:srgbClr val="222222"/>
                </a:solidFill>
                <a:effectLst/>
                <a:latin typeface="source sans pro" panose="020B0503030403020204" pitchFamily="34" charset="0"/>
              </a:rPr>
              <a:t>You can find more information on these algorithms in the </a:t>
            </a:r>
            <a:r>
              <a:rPr lang="en-US" b="0" i="0" u="none" strike="noStrike" dirty="0" err="1">
                <a:solidFill>
                  <a:srgbClr val="619CCD"/>
                </a:solidFill>
                <a:effectLst/>
                <a:latin typeface="source sans pro" panose="020B0503030403020204" pitchFamily="34" charset="0"/>
                <a:hlinkClick r:id="rId2"/>
              </a:rPr>
              <a:t>Keras</a:t>
            </a:r>
            <a:r>
              <a:rPr lang="en-US" b="0" i="0" dirty="0">
                <a:solidFill>
                  <a:srgbClr val="222222"/>
                </a:solidFill>
                <a:effectLst/>
                <a:latin typeface="source sans pro" panose="020B0503030403020204" pitchFamily="34" charset="0"/>
              </a:rPr>
              <a:t> and </a:t>
            </a:r>
            <a:r>
              <a:rPr lang="en-US" b="0" i="0" u="none" strike="noStrike" dirty="0">
                <a:solidFill>
                  <a:srgbClr val="619CCD"/>
                </a:solidFill>
                <a:effectLst/>
                <a:latin typeface="source sans pro" panose="020B0503030403020204" pitchFamily="34" charset="0"/>
                <a:hlinkClick r:id="rId3"/>
              </a:rPr>
              <a:t>TensorFlow</a:t>
            </a:r>
            <a:r>
              <a:rPr lang="en-US" b="0" i="0" dirty="0">
                <a:solidFill>
                  <a:srgbClr val="222222"/>
                </a:solidFill>
                <a:effectLst/>
                <a:latin typeface="source sans pro" panose="020B0503030403020204" pitchFamily="34" charset="0"/>
              </a:rPr>
              <a:t> documentation. The article </a:t>
            </a:r>
            <a:r>
              <a:rPr lang="en-US" b="0" i="0" u="sng" dirty="0">
                <a:solidFill>
                  <a:srgbClr val="3676AB"/>
                </a:solidFill>
                <a:effectLst/>
                <a:latin typeface="source sans pro" panose="020B0503030403020204" pitchFamily="34" charset="0"/>
                <a:hlinkClick r:id="rId4"/>
              </a:rPr>
              <a:t>An overview of gradient descent optimization algorithms</a:t>
            </a:r>
            <a:r>
              <a:rPr lang="en-US" b="0" i="0" dirty="0">
                <a:solidFill>
                  <a:srgbClr val="222222"/>
                </a:solidFill>
                <a:effectLst/>
                <a:latin typeface="source sans pro" panose="020B0503030403020204" pitchFamily="34" charset="0"/>
              </a:rPr>
              <a:t> offers a comprehensive list with explanations of gradient descent variants.</a:t>
            </a:r>
          </a:p>
        </p:txBody>
      </p:sp>
    </p:spTree>
    <p:extLst>
      <p:ext uri="{BB962C8B-B14F-4D97-AF65-F5344CB8AC3E}">
        <p14:creationId xmlns:p14="http://schemas.microsoft.com/office/powerpoint/2010/main" val="1198595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FB31-5134-478F-3955-182B2A1BC330}"/>
              </a:ext>
            </a:extLst>
          </p:cNvPr>
          <p:cNvSpPr>
            <a:spLocks noGrp="1"/>
          </p:cNvSpPr>
          <p:nvPr>
            <p:ph type="title"/>
          </p:nvPr>
        </p:nvSpPr>
        <p:spPr>
          <a:xfrm>
            <a:off x="3372465" y="2951008"/>
            <a:ext cx="3873909" cy="2437069"/>
          </a:xfrm>
        </p:spPr>
        <p:txBody>
          <a:bodyPr>
            <a:noAutofit/>
          </a:bodyPr>
          <a:lstStyle/>
          <a:p>
            <a:pPr algn="ctr"/>
            <a:r>
              <a:rPr lang="en-US" sz="31000" dirty="0">
                <a:sym typeface="Wingdings" panose="05000000000000000000" pitchFamily="2" charset="2"/>
              </a:rPr>
              <a:t> </a:t>
            </a:r>
            <a:endParaRPr lang="en-US" sz="31000" dirty="0"/>
          </a:p>
        </p:txBody>
      </p:sp>
    </p:spTree>
    <p:extLst>
      <p:ext uri="{BB962C8B-B14F-4D97-AF65-F5344CB8AC3E}">
        <p14:creationId xmlns:p14="http://schemas.microsoft.com/office/powerpoint/2010/main" val="39837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7826-9D31-6DDB-BCE8-3EE680766892}"/>
              </a:ext>
            </a:extLst>
          </p:cNvPr>
          <p:cNvSpPr>
            <a:spLocks noGrp="1"/>
          </p:cNvSpPr>
          <p:nvPr>
            <p:ph type="title"/>
          </p:nvPr>
        </p:nvSpPr>
        <p:spPr/>
        <p:txBody>
          <a:bodyPr/>
          <a:lstStyle/>
          <a:p>
            <a:r>
              <a:rPr lang="en-US" dirty="0"/>
              <a:t>Minimize errors in regression problems </a:t>
            </a:r>
          </a:p>
        </p:txBody>
      </p:sp>
      <p:sp>
        <p:nvSpPr>
          <p:cNvPr id="3" name="Content Placeholder 2">
            <a:extLst>
              <a:ext uri="{FF2B5EF4-FFF2-40B4-BE49-F238E27FC236}">
                <a16:creationId xmlns:a16="http://schemas.microsoft.com/office/drawing/2014/main" id="{B6E013B4-E429-694A-8BFF-63220ADF8022}"/>
              </a:ext>
            </a:extLst>
          </p:cNvPr>
          <p:cNvSpPr>
            <a:spLocks noGrp="1"/>
          </p:cNvSpPr>
          <p:nvPr>
            <p:ph idx="1"/>
          </p:nvPr>
        </p:nvSpPr>
        <p:spPr>
          <a:xfrm>
            <a:off x="430389" y="1797579"/>
            <a:ext cx="11331221" cy="4765852"/>
          </a:xfrm>
        </p:spPr>
        <p:txBody>
          <a:bodyPr>
            <a:normAutofit lnSpcReduction="10000"/>
          </a:bodyPr>
          <a:lstStyle/>
          <a:p>
            <a:r>
              <a:rPr lang="en-US" b="0" i="0" dirty="0">
                <a:solidFill>
                  <a:srgbClr val="222222"/>
                </a:solidFill>
                <a:effectLst/>
                <a:latin typeface="source sans pro" panose="020B0503030403020204" pitchFamily="34" charset="0"/>
              </a:rPr>
              <a:t>In this type of problem, you want to minimize the </a:t>
            </a:r>
            <a:r>
              <a:rPr lang="en-US" b="0" i="0" u="none" strike="noStrike" dirty="0">
                <a:solidFill>
                  <a:srgbClr val="619CCD"/>
                </a:solidFill>
                <a:effectLst/>
                <a:latin typeface="source sans pro" panose="020B0503030403020204" pitchFamily="34" charset="0"/>
                <a:hlinkClick r:id="rId2"/>
              </a:rPr>
              <a:t>sum of squared residuals (SSR)</a:t>
            </a:r>
            <a:r>
              <a:rPr lang="en-US" b="0" i="0" dirty="0">
                <a:solidFill>
                  <a:srgbClr val="222222"/>
                </a:solidFill>
                <a:effectLst/>
                <a:latin typeface="source sans pro" panose="020B0503030403020204" pitchFamily="34" charset="0"/>
              </a:rPr>
              <a:t>, where SSR = Σᵢ(𝑦ᵢ − 𝑓(𝐱ᵢ))² for all observations 𝑖 = 1, …, 𝑛, where 𝑛 is the total number of observations. Alternatively, you could use the </a:t>
            </a:r>
            <a:r>
              <a:rPr lang="en-US" b="0" i="0" u="none" strike="noStrike" dirty="0">
                <a:solidFill>
                  <a:srgbClr val="619CCD"/>
                </a:solidFill>
                <a:effectLst/>
                <a:latin typeface="source sans pro" panose="020B0503030403020204" pitchFamily="34" charset="0"/>
                <a:hlinkClick r:id="rId3"/>
              </a:rPr>
              <a:t>mean squared error</a:t>
            </a:r>
            <a:r>
              <a:rPr lang="en-US" b="0" i="0" dirty="0">
                <a:solidFill>
                  <a:srgbClr val="222222"/>
                </a:solidFill>
                <a:effectLst/>
                <a:latin typeface="source sans pro" panose="020B0503030403020204" pitchFamily="34" charset="0"/>
              </a:rPr>
              <a:t> (MSE = SSR / 𝑛) instead of SSR.</a:t>
            </a:r>
          </a:p>
          <a:p>
            <a:pPr algn="l"/>
            <a:r>
              <a:rPr lang="en-US" b="0" i="0" dirty="0">
                <a:solidFill>
                  <a:srgbClr val="222222"/>
                </a:solidFill>
                <a:effectLst/>
                <a:latin typeface="source sans pro" panose="020B0503030403020204" pitchFamily="34" charset="0"/>
              </a:rPr>
              <a:t>Both SSR and MSE use the square of the difference between the actual and predicted outputs. The lower the difference, the more accurate the prediction. A difference of zero indicates that the prediction is equal to the actual data.</a:t>
            </a:r>
          </a:p>
          <a:p>
            <a:pPr algn="l"/>
            <a:r>
              <a:rPr lang="en-US" b="0" i="0" dirty="0">
                <a:solidFill>
                  <a:srgbClr val="222222"/>
                </a:solidFill>
                <a:effectLst/>
                <a:latin typeface="source sans pro" panose="020B0503030403020204" pitchFamily="34" charset="0"/>
              </a:rPr>
              <a:t>SSR or MSE is minimized by adjusting the model parameters. For example, in </a:t>
            </a:r>
            <a:r>
              <a:rPr lang="en-US" b="0" i="0" u="none" strike="noStrike" dirty="0">
                <a:solidFill>
                  <a:srgbClr val="619CCD"/>
                </a:solidFill>
                <a:effectLst/>
                <a:latin typeface="source sans pro" panose="020B0503030403020204" pitchFamily="34" charset="0"/>
                <a:hlinkClick r:id="rId4"/>
              </a:rPr>
              <a:t>linear regression</a:t>
            </a:r>
            <a:r>
              <a:rPr lang="en-US" b="0" i="0" dirty="0">
                <a:solidFill>
                  <a:srgbClr val="222222"/>
                </a:solidFill>
                <a:effectLst/>
                <a:latin typeface="source sans pro" panose="020B0503030403020204" pitchFamily="34" charset="0"/>
              </a:rPr>
              <a:t>, you want to find the function 𝑓(𝐱) = 𝑏₀ + 𝑏₁𝑥₁ + ⋯ + 𝑏ᵣ𝑥ᵣ, so you need to determine the weights 𝑏₀, 𝑏₁, …, 𝑏ᵣ that minimize SSR or MSE.</a:t>
            </a:r>
            <a:endParaRPr lang="en-US" dirty="0"/>
          </a:p>
        </p:txBody>
      </p:sp>
    </p:spTree>
    <p:extLst>
      <p:ext uri="{BB962C8B-B14F-4D97-AF65-F5344CB8AC3E}">
        <p14:creationId xmlns:p14="http://schemas.microsoft.com/office/powerpoint/2010/main" val="304612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0657-6335-076F-5267-893B0B3BB9A9}"/>
              </a:ext>
            </a:extLst>
          </p:cNvPr>
          <p:cNvSpPr>
            <a:spLocks noGrp="1"/>
          </p:cNvSpPr>
          <p:nvPr>
            <p:ph type="title"/>
          </p:nvPr>
        </p:nvSpPr>
        <p:spPr/>
        <p:txBody>
          <a:bodyPr/>
          <a:lstStyle/>
          <a:p>
            <a:r>
              <a:rPr lang="en-US"/>
              <a:t>Classification problems </a:t>
            </a:r>
            <a:endParaRPr lang="en-US" dirty="0"/>
          </a:p>
        </p:txBody>
      </p:sp>
      <p:sp>
        <p:nvSpPr>
          <p:cNvPr id="3" name="Content Placeholder 2">
            <a:extLst>
              <a:ext uri="{FF2B5EF4-FFF2-40B4-BE49-F238E27FC236}">
                <a16:creationId xmlns:a16="http://schemas.microsoft.com/office/drawing/2014/main" id="{5B0D1C5B-92FA-162A-CD2C-D3C2D4616D4F}"/>
              </a:ext>
            </a:extLst>
          </p:cNvPr>
          <p:cNvSpPr>
            <a:spLocks noGrp="1"/>
          </p:cNvSpPr>
          <p:nvPr>
            <p:ph idx="1"/>
          </p:nvPr>
        </p:nvSpPr>
        <p:spPr>
          <a:xfrm>
            <a:off x="239889" y="1825625"/>
            <a:ext cx="11825111" cy="4351338"/>
          </a:xfrm>
        </p:spPr>
        <p:txBody>
          <a:bodyPr/>
          <a:lstStyle/>
          <a:p>
            <a:pPr algn="l"/>
            <a:r>
              <a:rPr lang="en-US" b="0" i="0" dirty="0">
                <a:solidFill>
                  <a:srgbClr val="222222"/>
                </a:solidFill>
                <a:effectLst/>
                <a:latin typeface="source sans pro" panose="020B0503030403020204" pitchFamily="34" charset="0"/>
              </a:rPr>
              <a:t>In a </a:t>
            </a:r>
            <a:r>
              <a:rPr lang="en-US" b="0" i="0" u="none" strike="noStrike" dirty="0">
                <a:solidFill>
                  <a:srgbClr val="619CCD"/>
                </a:solidFill>
                <a:effectLst/>
                <a:latin typeface="source sans pro" panose="020B0503030403020204" pitchFamily="34" charset="0"/>
                <a:hlinkClick r:id="rId2"/>
              </a:rPr>
              <a:t>classification problem</a:t>
            </a:r>
            <a:r>
              <a:rPr lang="en-US" b="0" i="0" dirty="0">
                <a:solidFill>
                  <a:srgbClr val="222222"/>
                </a:solidFill>
                <a:effectLst/>
                <a:latin typeface="source sans pro" panose="020B0503030403020204" pitchFamily="34" charset="0"/>
              </a:rPr>
              <a:t>, the outputs 𝑦 are </a:t>
            </a:r>
            <a:r>
              <a:rPr lang="en-US" b="0" i="0" u="none" strike="noStrike" dirty="0">
                <a:solidFill>
                  <a:srgbClr val="619CCD"/>
                </a:solidFill>
                <a:effectLst/>
                <a:latin typeface="source sans pro" panose="020B0503030403020204" pitchFamily="34" charset="0"/>
                <a:hlinkClick r:id="rId3"/>
              </a:rPr>
              <a:t>categorical</a:t>
            </a:r>
            <a:r>
              <a:rPr lang="en-US" b="0" i="0" dirty="0">
                <a:solidFill>
                  <a:srgbClr val="222222"/>
                </a:solidFill>
                <a:effectLst/>
                <a:latin typeface="source sans pro" panose="020B0503030403020204" pitchFamily="34" charset="0"/>
              </a:rPr>
              <a:t>, often either 0 or 1. For example, you might try to predict whether an email is spam or not. In the case of binary outputs, it’s convenient to minimize the </a:t>
            </a:r>
            <a:r>
              <a:rPr lang="en-US" b="0" i="0" u="none" strike="noStrike" dirty="0">
                <a:solidFill>
                  <a:srgbClr val="619CCD"/>
                </a:solidFill>
                <a:effectLst/>
                <a:latin typeface="source sans pro" panose="020B0503030403020204" pitchFamily="34" charset="0"/>
                <a:hlinkClick r:id="rId4"/>
              </a:rPr>
              <a:t>cross-entropy function</a:t>
            </a:r>
            <a:r>
              <a:rPr lang="en-US" b="0" i="0" dirty="0">
                <a:solidFill>
                  <a:srgbClr val="222222"/>
                </a:solidFill>
                <a:effectLst/>
                <a:latin typeface="source sans pro" panose="020B0503030403020204" pitchFamily="34" charset="0"/>
              </a:rPr>
              <a:t> that also depends on the actual outputs 𝑦ᵢ and the corresponding predictions 𝑝(𝐱ᵢ):</a:t>
            </a:r>
            <a:br>
              <a:rPr lang="en-US" u="none" strike="noStrike" dirty="0">
                <a:solidFill>
                  <a:srgbClr val="619CCD"/>
                </a:solidFill>
                <a:effectLst/>
                <a:hlinkClick r:id="rId5"/>
              </a:rPr>
            </a:br>
            <a:endParaRPr lang="en-US" dirty="0"/>
          </a:p>
        </p:txBody>
      </p:sp>
      <p:pic>
        <p:nvPicPr>
          <p:cNvPr id="2050" name="Picture 2">
            <a:extLst>
              <a:ext uri="{FF2B5EF4-FFF2-40B4-BE49-F238E27FC236}">
                <a16:creationId xmlns:a16="http://schemas.microsoft.com/office/drawing/2014/main" id="{2E16CD9A-07F2-754E-10FE-7B1EFC6F00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515" y="4363201"/>
            <a:ext cx="10490754" cy="11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96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A771-7D2B-547C-8AB8-C8B12F6A88A5}"/>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Logistic Regression</a:t>
            </a:r>
            <a:endParaRPr lang="en-US" dirty="0"/>
          </a:p>
        </p:txBody>
      </p:sp>
      <p:sp>
        <p:nvSpPr>
          <p:cNvPr id="3" name="Content Placeholder 2">
            <a:extLst>
              <a:ext uri="{FF2B5EF4-FFF2-40B4-BE49-F238E27FC236}">
                <a16:creationId xmlns:a16="http://schemas.microsoft.com/office/drawing/2014/main" id="{8479A449-E1D2-D15E-AD11-6739DC759E8E}"/>
              </a:ext>
            </a:extLst>
          </p:cNvPr>
          <p:cNvSpPr>
            <a:spLocks noGrp="1"/>
          </p:cNvSpPr>
          <p:nvPr>
            <p:ph idx="1"/>
          </p:nvPr>
        </p:nvSpPr>
        <p:spPr>
          <a:xfrm>
            <a:off x="352778" y="1825625"/>
            <a:ext cx="11613444" cy="4351338"/>
          </a:xfrm>
        </p:spPr>
        <p:txBody>
          <a:bodyPr>
            <a:normAutofit fontScale="92500" lnSpcReduction="10000"/>
          </a:bodyPr>
          <a:lstStyle/>
          <a:p>
            <a:r>
              <a:rPr lang="en-US" b="0" i="0" dirty="0">
                <a:solidFill>
                  <a:srgbClr val="222222"/>
                </a:solidFill>
                <a:effectLst/>
                <a:latin typeface="source sans pro" panose="020B0503030403020204" pitchFamily="34" charset="0"/>
              </a:rPr>
              <a:t>In </a:t>
            </a:r>
            <a:r>
              <a:rPr lang="en-US" b="0" i="0" u="none" strike="noStrike" dirty="0">
                <a:solidFill>
                  <a:srgbClr val="619CCD"/>
                </a:solidFill>
                <a:effectLst/>
                <a:latin typeface="source sans pro" panose="020B0503030403020204" pitchFamily="34" charset="0"/>
                <a:hlinkClick r:id="rId2"/>
              </a:rPr>
              <a:t>logistic regression</a:t>
            </a:r>
            <a:r>
              <a:rPr lang="en-US" b="0" i="0" dirty="0">
                <a:solidFill>
                  <a:srgbClr val="222222"/>
                </a:solidFill>
                <a:effectLst/>
                <a:latin typeface="source sans pro" panose="020B0503030403020204" pitchFamily="34" charset="0"/>
              </a:rPr>
              <a:t>, which is often used to solve classification problems, the functions 𝑝(𝐱) and 𝑓(𝐱) are defined as the following:</a:t>
            </a:r>
          </a:p>
          <a:p>
            <a:endParaRPr lang="en-US" b="0" i="0" dirty="0">
              <a:solidFill>
                <a:srgbClr val="222222"/>
              </a:solidFill>
              <a:effectLst/>
              <a:latin typeface="source sans pro" panose="020B0503030403020204" pitchFamily="34" charset="0"/>
            </a:endParaRPr>
          </a:p>
          <a:p>
            <a:endParaRPr lang="en-US" b="0" i="0" dirty="0">
              <a:solidFill>
                <a:srgbClr val="222222"/>
              </a:solidFill>
              <a:effectLst/>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r>
              <a:rPr lang="en-US" dirty="0">
                <a:effectLst/>
              </a:rPr>
              <a:t>Again, you need to find the weights 𝑏₀, 𝑏₁, …, 𝑏ᵣ, but this time they should minimize the cross-entropy function.</a:t>
            </a:r>
          </a:p>
        </p:txBody>
      </p:sp>
      <p:pic>
        <p:nvPicPr>
          <p:cNvPr id="3074" name="Picture 2">
            <a:extLst>
              <a:ext uri="{FF2B5EF4-FFF2-40B4-BE49-F238E27FC236}">
                <a16:creationId xmlns:a16="http://schemas.microsoft.com/office/drawing/2014/main" id="{0AA437BA-0D92-FF89-03ED-ACAB1008D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434" y="2573205"/>
            <a:ext cx="9824374" cy="171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45E-7F38-12F2-A10A-3CE4898101D2}"/>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Gradient of a Function: Calculus Refresher</a:t>
            </a:r>
            <a:endParaRPr lang="en-US" dirty="0"/>
          </a:p>
        </p:txBody>
      </p:sp>
      <p:sp>
        <p:nvSpPr>
          <p:cNvPr id="3" name="Content Placeholder 2">
            <a:extLst>
              <a:ext uri="{FF2B5EF4-FFF2-40B4-BE49-F238E27FC236}">
                <a16:creationId xmlns:a16="http://schemas.microsoft.com/office/drawing/2014/main" id="{9D85C7AB-1C00-E9B8-0C1C-FEFC435EADDD}"/>
              </a:ext>
            </a:extLst>
          </p:cNvPr>
          <p:cNvSpPr>
            <a:spLocks noGrp="1"/>
          </p:cNvSpPr>
          <p:nvPr>
            <p:ph idx="1"/>
          </p:nvPr>
        </p:nvSpPr>
        <p:spPr>
          <a:xfrm>
            <a:off x="239889" y="1825625"/>
            <a:ext cx="11627555" cy="4667250"/>
          </a:xfrm>
        </p:spPr>
        <p:txBody>
          <a:bodyPr>
            <a:normAutofit/>
          </a:bodyPr>
          <a:lstStyle/>
          <a:p>
            <a:pPr algn="l"/>
            <a:r>
              <a:rPr lang="en-US" b="0" i="0" dirty="0">
                <a:solidFill>
                  <a:srgbClr val="222222"/>
                </a:solidFill>
                <a:effectLst/>
                <a:latin typeface="source sans pro" panose="020B0503030403020204" pitchFamily="34" charset="0"/>
              </a:rPr>
              <a:t>In calculus, the </a:t>
            </a:r>
            <a:r>
              <a:rPr lang="en-US" b="0" i="0" u="none" strike="noStrike" dirty="0">
                <a:solidFill>
                  <a:srgbClr val="619CCD"/>
                </a:solidFill>
                <a:effectLst/>
                <a:latin typeface="source sans pro" panose="020B0503030403020204" pitchFamily="34" charset="0"/>
                <a:hlinkClick r:id="rId2"/>
              </a:rPr>
              <a:t>derivative</a:t>
            </a:r>
            <a:r>
              <a:rPr lang="en-US" b="0" i="0" dirty="0">
                <a:solidFill>
                  <a:srgbClr val="222222"/>
                </a:solidFill>
                <a:effectLst/>
                <a:latin typeface="source sans pro" panose="020B0503030403020204" pitchFamily="34" charset="0"/>
              </a:rPr>
              <a:t> of a function shows you how much a value changes when you modify its argument (or arguments). </a:t>
            </a:r>
          </a:p>
          <a:p>
            <a:pPr algn="l"/>
            <a:r>
              <a:rPr lang="en-US" b="0" i="0" dirty="0">
                <a:solidFill>
                  <a:srgbClr val="222222"/>
                </a:solidFill>
                <a:effectLst/>
                <a:latin typeface="source sans pro" panose="020B0503030403020204" pitchFamily="34" charset="0"/>
              </a:rPr>
              <a:t>Derivatives are important for optimization because the </a:t>
            </a:r>
            <a:r>
              <a:rPr lang="en-US" b="0" i="0" u="none" strike="noStrike" dirty="0">
                <a:solidFill>
                  <a:srgbClr val="619CCD"/>
                </a:solidFill>
                <a:effectLst/>
                <a:latin typeface="source sans pro" panose="020B0503030403020204" pitchFamily="34" charset="0"/>
                <a:hlinkClick r:id="rId3"/>
              </a:rPr>
              <a:t>zero derivatives</a:t>
            </a:r>
            <a:r>
              <a:rPr lang="en-US" b="0" i="0" dirty="0">
                <a:solidFill>
                  <a:srgbClr val="222222"/>
                </a:solidFill>
                <a:effectLst/>
                <a:latin typeface="source sans pro" panose="020B0503030403020204" pitchFamily="34" charset="0"/>
              </a:rPr>
              <a:t> might indicate a minimum, maximum, or saddle point.</a:t>
            </a:r>
          </a:p>
          <a:p>
            <a:pPr algn="l"/>
            <a:r>
              <a:rPr lang="en-US" b="0" i="0" dirty="0">
                <a:solidFill>
                  <a:srgbClr val="222222"/>
                </a:solidFill>
                <a:effectLst/>
                <a:latin typeface="source sans pro" panose="020B0503030403020204" pitchFamily="34" charset="0"/>
              </a:rPr>
              <a:t>The </a:t>
            </a:r>
            <a:r>
              <a:rPr lang="en-US" b="0" i="0" u="none" strike="noStrike" dirty="0">
                <a:solidFill>
                  <a:srgbClr val="619CCD"/>
                </a:solidFill>
                <a:effectLst/>
                <a:latin typeface="source sans pro" panose="020B0503030403020204" pitchFamily="34" charset="0"/>
                <a:hlinkClick r:id="rId4"/>
              </a:rPr>
              <a:t>gradient</a:t>
            </a:r>
            <a:r>
              <a:rPr lang="en-US" b="0" i="0" dirty="0">
                <a:solidFill>
                  <a:srgbClr val="222222"/>
                </a:solidFill>
                <a:effectLst/>
                <a:latin typeface="source sans pro" panose="020B0503030403020204" pitchFamily="34" charset="0"/>
              </a:rPr>
              <a:t> of a function 𝐶 of several independent variables 𝑣₁, …, 𝑣ᵣ is denoted with ∇𝐶(𝑣₁, …, 𝑣ᵣ) and defined as the vector function of the </a:t>
            </a:r>
            <a:r>
              <a:rPr lang="en-US" b="0" i="0" u="none" strike="noStrike" dirty="0">
                <a:solidFill>
                  <a:srgbClr val="619CCD"/>
                </a:solidFill>
                <a:effectLst/>
                <a:latin typeface="source sans pro" panose="020B0503030403020204" pitchFamily="34" charset="0"/>
                <a:hlinkClick r:id="rId5"/>
              </a:rPr>
              <a:t>partial derivatives</a:t>
            </a:r>
            <a:r>
              <a:rPr lang="en-US" b="0" i="0" dirty="0">
                <a:solidFill>
                  <a:srgbClr val="222222"/>
                </a:solidFill>
                <a:effectLst/>
                <a:latin typeface="source sans pro" panose="020B0503030403020204" pitchFamily="34" charset="0"/>
              </a:rPr>
              <a:t> of 𝐶 with respect to each independent variable: ∇𝐶 = (∂𝐶/∂𝑣₁, …, ∂𝐶/𝑣ᵣ). The symbol ∇ is called </a:t>
            </a:r>
            <a:r>
              <a:rPr lang="en-US" b="0" i="0" u="none" strike="noStrike" dirty="0">
                <a:solidFill>
                  <a:srgbClr val="619CCD"/>
                </a:solidFill>
                <a:effectLst/>
                <a:latin typeface="source sans pro" panose="020B0503030403020204" pitchFamily="34" charset="0"/>
                <a:hlinkClick r:id="rId6"/>
              </a:rPr>
              <a:t>nabla</a:t>
            </a:r>
            <a:r>
              <a:rPr lang="en-US" b="0" i="0" dirty="0">
                <a:solidFill>
                  <a:srgbClr val="222222"/>
                </a:solidFill>
                <a:effectLst/>
                <a:latin typeface="source sans pro" panose="020B0503030403020204" pitchFamily="34" charset="0"/>
              </a:rPr>
              <a:t>.</a:t>
            </a:r>
            <a:endParaRPr lang="en-US" dirty="0"/>
          </a:p>
        </p:txBody>
      </p:sp>
    </p:spTree>
    <p:extLst>
      <p:ext uri="{BB962C8B-B14F-4D97-AF65-F5344CB8AC3E}">
        <p14:creationId xmlns:p14="http://schemas.microsoft.com/office/powerpoint/2010/main" val="48353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5122</Words>
  <Application>Microsoft Office PowerPoint</Application>
  <PresentationFormat>Widescreen</PresentationFormat>
  <Paragraphs>307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Source Sans Pro</vt:lpstr>
      <vt:lpstr>Office Theme</vt:lpstr>
      <vt:lpstr>Stochastic Gradient Descent Algorithm </vt:lpstr>
      <vt:lpstr>Basic Gradient Descent Algorithm</vt:lpstr>
      <vt:lpstr>local and global minima</vt:lpstr>
      <vt:lpstr>Cost Function: The Goal of Optimization</vt:lpstr>
      <vt:lpstr>Minimize errors in regression problems </vt:lpstr>
      <vt:lpstr>Minimize errors in regression problems </vt:lpstr>
      <vt:lpstr>Classification problems </vt:lpstr>
      <vt:lpstr>Logistic Regression</vt:lpstr>
      <vt:lpstr>Gradient of a Function: Calculus Refresher</vt:lpstr>
      <vt:lpstr>Minimum, maximum, and saddle point </vt:lpstr>
      <vt:lpstr>Gradient of a Function: Calculus Refresher</vt:lpstr>
      <vt:lpstr>Intuition Behind Gradient Descent</vt:lpstr>
      <vt:lpstr>Intuition Behind Gradient Descent</vt:lpstr>
      <vt:lpstr>Learning Rate </vt:lpstr>
      <vt:lpstr>Implementation of Basic Gradient Descent</vt:lpstr>
      <vt:lpstr>gradient_descent() arguments</vt:lpstr>
      <vt:lpstr>Add another termination criterion</vt:lpstr>
      <vt:lpstr>Add another termination criterion</vt:lpstr>
      <vt:lpstr>Test the function</vt:lpstr>
      <vt:lpstr>Test the function</vt:lpstr>
      <vt:lpstr>Learning Rate Impact</vt:lpstr>
      <vt:lpstr>Learning Rate Impact</vt:lpstr>
      <vt:lpstr>Learning Rate Impact</vt:lpstr>
      <vt:lpstr>PowerPoint Presentation</vt:lpstr>
      <vt:lpstr>Learning Rate Impact </vt:lpstr>
      <vt:lpstr>Local minima / saddle points</vt:lpstr>
      <vt:lpstr>PowerPoint Presentation</vt:lpstr>
      <vt:lpstr>PowerPoint Presentation</vt:lpstr>
      <vt:lpstr>Application of the Gradient Descent Algorithm</vt:lpstr>
      <vt:lpstr>Short Examples</vt:lpstr>
      <vt:lpstr> 𝑣₁² + 𝑣₂⁴</vt:lpstr>
      <vt:lpstr>Ordinary Least Squares</vt:lpstr>
      <vt:lpstr>Ordinary Least Squares</vt:lpstr>
      <vt:lpstr>Small adjustments</vt:lpstr>
      <vt:lpstr>Call the gradient function </vt:lpstr>
      <vt:lpstr>Results </vt:lpstr>
      <vt:lpstr>Improvement of the Code</vt:lpstr>
      <vt:lpstr>PowerPoint Presentation</vt:lpstr>
      <vt:lpstr>PowerPoint Presentation</vt:lpstr>
      <vt:lpstr>Changes </vt:lpstr>
      <vt:lpstr>Stochastic Gradient Descent Algorithms</vt:lpstr>
      <vt:lpstr>Minibatches in Stochastic Gradient Descent</vt:lpstr>
      <vt:lpstr>PowerPoint Presentation</vt:lpstr>
      <vt:lpstr>PowerPoint Presentation</vt:lpstr>
      <vt:lpstr>test the implementation of stochastic gradient descent</vt:lpstr>
      <vt:lpstr>Momentum in Stochastic Gradient Descent</vt:lpstr>
      <vt:lpstr>PowerPoint Presentation</vt:lpstr>
      <vt:lpstr>PowerPoint Presentation</vt:lpstr>
      <vt:lpstr>Gradient Descent in Keras and TensorFlow </vt:lpstr>
      <vt:lpstr>PowerPoint Presentation</vt:lpstr>
      <vt:lpstr>Gradient Descent in Keras and TensorFlow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Gradient Descent Algorithm </dc:title>
  <dc:creator>SAAD Motaz</dc:creator>
  <cp:lastModifiedBy>SAAD Motaz</cp:lastModifiedBy>
  <cp:revision>33</cp:revision>
  <dcterms:created xsi:type="dcterms:W3CDTF">2023-01-17T12:40:20Z</dcterms:created>
  <dcterms:modified xsi:type="dcterms:W3CDTF">2023-01-22T10:02:20Z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2023-01-17T12:42:28Z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d877d148-39f1-44b7-8bf7-e4f98d801a11</vt:lpwstr>
  </property>
  <property fmtid="{D5CDD505-2E9C-101B-9397-08002B2CF9AE}" pid="8" name="MSIP_Label_995f8ddb-c25f-497d-94ef-0e25e41810d1_ContentBits">
    <vt:lpwstr>0</vt:lpwstr>
  </property>
</Properties>
</file>