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FBE1-0651-039D-3672-2409F10D4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BB8BE-830C-E604-1708-44E32A1AE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BB3D-FC25-1DF0-B42D-EF84F4178A1D}"/>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7F360075-7B85-E0DF-2937-4DDF5B12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9BA4B-A3EB-5B2B-7EF1-DA39D4F8FE48}"/>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2465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CC98-5A61-AE3C-34A9-C85D46A91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C06156-4D6B-56AF-C367-4097D994C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B8A4D-08F0-DE93-3F5D-A0676C6AE3DC}"/>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CBE632B7-3F8D-5503-7E5E-879CC8649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7C0B-6FDC-480F-F1E3-8C25B43ED64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4853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B8A25-DB46-AB1C-3921-73EA20075F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42836C-F149-58BE-06A6-3E8B00E7F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6EAD-743D-EBAF-7BB6-B7CE1DE77D96}"/>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8402CBED-F3E8-2AEC-50F8-2C71E5E2E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05F53-012F-088C-8A27-25302C24279B}"/>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72944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DEE2-4591-7F5D-6801-65022CB4F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75375-31BD-59BA-7D95-7BD445368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B574F-34C7-90EE-0171-EAD9180F5802}"/>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9840CFDD-ECE3-7CA3-078A-B3D05A05A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61747-F816-C5ED-3471-6727CE5B19B2}"/>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6480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7959-0AEF-D718-BC2C-24D548E22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2B599-38E2-9BB6-1C94-34193E1C5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CD409-FD82-CD94-4C7C-CAA7EBBB3A35}"/>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55210805-BC8B-6DC5-D076-3CD07179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2D35B-2484-AAA0-8097-F26E6EA389F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3260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6289-D451-0E3B-AB99-720A944D8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0F2E8-EAB4-FFC5-65D8-88DABD7F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B7DB0-BCE3-91F5-3B0E-9A474DB43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23430-68C1-E507-2D18-40491F408EA4}"/>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29F97537-F901-5994-C88B-F75263C03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F510D-76B5-F544-6F20-A899FA8CA55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4078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975B-E3F7-FBB3-9A30-F77A8D245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74B4A-B59F-554E-3754-A1607F892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3E3A3-6177-9A93-DBB9-9F362BD42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59D72-CB08-535A-239B-3E6225957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D58C4-DCCC-4A07-3FA4-0FAE32937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BC3FC-BC98-3125-2AFD-8761E20700ED}"/>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8" name="Footer Placeholder 7">
            <a:extLst>
              <a:ext uri="{FF2B5EF4-FFF2-40B4-BE49-F238E27FC236}">
                <a16:creationId xmlns:a16="http://schemas.microsoft.com/office/drawing/2014/main" id="{C8BF67EF-CAB2-1B66-D434-7931AB78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D9243-FD25-B0C9-1575-C32B2C2BDBDE}"/>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1738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6E81-E3BA-E011-9B10-1D50223295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9B1F5-2219-BD87-0EA2-3BFB32306ADA}"/>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4" name="Footer Placeholder 3">
            <a:extLst>
              <a:ext uri="{FF2B5EF4-FFF2-40B4-BE49-F238E27FC236}">
                <a16:creationId xmlns:a16="http://schemas.microsoft.com/office/drawing/2014/main" id="{3CF06882-00D5-515F-EE3D-7736EB079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24B4-AF7F-B292-BD72-70A5FE1053A0}"/>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13556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B3BA-3F9B-D85D-3B7D-5293FBF7A643}"/>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3" name="Footer Placeholder 2">
            <a:extLst>
              <a:ext uri="{FF2B5EF4-FFF2-40B4-BE49-F238E27FC236}">
                <a16:creationId xmlns:a16="http://schemas.microsoft.com/office/drawing/2014/main" id="{F30F766C-99BD-7889-E625-9A96638E46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8D58E-4B17-B7E3-0288-CF415BB3162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3269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3BF8-FF2B-FA9A-3F27-A36415BD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45B37-3616-C100-3180-D24614504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D0833-6857-1B8D-DCC1-33EAC8EE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FB86B-F8EE-A16A-8893-A85CD5E6F57E}"/>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76A7F96C-20DC-6017-707A-0048C0751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D6CC2-3EE5-5B9A-C599-F17673A5C89C}"/>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8217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396A-E3E8-30EC-2C24-2C7D28F69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EB45F8-A213-1774-7F9E-3C8F6144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7AF8E-914D-0BAF-2629-46C833BF5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6B6CD-6F49-4248-2184-24EB70222D85}"/>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5315AEC7-75F1-D0F8-2671-3BA9B8255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86814-4DA8-6D9F-E6EE-CCA07563CA09}"/>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7800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F8BF9-84AF-DBDA-CA9B-921A24EA0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9B545-1F41-C4ED-364A-941FFD512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1F8DB-7990-B4E4-0B35-5732E0588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456A6231-9C25-A3FF-37F0-9E51E5A43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C54FB-B978-F47A-273F-1A778DD07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23DD2-133B-4337-AAFF-B4239BD0E5EC}" type="slidenum">
              <a:rPr lang="en-US" smtClean="0"/>
              <a:t>‹#›</a:t>
            </a:fld>
            <a:endParaRPr lang="en-US"/>
          </a:p>
        </p:txBody>
      </p:sp>
    </p:spTree>
    <p:extLst>
      <p:ext uri="{BB962C8B-B14F-4D97-AF65-F5344CB8AC3E}">
        <p14:creationId xmlns:p14="http://schemas.microsoft.com/office/powerpoint/2010/main" val="178953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paperspace.com/machine-learning/wiki/weights-and-biases" TargetMode="External"/><Relationship Id="rId3" Type="http://schemas.openxmlformats.org/officeDocument/2006/relationships/hyperlink" Target="https://en.wikipedia.org/wiki/Mathematical_optimization" TargetMode="External"/><Relationship Id="rId7" Type="http://schemas.openxmlformats.org/officeDocument/2006/relationships/hyperlink" Target="https://realpython.com/learning-paths/machine-learning-python/" TargetMode="External"/><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2.xml"/><Relationship Id="rId6" Type="http://schemas.openxmlformats.org/officeDocument/2006/relationships/hyperlink" Target="https://en.wikipedia.org/wiki/Saddle_point" TargetMode="External"/><Relationship Id="rId5" Type="http://schemas.openxmlformats.org/officeDocument/2006/relationships/hyperlink" Target="https://en.wikipedia.org/wiki/Local_optimum" TargetMode="External"/><Relationship Id="rId4" Type="http://schemas.openxmlformats.org/officeDocument/2006/relationships/hyperlink" Target="https://en.wikipedia.org/wiki/Differentiable_func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Loss_function" TargetMode="External"/><Relationship Id="rId1" Type="http://schemas.openxmlformats.org/officeDocument/2006/relationships/slideLayout" Target="../slideLayouts/slideLayout2.xml"/><Relationship Id="rId5" Type="http://schemas.openxmlformats.org/officeDocument/2006/relationships/hyperlink" Target="https://en.wikipedia.org/wiki/Gradient_boosting" TargetMode="External"/><Relationship Id="rId4" Type="http://schemas.openxmlformats.org/officeDocument/2006/relationships/hyperlink" Target="https://en.wikipedia.org/wiki/Random_fores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realpython.com/linear-regression-in-python/#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an_squared_error" TargetMode="External"/><Relationship Id="rId2" Type="http://schemas.openxmlformats.org/officeDocument/2006/relationships/hyperlink" Target="https://en.wikipedia.org/wiki/Residual_sum_of_squares" TargetMode="External"/><Relationship Id="rId1" Type="http://schemas.openxmlformats.org/officeDocument/2006/relationships/slideLayout" Target="../slideLayouts/slideLayout2.xml"/><Relationship Id="rId4" Type="http://schemas.openxmlformats.org/officeDocument/2006/relationships/hyperlink" Target="https://realpython.com/linear-regression-in-pyth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ategorical_variable" TargetMode="External"/><Relationship Id="rId2" Type="http://schemas.openxmlformats.org/officeDocument/2006/relationships/hyperlink" Target="https://realpython.com/logistic-regression-python/#classificatio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iles.realpython.com/media/mmst-gda-eqs-1.119ab87cc186.png" TargetMode="External"/><Relationship Id="rId4" Type="http://schemas.openxmlformats.org/officeDocument/2006/relationships/hyperlink" Target="https://en.wikipedia.org/wiki/Cross_entrop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alpython.com/logistic-regressio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fia.nmsu.edu/~breakingaway/ebookofcalculus/MeaningOfDerivativesAndIntegrals/WhatDoesItMeanThatTheDerivativeOfAFunctionEquals0/WhatDoesItMeanThatTheDerivativeOfAFunctionEquals0.html" TargetMode="External"/><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 Id="rId6" Type="http://schemas.openxmlformats.org/officeDocument/2006/relationships/hyperlink" Target="https://en.wikipedia.org/wiki/Nabla_symbol" TargetMode="External"/><Relationship Id="rId5" Type="http://schemas.openxmlformats.org/officeDocument/2006/relationships/hyperlink" Target="https://en.wikipedia.org/wiki/Partial_derivative" TargetMode="External"/><Relationship Id="rId4" Type="http://schemas.openxmlformats.org/officeDocument/2006/relationships/hyperlink" Target="https://en.wikipedia.org/wiki/Grad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C715-FE95-2C35-558D-9711FBFDA3C7}"/>
              </a:ext>
            </a:extLst>
          </p:cNvPr>
          <p:cNvSpPr>
            <a:spLocks noGrp="1"/>
          </p:cNvSpPr>
          <p:nvPr>
            <p:ph type="ctrTitle"/>
          </p:nvPr>
        </p:nvSpPr>
        <p:spPr/>
        <p:txBody>
          <a:bodyPr>
            <a:normAutofit fontScale="90000"/>
          </a:bodyPr>
          <a:lstStyle/>
          <a:p>
            <a:r>
              <a:rPr lang="en-US" b="1" i="0" dirty="0">
                <a:solidFill>
                  <a:srgbClr val="222222"/>
                </a:solidFill>
                <a:effectLst/>
                <a:latin typeface="source sans pro" panose="020B0503030403020204" pitchFamily="34" charset="0"/>
              </a:rPr>
              <a:t>Stochastic Gradient Descent Algorithm</a:t>
            </a:r>
            <a:br>
              <a:rPr lang="en-US" b="1" i="0" dirty="0">
                <a:solidFill>
                  <a:srgbClr val="222222"/>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296569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00995F-CC20-8E83-995F-CBD5C56DB59F}"/>
              </a:ext>
            </a:extLst>
          </p:cNvPr>
          <p:cNvSpPr>
            <a:spLocks noGrp="1"/>
          </p:cNvSpPr>
          <p:nvPr>
            <p:ph type="title"/>
          </p:nvPr>
        </p:nvSpPr>
        <p:spPr/>
        <p:txBody>
          <a:bodyPr/>
          <a:lstStyle/>
          <a:p>
            <a:r>
              <a:rPr lang="en-US" dirty="0"/>
              <a:t>Minimum, maximum, and saddle point </a:t>
            </a:r>
            <a:endParaRPr lang="ar-PS" dirty="0"/>
          </a:p>
        </p:txBody>
      </p:sp>
      <p:pic>
        <p:nvPicPr>
          <p:cNvPr id="8" name="صورة 7">
            <a:extLst>
              <a:ext uri="{FF2B5EF4-FFF2-40B4-BE49-F238E27FC236}">
                <a16:creationId xmlns:a16="http://schemas.microsoft.com/office/drawing/2014/main" id="{18F931B1-405B-35A4-77A0-A837429F902E}"/>
              </a:ext>
            </a:extLst>
          </p:cNvPr>
          <p:cNvPicPr>
            <a:picLocks noChangeAspect="1"/>
          </p:cNvPicPr>
          <p:nvPr/>
        </p:nvPicPr>
        <p:blipFill>
          <a:blip r:embed="rId2"/>
          <a:stretch>
            <a:fillRect/>
          </a:stretch>
        </p:blipFill>
        <p:spPr>
          <a:xfrm>
            <a:off x="1986844" y="1690688"/>
            <a:ext cx="8218311" cy="4460794"/>
          </a:xfrm>
          <a:prstGeom prst="rect">
            <a:avLst/>
          </a:prstGeom>
        </p:spPr>
      </p:pic>
    </p:spTree>
    <p:extLst>
      <p:ext uri="{BB962C8B-B14F-4D97-AF65-F5344CB8AC3E}">
        <p14:creationId xmlns:p14="http://schemas.microsoft.com/office/powerpoint/2010/main" val="208927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9D1A-4C4C-788B-455C-316DC566387F}"/>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1F03DC94-D25C-6DA5-8FEA-39EA286CACF3}"/>
              </a:ext>
            </a:extLst>
          </p:cNvPr>
          <p:cNvSpPr>
            <a:spLocks noGrp="1"/>
          </p:cNvSpPr>
          <p:nvPr>
            <p:ph idx="1"/>
          </p:nvPr>
        </p:nvSpPr>
        <p:spPr>
          <a:xfrm>
            <a:off x="395111" y="1825625"/>
            <a:ext cx="11556999" cy="4351338"/>
          </a:xfrm>
        </p:spPr>
        <p:txBody>
          <a:bodyPr/>
          <a:lstStyle/>
          <a:p>
            <a:r>
              <a:rPr lang="en-US" dirty="0">
                <a:effectLst/>
              </a:rPr>
              <a:t>The nonzero value of the gradient of a function 𝐶 at a given point defines the direction and rate of the fastest increase of 𝐶. </a:t>
            </a:r>
          </a:p>
          <a:p>
            <a:r>
              <a:rPr lang="en-US" dirty="0">
                <a:effectLst/>
              </a:rPr>
              <a:t>When working with gradient descent, you’re interested in the direction of the fastest </a:t>
            </a:r>
            <a:r>
              <a:rPr lang="en-US" i="1" dirty="0">
                <a:effectLst/>
              </a:rPr>
              <a:t>decrease</a:t>
            </a:r>
            <a:r>
              <a:rPr lang="en-US" dirty="0">
                <a:effectLst/>
              </a:rPr>
              <a:t> in the cost function. </a:t>
            </a:r>
          </a:p>
          <a:p>
            <a:r>
              <a:rPr lang="en-US" dirty="0">
                <a:effectLst/>
              </a:rPr>
              <a:t>This direction is determined by the negative gradient, −∇𝐶.</a:t>
            </a:r>
            <a:endParaRPr lang="en-US" dirty="0"/>
          </a:p>
        </p:txBody>
      </p:sp>
    </p:spTree>
    <p:extLst>
      <p:ext uri="{BB962C8B-B14F-4D97-AF65-F5344CB8AC3E}">
        <p14:creationId xmlns:p14="http://schemas.microsoft.com/office/powerpoint/2010/main" val="237527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To understand the gradient descent algorithm, imagine a drop of water sliding down the side of a bowl or a ball rolling down a hill. </a:t>
            </a:r>
          </a:p>
          <a:p>
            <a:r>
              <a:rPr lang="en-US" b="0" i="0" u="none" strike="noStrike" dirty="0">
                <a:solidFill>
                  <a:srgbClr val="222222"/>
                </a:solidFill>
                <a:effectLst/>
                <a:latin typeface="source sans pro" panose="020B0503030403020204" pitchFamily="34" charset="0"/>
              </a:rPr>
              <a:t>The drop and the ball tend to move in the direction of the fastest decrease until they reach the bottom. With time, they’ll gain momentum and accelerate.</a:t>
            </a:r>
          </a:p>
        </p:txBody>
      </p:sp>
    </p:spTree>
    <p:extLst>
      <p:ext uri="{BB962C8B-B14F-4D97-AF65-F5344CB8AC3E}">
        <p14:creationId xmlns:p14="http://schemas.microsoft.com/office/powerpoint/2010/main" val="17528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95111" y="1825625"/>
            <a:ext cx="11542889" cy="4351338"/>
          </a:xfrm>
        </p:spPr>
        <p:txBody>
          <a:bodyPr>
            <a:normAutofit/>
          </a:bodyPr>
          <a:lstStyle/>
          <a:p>
            <a:r>
              <a:rPr lang="en-US" b="0" i="0" u="none" strike="noStrike" dirty="0">
                <a:solidFill>
                  <a:srgbClr val="222222"/>
                </a:solidFill>
                <a:effectLst/>
                <a:latin typeface="source sans pro" panose="020B0503030403020204" pitchFamily="34" charset="0"/>
              </a:rPr>
              <a:t>The idea behind gradient descent is similar: you start with an arbitrarily chosen position of the point or vector 𝐯 = (𝑣₁, …, 𝑣ᵣ) and move it iteratively in the direction of the fastest decrease of the cost function. As mentioned, this is the direction of the negative gradient vector, −∇𝐶.</a:t>
            </a:r>
          </a:p>
          <a:p>
            <a:r>
              <a:rPr lang="en-US" b="0" i="0" u="none" strike="noStrike" dirty="0">
                <a:solidFill>
                  <a:srgbClr val="222222"/>
                </a:solidFill>
                <a:effectLst/>
                <a:latin typeface="source sans pro" panose="020B0503030403020204" pitchFamily="34" charset="0"/>
              </a:rPr>
              <a:t>Once you have a random starting point 𝐯 = (𝑣₁, …, 𝑣ᵣ), you </a:t>
            </a:r>
            <a:r>
              <a:rPr lang="en-US" b="1" i="0" u="none" strike="noStrike" dirty="0">
                <a:solidFill>
                  <a:srgbClr val="222222"/>
                </a:solidFill>
                <a:effectLst/>
                <a:latin typeface="source sans pro" panose="020B0503030403020204" pitchFamily="34" charset="0"/>
              </a:rPr>
              <a:t>update</a:t>
            </a:r>
            <a:r>
              <a:rPr lang="en-US" b="0" i="0" u="none" strike="noStrike" dirty="0">
                <a:solidFill>
                  <a:srgbClr val="222222"/>
                </a:solidFill>
                <a:effectLst/>
                <a:latin typeface="source sans pro" panose="020B0503030403020204" pitchFamily="34" charset="0"/>
              </a:rPr>
              <a:t> it, or move it to a new position in the direction of the negative gradient: 𝐯 → 𝐯 − 𝜂∇𝐶, where 𝜂 (pronounced “</a:t>
            </a:r>
            <a:r>
              <a:rPr lang="en-US" b="0" i="0" u="none" strike="noStrike" dirty="0" err="1">
                <a:solidFill>
                  <a:srgbClr val="222222"/>
                </a:solidFill>
                <a:effectLst/>
                <a:latin typeface="source sans pro" panose="020B0503030403020204" pitchFamily="34" charset="0"/>
              </a:rPr>
              <a:t>ee-tah</a:t>
            </a:r>
            <a:r>
              <a:rPr lang="en-US" b="0" i="0" u="none" strike="noStrike" dirty="0">
                <a:solidFill>
                  <a:srgbClr val="222222"/>
                </a:solidFill>
                <a:effectLst/>
                <a:latin typeface="source sans pro" panose="020B0503030403020204" pitchFamily="34" charset="0"/>
              </a:rPr>
              <a:t>”) is a small positive value called the </a:t>
            </a:r>
            <a:r>
              <a:rPr lang="en-US" b="1" i="0" u="none" strike="noStrike" dirty="0">
                <a:solidFill>
                  <a:srgbClr val="222222"/>
                </a:solidFill>
                <a:effectLst/>
                <a:latin typeface="source sans pro" panose="020B0503030403020204" pitchFamily="34" charset="0"/>
              </a:rPr>
              <a:t>learning rate</a:t>
            </a:r>
            <a:r>
              <a:rPr lang="en-US" b="0" i="0" u="none" strike="noStrike" dirty="0">
                <a:solidFill>
                  <a:srgbClr val="222222"/>
                </a:solidFill>
                <a:effectLst/>
                <a:latin typeface="source sans pro" panose="020B0503030403020204" pitchFamily="34" charset="0"/>
              </a:rPr>
              <a:t>.</a:t>
            </a:r>
          </a:p>
        </p:txBody>
      </p:sp>
    </p:spTree>
    <p:extLst>
      <p:ext uri="{BB962C8B-B14F-4D97-AF65-F5344CB8AC3E}">
        <p14:creationId xmlns:p14="http://schemas.microsoft.com/office/powerpoint/2010/main" val="183417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Learning Rate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The learning rate determines how large the update or moving step is. It’s a very important parameter. </a:t>
            </a:r>
          </a:p>
          <a:p>
            <a:r>
              <a:rPr lang="en-US" b="0" i="0" u="none" strike="noStrike" dirty="0">
                <a:solidFill>
                  <a:srgbClr val="222222"/>
                </a:solidFill>
                <a:effectLst/>
                <a:latin typeface="source sans pro" panose="020B0503030403020204" pitchFamily="34" charset="0"/>
              </a:rPr>
              <a:t>If 𝜂 is too small, then the algorithm might converge very slowly. </a:t>
            </a:r>
          </a:p>
          <a:p>
            <a:r>
              <a:rPr lang="en-US" b="0" i="0" u="none" strike="noStrike" dirty="0">
                <a:solidFill>
                  <a:srgbClr val="222222"/>
                </a:solidFill>
                <a:effectLst/>
                <a:latin typeface="source sans pro" panose="020B0503030403020204" pitchFamily="34" charset="0"/>
              </a:rPr>
              <a:t>Large 𝜂 values can also cause issues with convergence or make the algorithm divergent.</a:t>
            </a:r>
            <a:endParaRPr lang="ar-PS" dirty="0"/>
          </a:p>
        </p:txBody>
      </p:sp>
    </p:spTree>
    <p:extLst>
      <p:ext uri="{BB962C8B-B14F-4D97-AF65-F5344CB8AC3E}">
        <p14:creationId xmlns:p14="http://schemas.microsoft.com/office/powerpoint/2010/main" val="173897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Implementation of Basic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This is a basic implementation of the algorithm that starts with an arbitrary point, start, iteratively moves it toward the minimum, and returns a point that is hopefully at or near the minimum:</a:t>
            </a:r>
            <a:endParaRPr lang="ar-PS" dirty="0"/>
          </a:p>
        </p:txBody>
      </p:sp>
      <p:sp>
        <p:nvSpPr>
          <p:cNvPr id="8" name="TextBox 7">
            <a:extLst>
              <a:ext uri="{FF2B5EF4-FFF2-40B4-BE49-F238E27FC236}">
                <a16:creationId xmlns:a16="http://schemas.microsoft.com/office/drawing/2014/main" id="{6EC6F61D-B879-4B72-80CD-15720E588DF6}"/>
              </a:ext>
            </a:extLst>
          </p:cNvPr>
          <p:cNvSpPr txBox="1"/>
          <p:nvPr/>
        </p:nvSpPr>
        <p:spPr>
          <a:xfrm>
            <a:off x="838200" y="3114296"/>
            <a:ext cx="8771021" cy="2677656"/>
          </a:xfrm>
          <a:prstGeom prst="rect">
            <a:avLst/>
          </a:prstGeom>
          <a:noFill/>
          <a:ln>
            <a:solidFill>
              <a:schemeClr val="accent1"/>
            </a:solidFill>
          </a:ln>
        </p:spPr>
        <p:txBody>
          <a:bodyPr wrap="square">
            <a:spAutoFit/>
          </a:bodyPr>
          <a:lstStyle/>
          <a:p>
            <a:r>
              <a:rPr lang="en-US" sz="2800" dirty="0"/>
              <a:t>def </a:t>
            </a:r>
            <a:r>
              <a:rPr lang="en-US" sz="2800" dirty="0" err="1"/>
              <a:t>gradient_descent</a:t>
            </a:r>
            <a:r>
              <a:rPr lang="en-US" sz="2800" dirty="0"/>
              <a:t>(gradient, start, </a:t>
            </a:r>
            <a:r>
              <a:rPr lang="en-US" sz="2800" dirty="0" err="1"/>
              <a:t>learn_rate</a:t>
            </a:r>
            <a:r>
              <a:rPr lang="en-US" sz="2800" dirty="0"/>
              <a:t>, </a:t>
            </a:r>
            <a:r>
              <a:rPr lang="en-US" sz="2800" dirty="0" err="1"/>
              <a:t>n_iter</a:t>
            </a:r>
            <a:r>
              <a:rPr lang="en-US" sz="2800" dirty="0"/>
              <a:t>):</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4F0E8A27-C0DF-43A8-BA00-D48D8B71FF55}"/>
              </a:ext>
            </a:extLst>
          </p:cNvPr>
          <p:cNvSpPr txBox="1"/>
          <p:nvPr/>
        </p:nvSpPr>
        <p:spPr>
          <a:xfrm>
            <a:off x="264695" y="6046303"/>
            <a:ext cx="11205410" cy="646331"/>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The function takes a starting point (line 2), iteratively updates it according to the learning rate and the value of the gradient (lines 3 to 5), and finally returns the last position found.</a:t>
            </a:r>
            <a:endParaRPr lang="en-US" dirty="0"/>
          </a:p>
        </p:txBody>
      </p:sp>
    </p:spTree>
    <p:extLst>
      <p:ext uri="{BB962C8B-B14F-4D97-AF65-F5344CB8AC3E}">
        <p14:creationId xmlns:p14="http://schemas.microsoft.com/office/powerpoint/2010/main" val="38955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dirty="0" err="1"/>
              <a:t>gradient_descent</a:t>
            </a:r>
            <a:r>
              <a:rPr lang="en-US" dirty="0"/>
              <a:t>() arguments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465221" y="1825625"/>
            <a:ext cx="11405937" cy="4351338"/>
          </a:xfrm>
        </p:spPr>
        <p:txBody>
          <a:bodyPr/>
          <a:lstStyle/>
          <a:p>
            <a:pPr marL="514350" indent="-514350">
              <a:buFont typeface="+mj-lt"/>
              <a:buAutoNum type="arabicPeriod"/>
            </a:pPr>
            <a:r>
              <a:rPr lang="en-US" dirty="0"/>
              <a:t>gradient is the function or any Python callable object that takes a vector and returns the gradient of the function you’re trying to minimize.</a:t>
            </a:r>
          </a:p>
          <a:p>
            <a:pPr marL="514350" indent="-514350">
              <a:buFont typeface="+mj-lt"/>
              <a:buAutoNum type="arabicPeriod"/>
            </a:pPr>
            <a:r>
              <a:rPr lang="en-US" dirty="0"/>
              <a:t>start is the point where the algorithm starts its search, given as a sequence (tuple, list, NumPy array, and so on) or scalar (in the case of a one-dimensional problem).</a:t>
            </a:r>
          </a:p>
          <a:p>
            <a:pPr marL="514350" indent="-514350">
              <a:buFont typeface="+mj-lt"/>
              <a:buAutoNum type="arabicPeriod"/>
            </a:pPr>
            <a:r>
              <a:rPr lang="en-US" dirty="0" err="1"/>
              <a:t>learn_rate</a:t>
            </a:r>
            <a:r>
              <a:rPr lang="en-US" dirty="0"/>
              <a:t> is the learning rate that controls the magnitude of the vector update.</a:t>
            </a:r>
          </a:p>
          <a:p>
            <a:pPr marL="514350" indent="-514350">
              <a:buFont typeface="+mj-lt"/>
              <a:buAutoNum type="arabicPeriod"/>
            </a:pPr>
            <a:r>
              <a:rPr lang="en-US" dirty="0" err="1"/>
              <a:t>n_iter</a:t>
            </a:r>
            <a:r>
              <a:rPr lang="en-US" dirty="0"/>
              <a:t> is the number of iterations.</a:t>
            </a:r>
            <a:endParaRPr lang="ar-PS" dirty="0"/>
          </a:p>
        </p:txBody>
      </p:sp>
    </p:spTree>
    <p:extLst>
      <p:ext uri="{BB962C8B-B14F-4D97-AF65-F5344CB8AC3E}">
        <p14:creationId xmlns:p14="http://schemas.microsoft.com/office/powerpoint/2010/main" val="234469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6" name="TextBox 5">
            <a:extLst>
              <a:ext uri="{FF2B5EF4-FFF2-40B4-BE49-F238E27FC236}">
                <a16:creationId xmlns:a16="http://schemas.microsoft.com/office/drawing/2014/main" id="{F73C2953-D3B4-4EB5-AF9D-63D3E0A0CC82}"/>
              </a:ext>
            </a:extLst>
          </p:cNvPr>
          <p:cNvSpPr txBox="1"/>
          <p:nvPr/>
        </p:nvSpPr>
        <p:spPr>
          <a:xfrm>
            <a:off x="196516" y="1412626"/>
            <a:ext cx="8337884" cy="5262979"/>
          </a:xfrm>
          <a:prstGeom prst="rect">
            <a:avLst/>
          </a:prstGeom>
          <a:noFill/>
          <a:ln>
            <a:solidFill>
              <a:schemeClr val="accent1"/>
            </a:solidFill>
          </a:ln>
        </p:spPr>
        <p:txBody>
          <a:bodyPr wrap="square">
            <a:spAutoFit/>
          </a:bodyPr>
          <a:lstStyle/>
          <a:p>
            <a:r>
              <a:rPr lang="en-US" sz="2800" dirty="0"/>
              <a:t>import </a:t>
            </a:r>
            <a:r>
              <a:rPr lang="en-US" sz="2800" dirty="0" err="1"/>
              <a:t>numpy</a:t>
            </a:r>
            <a:r>
              <a:rPr lang="en-US" sz="2800" dirty="0"/>
              <a:t> as np</a:t>
            </a:r>
          </a:p>
          <a:p>
            <a:endParaRPr lang="en-US" sz="2800" dirty="0"/>
          </a:p>
          <a:p>
            <a:r>
              <a:rPr lang="en-US" sz="2800" dirty="0"/>
              <a:t>def </a:t>
            </a:r>
            <a:r>
              <a:rPr lang="en-US" sz="2800" dirty="0" err="1"/>
              <a:t>gradient_descent</a:t>
            </a:r>
            <a:r>
              <a:rPr lang="en-US" sz="2800" dirty="0"/>
              <a:t>(</a:t>
            </a:r>
          </a:p>
          <a:p>
            <a:r>
              <a:rPr lang="en-US" sz="2800" dirty="0"/>
              <a:t>    gradient, start, </a:t>
            </a:r>
            <a:r>
              <a:rPr lang="en-US" sz="2800" dirty="0" err="1"/>
              <a:t>learn_rate</a:t>
            </a:r>
            <a:r>
              <a:rPr lang="en-US" sz="2800" dirty="0"/>
              <a:t>, </a:t>
            </a:r>
            <a:r>
              <a:rPr lang="en-US" sz="2800" dirty="0" err="1"/>
              <a:t>n_iter</a:t>
            </a:r>
            <a:r>
              <a:rPr lang="en-US" sz="2800" dirty="0"/>
              <a:t>=50, tolerance=1e-06):</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if </a:t>
            </a:r>
            <a:r>
              <a:rPr lang="en-US" sz="2800" dirty="0" err="1"/>
              <a:t>np.all</a:t>
            </a:r>
            <a:r>
              <a:rPr lang="en-US" sz="2800" dirty="0"/>
              <a:t>(</a:t>
            </a:r>
            <a:r>
              <a:rPr lang="en-US" sz="2800" dirty="0" err="1"/>
              <a:t>np.abs</a:t>
            </a:r>
            <a:r>
              <a:rPr lang="en-US" sz="2800" dirty="0"/>
              <a:t>(diff) &lt;= tolerance):</a:t>
            </a:r>
          </a:p>
          <a:p>
            <a:r>
              <a:rPr lang="en-US" sz="2800" dirty="0"/>
              <a:t>            break</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85EA15EB-B300-46EB-A787-C0B50126CEA0}"/>
              </a:ext>
            </a:extLst>
          </p:cNvPr>
          <p:cNvSpPr txBox="1"/>
          <p:nvPr/>
        </p:nvSpPr>
        <p:spPr>
          <a:xfrm>
            <a:off x="8726903" y="1412626"/>
            <a:ext cx="3268581" cy="4524315"/>
          </a:xfrm>
          <a:prstGeom prst="rect">
            <a:avLst/>
          </a:prstGeom>
          <a:noFill/>
          <a:ln>
            <a:solidFill>
              <a:schemeClr val="accent1"/>
            </a:solidFill>
          </a:ln>
        </p:spPr>
        <p:txBody>
          <a:bodyPr wrap="square">
            <a:spAutoFit/>
          </a:bodyPr>
          <a:lstStyle/>
          <a:p>
            <a:r>
              <a:rPr lang="en-US" sz="2400" dirty="0"/>
              <a:t>You now have the additional parameter tolerance (line 4), which specifies the minimal allowed movement in each iteration. You’ve also defined the default values for tolerance and </a:t>
            </a:r>
            <a:r>
              <a:rPr lang="en-US" sz="2400" dirty="0" err="1"/>
              <a:t>n_iter</a:t>
            </a:r>
            <a:r>
              <a:rPr lang="en-US" sz="2400" dirty="0"/>
              <a:t>, so you don’t have to specify them each time you call </a:t>
            </a:r>
            <a:r>
              <a:rPr lang="en-US" sz="2400" dirty="0" err="1"/>
              <a:t>gradient_descent</a:t>
            </a:r>
            <a:r>
              <a:rPr lang="en-US" sz="2400" dirty="0"/>
              <a:t>().</a:t>
            </a:r>
          </a:p>
        </p:txBody>
      </p:sp>
    </p:spTree>
    <p:extLst>
      <p:ext uri="{BB962C8B-B14F-4D97-AF65-F5344CB8AC3E}">
        <p14:creationId xmlns:p14="http://schemas.microsoft.com/office/powerpoint/2010/main" val="78746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36884" y="1825625"/>
            <a:ext cx="11502190" cy="4351338"/>
          </a:xfrm>
        </p:spPr>
        <p:txBody>
          <a:bodyPr/>
          <a:lstStyle/>
          <a:p>
            <a:r>
              <a:rPr lang="en-US" dirty="0"/>
              <a:t>Lines 9 and 10 enable </a:t>
            </a:r>
            <a:r>
              <a:rPr lang="en-US" dirty="0" err="1"/>
              <a:t>gradient_descent</a:t>
            </a:r>
            <a:r>
              <a:rPr lang="en-US" dirty="0"/>
              <a:t>() to stop iterating and return the result before </a:t>
            </a:r>
            <a:r>
              <a:rPr lang="en-US" dirty="0" err="1"/>
              <a:t>n_iter</a:t>
            </a:r>
            <a:r>
              <a:rPr lang="en-US" dirty="0"/>
              <a:t> is reached if the vector update in the current iteration is less than or equal to tolerance. This often happens near the minimum, where gradients are usually very small. Unfortunately, it can also happen near a local minimum or a saddle point.</a:t>
            </a:r>
          </a:p>
          <a:p>
            <a:r>
              <a:rPr lang="en-US" dirty="0"/>
              <a:t>Line 9 uses the convenient NumPy functions </a:t>
            </a:r>
            <a:r>
              <a:rPr lang="en-US" dirty="0" err="1"/>
              <a:t>numpy.all</a:t>
            </a:r>
            <a:r>
              <a:rPr lang="en-US" dirty="0"/>
              <a:t>() and </a:t>
            </a:r>
            <a:r>
              <a:rPr lang="en-US" dirty="0" err="1"/>
              <a:t>numpy.abs</a:t>
            </a:r>
            <a:r>
              <a:rPr lang="en-US" dirty="0"/>
              <a:t>() to compare the absolute values of diff and tolerance in a single statement. That’s why you import </a:t>
            </a:r>
            <a:r>
              <a:rPr lang="en-US" dirty="0" err="1"/>
              <a:t>numpy</a:t>
            </a:r>
            <a:r>
              <a:rPr lang="en-US" dirty="0"/>
              <a:t> on line 1.</a:t>
            </a:r>
            <a:endParaRPr lang="ar-PS" dirty="0"/>
          </a:p>
        </p:txBody>
      </p:sp>
    </p:spTree>
    <p:extLst>
      <p:ext uri="{BB962C8B-B14F-4D97-AF65-F5344CB8AC3E}">
        <p14:creationId xmlns:p14="http://schemas.microsoft.com/office/powerpoint/2010/main" val="412084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838200" y="1825625"/>
            <a:ext cx="11049000" cy="4351338"/>
          </a:xfrm>
        </p:spPr>
        <p:txBody>
          <a:bodyPr/>
          <a:lstStyle/>
          <a:p>
            <a:r>
              <a:rPr lang="en-US" dirty="0"/>
              <a:t>start with a small example and find the minimum of the function 𝐶 = 𝑣².</a:t>
            </a:r>
          </a:p>
          <a:p>
            <a:r>
              <a:rPr lang="en-US" dirty="0"/>
              <a:t>This function has only one independent variable (𝑣), and its gradient is the derivative 2𝑣. It’s a differentiable convex function, and the analytical way to find its minimum is straightforward. </a:t>
            </a:r>
          </a:p>
          <a:p>
            <a:r>
              <a:rPr lang="en-US" dirty="0"/>
              <a:t>However, in practice, analytical differentiation can be difficult or even impossible and is often approximated with numerical methods.</a:t>
            </a:r>
            <a:endParaRPr lang="ar-PS" dirty="0"/>
          </a:p>
        </p:txBody>
      </p:sp>
      <p:sp>
        <p:nvSpPr>
          <p:cNvPr id="6" name="TextBox 5">
            <a:extLst>
              <a:ext uri="{FF2B5EF4-FFF2-40B4-BE49-F238E27FC236}">
                <a16:creationId xmlns:a16="http://schemas.microsoft.com/office/drawing/2014/main" id="{229E4A29-2808-45B1-B498-671C55EBB4E6}"/>
              </a:ext>
            </a:extLst>
          </p:cNvPr>
          <p:cNvSpPr txBox="1"/>
          <p:nvPr/>
        </p:nvSpPr>
        <p:spPr>
          <a:xfrm>
            <a:off x="1134979" y="4676993"/>
            <a:ext cx="9922042" cy="1384995"/>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=0.2)</a:t>
            </a:r>
          </a:p>
          <a:p>
            <a:r>
              <a:rPr lang="en-US" sz="2800" dirty="0"/>
              <a:t>2.210739197207331e-06</a:t>
            </a:r>
          </a:p>
        </p:txBody>
      </p:sp>
    </p:spTree>
    <p:extLst>
      <p:ext uri="{BB962C8B-B14F-4D97-AF65-F5344CB8AC3E}">
        <p14:creationId xmlns:p14="http://schemas.microsoft.com/office/powerpoint/2010/main" val="3861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061-2975-6CDF-4164-05BFBFE12360}"/>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Basic Gradient Descent Algorithm</a:t>
            </a:r>
            <a:endParaRPr lang="en-US" dirty="0"/>
          </a:p>
        </p:txBody>
      </p:sp>
      <p:sp>
        <p:nvSpPr>
          <p:cNvPr id="3" name="Content Placeholder 2">
            <a:extLst>
              <a:ext uri="{FF2B5EF4-FFF2-40B4-BE49-F238E27FC236}">
                <a16:creationId xmlns:a16="http://schemas.microsoft.com/office/drawing/2014/main" id="{F07CF486-0831-B3AD-24F3-1FB50FF3DADE}"/>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2"/>
              </a:rPr>
              <a:t>gradient descent algorithm</a:t>
            </a:r>
            <a:r>
              <a:rPr lang="en-US" b="0" i="0" dirty="0">
                <a:solidFill>
                  <a:srgbClr val="222222"/>
                </a:solidFill>
                <a:effectLst/>
                <a:latin typeface="source sans pro" panose="020B0503030403020204" pitchFamily="34" charset="0"/>
              </a:rPr>
              <a:t> is an approximate and iterative method for </a:t>
            </a:r>
            <a:r>
              <a:rPr lang="en-US" b="0" i="0" u="none" strike="noStrike" dirty="0">
                <a:solidFill>
                  <a:srgbClr val="619CCD"/>
                </a:solidFill>
                <a:effectLst/>
                <a:latin typeface="source sans pro" panose="020B0503030403020204" pitchFamily="34" charset="0"/>
                <a:hlinkClick r:id="rId3"/>
              </a:rPr>
              <a:t>mathematical optimization</a:t>
            </a:r>
            <a:r>
              <a:rPr lang="en-US" b="0" i="0" dirty="0">
                <a:solidFill>
                  <a:srgbClr val="222222"/>
                </a:solidFill>
                <a:effectLst/>
                <a:latin typeface="source sans pro" panose="020B0503030403020204" pitchFamily="34" charset="0"/>
              </a:rPr>
              <a:t>. You can use it to approach the minimum of any </a:t>
            </a:r>
            <a:r>
              <a:rPr lang="en-US" b="0" i="0" u="none" strike="noStrike" dirty="0">
                <a:solidFill>
                  <a:srgbClr val="619CCD"/>
                </a:solidFill>
                <a:effectLst/>
                <a:latin typeface="source sans pro" panose="020B0503030403020204" pitchFamily="34" charset="0"/>
                <a:hlinkClick r:id="rId4"/>
              </a:rPr>
              <a:t>differentiable function</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Although gradient descent sometimes gets stuck in a </a:t>
            </a:r>
            <a:r>
              <a:rPr lang="en-US" b="0" i="0" u="none" strike="noStrike" dirty="0">
                <a:solidFill>
                  <a:srgbClr val="619CCD"/>
                </a:solidFill>
                <a:effectLst/>
                <a:latin typeface="source sans pro" panose="020B0503030403020204" pitchFamily="34" charset="0"/>
                <a:hlinkClick r:id="rId5"/>
              </a:rPr>
              <a:t>local minimum</a:t>
            </a:r>
            <a:r>
              <a:rPr lang="en-US" b="0" i="0" dirty="0">
                <a:solidFill>
                  <a:srgbClr val="222222"/>
                </a:solidFill>
                <a:effectLst/>
                <a:latin typeface="source sans pro" panose="020B0503030403020204" pitchFamily="34" charset="0"/>
              </a:rPr>
              <a:t> or a </a:t>
            </a:r>
            <a:r>
              <a:rPr lang="en-US" b="0" i="0" u="none" strike="noStrike" dirty="0">
                <a:solidFill>
                  <a:srgbClr val="619CCD"/>
                </a:solidFill>
                <a:effectLst/>
                <a:latin typeface="source sans pro" panose="020B0503030403020204" pitchFamily="34" charset="0"/>
                <a:hlinkClick r:id="rId6"/>
              </a:rPr>
              <a:t>saddle point</a:t>
            </a:r>
            <a:r>
              <a:rPr lang="en-US" b="0" i="0" dirty="0">
                <a:solidFill>
                  <a:srgbClr val="222222"/>
                </a:solidFill>
                <a:effectLst/>
                <a:latin typeface="source sans pro" panose="020B0503030403020204" pitchFamily="34" charset="0"/>
              </a:rPr>
              <a:t> instead of finding the global minimum, it’s widely used in practice.</a:t>
            </a:r>
            <a:endParaRPr lang="en-US" dirty="0">
              <a:solidFill>
                <a:srgbClr val="222222"/>
              </a:solidFill>
              <a:latin typeface="source sans pro" panose="020B0503030403020204" pitchFamily="34" charset="0"/>
            </a:endParaRPr>
          </a:p>
          <a:p>
            <a:r>
              <a:rPr lang="en-US" b="0" i="0" u="none" strike="noStrike" dirty="0">
                <a:solidFill>
                  <a:srgbClr val="619CCD"/>
                </a:solidFill>
                <a:effectLst/>
                <a:latin typeface="source sans pro" panose="020B0503030403020204" pitchFamily="34" charset="0"/>
                <a:hlinkClick r:id="rId7"/>
              </a:rPr>
              <a:t>machine learning</a:t>
            </a:r>
            <a:r>
              <a:rPr lang="en-US" b="0" i="0" dirty="0">
                <a:solidFill>
                  <a:srgbClr val="222222"/>
                </a:solidFill>
                <a:effectLst/>
                <a:latin typeface="source sans pro" panose="020B0503030403020204" pitchFamily="34" charset="0"/>
              </a:rPr>
              <a:t> methods often apply it internally to optimize model parameters. For example, neural networks find </a:t>
            </a:r>
            <a:r>
              <a:rPr lang="en-US" b="0" i="0" u="none" strike="noStrike" dirty="0">
                <a:solidFill>
                  <a:srgbClr val="619CCD"/>
                </a:solidFill>
                <a:effectLst/>
                <a:latin typeface="source sans pro" panose="020B0503030403020204" pitchFamily="34" charset="0"/>
                <a:hlinkClick r:id="rId8"/>
              </a:rPr>
              <a:t>weights and biases</a:t>
            </a:r>
            <a:r>
              <a:rPr lang="en-US" b="0" i="0" dirty="0">
                <a:solidFill>
                  <a:srgbClr val="222222"/>
                </a:solidFill>
                <a:effectLst/>
                <a:latin typeface="source sans pro" panose="020B0503030403020204" pitchFamily="34" charset="0"/>
              </a:rPr>
              <a:t> with gradient descent.</a:t>
            </a:r>
            <a:endParaRPr lang="en-US" dirty="0"/>
          </a:p>
        </p:txBody>
      </p:sp>
    </p:spTree>
    <p:extLst>
      <p:ext uri="{BB962C8B-B14F-4D97-AF65-F5344CB8AC3E}">
        <p14:creationId xmlns:p14="http://schemas.microsoft.com/office/powerpoint/2010/main" val="343169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18255"/>
            <a:ext cx="10515600" cy="1325563"/>
          </a:xfrm>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88758" y="1343818"/>
            <a:ext cx="4805661" cy="5281571"/>
          </a:xfrm>
        </p:spPr>
        <p:txBody>
          <a:bodyPr>
            <a:normAutofit fontScale="92500" lnSpcReduction="20000"/>
          </a:bodyPr>
          <a:lstStyle/>
          <a:p>
            <a:r>
              <a:rPr lang="en-US" dirty="0"/>
              <a:t>You use the lambda function lambda v: 2 * v to provide the gradient of 𝑣². You start from the value 10.0 and set the learning rate to 0.2. </a:t>
            </a:r>
          </a:p>
          <a:p>
            <a:r>
              <a:rPr lang="en-US" dirty="0"/>
              <a:t>You get a result that’s very close to zero, which is the correct minimum.</a:t>
            </a:r>
          </a:p>
          <a:p>
            <a:r>
              <a:rPr lang="en-US" b="0" i="0" dirty="0">
                <a:solidFill>
                  <a:srgbClr val="222222"/>
                </a:solidFill>
                <a:effectLst/>
                <a:latin typeface="source sans pro" panose="020B0503030403020204" pitchFamily="34" charset="0"/>
              </a:rPr>
              <a:t>You start from the rightmost green dot (𝑣 = 10) and move toward the minimum (𝑣 = 0). The updates are larger at first because the value of the gradient (and slope) is higher. As you approach the minimum, they become lower.</a:t>
            </a:r>
            <a:endParaRPr lang="ar-PS" dirty="0"/>
          </a:p>
        </p:txBody>
      </p:sp>
      <p:pic>
        <p:nvPicPr>
          <p:cNvPr id="6146" name="Picture 2">
            <a:extLst>
              <a:ext uri="{FF2B5EF4-FFF2-40B4-BE49-F238E27FC236}">
                <a16:creationId xmlns:a16="http://schemas.microsoft.com/office/drawing/2014/main" id="{E49742C6-E6D3-409D-A1F3-C46F0440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419" y="1343818"/>
            <a:ext cx="7097581" cy="461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7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The learning rate is a very important parameter of the algorithm. Different learning rate values can significantly affect the behavior of gradient descent. Consider the previous example, but with a learning rate of 0.8 instead of 0.2</a:t>
            </a:r>
            <a:endParaRPr lang="ar-PS" dirty="0"/>
          </a:p>
        </p:txBody>
      </p:sp>
      <p:sp>
        <p:nvSpPr>
          <p:cNvPr id="6" name="TextBox 5">
            <a:extLst>
              <a:ext uri="{FF2B5EF4-FFF2-40B4-BE49-F238E27FC236}">
                <a16:creationId xmlns:a16="http://schemas.microsoft.com/office/drawing/2014/main" id="{6A78CE0F-7A02-4085-B1E4-D2DC740A7779}"/>
              </a:ext>
            </a:extLst>
          </p:cNvPr>
          <p:cNvSpPr txBox="1"/>
          <p:nvPr/>
        </p:nvSpPr>
        <p:spPr>
          <a:xfrm>
            <a:off x="1018673" y="3429000"/>
            <a:ext cx="10659979"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=0.8)</a:t>
            </a:r>
          </a:p>
          <a:p>
            <a:r>
              <a:rPr lang="en-US" sz="3200" dirty="0"/>
              <a:t>-4.77519666596786e-07</a:t>
            </a:r>
          </a:p>
        </p:txBody>
      </p:sp>
    </p:spTree>
    <p:extLst>
      <p:ext uri="{BB962C8B-B14F-4D97-AF65-F5344CB8AC3E}">
        <p14:creationId xmlns:p14="http://schemas.microsoft.com/office/powerpoint/2010/main" val="65360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629652" y="0"/>
            <a:ext cx="10515600" cy="905711"/>
          </a:xfrm>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35368" y="905712"/>
            <a:ext cx="4015790" cy="5735720"/>
          </a:xfrm>
        </p:spPr>
        <p:txBody>
          <a:bodyPr>
            <a:normAutofit fontScale="92500" lnSpcReduction="10000"/>
          </a:bodyPr>
          <a:lstStyle/>
          <a:p>
            <a:r>
              <a:rPr lang="en-US" dirty="0"/>
              <a:t>You get another solution that’s very close to zero, but the internal behavior of the algorithm is different. </a:t>
            </a:r>
          </a:p>
          <a:p>
            <a:r>
              <a:rPr lang="en-US" dirty="0"/>
              <a:t>This is what happens with the value of 𝑣 through the iterations</a:t>
            </a:r>
          </a:p>
          <a:p>
            <a:r>
              <a:rPr lang="en-US" b="0" i="0" dirty="0">
                <a:solidFill>
                  <a:srgbClr val="222222"/>
                </a:solidFill>
                <a:effectLst/>
                <a:latin typeface="source sans pro" panose="020B0503030403020204" pitchFamily="34" charset="0"/>
              </a:rPr>
              <a:t>you again start with 𝑣 = 10, but because of the high learning rate, you get a large change in 𝑣 that passes to the other side of the optimum and becomes −6. It crosses zero a few more times before settling near it.</a:t>
            </a:r>
            <a:endParaRPr lang="en-US" dirty="0"/>
          </a:p>
          <a:p>
            <a:endParaRPr lang="en-US" dirty="0"/>
          </a:p>
          <a:p>
            <a:endParaRPr lang="ar-PS" dirty="0"/>
          </a:p>
        </p:txBody>
      </p:sp>
      <p:pic>
        <p:nvPicPr>
          <p:cNvPr id="8194" name="Picture 2">
            <a:extLst>
              <a:ext uri="{FF2B5EF4-FFF2-40B4-BE49-F238E27FC236}">
                <a16:creationId xmlns:a16="http://schemas.microsoft.com/office/drawing/2014/main" id="{D108F25C-B6DD-4417-A8C7-B475192C7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557" y="1397000"/>
            <a:ext cx="78390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9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Small learning rates can result in very slow convergence. </a:t>
            </a:r>
          </a:p>
          <a:p>
            <a:r>
              <a:rPr lang="en-US" dirty="0"/>
              <a:t>If the number of iterations is limited, then the algorithm may return before the minimum is found. Otherwise, the whole process might take an unacceptably large amount of time. To illustrate this, run </a:t>
            </a:r>
            <a:r>
              <a:rPr lang="en-US" dirty="0" err="1"/>
              <a:t>gradient_descent</a:t>
            </a:r>
            <a:r>
              <a:rPr lang="en-US" dirty="0"/>
              <a:t>() again, this time with a much smaller learning rate of 0.005</a:t>
            </a:r>
            <a:endParaRPr lang="ar-PS" dirty="0"/>
          </a:p>
        </p:txBody>
      </p:sp>
    </p:spTree>
    <p:extLst>
      <p:ext uri="{BB962C8B-B14F-4D97-AF65-F5344CB8AC3E}">
        <p14:creationId xmlns:p14="http://schemas.microsoft.com/office/powerpoint/2010/main" val="70229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4C9092-94D9-4329-A252-514C216FD29F}"/>
              </a:ext>
            </a:extLst>
          </p:cNvPr>
          <p:cNvSpPr txBox="1"/>
          <p:nvPr/>
        </p:nvSpPr>
        <p:spPr>
          <a:xfrm>
            <a:off x="741947" y="144339"/>
            <a:ext cx="10162674"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=0.005)</a:t>
            </a:r>
          </a:p>
          <a:p>
            <a:r>
              <a:rPr lang="en-US" sz="3200" dirty="0"/>
              <a:t>6.050060671375367</a:t>
            </a:r>
          </a:p>
        </p:txBody>
      </p:sp>
      <p:pic>
        <p:nvPicPr>
          <p:cNvPr id="10243" name="Picture 3">
            <a:extLst>
              <a:ext uri="{FF2B5EF4-FFF2-40B4-BE49-F238E27FC236}">
                <a16:creationId xmlns:a16="http://schemas.microsoft.com/office/drawing/2014/main" id="{2FCC2CCD-2633-40BE-847A-C00CBAA8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05" y="1963685"/>
            <a:ext cx="7529011" cy="48943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F898E5-5401-436F-81BA-0F4A4C36FD22}"/>
              </a:ext>
            </a:extLst>
          </p:cNvPr>
          <p:cNvSpPr txBox="1"/>
          <p:nvPr/>
        </p:nvSpPr>
        <p:spPr>
          <a:xfrm>
            <a:off x="141620" y="1784715"/>
            <a:ext cx="4203285" cy="5016758"/>
          </a:xfrm>
          <a:prstGeom prst="rect">
            <a:avLst/>
          </a:prstGeom>
          <a:noFill/>
          <a:ln>
            <a:solidFill>
              <a:schemeClr val="accent1"/>
            </a:solidFill>
          </a:ln>
        </p:spPr>
        <p:txBody>
          <a:bodyPr wrap="square">
            <a:spAutoFit/>
          </a:bodyPr>
          <a:lstStyle/>
          <a:p>
            <a:pPr marL="457200" indent="-457200">
              <a:buFont typeface="Arial" panose="020B0604020202020204" pitchFamily="34" charset="0"/>
              <a:buChar char="•"/>
            </a:pPr>
            <a:r>
              <a:rPr lang="en-US" sz="3200" dirty="0"/>
              <a:t>The result is now 6.05, which is nowhere near the true minimum of zero. </a:t>
            </a:r>
          </a:p>
          <a:p>
            <a:pPr marL="457200" indent="-457200">
              <a:buFont typeface="Arial" panose="020B0604020202020204" pitchFamily="34" charset="0"/>
              <a:buChar char="•"/>
            </a:pPr>
            <a:r>
              <a:rPr lang="en-US" sz="3200" dirty="0"/>
              <a:t>This is because the changes in the vector are very small due to the small learning rate</a:t>
            </a:r>
          </a:p>
        </p:txBody>
      </p:sp>
    </p:spTree>
    <p:extLst>
      <p:ext uri="{BB962C8B-B14F-4D97-AF65-F5344CB8AC3E}">
        <p14:creationId xmlns:p14="http://schemas.microsoft.com/office/powerpoint/2010/main" val="132995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0"/>
            <a:ext cx="10515600" cy="709696"/>
          </a:xfrm>
        </p:spPr>
        <p:txBody>
          <a:bodyPr/>
          <a:lstStyle/>
          <a:p>
            <a:r>
              <a:rPr lang="en-US" dirty="0"/>
              <a:t>Learning Rate Impact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40632" y="709696"/>
            <a:ext cx="11951368" cy="5467267"/>
          </a:xfrm>
        </p:spPr>
        <p:txBody>
          <a:bodyPr/>
          <a:lstStyle/>
          <a:p>
            <a:r>
              <a:rPr lang="en-US" dirty="0"/>
              <a:t>The search process starts at 𝑣 = 10 as before, but it can’t reach zero in fifty iterations. However, with a hundred iterations, the error will be much smaller, and with a thousand iterations, you’ll be very close to zero</a:t>
            </a:r>
          </a:p>
          <a:p>
            <a:endParaRPr lang="en-US" dirty="0"/>
          </a:p>
          <a:p>
            <a:endParaRPr lang="ar-PS" dirty="0"/>
          </a:p>
        </p:txBody>
      </p:sp>
      <p:sp>
        <p:nvSpPr>
          <p:cNvPr id="6" name="TextBox 5">
            <a:extLst>
              <a:ext uri="{FF2B5EF4-FFF2-40B4-BE49-F238E27FC236}">
                <a16:creationId xmlns:a16="http://schemas.microsoft.com/office/drawing/2014/main" id="{9B3C0441-987C-4BB0-A13E-4F001E402CA6}"/>
              </a:ext>
            </a:extLst>
          </p:cNvPr>
          <p:cNvSpPr txBox="1"/>
          <p:nvPr/>
        </p:nvSpPr>
        <p:spPr>
          <a:xfrm>
            <a:off x="481263" y="2242907"/>
            <a:ext cx="11229474" cy="3970318"/>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a:t>
            </a:r>
          </a:p>
          <a:p>
            <a:r>
              <a:rPr lang="en-US" sz="2800" dirty="0"/>
              <a:t>3.660323412732294</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=1000)</a:t>
            </a:r>
          </a:p>
          <a:p>
            <a:r>
              <a:rPr lang="en-US" sz="2800" dirty="0"/>
              <a:t>0.0004317124741065828</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=2000)</a:t>
            </a:r>
          </a:p>
          <a:p>
            <a:r>
              <a:rPr lang="en-US" sz="2800" dirty="0"/>
              <a:t>9.952518849647663e-05</a:t>
            </a:r>
          </a:p>
        </p:txBody>
      </p:sp>
    </p:spTree>
    <p:extLst>
      <p:ext uri="{BB962C8B-B14F-4D97-AF65-F5344CB8AC3E}">
        <p14:creationId xmlns:p14="http://schemas.microsoft.com/office/powerpoint/2010/main" val="25802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Local minima / saddle points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Nonconvex functions might have local minima or saddle points where the algorithm can get trapped. In such situations, your choice of learning rate or starting point can make the difference between finding a local minimum and finding the global minimum.</a:t>
            </a:r>
          </a:p>
          <a:p>
            <a:r>
              <a:rPr lang="en-US" dirty="0"/>
              <a:t>Consider the function 𝑣⁴ - 5𝑣² - 3𝑣. It has a global minimum in 𝑣 ≈ 1.7 and a local minimum in 𝑣 ≈ −1.42. The gradient of this function is 4𝑣³ − 10𝑣 − 3. </a:t>
            </a:r>
          </a:p>
          <a:p>
            <a:endParaRPr lang="en-US" dirty="0"/>
          </a:p>
          <a:p>
            <a:endParaRPr lang="ar-PS" dirty="0"/>
          </a:p>
        </p:txBody>
      </p:sp>
    </p:spTree>
    <p:extLst>
      <p:ext uri="{BB962C8B-B14F-4D97-AF65-F5344CB8AC3E}">
        <p14:creationId xmlns:p14="http://schemas.microsoft.com/office/powerpoint/2010/main" val="84500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FA5797-AEF1-4CA7-AA84-A8DBF9AAE6EC}"/>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=0.2)</a:t>
            </a:r>
          </a:p>
          <a:p>
            <a:r>
              <a:rPr lang="en-US" sz="3200" dirty="0"/>
              <a:t>-1.4207567437458342</a:t>
            </a:r>
          </a:p>
        </p:txBody>
      </p:sp>
      <p:pic>
        <p:nvPicPr>
          <p:cNvPr id="13315" name="Picture 3">
            <a:extLst>
              <a:ext uri="{FF2B5EF4-FFF2-40B4-BE49-F238E27FC236}">
                <a16:creationId xmlns:a16="http://schemas.microsoft.com/office/drawing/2014/main" id="{7557615B-A3A7-43CC-A2DC-9AE49E26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525" y="1745396"/>
            <a:ext cx="7594475" cy="49368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38C087-8B47-43EF-BB70-660D7690D306}"/>
              </a:ext>
            </a:extLst>
          </p:cNvPr>
          <p:cNvSpPr txBox="1"/>
          <p:nvPr/>
        </p:nvSpPr>
        <p:spPr>
          <a:xfrm>
            <a:off x="200526" y="2136339"/>
            <a:ext cx="4396999" cy="4154984"/>
          </a:xfrm>
          <a:prstGeom prst="rect">
            <a:avLst/>
          </a:prstGeom>
          <a:noFill/>
        </p:spPr>
        <p:txBody>
          <a:bodyPr wrap="square">
            <a:spAutoFit/>
          </a:bodyPr>
          <a:lstStyle/>
          <a:p>
            <a:pPr marL="342900" indent="-342900">
              <a:buFont typeface="Arial" panose="020B0604020202020204" pitchFamily="34" charset="0"/>
              <a:buChar char="•"/>
            </a:pPr>
            <a:r>
              <a:rPr lang="en-US" sz="2400" dirty="0"/>
              <a:t>You started at zero this time, and the algorithm ended near the local minimum. </a:t>
            </a:r>
          </a:p>
          <a:p>
            <a:pPr marL="342900" indent="-342900">
              <a:buFont typeface="Arial" panose="020B0604020202020204" pitchFamily="34" charset="0"/>
              <a:buChar char="•"/>
            </a:pPr>
            <a:r>
              <a:rPr lang="en-US" sz="2400" dirty="0"/>
              <a:t>During the first two iterations, your vector was moving toward the global minimum, but then it crossed to the opposite side and stayed trapped in the local minimum. </a:t>
            </a:r>
          </a:p>
          <a:p>
            <a:pPr marL="342900" indent="-342900">
              <a:buFont typeface="Arial" panose="020B0604020202020204" pitchFamily="34" charset="0"/>
              <a:buChar char="•"/>
            </a:pPr>
            <a:r>
              <a:rPr lang="en-US" sz="2400" dirty="0"/>
              <a:t>You can prevent this with a smaller learning rate</a:t>
            </a:r>
          </a:p>
        </p:txBody>
      </p:sp>
    </p:spTree>
    <p:extLst>
      <p:ext uri="{BB962C8B-B14F-4D97-AF65-F5344CB8AC3E}">
        <p14:creationId xmlns:p14="http://schemas.microsoft.com/office/powerpoint/2010/main" val="174596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55826-97B8-4810-AB6F-4C4F430AE889}"/>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=0.1)</a:t>
            </a:r>
          </a:p>
          <a:p>
            <a:r>
              <a:rPr lang="en-US" sz="3200" dirty="0"/>
              <a:t>-1.4207567437458342</a:t>
            </a:r>
          </a:p>
        </p:txBody>
      </p:sp>
      <p:pic>
        <p:nvPicPr>
          <p:cNvPr id="14338" name="Picture 2">
            <a:extLst>
              <a:ext uri="{FF2B5EF4-FFF2-40B4-BE49-F238E27FC236}">
                <a16:creationId xmlns:a16="http://schemas.microsoft.com/office/drawing/2014/main" id="{5D4B4B68-1EED-40D0-B564-628676B64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838" y="1842335"/>
            <a:ext cx="6936162" cy="45089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9F328E-4579-4B43-9651-F91B57453011}"/>
              </a:ext>
            </a:extLst>
          </p:cNvPr>
          <p:cNvSpPr txBox="1"/>
          <p:nvPr/>
        </p:nvSpPr>
        <p:spPr>
          <a:xfrm>
            <a:off x="0" y="1919131"/>
            <a:ext cx="5255838" cy="4508927"/>
          </a:xfrm>
          <a:prstGeom prst="rect">
            <a:avLst/>
          </a:prstGeom>
          <a:noFill/>
        </p:spPr>
        <p:txBody>
          <a:bodyPr wrap="square">
            <a:spAutoFit/>
          </a:bodyPr>
          <a:lstStyle/>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 lower learning rate prevents the vector from making large jumps, and in this case, the vector remains closer to the global optimum.</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Adjusting the learning rate is tricky. You can’t know the best value in advance. There are many techniques and heuristics that try to help with this. In addition, machine learning practitioners often tune the learning rate during model selection and evaluation.</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Besides the learning rate, the starting point can affect the solution significantly, especially with nonconvex functions.</a:t>
            </a:r>
          </a:p>
        </p:txBody>
      </p:sp>
    </p:spTree>
    <p:extLst>
      <p:ext uri="{BB962C8B-B14F-4D97-AF65-F5344CB8AC3E}">
        <p14:creationId xmlns:p14="http://schemas.microsoft.com/office/powerpoint/2010/main" val="125483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Application of the Gradient Descent Algorithm</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 Gradient Decent can be used in real-life machine learning problems like linear regression. </a:t>
            </a:r>
          </a:p>
          <a:p>
            <a:r>
              <a:rPr lang="en-US" dirty="0"/>
              <a:t>We’ll modify the code of </a:t>
            </a:r>
            <a:r>
              <a:rPr lang="en-US" dirty="0" err="1"/>
              <a:t>gradient_descent</a:t>
            </a:r>
            <a:r>
              <a:rPr lang="en-US" dirty="0"/>
              <a:t>() because we need the data from the observations to calculate the gradient.</a:t>
            </a:r>
            <a:endParaRPr lang="ar-PS" dirty="0"/>
          </a:p>
        </p:txBody>
      </p:sp>
    </p:spTree>
    <p:extLst>
      <p:ext uri="{BB962C8B-B14F-4D97-AF65-F5344CB8AC3E}">
        <p14:creationId xmlns:p14="http://schemas.microsoft.com/office/powerpoint/2010/main" val="67805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86A6-EB92-73A8-2C9A-C222137AB64E}"/>
              </a:ext>
            </a:extLst>
          </p:cNvPr>
          <p:cNvSpPr>
            <a:spLocks noGrp="1"/>
          </p:cNvSpPr>
          <p:nvPr>
            <p:ph type="title"/>
          </p:nvPr>
        </p:nvSpPr>
        <p:spPr>
          <a:xfrm>
            <a:off x="838200" y="0"/>
            <a:ext cx="10515600" cy="1325563"/>
          </a:xfrm>
        </p:spPr>
        <p:txBody>
          <a:bodyPr/>
          <a:lstStyle/>
          <a:p>
            <a:r>
              <a:rPr lang="en-US" dirty="0"/>
              <a:t>local and global minima</a:t>
            </a:r>
          </a:p>
        </p:txBody>
      </p:sp>
      <p:pic>
        <p:nvPicPr>
          <p:cNvPr id="1026" name="Picture 2" descr="Maxima and minima - Wikipedia">
            <a:extLst>
              <a:ext uri="{FF2B5EF4-FFF2-40B4-BE49-F238E27FC236}">
                <a16:creationId xmlns:a16="http://schemas.microsoft.com/office/drawing/2014/main" id="{39EFD4F3-747B-313E-D331-51FC5A1C1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9" y="776110"/>
            <a:ext cx="7602361" cy="608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42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Short Examples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First, you’ll apply </a:t>
            </a:r>
            <a:r>
              <a:rPr lang="en-US" dirty="0" err="1"/>
              <a:t>gradient_descent</a:t>
            </a:r>
            <a:r>
              <a:rPr lang="en-US" dirty="0"/>
              <a:t>() to another one-dimensional problem. </a:t>
            </a:r>
          </a:p>
          <a:p>
            <a:r>
              <a:rPr lang="en-US" dirty="0"/>
              <a:t>Take the function 𝑣 − log(𝑣). The gradient of this function is 1 − 1/𝑣. With this information, you can find its minimum</a:t>
            </a:r>
            <a:endParaRPr lang="ar-PS" dirty="0"/>
          </a:p>
        </p:txBody>
      </p:sp>
      <p:sp>
        <p:nvSpPr>
          <p:cNvPr id="7" name="TextBox 6">
            <a:extLst>
              <a:ext uri="{FF2B5EF4-FFF2-40B4-BE49-F238E27FC236}">
                <a16:creationId xmlns:a16="http://schemas.microsoft.com/office/drawing/2014/main" id="{3C9F1FF5-3041-48E3-B7CA-EF6D191E0799}"/>
              </a:ext>
            </a:extLst>
          </p:cNvPr>
          <p:cNvSpPr txBox="1"/>
          <p:nvPr/>
        </p:nvSpPr>
        <p:spPr>
          <a:xfrm>
            <a:off x="316829" y="4101287"/>
            <a:ext cx="11225464" cy="954107"/>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(gradient=lambda v: 1 - 1 / v, start=2.5, </a:t>
            </a:r>
            <a:r>
              <a:rPr lang="en-US" sz="2800" dirty="0" err="1"/>
              <a:t>learn_rate</a:t>
            </a:r>
            <a:r>
              <a:rPr lang="en-US" sz="2800" dirty="0"/>
              <a:t>=0.5)</a:t>
            </a:r>
          </a:p>
          <a:p>
            <a:r>
              <a:rPr lang="en-US" sz="2800" dirty="0"/>
              <a:t>1.0000011077232125</a:t>
            </a:r>
          </a:p>
        </p:txBody>
      </p:sp>
      <p:sp>
        <p:nvSpPr>
          <p:cNvPr id="9" name="TextBox 8">
            <a:extLst>
              <a:ext uri="{FF2B5EF4-FFF2-40B4-BE49-F238E27FC236}">
                <a16:creationId xmlns:a16="http://schemas.microsoft.com/office/drawing/2014/main" id="{A37DA5F5-F6CF-4E24-AAD3-625BAB93CF12}"/>
              </a:ext>
            </a:extLst>
          </p:cNvPr>
          <p:cNvSpPr txBox="1"/>
          <p:nvPr/>
        </p:nvSpPr>
        <p:spPr>
          <a:xfrm>
            <a:off x="1187116" y="3564494"/>
            <a:ext cx="7996990" cy="369332"/>
          </a:xfrm>
          <a:prstGeom prst="rect">
            <a:avLst/>
          </a:prstGeom>
          <a:noFill/>
        </p:spPr>
        <p:txBody>
          <a:bodyPr wrap="square">
            <a:spAutoFit/>
          </a:bodyPr>
          <a:lstStyle/>
          <a:p>
            <a:r>
              <a:rPr lang="en-US" dirty="0">
                <a:hlinkClick r:id="rId2"/>
              </a:rPr>
              <a:t>https://www.mathsisfun.com/calculus/derivatives-introduction.html</a:t>
            </a:r>
            <a:r>
              <a:rPr lang="en-US" dirty="0"/>
              <a:t> </a:t>
            </a:r>
          </a:p>
        </p:txBody>
      </p:sp>
    </p:spTree>
    <p:extLst>
      <p:ext uri="{BB962C8B-B14F-4D97-AF65-F5344CB8AC3E}">
        <p14:creationId xmlns:p14="http://schemas.microsoft.com/office/powerpoint/2010/main" val="1110573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307579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312978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387824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3682317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4268563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1219177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2407572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192951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06A2-D5C6-B7EC-D021-FEA937C9466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Cost Function: The Goal of Optimization</a:t>
            </a:r>
            <a:endParaRPr lang="en-US" dirty="0"/>
          </a:p>
        </p:txBody>
      </p:sp>
      <p:sp>
        <p:nvSpPr>
          <p:cNvPr id="3" name="Content Placeholder 2">
            <a:extLst>
              <a:ext uri="{FF2B5EF4-FFF2-40B4-BE49-F238E27FC236}">
                <a16:creationId xmlns:a16="http://schemas.microsoft.com/office/drawing/2014/main" id="{14C0AB34-7883-FE48-A593-6A8B1EB790A0}"/>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cost function</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2"/>
              </a:rPr>
              <a:t>loss function</a:t>
            </a:r>
            <a:r>
              <a:rPr lang="en-US" b="0" i="0" dirty="0">
                <a:solidFill>
                  <a:srgbClr val="222222"/>
                </a:solidFill>
                <a:effectLst/>
                <a:latin typeface="source sans pro" panose="020B0503030403020204" pitchFamily="34" charset="0"/>
              </a:rPr>
              <a:t>, is the function to be minimized (or maximized) by varying the decision variables. </a:t>
            </a:r>
          </a:p>
          <a:p>
            <a:r>
              <a:rPr lang="en-US" b="0" i="0" dirty="0">
                <a:solidFill>
                  <a:srgbClr val="222222"/>
                </a:solidFill>
                <a:effectLst/>
                <a:latin typeface="source sans pro" panose="020B0503030403020204" pitchFamily="34" charset="0"/>
              </a:rPr>
              <a:t>Many machine learning methods solve optimization problems under the surface. </a:t>
            </a:r>
          </a:p>
          <a:p>
            <a:r>
              <a:rPr lang="en-US" b="0" i="0" dirty="0">
                <a:solidFill>
                  <a:srgbClr val="222222"/>
                </a:solidFill>
                <a:effectLst/>
                <a:latin typeface="source sans pro" panose="020B0503030403020204" pitchFamily="34" charset="0"/>
              </a:rPr>
              <a:t>ML algorithms tend to minimize the difference between actual and predicted outputs by adjusting the model parameters (like weights and biases for </a:t>
            </a:r>
            <a:r>
              <a:rPr lang="en-US" b="0" i="0" u="none" strike="noStrike" dirty="0">
                <a:solidFill>
                  <a:srgbClr val="619CCD"/>
                </a:solidFill>
                <a:effectLst/>
                <a:latin typeface="source sans pro" panose="020B0503030403020204" pitchFamily="34" charset="0"/>
                <a:hlinkClick r:id="rId3"/>
              </a:rPr>
              <a:t>neural networks</a:t>
            </a:r>
            <a:r>
              <a:rPr lang="en-US" b="0" i="0" dirty="0">
                <a:solidFill>
                  <a:srgbClr val="222222"/>
                </a:solidFill>
                <a:effectLst/>
                <a:latin typeface="source sans pro" panose="020B0503030403020204" pitchFamily="34" charset="0"/>
              </a:rPr>
              <a:t>, decision rules for </a:t>
            </a:r>
            <a:r>
              <a:rPr lang="en-US" b="0" i="0" u="none" strike="noStrike" dirty="0">
                <a:solidFill>
                  <a:srgbClr val="619CCD"/>
                </a:solidFill>
                <a:effectLst/>
                <a:latin typeface="source sans pro" panose="020B0503030403020204" pitchFamily="34" charset="0"/>
                <a:hlinkClick r:id="rId4"/>
              </a:rPr>
              <a:t>random forest</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5"/>
              </a:rPr>
              <a:t>gradient boosting</a:t>
            </a:r>
            <a:r>
              <a:rPr lang="en-US" b="0" i="0" dirty="0">
                <a:solidFill>
                  <a:srgbClr val="222222"/>
                </a:solidFill>
                <a:effectLst/>
                <a:latin typeface="source sans pro" panose="020B0503030403020204" pitchFamily="34" charset="0"/>
              </a:rPr>
              <a:t>, and so on).</a:t>
            </a:r>
            <a:endParaRPr lang="en-US" dirty="0"/>
          </a:p>
        </p:txBody>
      </p:sp>
    </p:spTree>
    <p:extLst>
      <p:ext uri="{BB962C8B-B14F-4D97-AF65-F5344CB8AC3E}">
        <p14:creationId xmlns:p14="http://schemas.microsoft.com/office/powerpoint/2010/main" val="164011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CACE-100F-3507-4644-3E751B19AD60}"/>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528B3AB-5736-8E5C-6611-DC8CB0A4607B}"/>
              </a:ext>
            </a:extLst>
          </p:cNvPr>
          <p:cNvSpPr>
            <a:spLocks noGrp="1"/>
          </p:cNvSpPr>
          <p:nvPr>
            <p:ph idx="1"/>
          </p:nvPr>
        </p:nvSpPr>
        <p:spPr>
          <a:xfrm>
            <a:off x="838200" y="1690687"/>
            <a:ext cx="11170356" cy="4486275"/>
          </a:xfrm>
        </p:spPr>
        <p:txBody>
          <a:bodyPr>
            <a:normAutofit/>
          </a:bodyPr>
          <a:lstStyle/>
          <a:p>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regression problem</a:t>
            </a:r>
            <a:r>
              <a:rPr lang="en-US" b="0" i="0" dirty="0">
                <a:solidFill>
                  <a:srgbClr val="222222"/>
                </a:solidFill>
                <a:effectLst/>
                <a:latin typeface="source sans pro" panose="020B0503030403020204" pitchFamily="34" charset="0"/>
              </a:rPr>
              <a:t>, you typically have the vectors of input variables 𝐱 = (𝑥₁, …, 𝑥ᵣ) and the actual outputs 𝑦. </a:t>
            </a:r>
          </a:p>
          <a:p>
            <a:r>
              <a:rPr lang="en-US" b="0" i="0" dirty="0">
                <a:solidFill>
                  <a:srgbClr val="222222"/>
                </a:solidFill>
                <a:effectLst/>
                <a:latin typeface="source sans pro" panose="020B0503030403020204" pitchFamily="34" charset="0"/>
              </a:rPr>
              <a:t>You want to find a model that maps 𝐱 to a predicted response 𝑓(𝐱) so that 𝑓(𝐱) is as close as possible to 𝑦. </a:t>
            </a:r>
          </a:p>
          <a:p>
            <a:r>
              <a:rPr lang="en-US" b="0" i="0" dirty="0">
                <a:solidFill>
                  <a:srgbClr val="222222"/>
                </a:solidFill>
                <a:effectLst/>
                <a:latin typeface="source sans pro" panose="020B0503030403020204" pitchFamily="34" charset="0"/>
              </a:rPr>
              <a:t>For example, you might want to predict an output such as a person’s salary given inputs like the person’s number of years at the company or level of education.</a:t>
            </a:r>
          </a:p>
          <a:p>
            <a:pPr algn="l"/>
            <a:r>
              <a:rPr lang="en-US" b="0" i="0" dirty="0">
                <a:solidFill>
                  <a:srgbClr val="222222"/>
                </a:solidFill>
                <a:effectLst/>
                <a:latin typeface="source sans pro" panose="020B0503030403020204" pitchFamily="34" charset="0"/>
              </a:rPr>
              <a:t>Your goal is to minimize the difference between the prediction 𝑓(𝐱) and the actual data 𝑦. This difference is called the </a:t>
            </a:r>
            <a:r>
              <a:rPr lang="en-US" b="1" i="0" dirty="0">
                <a:solidFill>
                  <a:srgbClr val="222222"/>
                </a:solidFill>
                <a:effectLst/>
                <a:latin typeface="source sans pro" panose="020B0503030403020204" pitchFamily="34" charset="0"/>
              </a:rPr>
              <a:t>residual</a:t>
            </a:r>
            <a:r>
              <a:rPr lang="en-US" b="0" i="0" dirty="0">
                <a:solidFill>
                  <a:srgbClr val="222222"/>
                </a:solidFill>
                <a:effectLst/>
                <a:latin typeface="source sans pro" panose="020B0503030403020204" pitchFamily="34" charset="0"/>
              </a:rPr>
              <a:t>.</a:t>
            </a:r>
          </a:p>
          <a:p>
            <a:endParaRPr lang="en-US" dirty="0"/>
          </a:p>
        </p:txBody>
      </p:sp>
    </p:spTree>
    <p:extLst>
      <p:ext uri="{BB962C8B-B14F-4D97-AF65-F5344CB8AC3E}">
        <p14:creationId xmlns:p14="http://schemas.microsoft.com/office/powerpoint/2010/main" val="216459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7826-9D31-6DDB-BCE8-3EE680766892}"/>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6E013B4-E429-694A-8BFF-63220ADF8022}"/>
              </a:ext>
            </a:extLst>
          </p:cNvPr>
          <p:cNvSpPr>
            <a:spLocks noGrp="1"/>
          </p:cNvSpPr>
          <p:nvPr>
            <p:ph idx="1"/>
          </p:nvPr>
        </p:nvSpPr>
        <p:spPr>
          <a:xfrm>
            <a:off x="430389" y="1797579"/>
            <a:ext cx="11331221" cy="4765852"/>
          </a:xfrm>
        </p:spPr>
        <p:txBody>
          <a:bodyPr>
            <a:normAutofit lnSpcReduction="10000"/>
          </a:bodyPr>
          <a:lstStyle/>
          <a:p>
            <a:r>
              <a:rPr lang="en-US" b="0" i="0" dirty="0">
                <a:solidFill>
                  <a:srgbClr val="222222"/>
                </a:solidFill>
                <a:effectLst/>
                <a:latin typeface="source sans pro" panose="020B0503030403020204" pitchFamily="34" charset="0"/>
              </a:rPr>
              <a:t>In this type of problem, you want to minimize the </a:t>
            </a:r>
            <a:r>
              <a:rPr lang="en-US" b="0" i="0" u="none" strike="noStrike" dirty="0">
                <a:solidFill>
                  <a:srgbClr val="619CCD"/>
                </a:solidFill>
                <a:effectLst/>
                <a:latin typeface="source sans pro" panose="020B0503030403020204" pitchFamily="34" charset="0"/>
                <a:hlinkClick r:id="rId2"/>
              </a:rPr>
              <a:t>sum of squared residuals (SSR)</a:t>
            </a:r>
            <a:r>
              <a:rPr lang="en-US" b="0" i="0" dirty="0">
                <a:solidFill>
                  <a:srgbClr val="222222"/>
                </a:solidFill>
                <a:effectLst/>
                <a:latin typeface="source sans pro" panose="020B0503030403020204" pitchFamily="34" charset="0"/>
              </a:rPr>
              <a:t>, where SSR = Σᵢ(𝑦ᵢ − 𝑓(𝐱ᵢ))² for all observations 𝑖 = 1, …, 𝑛, where 𝑛 is the total number of observations. Alternatively, you could use the </a:t>
            </a:r>
            <a:r>
              <a:rPr lang="en-US" b="0" i="0" u="none" strike="noStrike" dirty="0">
                <a:solidFill>
                  <a:srgbClr val="619CCD"/>
                </a:solidFill>
                <a:effectLst/>
                <a:latin typeface="source sans pro" panose="020B0503030403020204" pitchFamily="34" charset="0"/>
                <a:hlinkClick r:id="rId3"/>
              </a:rPr>
              <a:t>mean squared error</a:t>
            </a:r>
            <a:r>
              <a:rPr lang="en-US" b="0" i="0" dirty="0">
                <a:solidFill>
                  <a:srgbClr val="222222"/>
                </a:solidFill>
                <a:effectLst/>
                <a:latin typeface="source sans pro" panose="020B0503030403020204" pitchFamily="34" charset="0"/>
              </a:rPr>
              <a:t> (MSE = SSR / 𝑛) instead of SSR.</a:t>
            </a:r>
          </a:p>
          <a:p>
            <a:pPr algn="l"/>
            <a:r>
              <a:rPr lang="en-US" b="0" i="0" dirty="0">
                <a:solidFill>
                  <a:srgbClr val="222222"/>
                </a:solidFill>
                <a:effectLst/>
                <a:latin typeface="source sans pro" panose="020B0503030403020204" pitchFamily="34" charset="0"/>
              </a:rPr>
              <a:t>Both SSR and MSE use the square of the difference between the actual and predicted outputs. The lower the difference, the more accurate the prediction. A difference of zero indicates that the prediction is equal to the actual data.</a:t>
            </a:r>
          </a:p>
          <a:p>
            <a:pPr algn="l"/>
            <a:r>
              <a:rPr lang="en-US" b="0" i="0" dirty="0">
                <a:solidFill>
                  <a:srgbClr val="222222"/>
                </a:solidFill>
                <a:effectLst/>
                <a:latin typeface="source sans pro" panose="020B0503030403020204" pitchFamily="34" charset="0"/>
              </a:rPr>
              <a:t>SSR or MSE is minimized by adjusting the model parameters. For example, in </a:t>
            </a:r>
            <a:r>
              <a:rPr lang="en-US" b="0" i="0" u="none" strike="noStrike" dirty="0">
                <a:solidFill>
                  <a:srgbClr val="619CCD"/>
                </a:solidFill>
                <a:effectLst/>
                <a:latin typeface="source sans pro" panose="020B0503030403020204" pitchFamily="34" charset="0"/>
                <a:hlinkClick r:id="rId4"/>
              </a:rPr>
              <a:t>linear regression</a:t>
            </a:r>
            <a:r>
              <a:rPr lang="en-US" b="0" i="0" dirty="0">
                <a:solidFill>
                  <a:srgbClr val="222222"/>
                </a:solidFill>
                <a:effectLst/>
                <a:latin typeface="source sans pro" panose="020B0503030403020204" pitchFamily="34" charset="0"/>
              </a:rPr>
              <a:t>, you want to find the function 𝑓(𝐱) = 𝑏₀ + 𝑏₁𝑥₁ + ⋯ + 𝑏ᵣ𝑥ᵣ, so you need to determine the weights 𝑏₀, 𝑏₁, …, 𝑏ᵣ that minimize SSR or MSE.</a:t>
            </a:r>
            <a:endParaRPr lang="en-US" dirty="0"/>
          </a:p>
        </p:txBody>
      </p:sp>
    </p:spTree>
    <p:extLst>
      <p:ext uri="{BB962C8B-B14F-4D97-AF65-F5344CB8AC3E}">
        <p14:creationId xmlns:p14="http://schemas.microsoft.com/office/powerpoint/2010/main" val="304612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0657-6335-076F-5267-893B0B3BB9A9}"/>
              </a:ext>
            </a:extLst>
          </p:cNvPr>
          <p:cNvSpPr>
            <a:spLocks noGrp="1"/>
          </p:cNvSpPr>
          <p:nvPr>
            <p:ph type="title"/>
          </p:nvPr>
        </p:nvSpPr>
        <p:spPr/>
        <p:txBody>
          <a:bodyPr/>
          <a:lstStyle/>
          <a:p>
            <a:r>
              <a:rPr lang="en-US"/>
              <a:t>Classification problems </a:t>
            </a:r>
            <a:endParaRPr lang="en-US" dirty="0"/>
          </a:p>
        </p:txBody>
      </p:sp>
      <p:sp>
        <p:nvSpPr>
          <p:cNvPr id="3" name="Content Placeholder 2">
            <a:extLst>
              <a:ext uri="{FF2B5EF4-FFF2-40B4-BE49-F238E27FC236}">
                <a16:creationId xmlns:a16="http://schemas.microsoft.com/office/drawing/2014/main" id="{5B0D1C5B-92FA-162A-CD2C-D3C2D4616D4F}"/>
              </a:ext>
            </a:extLst>
          </p:cNvPr>
          <p:cNvSpPr>
            <a:spLocks noGrp="1"/>
          </p:cNvSpPr>
          <p:nvPr>
            <p:ph idx="1"/>
          </p:nvPr>
        </p:nvSpPr>
        <p:spPr>
          <a:xfrm>
            <a:off x="239889" y="1825625"/>
            <a:ext cx="11825111" cy="4351338"/>
          </a:xfrm>
        </p:spPr>
        <p:txBody>
          <a:bodyPr/>
          <a:lstStyle/>
          <a:p>
            <a:pPr algn="l"/>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classification problem</a:t>
            </a:r>
            <a:r>
              <a:rPr lang="en-US" b="0" i="0" dirty="0">
                <a:solidFill>
                  <a:srgbClr val="222222"/>
                </a:solidFill>
                <a:effectLst/>
                <a:latin typeface="source sans pro" panose="020B0503030403020204" pitchFamily="34" charset="0"/>
              </a:rPr>
              <a:t>, the outputs 𝑦 are </a:t>
            </a:r>
            <a:r>
              <a:rPr lang="en-US" b="0" i="0" u="none" strike="noStrike" dirty="0">
                <a:solidFill>
                  <a:srgbClr val="619CCD"/>
                </a:solidFill>
                <a:effectLst/>
                <a:latin typeface="source sans pro" panose="020B0503030403020204" pitchFamily="34" charset="0"/>
                <a:hlinkClick r:id="rId3"/>
              </a:rPr>
              <a:t>categorical</a:t>
            </a:r>
            <a:r>
              <a:rPr lang="en-US" b="0" i="0" dirty="0">
                <a:solidFill>
                  <a:srgbClr val="222222"/>
                </a:solidFill>
                <a:effectLst/>
                <a:latin typeface="source sans pro" panose="020B0503030403020204" pitchFamily="34" charset="0"/>
              </a:rPr>
              <a:t>, often either 0 or 1. For example, you might try to predict whether an email is spam or not. In the case of binary outputs, it’s convenient to minimize the </a:t>
            </a:r>
            <a:r>
              <a:rPr lang="en-US" b="0" i="0" u="none" strike="noStrike" dirty="0">
                <a:solidFill>
                  <a:srgbClr val="619CCD"/>
                </a:solidFill>
                <a:effectLst/>
                <a:latin typeface="source sans pro" panose="020B0503030403020204" pitchFamily="34" charset="0"/>
                <a:hlinkClick r:id="rId4"/>
              </a:rPr>
              <a:t>cross-entropy function</a:t>
            </a:r>
            <a:r>
              <a:rPr lang="en-US" b="0" i="0" dirty="0">
                <a:solidFill>
                  <a:srgbClr val="222222"/>
                </a:solidFill>
                <a:effectLst/>
                <a:latin typeface="source sans pro" panose="020B0503030403020204" pitchFamily="34" charset="0"/>
              </a:rPr>
              <a:t> that also depends on the actual outputs 𝑦ᵢ and the corresponding predictions 𝑝(𝐱ᵢ):</a:t>
            </a:r>
            <a:br>
              <a:rPr lang="en-US" u="none" strike="noStrike" dirty="0">
                <a:solidFill>
                  <a:srgbClr val="619CCD"/>
                </a:solidFill>
                <a:effectLst/>
                <a:hlinkClick r:id="rId5"/>
              </a:rPr>
            </a:br>
            <a:endParaRPr lang="en-US" dirty="0"/>
          </a:p>
        </p:txBody>
      </p:sp>
      <p:pic>
        <p:nvPicPr>
          <p:cNvPr id="2050" name="Picture 2">
            <a:extLst>
              <a:ext uri="{FF2B5EF4-FFF2-40B4-BE49-F238E27FC236}">
                <a16:creationId xmlns:a16="http://schemas.microsoft.com/office/drawing/2014/main" id="{2E16CD9A-07F2-754E-10FE-7B1EFC6F00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515" y="4363201"/>
            <a:ext cx="10490754" cy="1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9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A771-7D2B-547C-8AB8-C8B12F6A88A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8479A449-E1D2-D15E-AD11-6739DC759E8E}"/>
              </a:ext>
            </a:extLst>
          </p:cNvPr>
          <p:cNvSpPr>
            <a:spLocks noGrp="1"/>
          </p:cNvSpPr>
          <p:nvPr>
            <p:ph idx="1"/>
          </p:nvPr>
        </p:nvSpPr>
        <p:spPr>
          <a:xfrm>
            <a:off x="352778" y="1825625"/>
            <a:ext cx="11613444" cy="4351338"/>
          </a:xfrm>
        </p:spPr>
        <p:txBody>
          <a:bodyPr>
            <a:normAutofit fontScale="92500" lnSpcReduction="10000"/>
          </a:bodyPr>
          <a:lstStyle/>
          <a:p>
            <a:r>
              <a:rPr lang="en-US" b="0" i="0" dirty="0">
                <a:solidFill>
                  <a:srgbClr val="222222"/>
                </a:solidFill>
                <a:effectLst/>
                <a:latin typeface="source sans pro" panose="020B0503030403020204" pitchFamily="34" charset="0"/>
              </a:rPr>
              <a:t>In </a:t>
            </a:r>
            <a:r>
              <a:rPr lang="en-US" b="0" i="0" u="none" strike="noStrike" dirty="0">
                <a:solidFill>
                  <a:srgbClr val="619CCD"/>
                </a:solidFill>
                <a:effectLst/>
                <a:latin typeface="source sans pro" panose="020B0503030403020204" pitchFamily="34" charset="0"/>
                <a:hlinkClick r:id="rId2"/>
              </a:rPr>
              <a:t>logistic regression</a:t>
            </a:r>
            <a:r>
              <a:rPr lang="en-US" b="0" i="0" dirty="0">
                <a:solidFill>
                  <a:srgbClr val="222222"/>
                </a:solidFill>
                <a:effectLst/>
                <a:latin typeface="source sans pro" panose="020B0503030403020204" pitchFamily="34" charset="0"/>
              </a:rPr>
              <a:t>, which is often used to solve classification problems, the functions 𝑝(𝐱) and 𝑓(𝐱) are defined as the following:</a:t>
            </a:r>
          </a:p>
          <a:p>
            <a:endParaRPr lang="en-US" b="0" i="0" dirty="0">
              <a:solidFill>
                <a:srgbClr val="222222"/>
              </a:solidFill>
              <a:effectLst/>
              <a:latin typeface="source sans pro" panose="020B0503030403020204" pitchFamily="34" charset="0"/>
            </a:endParaRPr>
          </a:p>
          <a:p>
            <a:endParaRPr lang="en-US" b="0" i="0"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r>
              <a:rPr lang="en-US" dirty="0">
                <a:effectLst/>
              </a:rPr>
              <a:t>Again, you need to find the weights 𝑏₀, 𝑏₁, …, 𝑏ᵣ, but this time they should minimize the cross-entropy function.</a:t>
            </a:r>
          </a:p>
        </p:txBody>
      </p:sp>
      <p:pic>
        <p:nvPicPr>
          <p:cNvPr id="3074" name="Picture 2">
            <a:extLst>
              <a:ext uri="{FF2B5EF4-FFF2-40B4-BE49-F238E27FC236}">
                <a16:creationId xmlns:a16="http://schemas.microsoft.com/office/drawing/2014/main" id="{0AA437BA-0D92-FF89-03ED-ACAB1008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434" y="2573205"/>
            <a:ext cx="9824374" cy="171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45E-7F38-12F2-A10A-3CE4898101D2}"/>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9D85C7AB-1C00-E9B8-0C1C-FEFC435EADDD}"/>
              </a:ext>
            </a:extLst>
          </p:cNvPr>
          <p:cNvSpPr>
            <a:spLocks noGrp="1"/>
          </p:cNvSpPr>
          <p:nvPr>
            <p:ph idx="1"/>
          </p:nvPr>
        </p:nvSpPr>
        <p:spPr>
          <a:xfrm>
            <a:off x="239889" y="1825625"/>
            <a:ext cx="11627555" cy="4667250"/>
          </a:xfrm>
        </p:spPr>
        <p:txBody>
          <a:bodyPr>
            <a:normAutofit/>
          </a:bodyPr>
          <a:lstStyle/>
          <a:p>
            <a:pPr algn="l"/>
            <a:r>
              <a:rPr lang="en-US" b="0" i="0" dirty="0">
                <a:solidFill>
                  <a:srgbClr val="222222"/>
                </a:solidFill>
                <a:effectLst/>
                <a:latin typeface="source sans pro" panose="020B0503030403020204" pitchFamily="34" charset="0"/>
              </a:rPr>
              <a:t>In calculus, the </a:t>
            </a:r>
            <a:r>
              <a:rPr lang="en-US" b="0" i="0" u="none" strike="noStrike" dirty="0">
                <a:solidFill>
                  <a:srgbClr val="619CCD"/>
                </a:solidFill>
                <a:effectLst/>
                <a:latin typeface="source sans pro" panose="020B0503030403020204" pitchFamily="34" charset="0"/>
                <a:hlinkClick r:id="rId2"/>
              </a:rPr>
              <a:t>derivative</a:t>
            </a:r>
            <a:r>
              <a:rPr lang="en-US" b="0" i="0" dirty="0">
                <a:solidFill>
                  <a:srgbClr val="222222"/>
                </a:solidFill>
                <a:effectLst/>
                <a:latin typeface="source sans pro" panose="020B0503030403020204" pitchFamily="34" charset="0"/>
              </a:rPr>
              <a:t> of a function shows you how much a value changes when you modify its argument (or arguments). </a:t>
            </a:r>
          </a:p>
          <a:p>
            <a:pPr algn="l"/>
            <a:r>
              <a:rPr lang="en-US" b="0" i="0" dirty="0">
                <a:solidFill>
                  <a:srgbClr val="222222"/>
                </a:solidFill>
                <a:effectLst/>
                <a:latin typeface="source sans pro" panose="020B0503030403020204" pitchFamily="34" charset="0"/>
              </a:rPr>
              <a:t>Derivatives are important for optimization because the </a:t>
            </a:r>
            <a:r>
              <a:rPr lang="en-US" b="0" i="0" u="none" strike="noStrike" dirty="0">
                <a:solidFill>
                  <a:srgbClr val="619CCD"/>
                </a:solidFill>
                <a:effectLst/>
                <a:latin typeface="source sans pro" panose="020B0503030403020204" pitchFamily="34" charset="0"/>
                <a:hlinkClick r:id="rId3"/>
              </a:rPr>
              <a:t>zero derivatives</a:t>
            </a:r>
            <a:r>
              <a:rPr lang="en-US" b="0" i="0" dirty="0">
                <a:solidFill>
                  <a:srgbClr val="222222"/>
                </a:solidFill>
                <a:effectLst/>
                <a:latin typeface="source sans pro" panose="020B0503030403020204" pitchFamily="34" charset="0"/>
              </a:rPr>
              <a:t> might indicate a minimum, maximum, or saddle point.</a:t>
            </a:r>
          </a:p>
          <a:p>
            <a:pPr algn="l"/>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4"/>
              </a:rPr>
              <a:t>gradient</a:t>
            </a:r>
            <a:r>
              <a:rPr lang="en-US" b="0" i="0" dirty="0">
                <a:solidFill>
                  <a:srgbClr val="222222"/>
                </a:solidFill>
                <a:effectLst/>
                <a:latin typeface="source sans pro" panose="020B0503030403020204" pitchFamily="34" charset="0"/>
              </a:rPr>
              <a:t> of a function 𝐶 of several independent variables 𝑣₁, …, 𝑣ᵣ is denoted with ∇𝐶(𝑣₁, …, 𝑣ᵣ) and defined as the vector function of the </a:t>
            </a:r>
            <a:r>
              <a:rPr lang="en-US" b="0" i="0" u="none" strike="noStrike" dirty="0">
                <a:solidFill>
                  <a:srgbClr val="619CCD"/>
                </a:solidFill>
                <a:effectLst/>
                <a:latin typeface="source sans pro" panose="020B0503030403020204" pitchFamily="34" charset="0"/>
                <a:hlinkClick r:id="rId5"/>
              </a:rPr>
              <a:t>partial derivatives</a:t>
            </a:r>
            <a:r>
              <a:rPr lang="en-US" b="0" i="0" dirty="0">
                <a:solidFill>
                  <a:srgbClr val="222222"/>
                </a:solidFill>
                <a:effectLst/>
                <a:latin typeface="source sans pro" panose="020B0503030403020204" pitchFamily="34" charset="0"/>
              </a:rPr>
              <a:t> of 𝐶 with respect to each independent variable: ∇𝐶 = (∂𝐶/∂𝑣₁, …, ∂𝐶/𝑣ᵣ). The symbol ∇ is called </a:t>
            </a:r>
            <a:r>
              <a:rPr lang="en-US" b="0" i="0" u="none" strike="noStrike" dirty="0">
                <a:solidFill>
                  <a:srgbClr val="619CCD"/>
                </a:solidFill>
                <a:effectLst/>
                <a:latin typeface="source sans pro" panose="020B0503030403020204" pitchFamily="34" charset="0"/>
                <a:hlinkClick r:id="rId6"/>
              </a:rPr>
              <a:t>nabla</a:t>
            </a:r>
            <a:r>
              <a:rPr lang="en-US" b="0" i="0" dirty="0">
                <a:solidFill>
                  <a:srgbClr val="222222"/>
                </a:solidFill>
                <a:effectLst/>
                <a:latin typeface="source sans pro" panose="020B0503030403020204" pitchFamily="34" charset="0"/>
              </a:rPr>
              <a:t>.</a:t>
            </a:r>
            <a:endParaRPr lang="en-US" dirty="0"/>
          </a:p>
        </p:txBody>
      </p:sp>
    </p:spTree>
    <p:extLst>
      <p:ext uri="{BB962C8B-B14F-4D97-AF65-F5344CB8AC3E}">
        <p14:creationId xmlns:p14="http://schemas.microsoft.com/office/powerpoint/2010/main" val="48353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2578</Words>
  <Application>Microsoft Office PowerPoint</Application>
  <PresentationFormat>Widescreen</PresentationFormat>
  <Paragraphs>142</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Source Sans Pro</vt:lpstr>
      <vt:lpstr>Office Theme</vt:lpstr>
      <vt:lpstr>Stochastic Gradient Descent Algorithm </vt:lpstr>
      <vt:lpstr>Basic Gradient Descent Algorithm</vt:lpstr>
      <vt:lpstr>local and global minima</vt:lpstr>
      <vt:lpstr>Cost Function: The Goal of Optimization</vt:lpstr>
      <vt:lpstr>Minimize errors in regression problems </vt:lpstr>
      <vt:lpstr>Minimize errors in regression problems </vt:lpstr>
      <vt:lpstr>Classification problems </vt:lpstr>
      <vt:lpstr>Logistic Regression</vt:lpstr>
      <vt:lpstr>Gradient of a Function: Calculus Refresher</vt:lpstr>
      <vt:lpstr>Minimum, maximum, and saddle point </vt:lpstr>
      <vt:lpstr>Gradient of a Function: Calculus Refresher</vt:lpstr>
      <vt:lpstr>Intuition Behind Gradient Descent</vt:lpstr>
      <vt:lpstr>Intuition Behind Gradient Descent</vt:lpstr>
      <vt:lpstr>Learning Rate </vt:lpstr>
      <vt:lpstr>Implementation of Basic Gradient Descent</vt:lpstr>
      <vt:lpstr>gradient_descent() arguments</vt:lpstr>
      <vt:lpstr>Add another termination criterion</vt:lpstr>
      <vt:lpstr>Add another termination criterion</vt:lpstr>
      <vt:lpstr>Test the function</vt:lpstr>
      <vt:lpstr>Test the function</vt:lpstr>
      <vt:lpstr>Learning Rate Impact</vt:lpstr>
      <vt:lpstr>Learning Rate Impact</vt:lpstr>
      <vt:lpstr>Learning Rate Impact</vt:lpstr>
      <vt:lpstr>PowerPoint Presentation</vt:lpstr>
      <vt:lpstr>Learning Rate Impact </vt:lpstr>
      <vt:lpstr>Local minima / saddle points</vt:lpstr>
      <vt:lpstr>PowerPoint Presentation</vt:lpstr>
      <vt:lpstr>PowerPoint Presentation</vt:lpstr>
      <vt:lpstr>Application of the Gradient Descent Algorithm</vt:lpstr>
      <vt:lpstr>Short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Gradient Descent Algorithm </dc:title>
  <dc:creator>SAAD Motaz</dc:creator>
  <cp:lastModifiedBy>SAAD Motaz</cp:lastModifiedBy>
  <cp:revision>16</cp:revision>
  <dcterms:created xsi:type="dcterms:W3CDTF">2023-01-17T12:40:20Z</dcterms:created>
  <dcterms:modified xsi:type="dcterms:W3CDTF">2023-01-22T05:56:42Z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2023-01-17T12:42:28Z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d877d148-39f1-44b7-8bf7-e4f98d801a11</vt:lpwstr>
  </property>
  <property fmtid="{D5CDD505-2E9C-101B-9397-08002B2CF9AE}" pid="8" name="MSIP_Label_995f8ddb-c25f-497d-94ef-0e25e41810d1_ContentBits">
    <vt:lpwstr>0</vt:lpwstr>
  </property>
</Properties>
</file>