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0" r:id="rId3"/>
    <p:sldId id="441" r:id="rId4"/>
    <p:sldId id="442" r:id="rId5"/>
    <p:sldId id="443" r:id="rId6"/>
    <p:sldId id="444" r:id="rId7"/>
    <p:sldId id="445" r:id="rId8"/>
    <p:sldId id="450" r:id="rId9"/>
    <p:sldId id="446" r:id="rId10"/>
    <p:sldId id="447" r:id="rId11"/>
    <p:sldId id="448" r:id="rId12"/>
    <p:sldId id="449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531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7" r:id="rId29"/>
    <p:sldId id="43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3:50:1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24575,'1099'0'0,"-951"12"0,-16 0 0,-117-11-341,-1 1 0,1 1-1,18 5 1,-17-4-6485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3:50:1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914 96 24575,'74'0'0,"3"-1"0,149 16 0,-159-7 0,0-4 0,89-5 0,-50-1 0,-90 1 0,0 0 0,0-2 0,-1 0 0,1-1 0,-1 0 0,1-1 0,17-9 0,-24 7 0,-18 3 0,-29 1 0,30 3 0,-769-56 0,685 49 0,-344 1 0,249 8 0,-105-2 0,469 9 0,-30 0 0,618-3-456,-639-6-453,-5 0-5917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3:50:2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24575,'911'0'0,"-881"2"0,0 1 0,1 1 0,33 11 0,-27-7 0,48 6 0,96-12 27,-104-3-1419,-57 1-5434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F9C1-CF59-4C8E-8091-545D9E40B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954BD-7A07-4BFB-81E5-794AFC675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B377-8823-4B12-9C98-EC680C6B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28B47-C5AB-4C55-985E-CCAD3B21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86B1-4B49-4696-8C1E-76FCBEDC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8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F6F4-AC8B-4B92-A8C0-E138D640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79D5E-B617-4417-9646-16599D8B6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F79A-BB39-4E71-81F2-28B2BAC0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0B51-CBA6-470F-9C56-A5F273F5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E9FED-8D6C-4C8F-ACD4-6DCD1A5B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FF528-69CE-497E-8792-9E8E5FCE2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8B9D2-232A-46CC-845A-AC7FA6CB3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8FFDA-C7A9-4AFD-858D-EBCBC0FC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A6A6-1770-4454-BBD9-DCA0583F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CDC65-831F-48E1-AC0C-ACA83631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29BF-B883-445F-9A94-18919867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20AF-C536-4167-AD76-1E0C9797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34A53-9118-4083-BFFA-0F144F71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7B952-E65D-4808-A7CC-2D53C19D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0897-1A27-4E16-9311-BAC80F34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3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30F6-3A7A-4379-AD1B-922E2D03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39B1-4DF1-4FB3-B8B5-59DBC1DF4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C866A-59E2-4AC0-A29A-B8FF140B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2F3A7-0F04-47B5-AFFA-B32D4E82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16F87-5EA7-4EC5-89D5-7D5FA77C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1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E0EC-24FE-489C-88AC-08A37655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8439-554F-4D64-8AF3-98BB9845E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6BB7B-CB98-43E1-A695-3DD34CF4D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E7B15-52DA-4255-A944-C7B2E1F8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A4414-FA7F-4528-BC57-3B5904BA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0FBA1-1266-48C5-9906-0C17E846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03D3-F3A0-462E-A65B-E56FD220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7D3B9-0625-442E-BB1D-C18B27C22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EBF87-6DA5-4D20-AA97-54723D59A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29BF3-F93F-4F7E-8900-3E9B02DDA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5149D-63D9-4183-AFEA-6124B2E87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81909-A7E6-4DBA-B353-EE1DA1FC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3D440-E690-4E4E-90D7-E0E592CF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6E042-EE5F-4707-AB8B-1ED7B87B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1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983B-4205-4AC1-BB64-87C13494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54996-6D75-454A-BF45-D18A7A06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A7D99-2145-4503-BB3B-3D25FB15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01396-B191-4AD6-A1FA-A4BD02D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6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00F73-0470-4CF1-9672-5F4A9B76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BB214-E0AB-4C41-BBE5-E1532CF8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E44B7-7922-4AB0-9D12-D9EF14C7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DDC7-041C-46DF-A0EE-D581CCBE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D91C6-2E4F-4EDF-A0E7-0F7DC85EB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872AE-099F-4B7F-AC1B-BD8465593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FD779-6F57-467F-AD28-39446CF1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55A3B-D97F-4304-9F39-E9A39D9F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9174E-A181-4818-AAD1-D12C005B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57A-6AB6-42C1-9CF6-26F34BA1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07A79-B62B-428D-9A5D-227861A66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92092-808A-4B00-A4BC-1B7EAF1E5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C32AF-1BB7-4B50-B62B-FED0A8B9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75FA9-6B05-42CD-AE67-4B39B62B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F23D4-83AC-48EF-BE42-04D79C6D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E1F07-F27F-4A53-A2B3-E20CE715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C2E54-7AEE-45FC-8339-5B3275F1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C3FF-FF85-4FC7-8A84-9A323D42C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918E-40FC-40A7-9F01-C5EA31D4DB7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9098-E710-474B-AAB8-600AEA47B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98AD7-4AC6-4316-9699-210C6ED67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1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about.php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about.php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A874-3B10-45FD-925E-0555AC15D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653AF-8891-47BD-9FFA-B981BF4BC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6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9B1EE-C9B9-4CDB-9C91-7832D1914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03" y="36935"/>
            <a:ext cx="5888406" cy="682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CFB7FF-8FFA-4201-8517-93A40C613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32" y="22957"/>
            <a:ext cx="6239598" cy="68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4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E4AA6-E00C-454E-9D68-C258360D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55" y="0"/>
            <a:ext cx="7177992" cy="67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5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8F226-12AE-4EF3-ADD0-FC44A4DE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699" y="10441"/>
            <a:ext cx="5893003" cy="67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342E4-627F-4D70-B5F2-45C8E558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73" y="649329"/>
            <a:ext cx="6510253" cy="607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23EE0-BD76-4736-9C05-EE4FFEC9C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30" y="18181"/>
            <a:ext cx="6580422" cy="68163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DE0F65-BE27-102E-1AC6-7CBF5414E428}"/>
                  </a:ext>
                </a:extLst>
              </p14:cNvPr>
              <p14:cNvContentPartPr/>
              <p14:nvPr/>
            </p14:nvContentPartPr>
            <p14:xfrm>
              <a:off x="4639142" y="1736412"/>
              <a:ext cx="529920" cy="1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DE0F65-BE27-102E-1AC6-7CBF5414E4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0142" y="1727412"/>
                <a:ext cx="5475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80F1E5-B322-A7A0-C562-25F2EE329B5D}"/>
                  </a:ext>
                </a:extLst>
              </p14:cNvPr>
              <p14:cNvContentPartPr/>
              <p14:nvPr/>
            </p14:nvContentPartPr>
            <p14:xfrm>
              <a:off x="3949382" y="6315972"/>
              <a:ext cx="662040" cy="44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80F1E5-B322-A7A0-C562-25F2EE329B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40382" y="6307332"/>
                <a:ext cx="6796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4B07A96-4C6A-6715-10D4-88A1AD977834}"/>
                  </a:ext>
                </a:extLst>
              </p14:cNvPr>
              <p14:cNvContentPartPr/>
              <p14:nvPr/>
            </p14:nvContentPartPr>
            <p14:xfrm>
              <a:off x="5402342" y="1761252"/>
              <a:ext cx="528120" cy="17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4B07A96-4C6A-6715-10D4-88A1AD9778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3342" y="1752612"/>
                <a:ext cx="545760" cy="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133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D8A25-D839-4630-A7C9-5556BA6F4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11" y="5665"/>
            <a:ext cx="6078290" cy="68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74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17593-DA7B-4214-98A0-11142B7D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145" y="-1821"/>
            <a:ext cx="5885505" cy="685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12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024D5-B0C1-4444-9F09-F8CD1D841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8" y="285227"/>
            <a:ext cx="5853635" cy="6572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267ECD-9D60-4D7C-A609-EC5F12F96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90" y="1269702"/>
            <a:ext cx="5642728" cy="45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62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595A5-1A0C-465E-A61B-4CC9F55CD8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A694F-3718-46A7-BB7F-29E793D00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86" y="657693"/>
            <a:ext cx="6352773" cy="62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2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315D-3BAB-4F73-912A-3350C183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44061"/>
                </a:solidFill>
                <a:latin typeface="Book Antiqua"/>
                <a:ea typeface="Book Antiqua"/>
                <a:cs typeface="Book Antiqua"/>
                <a:sym typeface="Book Antiqua"/>
              </a:rPr>
              <a:t>NumPy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7EA2-A6AA-4134-B028-24B164B23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NumPy is a portmanteau from "Numerical Python“</a:t>
            </a:r>
          </a:p>
          <a:p>
            <a:pPr>
              <a:lnSpc>
                <a:spcPct val="150000"/>
              </a:lnSpc>
            </a:pPr>
            <a:r>
              <a:rPr lang="en-US" dirty="0"/>
              <a:t>NumPy contains a broad array of functionality for fast numerical &amp; mathematical operations in Python</a:t>
            </a:r>
          </a:p>
          <a:p>
            <a:pPr>
              <a:lnSpc>
                <a:spcPct val="150000"/>
              </a:lnSpc>
            </a:pPr>
            <a:r>
              <a:rPr lang="en-US" dirty="0"/>
              <a:t>X = 10 </a:t>
            </a:r>
            <a:r>
              <a:rPr lang="en-US" dirty="0">
                <a:sym typeface="Wingdings" panose="05000000000000000000" pitchFamily="2" charset="2"/>
              </a:rPr>
              <a:t> variable </a:t>
            </a:r>
          </a:p>
          <a:p>
            <a:pPr>
              <a:lnSpc>
                <a:spcPct val="150000"/>
              </a:lnSpc>
            </a:pPr>
            <a:r>
              <a:rPr lang="en-US" dirty="0"/>
              <a:t>X = [10, 13] </a:t>
            </a:r>
            <a:r>
              <a:rPr lang="en-US" dirty="0">
                <a:sym typeface="Wingdings" panose="05000000000000000000" pitchFamily="2" charset="2"/>
              </a:rPr>
              <a:t> list (array)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NumPy functionality is used in other popular Python packages including Pandas, Matplotlib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37B20-DFFE-4D5A-A081-835AE20769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4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AE0443-2822-4146-9AEB-C350BB0A0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BC48E-F08B-4F2D-B66F-D13457AAAF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12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800" y="381000"/>
            <a:ext cx="1371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basic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5664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slicing... works the same way as for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2057400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([[1,2,3,4],[5,6,7,8],[9,10,11,12]])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2971801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Exercise: use slicing to pull out the subarray consisting of the blue elements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3987225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b = a[:2, 1:3]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924800" y="4191000"/>
            <a:ext cx="1676400" cy="1219200"/>
            <a:chOff x="6400800" y="4191000"/>
            <a:chExt cx="1676400" cy="1219200"/>
          </a:xfrm>
        </p:grpSpPr>
        <p:sp>
          <p:nvSpPr>
            <p:cNvPr id="23" name="Rectangle 22"/>
            <p:cNvSpPr/>
            <p:nvPr/>
          </p:nvSpPr>
          <p:spPr>
            <a:xfrm>
              <a:off x="6789098" y="4197350"/>
              <a:ext cx="859536" cy="8138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4191000"/>
              <a:ext cx="1676400" cy="1219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400800" y="4607256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00800" y="5015552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6795448" y="4191000"/>
              <a:ext cx="0" cy="1219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225352" y="4191000"/>
              <a:ext cx="0" cy="1219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7647296" y="4191000"/>
              <a:ext cx="0" cy="1219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331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800" y="381000"/>
            <a:ext cx="1371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basic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1430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ARRAY MATH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2773740"/>
            <a:ext cx="594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x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([[1,2],[3,4]], </a:t>
            </a:r>
            <a:r>
              <a:rPr lang="en-US" sz="1600" dirty="0" err="1">
                <a:latin typeface="Consolas" pitchFamily="49" charset="0"/>
              </a:rPr>
              <a:t>dtype</a:t>
            </a:r>
            <a:r>
              <a:rPr lang="en-US" sz="1600" dirty="0">
                <a:latin typeface="Consolas" pitchFamily="49" charset="0"/>
              </a:rPr>
              <a:t> = np.float64)</a:t>
            </a:r>
          </a:p>
          <a:p>
            <a:r>
              <a:rPr lang="en-US" sz="1600" dirty="0">
                <a:latin typeface="Consolas" pitchFamily="49" charset="0"/>
              </a:rPr>
              <a:t>&gt;&gt;&gt; y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([[5,6],[7,8]], </a:t>
            </a:r>
            <a:r>
              <a:rPr lang="en-US" sz="1600" dirty="0" err="1">
                <a:latin typeface="Consolas" pitchFamily="49" charset="0"/>
              </a:rPr>
              <a:t>dtype</a:t>
            </a:r>
            <a:r>
              <a:rPr lang="en-US" sz="1600" dirty="0">
                <a:latin typeface="Consolas" pitchFamily="49" charset="0"/>
              </a:rPr>
              <a:t> = np.float64)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Result = x + y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Result = </a:t>
            </a:r>
            <a:r>
              <a:rPr lang="en-US" sz="1600" dirty="0" err="1">
                <a:latin typeface="Consolas" pitchFamily="49" charset="0"/>
              </a:rPr>
              <a:t>np.sum</a:t>
            </a:r>
            <a:r>
              <a:rPr lang="en-US" sz="1600" dirty="0">
                <a:latin typeface="Consolas" pitchFamily="49" charset="0"/>
              </a:rPr>
              <a:t>(x)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1582579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Basic mathematical functions operate </a:t>
            </a:r>
            <a:r>
              <a:rPr lang="en-US" sz="1600" dirty="0" err="1">
                <a:latin typeface="Candara" pitchFamily="34" charset="0"/>
              </a:rPr>
              <a:t>elementwise</a:t>
            </a:r>
            <a:r>
              <a:rPr lang="en-US" sz="1600" dirty="0">
                <a:latin typeface="Candara" pitchFamily="34" charset="0"/>
              </a:rPr>
              <a:t> on arrays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9600" y="228278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to sum arrays you have two options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19600" y="46482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same for other basic operations...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19600" y="5334001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NOTE: * is </a:t>
            </a:r>
            <a:r>
              <a:rPr lang="en-US" sz="1600" dirty="0" err="1">
                <a:latin typeface="Candara" pitchFamily="34" charset="0"/>
              </a:rPr>
              <a:t>elementwise</a:t>
            </a:r>
            <a:r>
              <a:rPr lang="en-US" sz="1600" dirty="0">
                <a:latin typeface="Candara" pitchFamily="34" charset="0"/>
              </a:rPr>
              <a:t> multiplication, not matrix multiplication!</a:t>
            </a:r>
          </a:p>
          <a:p>
            <a:r>
              <a:rPr lang="en-US" sz="1600" dirty="0">
                <a:latin typeface="Candara" pitchFamily="34" charset="0"/>
              </a:rPr>
              <a:t>for matrix multiplication you can use: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95800" y="6050341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x.dot(y)</a:t>
            </a:r>
          </a:p>
          <a:p>
            <a:r>
              <a:rPr lang="en-US" sz="1600" dirty="0">
                <a:latin typeface="Consolas" pitchFamily="49" charset="0"/>
              </a:rPr>
              <a:t>&gt;&gt;&gt; np.dot(</a:t>
            </a:r>
            <a:r>
              <a:rPr lang="en-US" sz="1600" dirty="0" err="1">
                <a:latin typeface="Consolas" pitchFamily="49" charset="0"/>
              </a:rPr>
              <a:t>x,y</a:t>
            </a:r>
            <a:r>
              <a:rPr lang="en-US" sz="1600" dirty="0">
                <a:latin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414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800" y="381000"/>
            <a:ext cx="1371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basic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1430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Handy functions/methods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524000"/>
            <a:ext cx="5943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x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([[1,2],[3,4]], </a:t>
            </a:r>
            <a:r>
              <a:rPr lang="en-US" sz="1600" dirty="0" err="1">
                <a:latin typeface="Consolas" pitchFamily="49" charset="0"/>
              </a:rPr>
              <a:t>dtype</a:t>
            </a:r>
            <a:r>
              <a:rPr lang="en-US" sz="1600" dirty="0">
                <a:latin typeface="Consolas" pitchFamily="49" charset="0"/>
              </a:rPr>
              <a:t> = np.float64)</a:t>
            </a:r>
          </a:p>
          <a:p>
            <a:r>
              <a:rPr lang="en-US" sz="1600" dirty="0">
                <a:latin typeface="Consolas" pitchFamily="49" charset="0"/>
              </a:rPr>
              <a:t>Or</a:t>
            </a:r>
          </a:p>
          <a:p>
            <a:r>
              <a:rPr lang="en-US" sz="1600" dirty="0">
                <a:latin typeface="Consolas" pitchFamily="49" charset="0"/>
              </a:rPr>
              <a:t>&gt;&gt;&gt; y = </a:t>
            </a:r>
            <a:r>
              <a:rPr lang="en-US" sz="1600" dirty="0" err="1">
                <a:latin typeface="Consolas" pitchFamily="49" charset="0"/>
              </a:rPr>
              <a:t>x.astype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np.sum(x)</a:t>
            </a:r>
          </a:p>
          <a:p>
            <a:endParaRPr lang="en-US" sz="10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np.sum(x, axis=0)</a:t>
            </a:r>
          </a:p>
          <a:p>
            <a:endParaRPr lang="en-US" sz="10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np.sum(x, axis=1)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19600" y="38100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To transpose a matrix, you can simply use .T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19600" y="5105400"/>
            <a:ext cx="586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Some useful methods for arrays: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95800" y="43434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print(</a:t>
            </a:r>
            <a:r>
              <a:rPr lang="en-US" sz="1600" dirty="0" err="1">
                <a:latin typeface="Consolas" pitchFamily="49" charset="0"/>
              </a:rPr>
              <a:t>x.T</a:t>
            </a:r>
            <a:r>
              <a:rPr lang="en-US" sz="1600" dirty="0">
                <a:latin typeface="Consolas" pitchFamily="49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5528846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.mean()</a:t>
            </a:r>
          </a:p>
          <a:p>
            <a:r>
              <a:rPr lang="en-US" sz="1600" dirty="0">
                <a:latin typeface="Consolas" pitchFamily="49" charset="0"/>
              </a:rPr>
              <a:t>.min()</a:t>
            </a:r>
          </a:p>
          <a:p>
            <a:r>
              <a:rPr lang="en-US" sz="1600" dirty="0">
                <a:latin typeface="Consolas" pitchFamily="49" charset="0"/>
              </a:rPr>
              <a:t>.max()</a:t>
            </a:r>
          </a:p>
          <a:p>
            <a:r>
              <a:rPr lang="en-US" sz="1600" dirty="0">
                <a:latin typeface="Consolas" pitchFamily="49" charset="0"/>
              </a:rPr>
              <a:t>.sort()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0" y="5524886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.diagonal()</a:t>
            </a:r>
          </a:p>
          <a:p>
            <a:r>
              <a:rPr lang="en-US" sz="1600" dirty="0">
                <a:latin typeface="Consolas" pitchFamily="49" charset="0"/>
              </a:rPr>
              <a:t>.</a:t>
            </a:r>
            <a:r>
              <a:rPr lang="en-US" sz="1600" dirty="0" err="1">
                <a:latin typeface="Consolas" pitchFamily="49" charset="0"/>
              </a:rPr>
              <a:t>var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r>
              <a:rPr lang="en-US" sz="1600" dirty="0">
                <a:latin typeface="Consolas" pitchFamily="49" charset="0"/>
              </a:rPr>
              <a:t>.</a:t>
            </a:r>
            <a:r>
              <a:rPr lang="en-US" sz="1600" dirty="0" err="1">
                <a:latin typeface="Consolas" pitchFamily="49" charset="0"/>
              </a:rPr>
              <a:t>std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r>
              <a:rPr lang="en-US" sz="1600" dirty="0">
                <a:latin typeface="Consolas" pitchFamily="49" charset="0"/>
              </a:rPr>
              <a:t>.clip(min, max)</a:t>
            </a:r>
          </a:p>
        </p:txBody>
      </p:sp>
    </p:spTree>
    <p:extLst>
      <p:ext uri="{BB962C8B-B14F-4D97-AF65-F5344CB8AC3E}">
        <p14:creationId xmlns:p14="http://schemas.microsoft.com/office/powerpoint/2010/main" val="8655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800" y="381000"/>
            <a:ext cx="1371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basic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1430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Logical expressions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828800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([[1, 3, 0]], float)</a:t>
            </a:r>
          </a:p>
          <a:p>
            <a:r>
              <a:rPr lang="en-US" sz="1600" dirty="0">
                <a:latin typeface="Consolas" pitchFamily="49" charset="0"/>
              </a:rPr>
              <a:t>&gt;&gt;&gt; b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([[0, 3, 2]], float)</a:t>
            </a:r>
          </a:p>
          <a:p>
            <a:endParaRPr lang="en-US" sz="1600" dirty="0">
              <a:latin typeface="Consolas" pitchFamily="49" charset="0"/>
            </a:endParaRPr>
          </a:p>
          <a:p>
            <a:endParaRPr lang="en-US" sz="1600" dirty="0">
              <a:latin typeface="Consolas" pitchFamily="49" charset="0"/>
            </a:endParaRP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 &gt; b</a:t>
            </a:r>
          </a:p>
          <a:p>
            <a:r>
              <a:rPr lang="en-US" sz="1600" dirty="0">
                <a:latin typeface="Consolas" pitchFamily="49" charset="0"/>
              </a:rPr>
              <a:t>&gt;&gt;&gt; a == b</a:t>
            </a:r>
          </a:p>
          <a:p>
            <a:r>
              <a:rPr lang="en-US" sz="1600" dirty="0">
                <a:latin typeface="Consolas" pitchFamily="49" charset="0"/>
              </a:rPr>
              <a:t>&gt;&gt;&gt; a &gt; 2</a:t>
            </a:r>
          </a:p>
          <a:p>
            <a:endParaRPr lang="en-US" sz="1600" dirty="0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26332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Try these: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9600" y="4114800"/>
            <a:ext cx="586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Python provides its own functions for if statements: </a:t>
            </a:r>
            <a:r>
              <a:rPr lang="en-US" sz="1600" b="1" dirty="0" err="1">
                <a:latin typeface="Consolas" pitchFamily="49" charset="0"/>
              </a:rPr>
              <a:t>np.where</a:t>
            </a:r>
            <a:endParaRPr lang="en-US" sz="1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4572001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</a:t>
            </a:r>
            <a:r>
              <a:rPr lang="en-US" sz="1600" dirty="0" err="1">
                <a:latin typeface="Consolas" pitchFamily="49" charset="0"/>
              </a:rPr>
              <a:t>np.where</a:t>
            </a:r>
            <a:r>
              <a:rPr lang="en-US" sz="1600" dirty="0">
                <a:latin typeface="Consolas" pitchFamily="49" charset="0"/>
              </a:rPr>
              <a:t>(a!=0., 1/a, a)</a:t>
            </a:r>
          </a:p>
          <a:p>
            <a:endParaRPr lang="en-US" sz="1600" dirty="0">
              <a:latin typeface="Consolas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638800" y="4876800"/>
            <a:ext cx="533400" cy="381000"/>
          </a:xfrm>
          <a:prstGeom prst="straightConnector1">
            <a:avLst/>
          </a:prstGeom>
          <a:ln w="31750">
            <a:solidFill>
              <a:srgbClr val="ABB2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5195248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condition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34200" y="4876800"/>
            <a:ext cx="0" cy="381000"/>
          </a:xfrm>
          <a:prstGeom prst="straightConnector1">
            <a:avLst/>
          </a:prstGeom>
          <a:ln w="31750">
            <a:solidFill>
              <a:srgbClr val="ABB2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0" y="518160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executed assignment if condition == True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315200" y="4876800"/>
            <a:ext cx="914400" cy="381000"/>
          </a:xfrm>
          <a:prstGeom prst="straightConnector1">
            <a:avLst/>
          </a:prstGeom>
          <a:ln w="31750">
            <a:solidFill>
              <a:srgbClr val="ABB2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24800" y="518160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executed assignment if condition == False</a:t>
            </a:r>
          </a:p>
        </p:txBody>
      </p:sp>
    </p:spTree>
    <p:extLst>
      <p:ext uri="{BB962C8B-B14F-4D97-AF65-F5344CB8AC3E}">
        <p14:creationId xmlns:p14="http://schemas.microsoft.com/office/powerpoint/2010/main" val="235828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5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aliasing and copy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371600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([1, 3, 0], float)</a:t>
            </a:r>
          </a:p>
          <a:p>
            <a:r>
              <a:rPr lang="en-US" sz="1600" dirty="0">
                <a:latin typeface="Consolas" pitchFamily="49" charset="0"/>
              </a:rPr>
              <a:t>&gt;&gt;&gt; b = a</a:t>
            </a:r>
          </a:p>
          <a:p>
            <a:r>
              <a:rPr lang="en-US" sz="1600" dirty="0">
                <a:latin typeface="Consolas" pitchFamily="49" charset="0"/>
              </a:rPr>
              <a:t>&gt;&gt;&gt; c = </a:t>
            </a:r>
            <a:r>
              <a:rPr lang="en-US" sz="1600" dirty="0" err="1">
                <a:latin typeface="Consolas" pitchFamily="49" charset="0"/>
              </a:rPr>
              <a:t>np.copy</a:t>
            </a:r>
            <a:r>
              <a:rPr lang="en-US" sz="1600" dirty="0">
                <a:latin typeface="Consolas" pitchFamily="49" charset="0"/>
              </a:rPr>
              <a:t>(a)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a[0] = 5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a[0] == b[0]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a[0] == c[0]</a:t>
            </a:r>
          </a:p>
        </p:txBody>
      </p:sp>
    </p:spTree>
    <p:extLst>
      <p:ext uri="{BB962C8B-B14F-4D97-AF65-F5344CB8AC3E}">
        <p14:creationId xmlns:p14="http://schemas.microsoft.com/office/powerpoint/2010/main" val="3541791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masked arrays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3716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import numpy.ma as 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9906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Masked arrays are arrays that may have missing or invalid entries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21760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Masked array = array + mask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2667001"/>
            <a:ext cx="594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x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([1, 2, 3, -1, 5])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</a:t>
            </a:r>
            <a:r>
              <a:rPr lang="en-US" sz="1600" dirty="0" err="1">
                <a:latin typeface="Consolas" pitchFamily="49" charset="0"/>
              </a:rPr>
              <a:t>mx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</a:rPr>
              <a:t>ma.masked_array</a:t>
            </a:r>
            <a:r>
              <a:rPr lang="en-US" sz="1600" dirty="0">
                <a:latin typeface="Consolas" pitchFamily="49" charset="0"/>
              </a:rPr>
              <a:t>(x, mask = [0,0,0,1,0])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</a:t>
            </a:r>
            <a:r>
              <a:rPr lang="en-US" sz="1600" dirty="0" err="1">
                <a:latin typeface="Consolas" pitchFamily="49" charset="0"/>
              </a:rPr>
              <a:t>mx.mean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r>
              <a:rPr lang="en-US" sz="1600" dirty="0">
                <a:latin typeface="Consolas" pitchFamily="49" charset="0"/>
              </a:rPr>
              <a:t>2.75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</a:t>
            </a:r>
            <a:r>
              <a:rPr lang="en-US" sz="1600" dirty="0" err="1">
                <a:latin typeface="Consolas" pitchFamily="49" charset="0"/>
              </a:rPr>
              <a:t>x.mean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</a:t>
            </a:r>
            <a:r>
              <a:rPr lang="en-US" sz="1600" dirty="0" err="1">
                <a:latin typeface="Consolas" pitchFamily="49" charset="0"/>
              </a:rPr>
              <a:t>mx.view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ma.masked_array</a:t>
            </a:r>
            <a:r>
              <a:rPr lang="en-US" sz="1600" dirty="0">
                <a:latin typeface="Consolas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53764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onsolas" pitchFamily="49" charset="0"/>
              </a:rPr>
              <a:t>True</a:t>
            </a:r>
            <a:r>
              <a:rPr lang="en-AU" sz="1600" dirty="0">
                <a:latin typeface="Candara" pitchFamily="34" charset="0"/>
              </a:rPr>
              <a:t> or </a:t>
            </a:r>
            <a:r>
              <a:rPr lang="en-AU" sz="1600" dirty="0">
                <a:latin typeface="Consolas" pitchFamily="49" charset="0"/>
              </a:rPr>
              <a:t>1</a:t>
            </a:r>
            <a:r>
              <a:rPr lang="en-AU" sz="1600" dirty="0">
                <a:latin typeface="Candara" pitchFamily="34" charset="0"/>
              </a:rPr>
              <a:t> = invalid data!!!!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59860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functions/methods of </a:t>
            </a:r>
            <a:r>
              <a:rPr lang="en-AU" sz="1600" dirty="0" err="1">
                <a:latin typeface="Candara" pitchFamily="34" charset="0"/>
              </a:rPr>
              <a:t>numpy</a:t>
            </a:r>
            <a:r>
              <a:rPr lang="en-AU" sz="1600" dirty="0">
                <a:latin typeface="Candara" pitchFamily="34" charset="0"/>
              </a:rPr>
              <a:t> work for masked arrays.</a:t>
            </a:r>
            <a:endParaRPr lang="en-US" sz="1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2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ndara" pitchFamily="34" charset="0"/>
              </a:rPr>
              <a:t>Exercises with </a:t>
            </a: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 arrays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990601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1) Write a program to create a 5X5 array with random values and find the minimum and maximum values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4392" y="6483414"/>
            <a:ext cx="883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ndara" panose="020E0502030303020204" pitchFamily="34" charset="0"/>
              </a:rPr>
              <a:t>Source: &lt;w3r&gt;</a:t>
            </a:r>
            <a:r>
              <a:rPr lang="en-US" sz="1200" dirty="0" err="1">
                <a:latin typeface="Candara" panose="020E0502030303020204" pitchFamily="34" charset="0"/>
              </a:rPr>
              <a:t>esource</a:t>
            </a:r>
            <a:r>
              <a:rPr lang="en-US" sz="1200" dirty="0">
                <a:latin typeface="Candara" panose="020E0502030303020204" pitchFamily="34" charset="0"/>
              </a:rPr>
              <a:t> (</a:t>
            </a:r>
            <a:r>
              <a:rPr lang="en-GB" sz="1200" u="sng" dirty="0">
                <a:latin typeface="Candara" panose="020E0502030303020204" pitchFamily="34" charset="0"/>
                <a:hlinkClick r:id="rId2"/>
              </a:rPr>
              <a:t>https://www.w3resource.com/about.php</a:t>
            </a:r>
            <a:r>
              <a:rPr lang="en-US" sz="1200" dirty="0">
                <a:latin typeface="Candara" panose="020E0502030303020204" pitchFamily="34" charset="0"/>
              </a:rPr>
              <a:t>)</a:t>
            </a:r>
            <a:endParaRPr lang="en-GB" sz="1200" dirty="0"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1000" y="3810001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2) Write a program to create a random 10X4 array and extract the first five rows of the array and store them into a variable</a:t>
            </a:r>
            <a:endParaRPr lang="en-US" sz="1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85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ndara" pitchFamily="34" charset="0"/>
              </a:rPr>
              <a:t>Exercises with </a:t>
            </a: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 arrays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990600"/>
            <a:ext cx="6009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1) Write a program to create a random vector of size 10 and sort it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4392" y="6483414"/>
            <a:ext cx="883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ndara" panose="020E0502030303020204" pitchFamily="34" charset="0"/>
              </a:rPr>
              <a:t>Source: &lt;w3r&gt;</a:t>
            </a:r>
            <a:r>
              <a:rPr lang="en-US" sz="1200" dirty="0" err="1">
                <a:latin typeface="Candara" panose="020E0502030303020204" pitchFamily="34" charset="0"/>
              </a:rPr>
              <a:t>esource</a:t>
            </a:r>
            <a:r>
              <a:rPr lang="en-US" sz="1200" dirty="0">
                <a:latin typeface="Candara" panose="020E0502030303020204" pitchFamily="34" charset="0"/>
              </a:rPr>
              <a:t> (</a:t>
            </a:r>
            <a:r>
              <a:rPr lang="en-GB" sz="1200" u="sng" dirty="0">
                <a:latin typeface="Candara" panose="020E0502030303020204" pitchFamily="34" charset="0"/>
                <a:hlinkClick r:id="rId2"/>
              </a:rPr>
              <a:t>https://www.w3resource.com/about.php</a:t>
            </a:r>
            <a:r>
              <a:rPr lang="en-US" sz="1200" dirty="0">
                <a:latin typeface="Candara" panose="020E0502030303020204" pitchFamily="34" charset="0"/>
              </a:rPr>
              <a:t>)</a:t>
            </a:r>
            <a:endParaRPr lang="en-GB" sz="1200" dirty="0"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1000" y="3810001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2) Write a program to create a random vector of size 15 and replace the maximum value by -1</a:t>
            </a:r>
            <a:endParaRPr lang="en-US" sz="1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5141-DBBC-49A1-A29F-A63F6D4F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45" y="3089925"/>
            <a:ext cx="10972800" cy="831216"/>
          </a:xfrm>
        </p:spPr>
        <p:txBody>
          <a:bodyPr/>
          <a:lstStyle/>
          <a:p>
            <a:r>
              <a:rPr lang="en-US" dirty="0"/>
              <a:t>Thanks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3D2B5-6AD3-49A6-9EAD-EDE6EDC740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9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08C7-2C1C-4B5D-AD47-0D8A4945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44061"/>
                </a:solidFill>
                <a:latin typeface="Book Antiqua"/>
                <a:ea typeface="Book Antiqua"/>
                <a:cs typeface="Book Antiqua"/>
                <a:sym typeface="Book Antiqua"/>
              </a:rPr>
              <a:t>NumPy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1886A-1C6A-4DDD-AC86-60C416F06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first glance, a NumPy array resembles a List (or in the case of multi-dimensional arrays, a List of Lists...)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C61F9-F31C-487B-9A48-A6BF19C346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32E32-B894-40B6-B98F-577B7B22C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75" y="2850566"/>
            <a:ext cx="7024725" cy="38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0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F686-BF93-47AE-B2E1-AE2FA199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2AFB4-7533-472C-8C42-C347A870C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Importing NumPy</a:t>
            </a:r>
          </a:p>
          <a:p>
            <a:pPr lvl="1"/>
            <a:r>
              <a:rPr lang="en-US" dirty="0"/>
              <a:t>To ensure you can access all of the amazing functionality from within NumPy - you import it like so...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46448-B217-4DA2-90BB-C7E276316E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6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776E0-F908-494F-88DD-FF4FD3003E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03359F-B9B7-462E-94D8-E9B05F48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62" y="0"/>
            <a:ext cx="6930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5219E-16B1-4BD0-836E-D059971CFC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D612E-7AA8-420F-97B9-CB5F1D04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2" y="0"/>
            <a:ext cx="5851777" cy="6746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68EBF1-9147-4341-AD69-49A471640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9397"/>
            <a:ext cx="6106877" cy="369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1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ABE57-D212-498B-8DFD-383B6ADC1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01ED8-3804-4CF5-BF17-DDF942670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833" y="1"/>
            <a:ext cx="6205079" cy="67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9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0C12D-4D00-435D-B0D1-B45B6457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255" y="-3547"/>
            <a:ext cx="5934312" cy="686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4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EE98A-62E5-48C5-8CE3-1BBCFC47E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58" y="0"/>
            <a:ext cx="6311560" cy="67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5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788</Words>
  <Application>Microsoft Office PowerPoint</Application>
  <PresentationFormat>Widescreen</PresentationFormat>
  <Paragraphs>128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Book Antiqua</vt:lpstr>
      <vt:lpstr>Calibri</vt:lpstr>
      <vt:lpstr>Calibri Light</vt:lpstr>
      <vt:lpstr>Candara</vt:lpstr>
      <vt:lpstr>Consolas</vt:lpstr>
      <vt:lpstr>Office Theme</vt:lpstr>
      <vt:lpstr>Introduction to Numpy</vt:lpstr>
      <vt:lpstr>NumPy</vt:lpstr>
      <vt:lpstr>NumPy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Numpy</dc:title>
  <dc:creator>SAAD Motaz</dc:creator>
  <cp:lastModifiedBy>SAAD Motaz</cp:lastModifiedBy>
  <cp:revision>5</cp:revision>
  <dcterms:created xsi:type="dcterms:W3CDTF">2022-11-20T05:35:30Z</dcterms:created>
  <dcterms:modified xsi:type="dcterms:W3CDTF">2022-12-04T15:25:49Z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2022-11-27T14:45:03Z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30831a61-a689-4574-a894-442b25c2bd15</vt:lpwstr>
  </property>
  <property fmtid="{D5CDD505-2E9C-101B-9397-08002B2CF9AE}" pid="8" name="MSIP_Label_995f8ddb-c25f-497d-94ef-0e25e41810d1_ContentBits">
    <vt:lpwstr>0</vt:lpwstr>
  </property>
</Properties>
</file>