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440" r:id="rId3"/>
    <p:sldId id="441" r:id="rId4"/>
    <p:sldId id="442" r:id="rId5"/>
    <p:sldId id="443" r:id="rId6"/>
    <p:sldId id="444" r:id="rId7"/>
    <p:sldId id="445" r:id="rId8"/>
    <p:sldId id="450" r:id="rId9"/>
    <p:sldId id="446" r:id="rId10"/>
    <p:sldId id="447" r:id="rId11"/>
    <p:sldId id="448" r:id="rId12"/>
    <p:sldId id="449" r:id="rId13"/>
    <p:sldId id="451" r:id="rId14"/>
    <p:sldId id="452" r:id="rId15"/>
    <p:sldId id="453" r:id="rId16"/>
    <p:sldId id="454" r:id="rId17"/>
    <p:sldId id="455" r:id="rId18"/>
    <p:sldId id="456" r:id="rId19"/>
    <p:sldId id="457" r:id="rId20"/>
    <p:sldId id="531" r:id="rId21"/>
    <p:sldId id="528" r:id="rId22"/>
    <p:sldId id="530" r:id="rId23"/>
    <p:sldId id="518" r:id="rId24"/>
    <p:sldId id="519" r:id="rId25"/>
    <p:sldId id="520" r:id="rId26"/>
    <p:sldId id="521" r:id="rId27"/>
    <p:sldId id="522" r:id="rId28"/>
    <p:sldId id="523" r:id="rId29"/>
    <p:sldId id="524" r:id="rId30"/>
    <p:sldId id="525" r:id="rId31"/>
    <p:sldId id="526" r:id="rId32"/>
    <p:sldId id="527" r:id="rId33"/>
    <p:sldId id="439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34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3:50:15.5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24575,'1099'0'0,"-951"12"0,-16 0 0,-117-11-341,-1 1 0,1 1-1,18 5 1,-17-4-6485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3:50:18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914 96 24575,'74'0'0,"3"-1"0,149 16 0,-159-7 0,0-4 0,89-5 0,-50-1 0,-90 1 0,0 0 0,0-2 0,-1 0 0,1-1 0,-1 0 0,1-1 0,17-9 0,-24 7 0,-18 3 0,-29 1 0,30 3 0,-769-56 0,685 49 0,-344 1 0,249 8 0,-105-2 0,469 9 0,-30 0 0,618-3-456,-639-6-453,-5 0-5917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3:50:25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24575,'911'0'0,"-881"2"0,0 1 0,1 1 0,33 11 0,-27-7 0,48 6 0,96-12 27,-104-3-1419,-57 1-5434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9F9C1-CF59-4C8E-8091-545D9E40B2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8954BD-7A07-4BFB-81E5-794AFC6757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BB377-8823-4B12-9C98-EC680C6B6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2918E-40FC-40A7-9F01-C5EA31D4DB75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E28B47-C5AB-4C55-985E-CCAD3B211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286B1-4B49-4696-8C1E-76FCBEDCF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7AE90-32E4-4164-8160-05DBE3C81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787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AF6F4-AC8B-4B92-A8C0-E138D6401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479D5E-B617-4417-9646-16599D8B60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2F79A-BB39-4E71-81F2-28B2BAC09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2918E-40FC-40A7-9F01-C5EA31D4DB75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D0B51-CBA6-470F-9C56-A5F273F5E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E9FED-8D6C-4C8F-ACD4-6DCD1A5BC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7AE90-32E4-4164-8160-05DBE3C81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58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7FF528-69CE-497E-8792-9E8E5FCE29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78B9D2-232A-46CC-845A-AC7FA6CB3A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8FFDA-C7A9-4AFD-858D-EBCBC0FCB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2918E-40FC-40A7-9F01-C5EA31D4DB75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4A6A6-1770-4454-BBD9-DCA0583F3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2CDC65-831F-48E1-AC0C-ACA83631A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7AE90-32E4-4164-8160-05DBE3C81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326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E29BF-B883-445F-9A94-18919867C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A20AF-C536-4167-AD76-1E0C97978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34A53-9118-4083-BFFA-0F144F715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2918E-40FC-40A7-9F01-C5EA31D4DB75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07B952-E65D-4808-A7CC-2D53C19D7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A0897-1A27-4E16-9311-BAC80F34D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7AE90-32E4-4164-8160-05DBE3C81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938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830F6-3A7A-4379-AD1B-922E2D03A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E39B1-4DF1-4FB3-B8B5-59DBC1DF4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5C866A-59E2-4AC0-A29A-B8FF140BD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2918E-40FC-40A7-9F01-C5EA31D4DB75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12F3A7-0F04-47B5-AFFA-B32D4E82D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516F87-5EA7-4EC5-89D5-7D5FA77CE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7AE90-32E4-4164-8160-05DBE3C81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419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2E0EC-24FE-489C-88AC-08A376551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18439-554F-4D64-8AF3-98BB9845E0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6BB7B-CB98-43E1-A695-3DD34CF4D5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5E7B15-52DA-4255-A944-C7B2E1F89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2918E-40FC-40A7-9F01-C5EA31D4DB75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BA4414-FA7F-4528-BC57-3B5904BA3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0FBA1-1266-48C5-9906-0C17E8469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7AE90-32E4-4164-8160-05DBE3C81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576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B03D3-F3A0-462E-A65B-E56FD2203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F7D3B9-0625-442E-BB1D-C18B27C227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5EBF87-6DA5-4D20-AA97-54723D59AC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929BF3-F93F-4F7E-8900-3E9B02DDA1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D5149D-63D9-4183-AFEA-6124B2E872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C81909-A7E6-4DBA-B353-EE1DA1FC2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2918E-40FC-40A7-9F01-C5EA31D4DB75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B3D440-E690-4E4E-90D7-E0E592CF0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26E042-EE5F-4707-AB8B-1ED7B87B5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7AE90-32E4-4164-8160-05DBE3C81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916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1983B-4205-4AC1-BB64-87C13494D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654996-6D75-454A-BF45-D18A7A060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2918E-40FC-40A7-9F01-C5EA31D4DB75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BA7D99-2145-4503-BB3B-3D25FB15C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D01396-B191-4AD6-A1FA-A4BD02D62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7AE90-32E4-4164-8160-05DBE3C81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969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700F73-0470-4CF1-9672-5F4A9B760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2918E-40FC-40A7-9F01-C5EA31D4DB75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BBB214-E0AB-4C41-BBE5-E1532CF85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EE44B7-7922-4AB0-9D12-D9EF14C7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7AE90-32E4-4164-8160-05DBE3C81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124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4DDC7-041C-46DF-A0EE-D581CCBE8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D91C6-2E4F-4EDF-A0E7-0F7DC85EB2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9872AE-099F-4B7F-AC1B-BD84655938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9FD779-6F57-467F-AD28-39446CF1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2918E-40FC-40A7-9F01-C5EA31D4DB75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E55A3B-D97F-4304-9F39-E9A39D9FA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39174E-A181-4818-AAD1-D12C005B1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7AE90-32E4-4164-8160-05DBE3C81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795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FA57A-6AB6-42C1-9CF6-26F34BA1D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707A79-B62B-428D-9A5D-227861A665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A92092-808A-4B00-A4BC-1B7EAF1E5C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6C32AF-1BB7-4B50-B62B-FED0A8B9F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2918E-40FC-40A7-9F01-C5EA31D4DB75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D75FA9-6B05-42CD-AE67-4B39B62BD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AF23D4-83AC-48EF-BE42-04D79C6DE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7AE90-32E4-4164-8160-05DBE3C81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60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CE1F07-F27F-4A53-A2B3-E20CE715F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BC2E54-7AEE-45FC-8339-5B3275F16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29C3FF-FF85-4FC7-8A84-9A323D42C8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2918E-40FC-40A7-9F01-C5EA31D4DB75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F09098-E710-474B-AAB8-600AEA47B4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98AD7-4AC6-4316-9699-210C6ED678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7AE90-32E4-4164-8160-05DBE3C81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612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customXml" Target="../ink/ink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resource.com/about.php" TargetMode="Externa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resource.com/about.php" TargetMode="Externa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6A874-3B10-45FD-925E-0555AC15D1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5653AF-8891-47BD-9FFA-B981BF4BC9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569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2A45EB-23E1-48A5-99EE-56BACFA17A8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B9B1EE-C9B9-4CDB-9C91-7832D1914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4203" y="36935"/>
            <a:ext cx="5888406" cy="6821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33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2A45EB-23E1-48A5-99EE-56BACFA17A8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CFB7FF-8FFA-4201-8517-93A40C613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2532" y="22957"/>
            <a:ext cx="6239598" cy="683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140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2A45EB-23E1-48A5-99EE-56BACFA17A8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4E4AA6-E00C-454E-9D68-C258360D8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4955" y="0"/>
            <a:ext cx="7177992" cy="6721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158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2A45EB-23E1-48A5-99EE-56BACFA17A8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B8F226-12AE-4EF3-ADD0-FC44A4DE6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699" y="10441"/>
            <a:ext cx="5893003" cy="6711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832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2A45EB-23E1-48A5-99EE-56BACFA17A8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A342E4-627F-4D70-B5F2-45C8E5581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0873" y="649329"/>
            <a:ext cx="6510253" cy="607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146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2A45EB-23E1-48A5-99EE-56BACFA17A8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623EE0-BD76-4736-9C05-EE4FFEC9C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1530" y="18181"/>
            <a:ext cx="6580422" cy="681637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2DE0F65-BE27-102E-1AC6-7CBF5414E428}"/>
                  </a:ext>
                </a:extLst>
              </p14:cNvPr>
              <p14:cNvContentPartPr/>
              <p14:nvPr/>
            </p14:nvContentPartPr>
            <p14:xfrm>
              <a:off x="4639142" y="1736412"/>
              <a:ext cx="529920" cy="154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2DE0F65-BE27-102E-1AC6-7CBF5414E42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30142" y="1727412"/>
                <a:ext cx="547560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A80F1E5-B322-A7A0-C562-25F2EE329B5D}"/>
                  </a:ext>
                </a:extLst>
              </p14:cNvPr>
              <p14:cNvContentPartPr/>
              <p14:nvPr/>
            </p14:nvContentPartPr>
            <p14:xfrm>
              <a:off x="3949382" y="6315972"/>
              <a:ext cx="662040" cy="442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A80F1E5-B322-A7A0-C562-25F2EE329B5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940382" y="6307332"/>
                <a:ext cx="679680" cy="6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4B07A96-4C6A-6715-10D4-88A1AD977834}"/>
                  </a:ext>
                </a:extLst>
              </p14:cNvPr>
              <p14:cNvContentPartPr/>
              <p14:nvPr/>
            </p14:nvContentPartPr>
            <p14:xfrm>
              <a:off x="5402342" y="1761252"/>
              <a:ext cx="528120" cy="176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4B07A96-4C6A-6715-10D4-88A1AD97783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393342" y="1752612"/>
                <a:ext cx="545760" cy="35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391335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2A45EB-23E1-48A5-99EE-56BACFA17A8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7D8A25-D839-4630-A7C9-5556BA6F4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9311" y="5665"/>
            <a:ext cx="6078290" cy="6852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3746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2A45EB-23E1-48A5-99EE-56BACFA17A8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B17593-DA7B-4214-98A0-11142B7D7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5145" y="-1821"/>
            <a:ext cx="5885505" cy="6859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3123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2A45EB-23E1-48A5-99EE-56BACFA17A8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E024D5-B0C1-4444-9F09-F8CD1D841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98" y="285227"/>
            <a:ext cx="5853635" cy="65727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F267ECD-9D60-4D7C-A609-EC5F12F96C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790" y="1269702"/>
            <a:ext cx="5642728" cy="4585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3620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5595A5-1A0C-465E-A61B-4CC9F55CD87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FA694F-3718-46A7-BB7F-29E793D00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5186" y="657693"/>
            <a:ext cx="6352773" cy="6200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922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8315D-3BAB-4F73-912A-3350C183B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44061"/>
                </a:solidFill>
                <a:latin typeface="Book Antiqua"/>
                <a:ea typeface="Book Antiqua"/>
                <a:cs typeface="Book Antiqua"/>
                <a:sym typeface="Book Antiqua"/>
              </a:rPr>
              <a:t>NumPy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7B7EA2-A6AA-4134-B028-24B164B236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NumPy is a portmanteau from "Numerical Python“</a:t>
            </a:r>
          </a:p>
          <a:p>
            <a:pPr>
              <a:lnSpc>
                <a:spcPct val="150000"/>
              </a:lnSpc>
            </a:pPr>
            <a:r>
              <a:rPr lang="en-US" dirty="0"/>
              <a:t>NumPy contains a broad array of functionality for fast numerical &amp; mathematical operations in Python</a:t>
            </a:r>
          </a:p>
          <a:p>
            <a:pPr>
              <a:lnSpc>
                <a:spcPct val="150000"/>
              </a:lnSpc>
            </a:pPr>
            <a:r>
              <a:rPr lang="en-US" dirty="0"/>
              <a:t>X = 10 </a:t>
            </a:r>
            <a:r>
              <a:rPr lang="en-US" dirty="0">
                <a:sym typeface="Wingdings" panose="05000000000000000000" pitchFamily="2" charset="2"/>
              </a:rPr>
              <a:t> variable </a:t>
            </a:r>
          </a:p>
          <a:p>
            <a:pPr>
              <a:lnSpc>
                <a:spcPct val="150000"/>
              </a:lnSpc>
            </a:pPr>
            <a:r>
              <a:rPr lang="en-US" dirty="0"/>
              <a:t>X = [10, 13] </a:t>
            </a:r>
            <a:r>
              <a:rPr lang="en-US" dirty="0">
                <a:sym typeface="Wingdings" panose="05000000000000000000" pitchFamily="2" charset="2"/>
              </a:rPr>
              <a:t> list (array) 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NumPy functionality is used in other popular Python packages including Pandas, Matplotlib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B37B20-DFFE-4D5A-A081-835AE20769B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948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DAE0443-2822-4146-9AEB-C350BB0A0F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BC48E-F08B-4F2D-B66F-D13457AAAF4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7129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984F-874E-427B-B16E-24336A5DB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E47CC4-B8A6-4003-8C9D-D77947D9FA8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B350E2-184D-49F3-87C1-8E3B14C93216}"/>
              </a:ext>
            </a:extLst>
          </p:cNvPr>
          <p:cNvSpPr txBox="1"/>
          <p:nvPr/>
        </p:nvSpPr>
        <p:spPr>
          <a:xfrm>
            <a:off x="1656346" y="2156121"/>
            <a:ext cx="816142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itchFamily="49" charset="0"/>
              </a:rPr>
              <a:t>&gt;&gt;&gt; import </a:t>
            </a:r>
            <a:r>
              <a:rPr lang="en-US" sz="2400" dirty="0" err="1">
                <a:latin typeface="Consolas" pitchFamily="49" charset="0"/>
              </a:rPr>
              <a:t>numpy</a:t>
            </a:r>
            <a:r>
              <a:rPr lang="en-US" sz="2400" dirty="0">
                <a:latin typeface="Consolas" pitchFamily="49" charset="0"/>
              </a:rPr>
              <a:t> as </a:t>
            </a:r>
            <a:r>
              <a:rPr lang="en-US" sz="2400" dirty="0" err="1">
                <a:latin typeface="Consolas" pitchFamily="49" charset="0"/>
              </a:rPr>
              <a:t>np</a:t>
            </a:r>
            <a:endParaRPr lang="en-US" sz="2400" dirty="0">
              <a:latin typeface="Consolas" pitchFamily="49" charset="0"/>
            </a:endParaRPr>
          </a:p>
          <a:p>
            <a:endParaRPr lang="en-US" sz="2400" dirty="0">
              <a:latin typeface="Consolas" pitchFamily="49" charset="0"/>
            </a:endParaRPr>
          </a:p>
          <a:p>
            <a:r>
              <a:rPr lang="en-US" sz="2400" dirty="0">
                <a:latin typeface="Consolas" pitchFamily="49" charset="0"/>
              </a:rPr>
              <a:t>&gt;&gt;&gt; a = </a:t>
            </a:r>
            <a:r>
              <a:rPr lang="en-US" sz="2400" dirty="0" err="1">
                <a:latin typeface="Consolas" pitchFamily="49" charset="0"/>
              </a:rPr>
              <a:t>np.arange</a:t>
            </a:r>
            <a:r>
              <a:rPr lang="en-US" sz="2400" dirty="0">
                <a:latin typeface="Consolas" pitchFamily="49" charset="0"/>
              </a:rPr>
              <a:t>(15).reshape(3,5)</a:t>
            </a:r>
          </a:p>
          <a:p>
            <a:endParaRPr lang="en-US" sz="2400" dirty="0">
              <a:latin typeface="Candara" panose="020E0502030303020204" pitchFamily="34" charset="0"/>
            </a:endParaRPr>
          </a:p>
          <a:p>
            <a:r>
              <a:rPr lang="en-US" sz="2400" dirty="0">
                <a:latin typeface="Candara" panose="020E0502030303020204" pitchFamily="34" charset="0"/>
              </a:rPr>
              <a:t>What does a look like?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4F0230-A900-439E-AFFF-884F913E4D3D}"/>
              </a:ext>
            </a:extLst>
          </p:cNvPr>
          <p:cNvSpPr txBox="1"/>
          <p:nvPr/>
        </p:nvSpPr>
        <p:spPr>
          <a:xfrm>
            <a:off x="1580146" y="1734165"/>
            <a:ext cx="10832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ndara" pitchFamily="34" charset="0"/>
              </a:rPr>
              <a:t>Let’s get started!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66A42F-7A92-464B-A543-721FFE791647}"/>
              </a:ext>
            </a:extLst>
          </p:cNvPr>
          <p:cNvSpPr txBox="1"/>
          <p:nvPr/>
        </p:nvSpPr>
        <p:spPr>
          <a:xfrm>
            <a:off x="1656345" y="4202461"/>
            <a:ext cx="816142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itchFamily="49" charset="0"/>
              </a:rPr>
              <a:t>&gt;&gt;&gt; </a:t>
            </a:r>
            <a:r>
              <a:rPr lang="en-US" sz="2400" dirty="0" err="1">
                <a:latin typeface="Consolas" pitchFamily="49" charset="0"/>
              </a:rPr>
              <a:t>a.shape</a:t>
            </a:r>
            <a:endParaRPr lang="en-US" sz="2400" dirty="0">
              <a:latin typeface="Consolas" pitchFamily="49" charset="0"/>
            </a:endParaRPr>
          </a:p>
          <a:p>
            <a:endParaRPr lang="en-US" sz="2400" dirty="0">
              <a:latin typeface="Consolas" pitchFamily="49" charset="0"/>
            </a:endParaRPr>
          </a:p>
          <a:p>
            <a:r>
              <a:rPr lang="en-US" sz="2400" dirty="0">
                <a:latin typeface="Consolas" pitchFamily="49" charset="0"/>
              </a:rPr>
              <a:t>&gt;&gt;&gt; </a:t>
            </a:r>
            <a:r>
              <a:rPr lang="en-US" sz="2400" dirty="0" err="1">
                <a:latin typeface="Consolas" pitchFamily="49" charset="0"/>
              </a:rPr>
              <a:t>a.size</a:t>
            </a:r>
            <a:endParaRPr lang="en-US" sz="2400" dirty="0">
              <a:latin typeface="Consolas" pitchFamily="49" charset="0"/>
            </a:endParaRPr>
          </a:p>
          <a:p>
            <a:endParaRPr lang="en-US" sz="2400" dirty="0">
              <a:latin typeface="Consolas" pitchFamily="49" charset="0"/>
            </a:endParaRPr>
          </a:p>
          <a:p>
            <a:r>
              <a:rPr lang="en-US" sz="2400" dirty="0">
                <a:latin typeface="Consolas" pitchFamily="49" charset="0"/>
              </a:rPr>
              <a:t>&gt;&gt;&gt; type(a)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AD12CF-7306-4BE2-840C-0DB56945F3A1}"/>
              </a:ext>
            </a:extLst>
          </p:cNvPr>
          <p:cNvSpPr txBox="1"/>
          <p:nvPr/>
        </p:nvSpPr>
        <p:spPr>
          <a:xfrm>
            <a:off x="6304547" y="4482348"/>
            <a:ext cx="44725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itchFamily="49" charset="0"/>
              </a:rPr>
              <a:t>What is the type of the output?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BE17899-8235-471D-B1B9-9299C26C506A}"/>
              </a:ext>
            </a:extLst>
          </p:cNvPr>
          <p:cNvCxnSpPr>
            <a:cxnSpLocks/>
          </p:cNvCxnSpPr>
          <p:nvPr/>
        </p:nvCxnSpPr>
        <p:spPr>
          <a:xfrm>
            <a:off x="3942347" y="3895804"/>
            <a:ext cx="662564" cy="74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1405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BCC50-A16F-4DD3-8AE1-FCD664D1A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Candara" pitchFamily="34" charset="0"/>
              </a:rPr>
              <a:t>NumPy: defining an array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E14DA4-6A3D-445A-9189-26ACB65228E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9CCDF8-06AE-410B-AA37-E6D2EA419A6C}"/>
              </a:ext>
            </a:extLst>
          </p:cNvPr>
          <p:cNvSpPr txBox="1"/>
          <p:nvPr/>
        </p:nvSpPr>
        <p:spPr>
          <a:xfrm>
            <a:off x="1227221" y="1614573"/>
            <a:ext cx="7953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ndara" pitchFamily="34" charset="0"/>
              </a:rPr>
              <a:t>you can start from a list and then convert it into an array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8EE615-E1EB-428C-AFC4-B0BB3FEB8F98}"/>
              </a:ext>
            </a:extLst>
          </p:cNvPr>
          <p:cNvSpPr txBox="1"/>
          <p:nvPr/>
        </p:nvSpPr>
        <p:spPr>
          <a:xfrm>
            <a:off x="1303420" y="2105527"/>
            <a:ext cx="84983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itchFamily="49" charset="0"/>
              </a:rPr>
              <a:t>&gt;&gt;&gt; </a:t>
            </a:r>
            <a:r>
              <a:rPr lang="en-US" sz="2400" dirty="0" err="1">
                <a:latin typeface="Consolas" pitchFamily="49" charset="0"/>
              </a:rPr>
              <a:t>cvalues</a:t>
            </a:r>
            <a:r>
              <a:rPr lang="en-US" sz="2400" dirty="0">
                <a:latin typeface="Consolas" pitchFamily="49" charset="0"/>
              </a:rPr>
              <a:t> = [25.3, 24.8, 26.9, 23.9]</a:t>
            </a:r>
          </a:p>
          <a:p>
            <a:endParaRPr lang="en-US" sz="2400" dirty="0">
              <a:latin typeface="Consolas" pitchFamily="49" charset="0"/>
            </a:endParaRPr>
          </a:p>
          <a:p>
            <a:r>
              <a:rPr lang="en-US" sz="2400" dirty="0">
                <a:latin typeface="Consolas" pitchFamily="49" charset="0"/>
              </a:rPr>
              <a:t>&gt;&gt;&gt; C = </a:t>
            </a:r>
            <a:r>
              <a:rPr lang="en-US" sz="2400" dirty="0" err="1">
                <a:latin typeface="Consolas" pitchFamily="49" charset="0"/>
              </a:rPr>
              <a:t>np.array</a:t>
            </a:r>
            <a:r>
              <a:rPr lang="en-US" sz="2400" dirty="0">
                <a:latin typeface="Consolas" pitchFamily="49" charset="0"/>
              </a:rPr>
              <a:t>(</a:t>
            </a:r>
            <a:r>
              <a:rPr lang="en-US" sz="2400" dirty="0" err="1">
                <a:latin typeface="Consolas" pitchFamily="49" charset="0"/>
              </a:rPr>
              <a:t>cvalues</a:t>
            </a:r>
            <a:r>
              <a:rPr lang="en-US" sz="2400" dirty="0">
                <a:latin typeface="Consolas" pitchFamily="49" charset="0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992432-70D4-477B-8104-9609E9C2633E}"/>
              </a:ext>
            </a:extLst>
          </p:cNvPr>
          <p:cNvSpPr txBox="1"/>
          <p:nvPr/>
        </p:nvSpPr>
        <p:spPr>
          <a:xfrm>
            <a:off x="1227221" y="3400927"/>
            <a:ext cx="7953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ndara" pitchFamily="34" charset="0"/>
              </a:rPr>
              <a:t>or directly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F48C66-78FE-4225-B3C2-C6FD7E6CC77A}"/>
              </a:ext>
            </a:extLst>
          </p:cNvPr>
          <p:cNvSpPr txBox="1"/>
          <p:nvPr/>
        </p:nvSpPr>
        <p:spPr>
          <a:xfrm>
            <a:off x="1303420" y="3865330"/>
            <a:ext cx="84983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itchFamily="49" charset="0"/>
              </a:rPr>
              <a:t>&gt;&gt;&gt; a = </a:t>
            </a:r>
            <a:r>
              <a:rPr lang="en-US" sz="2400" dirty="0" err="1">
                <a:latin typeface="Consolas" pitchFamily="49" charset="0"/>
              </a:rPr>
              <a:t>np.array</a:t>
            </a:r>
            <a:r>
              <a:rPr lang="en-US" sz="2400" dirty="0">
                <a:latin typeface="Consolas" pitchFamily="49" charset="0"/>
              </a:rPr>
              <a:t>([(1.5,2,3),(4,5,6)])</a:t>
            </a:r>
          </a:p>
          <a:p>
            <a:r>
              <a:rPr lang="en-US" sz="2400" dirty="0">
                <a:latin typeface="Consolas" pitchFamily="49" charset="0"/>
              </a:rPr>
              <a:t>&gt;&gt;&gt; 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979349-385C-45DD-BD2B-CF6C257B340A}"/>
              </a:ext>
            </a:extLst>
          </p:cNvPr>
          <p:cNvSpPr txBox="1"/>
          <p:nvPr/>
        </p:nvSpPr>
        <p:spPr>
          <a:xfrm>
            <a:off x="1303420" y="4873552"/>
            <a:ext cx="84983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itchFamily="49" charset="0"/>
              </a:rPr>
              <a:t>&gt;&gt;&gt; b = </a:t>
            </a:r>
            <a:r>
              <a:rPr lang="en-US" sz="2400" dirty="0" err="1">
                <a:latin typeface="Consolas" pitchFamily="49" charset="0"/>
              </a:rPr>
              <a:t>np.array</a:t>
            </a:r>
            <a:r>
              <a:rPr lang="en-US" sz="2400" dirty="0">
                <a:latin typeface="Consolas" pitchFamily="49" charset="0"/>
              </a:rPr>
              <a:t>([(1,2),(3,4)], </a:t>
            </a:r>
            <a:r>
              <a:rPr lang="en-US" sz="2400" dirty="0" err="1">
                <a:latin typeface="Consolas" pitchFamily="49" charset="0"/>
              </a:rPr>
              <a:t>dtype</a:t>
            </a:r>
            <a:r>
              <a:rPr lang="en-US" sz="2400" dirty="0">
                <a:latin typeface="Consolas" pitchFamily="49" charset="0"/>
              </a:rPr>
              <a:t>=complex)</a:t>
            </a:r>
          </a:p>
          <a:p>
            <a:r>
              <a:rPr lang="en-US" sz="2400" dirty="0">
                <a:latin typeface="Consolas" pitchFamily="49" charset="0"/>
              </a:rPr>
              <a:t>&gt;&gt;&gt; b</a:t>
            </a:r>
          </a:p>
        </p:txBody>
      </p:sp>
    </p:spTree>
    <p:extLst>
      <p:ext uri="{BB962C8B-B14F-4D97-AF65-F5344CB8AC3E}">
        <p14:creationId xmlns:p14="http://schemas.microsoft.com/office/powerpoint/2010/main" val="4130754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ownloa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067800" y="381000"/>
            <a:ext cx="1371600" cy="457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47528" y="188640"/>
            <a:ext cx="8352928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>
                <a:latin typeface="Candara" pitchFamily="34" charset="0"/>
              </a:rPr>
              <a:t>NumPy</a:t>
            </a:r>
            <a:r>
              <a:rPr lang="en-US" sz="2400" dirty="0">
                <a:latin typeface="Candara" pitchFamily="34" charset="0"/>
              </a:rPr>
              <a:t>: defining an array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19600" y="1566446"/>
            <a:ext cx="556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ndara" pitchFamily="34" charset="0"/>
              </a:rPr>
              <a:t>create a sequence of numbers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95800" y="2057400"/>
            <a:ext cx="5943600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itchFamily="49" charset="0"/>
              </a:rPr>
              <a:t>&gt;&gt;&gt; a = </a:t>
            </a:r>
            <a:r>
              <a:rPr lang="en-US" sz="1600" dirty="0" err="1">
                <a:latin typeface="Consolas" pitchFamily="49" charset="0"/>
              </a:rPr>
              <a:t>np.arange</a:t>
            </a:r>
            <a:r>
              <a:rPr lang="en-US" sz="1600" dirty="0">
                <a:latin typeface="Consolas" pitchFamily="49" charset="0"/>
              </a:rPr>
              <a:t>(10, 30, 5)</a:t>
            </a:r>
          </a:p>
          <a:p>
            <a:endParaRPr lang="en-US" sz="500" dirty="0">
              <a:latin typeface="Consolas" pitchFamily="49" charset="0"/>
            </a:endParaRPr>
          </a:p>
          <a:p>
            <a:r>
              <a:rPr lang="en-US" sz="1600" dirty="0">
                <a:latin typeface="Consolas" pitchFamily="49" charset="0"/>
              </a:rPr>
              <a:t>&gt;&gt;&gt; a</a:t>
            </a:r>
          </a:p>
          <a:p>
            <a:endParaRPr lang="en-US" sz="1600" dirty="0">
              <a:latin typeface="Consolas" pitchFamily="49" charset="0"/>
            </a:endParaRPr>
          </a:p>
          <a:p>
            <a:r>
              <a:rPr lang="en-US" sz="1600" dirty="0">
                <a:latin typeface="Consolas" pitchFamily="49" charset="0"/>
              </a:rPr>
              <a:t>&gt;&gt;&gt; a = </a:t>
            </a:r>
            <a:r>
              <a:rPr lang="en-US" sz="1600" dirty="0" err="1">
                <a:latin typeface="Consolas" pitchFamily="49" charset="0"/>
              </a:rPr>
              <a:t>np.arange</a:t>
            </a:r>
            <a:r>
              <a:rPr lang="en-US" sz="1600" dirty="0">
                <a:latin typeface="Consolas" pitchFamily="49" charset="0"/>
              </a:rPr>
              <a:t>(0, 2, 0.3)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495800" y="4114800"/>
            <a:ext cx="5943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itchFamily="49" charset="0"/>
              </a:rPr>
              <a:t>&gt;&gt;&gt; print (</a:t>
            </a:r>
            <a:r>
              <a:rPr lang="en-US" sz="1600" dirty="0" err="1">
                <a:latin typeface="Consolas" pitchFamily="49" charset="0"/>
              </a:rPr>
              <a:t>np.arange</a:t>
            </a:r>
            <a:r>
              <a:rPr lang="en-US" sz="1600" dirty="0">
                <a:latin typeface="Consolas" pitchFamily="49" charset="0"/>
              </a:rPr>
              <a:t>(10000).reshape(100,100))</a:t>
            </a:r>
          </a:p>
        </p:txBody>
      </p:sp>
    </p:spTree>
    <p:extLst>
      <p:ext uri="{BB962C8B-B14F-4D97-AF65-F5344CB8AC3E}">
        <p14:creationId xmlns:p14="http://schemas.microsoft.com/office/powerpoint/2010/main" val="140673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ownloa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067800" y="381000"/>
            <a:ext cx="1371600" cy="457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47528" y="188640"/>
            <a:ext cx="8352928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>
                <a:latin typeface="Candara" pitchFamily="34" charset="0"/>
              </a:rPr>
              <a:t>NumPy</a:t>
            </a:r>
            <a:r>
              <a:rPr lang="en-US" sz="2400" dirty="0">
                <a:latin typeface="Candara" pitchFamily="34" charset="0"/>
              </a:rPr>
              <a:t>: defining an array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19600" y="1143000"/>
            <a:ext cx="556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ndara" pitchFamily="34" charset="0"/>
              </a:rPr>
              <a:t>a good way to initialize arrays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95800" y="1786354"/>
            <a:ext cx="5943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itchFamily="49" charset="0"/>
              </a:rPr>
              <a:t>&gt;&gt;&gt; a = </a:t>
            </a:r>
            <a:r>
              <a:rPr lang="en-US" sz="1600" dirty="0" err="1">
                <a:latin typeface="Consolas" pitchFamily="49" charset="0"/>
              </a:rPr>
              <a:t>np.zeros</a:t>
            </a:r>
            <a:r>
              <a:rPr lang="en-US" sz="1600" dirty="0">
                <a:latin typeface="Consolas" pitchFamily="49" charset="0"/>
              </a:rPr>
              <a:t>(10)</a:t>
            </a:r>
          </a:p>
          <a:p>
            <a:endParaRPr lang="en-US" sz="1600" dirty="0">
              <a:latin typeface="Consolas" pitchFamily="49" charset="0"/>
            </a:endParaRPr>
          </a:p>
          <a:p>
            <a:r>
              <a:rPr lang="en-US" sz="1600" dirty="0">
                <a:latin typeface="Consolas" pitchFamily="49" charset="0"/>
              </a:rPr>
              <a:t>&gt;&gt;&gt; b = </a:t>
            </a:r>
            <a:r>
              <a:rPr lang="en-US" sz="1600" dirty="0" err="1">
                <a:latin typeface="Consolas" pitchFamily="49" charset="0"/>
              </a:rPr>
              <a:t>np.zeros</a:t>
            </a:r>
            <a:r>
              <a:rPr lang="en-US" sz="1600" dirty="0">
                <a:latin typeface="Consolas" pitchFamily="49" charset="0"/>
              </a:rPr>
              <a:t>((10,2))</a:t>
            </a:r>
          </a:p>
          <a:p>
            <a:endParaRPr lang="en-US" sz="1600" dirty="0">
              <a:latin typeface="Consolas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19600" y="3384828"/>
            <a:ext cx="556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ndara" pitchFamily="34" charset="0"/>
              </a:rPr>
              <a:t>if you really need...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495800" y="4028182"/>
            <a:ext cx="5943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itchFamily="49" charset="0"/>
              </a:rPr>
              <a:t>&gt;&gt;&gt; a = </a:t>
            </a:r>
            <a:r>
              <a:rPr lang="en-US" sz="1600" dirty="0" err="1">
                <a:latin typeface="Consolas" pitchFamily="49" charset="0"/>
              </a:rPr>
              <a:t>np.ones</a:t>
            </a:r>
            <a:r>
              <a:rPr lang="en-US" sz="1600" dirty="0">
                <a:latin typeface="Consolas" pitchFamily="49" charset="0"/>
              </a:rPr>
              <a:t>((2,3,4), </a:t>
            </a:r>
            <a:r>
              <a:rPr lang="en-US" sz="1600" dirty="0" err="1">
                <a:latin typeface="Consolas" pitchFamily="49" charset="0"/>
              </a:rPr>
              <a:t>dtype</a:t>
            </a:r>
            <a:r>
              <a:rPr lang="en-US" sz="1600" dirty="0">
                <a:latin typeface="Consolas" pitchFamily="49" charset="0"/>
              </a:rPr>
              <a:t>=np.int16)</a:t>
            </a:r>
          </a:p>
          <a:p>
            <a:endParaRPr lang="en-US" sz="1600" dirty="0">
              <a:latin typeface="Consolas" pitchFamily="49" charset="0"/>
            </a:endParaRPr>
          </a:p>
          <a:p>
            <a:r>
              <a:rPr lang="en-US" sz="1600" dirty="0">
                <a:latin typeface="Consolas" pitchFamily="49" charset="0"/>
              </a:rPr>
              <a:t>&gt;&gt;&gt; a</a:t>
            </a:r>
          </a:p>
          <a:p>
            <a:endParaRPr lang="en-US" sz="16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106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ownloa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067800" y="381000"/>
            <a:ext cx="1371600" cy="457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47528" y="188640"/>
            <a:ext cx="8352928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>
                <a:latin typeface="Candara" pitchFamily="34" charset="0"/>
              </a:rPr>
              <a:t>NumPy</a:t>
            </a:r>
            <a:r>
              <a:rPr lang="en-US" sz="2400" dirty="0">
                <a:latin typeface="Candara" pitchFamily="34" charset="0"/>
              </a:rPr>
              <a:t>: basic operations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19600" y="1566446"/>
            <a:ext cx="556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ndara" pitchFamily="34" charset="0"/>
              </a:rPr>
              <a:t>slicing... works the same way as for lists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91000" y="2057400"/>
            <a:ext cx="6248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itchFamily="49" charset="0"/>
              </a:rPr>
              <a:t>&gt;&gt;&gt; a = </a:t>
            </a:r>
            <a:r>
              <a:rPr lang="en-US" sz="1600" dirty="0" err="1">
                <a:latin typeface="Consolas" pitchFamily="49" charset="0"/>
              </a:rPr>
              <a:t>np.array</a:t>
            </a:r>
            <a:r>
              <a:rPr lang="en-US" sz="1600" dirty="0">
                <a:latin typeface="Consolas" pitchFamily="49" charset="0"/>
              </a:rPr>
              <a:t>([[1,2,3,4],[5,6,7,8],[9,10,11,12]])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19600" y="2971801"/>
            <a:ext cx="5562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ndara" pitchFamily="34" charset="0"/>
              </a:rPr>
              <a:t>Exercise: use slicing to pull out the subarray consisting of the blue elements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95800" y="3987225"/>
            <a:ext cx="5943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itchFamily="49" charset="0"/>
              </a:rPr>
              <a:t>&gt;&gt;&gt; b = a[:2, 1:3]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7924800" y="4191000"/>
            <a:ext cx="1676400" cy="1219200"/>
            <a:chOff x="6400800" y="4191000"/>
            <a:chExt cx="1676400" cy="1219200"/>
          </a:xfrm>
        </p:grpSpPr>
        <p:sp>
          <p:nvSpPr>
            <p:cNvPr id="23" name="Rectangle 22"/>
            <p:cNvSpPr/>
            <p:nvPr/>
          </p:nvSpPr>
          <p:spPr>
            <a:xfrm>
              <a:off x="6789098" y="4197350"/>
              <a:ext cx="859536" cy="8138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400800" y="4191000"/>
              <a:ext cx="1676400" cy="12192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6400800" y="4607256"/>
              <a:ext cx="16764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400800" y="5015552"/>
              <a:ext cx="16764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6795448" y="4191000"/>
              <a:ext cx="0" cy="1219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7225352" y="4191000"/>
              <a:ext cx="0" cy="1219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7647296" y="4191000"/>
              <a:ext cx="0" cy="1219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23310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ownloa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067800" y="381000"/>
            <a:ext cx="1371600" cy="457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47528" y="188640"/>
            <a:ext cx="8352928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>
                <a:latin typeface="Candara" pitchFamily="34" charset="0"/>
              </a:rPr>
              <a:t>NumPy</a:t>
            </a:r>
            <a:r>
              <a:rPr lang="en-US" sz="2400" dirty="0">
                <a:latin typeface="Candara" pitchFamily="34" charset="0"/>
              </a:rPr>
              <a:t>: basic operations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19600" y="1143000"/>
            <a:ext cx="556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ndara" pitchFamily="34" charset="0"/>
              </a:rPr>
              <a:t>ARRAY MATH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95800" y="2773740"/>
            <a:ext cx="5943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itchFamily="49" charset="0"/>
              </a:rPr>
              <a:t>&gt;&gt;&gt; x = </a:t>
            </a:r>
            <a:r>
              <a:rPr lang="en-US" sz="1600" dirty="0" err="1">
                <a:latin typeface="Consolas" pitchFamily="49" charset="0"/>
              </a:rPr>
              <a:t>np.array</a:t>
            </a:r>
            <a:r>
              <a:rPr lang="en-US" sz="1600" dirty="0">
                <a:latin typeface="Consolas" pitchFamily="49" charset="0"/>
              </a:rPr>
              <a:t>([[1,2],[3,4]], </a:t>
            </a:r>
            <a:r>
              <a:rPr lang="en-US" sz="1600" dirty="0" err="1">
                <a:latin typeface="Consolas" pitchFamily="49" charset="0"/>
              </a:rPr>
              <a:t>dtype</a:t>
            </a:r>
            <a:r>
              <a:rPr lang="en-US" sz="1600" dirty="0">
                <a:latin typeface="Consolas" pitchFamily="49" charset="0"/>
              </a:rPr>
              <a:t> = np.float64)</a:t>
            </a:r>
          </a:p>
          <a:p>
            <a:r>
              <a:rPr lang="en-US" sz="1600" dirty="0">
                <a:latin typeface="Consolas" pitchFamily="49" charset="0"/>
              </a:rPr>
              <a:t>&gt;&gt;&gt; y = </a:t>
            </a:r>
            <a:r>
              <a:rPr lang="en-US" sz="1600" dirty="0" err="1">
                <a:latin typeface="Consolas" pitchFamily="49" charset="0"/>
              </a:rPr>
              <a:t>np.array</a:t>
            </a:r>
            <a:r>
              <a:rPr lang="en-US" sz="1600" dirty="0">
                <a:latin typeface="Consolas" pitchFamily="49" charset="0"/>
              </a:rPr>
              <a:t>([[5,6],[7,8]], </a:t>
            </a:r>
            <a:r>
              <a:rPr lang="en-US" sz="1600" dirty="0" err="1">
                <a:latin typeface="Consolas" pitchFamily="49" charset="0"/>
              </a:rPr>
              <a:t>dtype</a:t>
            </a:r>
            <a:r>
              <a:rPr lang="en-US" sz="1600" dirty="0">
                <a:latin typeface="Consolas" pitchFamily="49" charset="0"/>
              </a:rPr>
              <a:t> = np.float64)</a:t>
            </a:r>
          </a:p>
          <a:p>
            <a:endParaRPr lang="en-US" sz="1600" dirty="0">
              <a:latin typeface="Consolas" pitchFamily="49" charset="0"/>
            </a:endParaRPr>
          </a:p>
          <a:p>
            <a:r>
              <a:rPr lang="en-US" sz="1600" dirty="0">
                <a:latin typeface="Consolas" pitchFamily="49" charset="0"/>
              </a:rPr>
              <a:t>&gt;&gt;&gt; Result = x + y</a:t>
            </a:r>
          </a:p>
          <a:p>
            <a:endParaRPr lang="en-US" sz="1600" dirty="0">
              <a:latin typeface="Consolas" pitchFamily="49" charset="0"/>
            </a:endParaRPr>
          </a:p>
          <a:p>
            <a:r>
              <a:rPr lang="en-US" sz="1600" dirty="0">
                <a:latin typeface="Consolas" pitchFamily="49" charset="0"/>
              </a:rPr>
              <a:t>&gt;&gt;&gt; Result = </a:t>
            </a:r>
            <a:r>
              <a:rPr lang="en-US" sz="1600" dirty="0" err="1">
                <a:latin typeface="Consolas" pitchFamily="49" charset="0"/>
              </a:rPr>
              <a:t>np.sum</a:t>
            </a:r>
            <a:r>
              <a:rPr lang="en-US" sz="1600" dirty="0">
                <a:latin typeface="Consolas" pitchFamily="49" charset="0"/>
              </a:rPr>
              <a:t>(x)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19600" y="1582579"/>
            <a:ext cx="556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ndara" pitchFamily="34" charset="0"/>
              </a:rPr>
              <a:t>Basic mathematical functions operate </a:t>
            </a:r>
            <a:r>
              <a:rPr lang="en-US" sz="1600" dirty="0" err="1">
                <a:latin typeface="Candara" pitchFamily="34" charset="0"/>
              </a:rPr>
              <a:t>elementwise</a:t>
            </a:r>
            <a:r>
              <a:rPr lang="en-US" sz="1600" dirty="0">
                <a:latin typeface="Candara" pitchFamily="34" charset="0"/>
              </a:rPr>
              <a:t> on arrays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419600" y="2282786"/>
            <a:ext cx="556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ndara" pitchFamily="34" charset="0"/>
              </a:rPr>
              <a:t>to sum arrays you have two options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419600" y="4648200"/>
            <a:ext cx="556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ndara" pitchFamily="34" charset="0"/>
              </a:rPr>
              <a:t>same for other basic operations...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419600" y="5334001"/>
            <a:ext cx="586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ndara" pitchFamily="34" charset="0"/>
              </a:rPr>
              <a:t>NOTE: * is </a:t>
            </a:r>
            <a:r>
              <a:rPr lang="en-US" sz="1600" dirty="0" err="1">
                <a:latin typeface="Candara" pitchFamily="34" charset="0"/>
              </a:rPr>
              <a:t>elementwise</a:t>
            </a:r>
            <a:r>
              <a:rPr lang="en-US" sz="1600" dirty="0">
                <a:latin typeface="Candara" pitchFamily="34" charset="0"/>
              </a:rPr>
              <a:t> multiplication, not matrix multiplication!</a:t>
            </a:r>
          </a:p>
          <a:p>
            <a:r>
              <a:rPr lang="en-US" sz="1600" dirty="0">
                <a:latin typeface="Candara" pitchFamily="34" charset="0"/>
              </a:rPr>
              <a:t>for matrix multiplication you can use: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495800" y="6050341"/>
            <a:ext cx="594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itchFamily="49" charset="0"/>
              </a:rPr>
              <a:t>&gt;&gt;&gt; x.dot(y)</a:t>
            </a:r>
          </a:p>
          <a:p>
            <a:r>
              <a:rPr lang="en-US" sz="1600" dirty="0">
                <a:latin typeface="Consolas" pitchFamily="49" charset="0"/>
              </a:rPr>
              <a:t>&gt;&gt;&gt; np.dot(</a:t>
            </a:r>
            <a:r>
              <a:rPr lang="en-US" sz="1600" dirty="0" err="1">
                <a:latin typeface="Consolas" pitchFamily="49" charset="0"/>
              </a:rPr>
              <a:t>x,y</a:t>
            </a:r>
            <a:r>
              <a:rPr lang="en-US" sz="1600" dirty="0">
                <a:latin typeface="Consolas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54143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ownloa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067800" y="381000"/>
            <a:ext cx="1371600" cy="457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47528" y="188640"/>
            <a:ext cx="8352928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>
                <a:latin typeface="Candara" pitchFamily="34" charset="0"/>
              </a:rPr>
              <a:t>NumPy</a:t>
            </a:r>
            <a:r>
              <a:rPr lang="en-US" sz="2400" dirty="0">
                <a:latin typeface="Candara" pitchFamily="34" charset="0"/>
              </a:rPr>
              <a:t>: basic operations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19600" y="1143000"/>
            <a:ext cx="556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ndara" pitchFamily="34" charset="0"/>
              </a:rPr>
              <a:t>Handy functions/methods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95800" y="1524000"/>
            <a:ext cx="59436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itchFamily="49" charset="0"/>
              </a:rPr>
              <a:t>&gt;&gt;&gt; x = </a:t>
            </a:r>
            <a:r>
              <a:rPr lang="en-US" sz="1600" dirty="0" err="1">
                <a:latin typeface="Consolas" pitchFamily="49" charset="0"/>
              </a:rPr>
              <a:t>np.array</a:t>
            </a:r>
            <a:r>
              <a:rPr lang="en-US" sz="1600" dirty="0">
                <a:latin typeface="Consolas" pitchFamily="49" charset="0"/>
              </a:rPr>
              <a:t>([[1,2],[3,4]], </a:t>
            </a:r>
            <a:r>
              <a:rPr lang="en-US" sz="1600" dirty="0" err="1">
                <a:latin typeface="Consolas" pitchFamily="49" charset="0"/>
              </a:rPr>
              <a:t>dtype</a:t>
            </a:r>
            <a:r>
              <a:rPr lang="en-US" sz="1600" dirty="0">
                <a:latin typeface="Consolas" pitchFamily="49" charset="0"/>
              </a:rPr>
              <a:t> = np.float64)</a:t>
            </a:r>
          </a:p>
          <a:p>
            <a:r>
              <a:rPr lang="en-US" sz="1600" dirty="0">
                <a:latin typeface="Consolas" pitchFamily="49" charset="0"/>
              </a:rPr>
              <a:t>Or</a:t>
            </a:r>
          </a:p>
          <a:p>
            <a:r>
              <a:rPr lang="en-US" sz="1600" dirty="0">
                <a:latin typeface="Consolas" pitchFamily="49" charset="0"/>
              </a:rPr>
              <a:t>&gt;&gt;&gt; y = </a:t>
            </a:r>
            <a:r>
              <a:rPr lang="en-US" sz="1600" dirty="0" err="1">
                <a:latin typeface="Consolas" pitchFamily="49" charset="0"/>
              </a:rPr>
              <a:t>x.astype</a:t>
            </a:r>
            <a:r>
              <a:rPr lang="en-US" sz="1600" dirty="0">
                <a:latin typeface="Consolas" pitchFamily="49" charset="0"/>
              </a:rPr>
              <a:t>(</a:t>
            </a:r>
            <a:r>
              <a:rPr lang="en-US" sz="1600" dirty="0" err="1">
                <a:latin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</a:rPr>
              <a:t>)</a:t>
            </a:r>
          </a:p>
          <a:p>
            <a:endParaRPr lang="en-US" sz="1600" dirty="0">
              <a:latin typeface="Consolas" pitchFamily="49" charset="0"/>
            </a:endParaRPr>
          </a:p>
          <a:p>
            <a:r>
              <a:rPr lang="en-US" sz="1600" dirty="0">
                <a:latin typeface="Consolas" pitchFamily="49" charset="0"/>
              </a:rPr>
              <a:t>&gt;&gt;&gt; np.sum(x)</a:t>
            </a:r>
          </a:p>
          <a:p>
            <a:endParaRPr lang="en-US" sz="1000" dirty="0">
              <a:latin typeface="Consolas" pitchFamily="49" charset="0"/>
            </a:endParaRPr>
          </a:p>
          <a:p>
            <a:r>
              <a:rPr lang="en-US" sz="1600" dirty="0">
                <a:latin typeface="Consolas" pitchFamily="49" charset="0"/>
              </a:rPr>
              <a:t>&gt;&gt;&gt; np.sum(x, axis=0)</a:t>
            </a:r>
          </a:p>
          <a:p>
            <a:endParaRPr lang="en-US" sz="1000" dirty="0">
              <a:latin typeface="Consolas" pitchFamily="49" charset="0"/>
            </a:endParaRPr>
          </a:p>
          <a:p>
            <a:r>
              <a:rPr lang="en-US" sz="1600" dirty="0">
                <a:latin typeface="Consolas" pitchFamily="49" charset="0"/>
              </a:rPr>
              <a:t>&gt;&gt;&gt; np.sum(x, axis=1)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419600" y="3810000"/>
            <a:ext cx="556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ndara" pitchFamily="34" charset="0"/>
              </a:rPr>
              <a:t>To transpose a matrix, you can simply use .T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419600" y="5105400"/>
            <a:ext cx="586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ndara" pitchFamily="34" charset="0"/>
              </a:rPr>
              <a:t>Some useful methods for arrays: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495800" y="4343400"/>
            <a:ext cx="5943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itchFamily="49" charset="0"/>
              </a:rPr>
              <a:t>&gt;&gt;&gt; print(</a:t>
            </a:r>
            <a:r>
              <a:rPr lang="en-US" sz="1600" dirty="0" err="1">
                <a:latin typeface="Consolas" pitchFamily="49" charset="0"/>
              </a:rPr>
              <a:t>x.T</a:t>
            </a:r>
            <a:r>
              <a:rPr lang="en-US" sz="1600" dirty="0">
                <a:latin typeface="Consolas" pitchFamily="49" charset="0"/>
              </a:rPr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495800" y="5528846"/>
            <a:ext cx="152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itchFamily="49" charset="0"/>
              </a:rPr>
              <a:t>.mean()</a:t>
            </a:r>
          </a:p>
          <a:p>
            <a:r>
              <a:rPr lang="en-US" sz="1600" dirty="0">
                <a:latin typeface="Consolas" pitchFamily="49" charset="0"/>
              </a:rPr>
              <a:t>.min()</a:t>
            </a:r>
          </a:p>
          <a:p>
            <a:r>
              <a:rPr lang="en-US" sz="1600" dirty="0">
                <a:latin typeface="Consolas" pitchFamily="49" charset="0"/>
              </a:rPr>
              <a:t>.max()</a:t>
            </a:r>
          </a:p>
          <a:p>
            <a:r>
              <a:rPr lang="en-US" sz="1600" dirty="0">
                <a:latin typeface="Consolas" pitchFamily="49" charset="0"/>
              </a:rPr>
              <a:t>.sort()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943600" y="5524886"/>
            <a:ext cx="2057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itchFamily="49" charset="0"/>
              </a:rPr>
              <a:t>.diagonal()</a:t>
            </a:r>
          </a:p>
          <a:p>
            <a:r>
              <a:rPr lang="en-US" sz="1600" dirty="0">
                <a:latin typeface="Consolas" pitchFamily="49" charset="0"/>
              </a:rPr>
              <a:t>.</a:t>
            </a:r>
            <a:r>
              <a:rPr lang="en-US" sz="1600" dirty="0" err="1">
                <a:latin typeface="Consolas" pitchFamily="49" charset="0"/>
              </a:rPr>
              <a:t>var</a:t>
            </a:r>
            <a:r>
              <a:rPr lang="en-US" sz="1600" dirty="0">
                <a:latin typeface="Consolas" pitchFamily="49" charset="0"/>
              </a:rPr>
              <a:t>()</a:t>
            </a:r>
          </a:p>
          <a:p>
            <a:r>
              <a:rPr lang="en-US" sz="1600" dirty="0">
                <a:latin typeface="Consolas" pitchFamily="49" charset="0"/>
              </a:rPr>
              <a:t>.</a:t>
            </a:r>
            <a:r>
              <a:rPr lang="en-US" sz="1600" dirty="0" err="1">
                <a:latin typeface="Consolas" pitchFamily="49" charset="0"/>
              </a:rPr>
              <a:t>std</a:t>
            </a:r>
            <a:r>
              <a:rPr lang="en-US" sz="1600" dirty="0">
                <a:latin typeface="Consolas" pitchFamily="49" charset="0"/>
              </a:rPr>
              <a:t>()</a:t>
            </a:r>
          </a:p>
          <a:p>
            <a:r>
              <a:rPr lang="en-US" sz="1600" dirty="0">
                <a:latin typeface="Consolas" pitchFamily="49" charset="0"/>
              </a:rPr>
              <a:t>.clip(min, max)</a:t>
            </a:r>
          </a:p>
        </p:txBody>
      </p:sp>
    </p:spTree>
    <p:extLst>
      <p:ext uri="{BB962C8B-B14F-4D97-AF65-F5344CB8AC3E}">
        <p14:creationId xmlns:p14="http://schemas.microsoft.com/office/powerpoint/2010/main" val="865572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4" grpId="0"/>
      <p:bldP spid="11" grpId="0"/>
      <p:bldP spid="1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ownloa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067800" y="381000"/>
            <a:ext cx="1371600" cy="457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47528" y="188640"/>
            <a:ext cx="8352928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>
                <a:latin typeface="Candara" pitchFamily="34" charset="0"/>
              </a:rPr>
              <a:t>NumPy</a:t>
            </a:r>
            <a:r>
              <a:rPr lang="en-US" sz="2400" dirty="0">
                <a:latin typeface="Candara" pitchFamily="34" charset="0"/>
              </a:rPr>
              <a:t>: basic operations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19600" y="1143000"/>
            <a:ext cx="556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ndara" pitchFamily="34" charset="0"/>
              </a:rPr>
              <a:t>Logical expressions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95800" y="1828800"/>
            <a:ext cx="5943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itchFamily="49" charset="0"/>
              </a:rPr>
              <a:t>&gt;&gt;&gt; a = </a:t>
            </a:r>
            <a:r>
              <a:rPr lang="en-US" sz="1600" dirty="0" err="1">
                <a:latin typeface="Consolas" pitchFamily="49" charset="0"/>
              </a:rPr>
              <a:t>np.array</a:t>
            </a:r>
            <a:r>
              <a:rPr lang="en-US" sz="1600" dirty="0">
                <a:latin typeface="Consolas" pitchFamily="49" charset="0"/>
              </a:rPr>
              <a:t>([[1, 3, 0]], float)</a:t>
            </a:r>
          </a:p>
          <a:p>
            <a:r>
              <a:rPr lang="en-US" sz="1600" dirty="0">
                <a:latin typeface="Consolas" pitchFamily="49" charset="0"/>
              </a:rPr>
              <a:t>&gt;&gt;&gt; b = </a:t>
            </a:r>
            <a:r>
              <a:rPr lang="en-US" sz="1600" dirty="0" err="1">
                <a:latin typeface="Consolas" pitchFamily="49" charset="0"/>
              </a:rPr>
              <a:t>np.array</a:t>
            </a:r>
            <a:r>
              <a:rPr lang="en-US" sz="1600" dirty="0">
                <a:latin typeface="Consolas" pitchFamily="49" charset="0"/>
              </a:rPr>
              <a:t>([[0, 3, 2]], float)</a:t>
            </a:r>
          </a:p>
          <a:p>
            <a:endParaRPr lang="en-US" sz="1600" dirty="0">
              <a:latin typeface="Consolas" pitchFamily="49" charset="0"/>
            </a:endParaRPr>
          </a:p>
          <a:p>
            <a:endParaRPr lang="en-US" sz="1600" dirty="0">
              <a:latin typeface="Consolas" pitchFamily="49" charset="0"/>
            </a:endParaRPr>
          </a:p>
          <a:p>
            <a:endParaRPr lang="en-US" sz="1600" dirty="0">
              <a:latin typeface="Consolas" pitchFamily="49" charset="0"/>
            </a:endParaRPr>
          </a:p>
          <a:p>
            <a:r>
              <a:rPr lang="en-US" sz="1600" dirty="0">
                <a:latin typeface="Consolas" pitchFamily="49" charset="0"/>
              </a:rPr>
              <a:t>&gt;&gt;&gt; a &gt; b</a:t>
            </a:r>
          </a:p>
          <a:p>
            <a:r>
              <a:rPr lang="en-US" sz="1600" dirty="0">
                <a:latin typeface="Consolas" pitchFamily="49" charset="0"/>
              </a:rPr>
              <a:t>&gt;&gt;&gt; a == b</a:t>
            </a:r>
          </a:p>
          <a:p>
            <a:r>
              <a:rPr lang="en-US" sz="1600" dirty="0">
                <a:latin typeface="Consolas" pitchFamily="49" charset="0"/>
              </a:rPr>
              <a:t>&gt;&gt;&gt; a &gt; 2</a:t>
            </a:r>
          </a:p>
          <a:p>
            <a:endParaRPr lang="en-US" sz="1600" dirty="0">
              <a:latin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95800" y="2633246"/>
            <a:ext cx="556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ndara" pitchFamily="34" charset="0"/>
              </a:rPr>
              <a:t>Try these: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19600" y="4114800"/>
            <a:ext cx="586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ndara" pitchFamily="34" charset="0"/>
              </a:rPr>
              <a:t>Python provides its own functions for if statements: </a:t>
            </a:r>
            <a:r>
              <a:rPr lang="en-US" sz="1600" b="1" dirty="0" err="1">
                <a:latin typeface="Consolas" pitchFamily="49" charset="0"/>
              </a:rPr>
              <a:t>np.where</a:t>
            </a:r>
            <a:endParaRPr lang="en-US" sz="1600" b="1" dirty="0">
              <a:latin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95800" y="4572001"/>
            <a:ext cx="594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itchFamily="49" charset="0"/>
              </a:rPr>
              <a:t>&gt;&gt;&gt; </a:t>
            </a:r>
            <a:r>
              <a:rPr lang="en-US" sz="1600" dirty="0" err="1">
                <a:latin typeface="Consolas" pitchFamily="49" charset="0"/>
              </a:rPr>
              <a:t>np.where</a:t>
            </a:r>
            <a:r>
              <a:rPr lang="en-US" sz="1600" dirty="0">
                <a:latin typeface="Consolas" pitchFamily="49" charset="0"/>
              </a:rPr>
              <a:t>(a!=0., 1/a, a)</a:t>
            </a:r>
          </a:p>
          <a:p>
            <a:endParaRPr lang="en-US" sz="1600" dirty="0">
              <a:latin typeface="Consolas" pitchFamily="49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5638800" y="4876800"/>
            <a:ext cx="533400" cy="381000"/>
          </a:xfrm>
          <a:prstGeom prst="straightConnector1">
            <a:avLst/>
          </a:prstGeom>
          <a:ln w="31750">
            <a:solidFill>
              <a:srgbClr val="ABB20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876800" y="5195248"/>
            <a:ext cx="121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ndara" pitchFamily="34" charset="0"/>
              </a:rPr>
              <a:t>condition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6934200" y="4876800"/>
            <a:ext cx="0" cy="381000"/>
          </a:xfrm>
          <a:prstGeom prst="straightConnector1">
            <a:avLst/>
          </a:prstGeom>
          <a:ln w="31750">
            <a:solidFill>
              <a:srgbClr val="ABB20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096000" y="5181601"/>
            <a:ext cx="175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ndara" pitchFamily="34" charset="0"/>
              </a:rPr>
              <a:t>executed assignment if condition == True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7315200" y="4876800"/>
            <a:ext cx="914400" cy="381000"/>
          </a:xfrm>
          <a:prstGeom prst="straightConnector1">
            <a:avLst/>
          </a:prstGeom>
          <a:ln w="31750">
            <a:solidFill>
              <a:srgbClr val="ABB20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924800" y="5181601"/>
            <a:ext cx="175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ndara" pitchFamily="34" charset="0"/>
              </a:rPr>
              <a:t>executed assignment if condition == False</a:t>
            </a:r>
          </a:p>
        </p:txBody>
      </p:sp>
    </p:spTree>
    <p:extLst>
      <p:ext uri="{BB962C8B-B14F-4D97-AF65-F5344CB8AC3E}">
        <p14:creationId xmlns:p14="http://schemas.microsoft.com/office/powerpoint/2010/main" val="2358286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2" grpId="0"/>
      <p:bldP spid="15" grpId="0"/>
      <p:bldP spid="1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47528" y="188640"/>
            <a:ext cx="8352928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>
                <a:latin typeface="Candara" pitchFamily="34" charset="0"/>
              </a:rPr>
              <a:t>NumPy</a:t>
            </a:r>
            <a:r>
              <a:rPr lang="en-US" sz="2400" dirty="0">
                <a:latin typeface="Candara" pitchFamily="34" charset="0"/>
              </a:rPr>
              <a:t>: aliasing and copy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95800" y="1371600"/>
            <a:ext cx="5943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itchFamily="49" charset="0"/>
              </a:rPr>
              <a:t>&gt;&gt;&gt; a = </a:t>
            </a:r>
            <a:r>
              <a:rPr lang="en-US" sz="1600" dirty="0" err="1">
                <a:latin typeface="Consolas" pitchFamily="49" charset="0"/>
              </a:rPr>
              <a:t>np.array</a:t>
            </a:r>
            <a:r>
              <a:rPr lang="en-US" sz="1600" dirty="0">
                <a:latin typeface="Consolas" pitchFamily="49" charset="0"/>
              </a:rPr>
              <a:t>([1, 3, 0], float)</a:t>
            </a:r>
          </a:p>
          <a:p>
            <a:r>
              <a:rPr lang="en-US" sz="1600" dirty="0">
                <a:latin typeface="Consolas" pitchFamily="49" charset="0"/>
              </a:rPr>
              <a:t>&gt;&gt;&gt; b = a</a:t>
            </a:r>
          </a:p>
          <a:p>
            <a:r>
              <a:rPr lang="en-US" sz="1600" dirty="0">
                <a:latin typeface="Consolas" pitchFamily="49" charset="0"/>
              </a:rPr>
              <a:t>&gt;&gt;&gt; c = </a:t>
            </a:r>
            <a:r>
              <a:rPr lang="en-US" sz="1600" dirty="0" err="1">
                <a:latin typeface="Consolas" pitchFamily="49" charset="0"/>
              </a:rPr>
              <a:t>np.copy</a:t>
            </a:r>
            <a:r>
              <a:rPr lang="en-US" sz="1600" dirty="0">
                <a:latin typeface="Consolas" pitchFamily="49" charset="0"/>
              </a:rPr>
              <a:t>(a)</a:t>
            </a:r>
          </a:p>
          <a:p>
            <a:endParaRPr lang="en-US" sz="1600" dirty="0">
              <a:latin typeface="Consolas" pitchFamily="49" charset="0"/>
            </a:endParaRPr>
          </a:p>
          <a:p>
            <a:r>
              <a:rPr lang="en-US" sz="1600" dirty="0">
                <a:latin typeface="Consolas" pitchFamily="49" charset="0"/>
              </a:rPr>
              <a:t>&gt;&gt;&gt; a[0] = 5</a:t>
            </a:r>
          </a:p>
          <a:p>
            <a:endParaRPr lang="en-US" sz="1600" dirty="0">
              <a:latin typeface="Consolas" pitchFamily="49" charset="0"/>
            </a:endParaRPr>
          </a:p>
          <a:p>
            <a:r>
              <a:rPr lang="en-US" sz="1600" dirty="0">
                <a:latin typeface="Consolas" pitchFamily="49" charset="0"/>
              </a:rPr>
              <a:t>&gt;&gt;&gt; a[0] == b[0]</a:t>
            </a:r>
          </a:p>
          <a:p>
            <a:endParaRPr lang="en-US" sz="1600" dirty="0">
              <a:latin typeface="Consolas" pitchFamily="49" charset="0"/>
            </a:endParaRPr>
          </a:p>
          <a:p>
            <a:r>
              <a:rPr lang="en-US" sz="1600" dirty="0">
                <a:latin typeface="Consolas" pitchFamily="49" charset="0"/>
              </a:rPr>
              <a:t>&gt;&gt;&gt; a[0] == c[0]</a:t>
            </a:r>
          </a:p>
        </p:txBody>
      </p:sp>
    </p:spTree>
    <p:extLst>
      <p:ext uri="{BB962C8B-B14F-4D97-AF65-F5344CB8AC3E}">
        <p14:creationId xmlns:p14="http://schemas.microsoft.com/office/powerpoint/2010/main" val="3541791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208C7-2C1C-4B5D-AD47-0D8A49456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44061"/>
                </a:solidFill>
                <a:latin typeface="Book Antiqua"/>
                <a:ea typeface="Book Antiqua"/>
                <a:cs typeface="Book Antiqua"/>
                <a:sym typeface="Book Antiqua"/>
              </a:rPr>
              <a:t>NumPy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11886A-1C6A-4DDD-AC86-60C416F065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 first glance, a NumPy array resembles a List (or in the case of multi-dimensional arrays, a List of Lists...)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EC61F9-F31C-487B-9A48-A6BF19C346B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432E32-B894-40B6-B98F-577B7B22C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875" y="2850566"/>
            <a:ext cx="7024725" cy="3870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3083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47528" y="188640"/>
            <a:ext cx="8352928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>
                <a:latin typeface="Candara" pitchFamily="34" charset="0"/>
              </a:rPr>
              <a:t>NumPy</a:t>
            </a:r>
            <a:r>
              <a:rPr lang="en-US" sz="2400" dirty="0">
                <a:latin typeface="Candara" pitchFamily="34" charset="0"/>
              </a:rPr>
              <a:t>: masked arrays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95800" y="1371600"/>
            <a:ext cx="5943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itchFamily="49" charset="0"/>
              </a:rPr>
              <a:t>&gt;&gt;&gt; import numpy.ma as ma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91000" y="990600"/>
            <a:ext cx="5791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latin typeface="Candara" pitchFamily="34" charset="0"/>
              </a:rPr>
              <a:t>Masked arrays are arrays that may have missing or invalid entries</a:t>
            </a:r>
            <a:endParaRPr lang="en-US" sz="1600" dirty="0">
              <a:latin typeface="Candar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91000" y="2176046"/>
            <a:ext cx="5791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latin typeface="Candara" pitchFamily="34" charset="0"/>
              </a:rPr>
              <a:t>Masked array = array + mask</a:t>
            </a:r>
            <a:endParaRPr lang="en-US" sz="1600" dirty="0">
              <a:latin typeface="Candara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95800" y="2667001"/>
            <a:ext cx="5943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itchFamily="49" charset="0"/>
              </a:rPr>
              <a:t>&gt;&gt;&gt; x = </a:t>
            </a:r>
            <a:r>
              <a:rPr lang="en-US" sz="1600" dirty="0" err="1">
                <a:latin typeface="Consolas" pitchFamily="49" charset="0"/>
              </a:rPr>
              <a:t>np.array</a:t>
            </a:r>
            <a:r>
              <a:rPr lang="en-US" sz="1600" dirty="0">
                <a:latin typeface="Consolas" pitchFamily="49" charset="0"/>
              </a:rPr>
              <a:t>([1, 2, 3, -1, 5])</a:t>
            </a:r>
          </a:p>
          <a:p>
            <a:endParaRPr lang="en-US" sz="1600" dirty="0">
              <a:latin typeface="Consolas" pitchFamily="49" charset="0"/>
            </a:endParaRPr>
          </a:p>
          <a:p>
            <a:r>
              <a:rPr lang="en-US" sz="1600" dirty="0">
                <a:latin typeface="Consolas" pitchFamily="49" charset="0"/>
              </a:rPr>
              <a:t>&gt;&gt;&gt; </a:t>
            </a:r>
            <a:r>
              <a:rPr lang="en-US" sz="1600" dirty="0" err="1">
                <a:latin typeface="Consolas" pitchFamily="49" charset="0"/>
              </a:rPr>
              <a:t>mx</a:t>
            </a:r>
            <a:r>
              <a:rPr lang="en-US" sz="1600" dirty="0">
                <a:latin typeface="Consolas" pitchFamily="49" charset="0"/>
              </a:rPr>
              <a:t> = </a:t>
            </a:r>
            <a:r>
              <a:rPr lang="en-US" sz="1600" dirty="0" err="1">
                <a:latin typeface="Consolas" pitchFamily="49" charset="0"/>
              </a:rPr>
              <a:t>ma.masked_array</a:t>
            </a:r>
            <a:r>
              <a:rPr lang="en-US" sz="1600" dirty="0">
                <a:latin typeface="Consolas" pitchFamily="49" charset="0"/>
              </a:rPr>
              <a:t>(x, mask = [0,0,0,1,0])</a:t>
            </a:r>
          </a:p>
          <a:p>
            <a:endParaRPr lang="en-US" sz="1600" dirty="0">
              <a:latin typeface="Consolas" pitchFamily="49" charset="0"/>
            </a:endParaRPr>
          </a:p>
          <a:p>
            <a:r>
              <a:rPr lang="en-US" sz="1600" dirty="0">
                <a:latin typeface="Consolas" pitchFamily="49" charset="0"/>
              </a:rPr>
              <a:t>&gt;&gt;&gt; </a:t>
            </a:r>
            <a:r>
              <a:rPr lang="en-US" sz="1600" dirty="0" err="1">
                <a:latin typeface="Consolas" pitchFamily="49" charset="0"/>
              </a:rPr>
              <a:t>mx.mean</a:t>
            </a:r>
            <a:r>
              <a:rPr lang="en-US" sz="1600" dirty="0">
                <a:latin typeface="Consolas" pitchFamily="49" charset="0"/>
              </a:rPr>
              <a:t>()</a:t>
            </a:r>
          </a:p>
          <a:p>
            <a:r>
              <a:rPr lang="en-US" sz="1600" dirty="0">
                <a:latin typeface="Consolas" pitchFamily="49" charset="0"/>
              </a:rPr>
              <a:t>2.75</a:t>
            </a:r>
          </a:p>
          <a:p>
            <a:endParaRPr lang="en-US" sz="1600" dirty="0">
              <a:latin typeface="Consolas" pitchFamily="49" charset="0"/>
            </a:endParaRPr>
          </a:p>
          <a:p>
            <a:r>
              <a:rPr lang="en-US" sz="1600" dirty="0">
                <a:latin typeface="Consolas" pitchFamily="49" charset="0"/>
              </a:rPr>
              <a:t>&gt;&gt;&gt; </a:t>
            </a:r>
            <a:r>
              <a:rPr lang="en-US" sz="1600" dirty="0" err="1">
                <a:latin typeface="Consolas" pitchFamily="49" charset="0"/>
              </a:rPr>
              <a:t>x.mean</a:t>
            </a:r>
            <a:r>
              <a:rPr lang="en-US" sz="1600" dirty="0">
                <a:latin typeface="Consolas" pitchFamily="49" charset="0"/>
              </a:rPr>
              <a:t>()</a:t>
            </a:r>
          </a:p>
          <a:p>
            <a:endParaRPr lang="en-US" sz="1600" dirty="0">
              <a:latin typeface="Consolas" pitchFamily="49" charset="0"/>
            </a:endParaRPr>
          </a:p>
          <a:p>
            <a:r>
              <a:rPr lang="en-US" sz="1600" dirty="0">
                <a:latin typeface="Consolas" pitchFamily="49" charset="0"/>
              </a:rPr>
              <a:t>&gt;&gt;&gt; </a:t>
            </a:r>
            <a:r>
              <a:rPr lang="en-US" sz="1600" dirty="0" err="1">
                <a:latin typeface="Consolas" pitchFamily="49" charset="0"/>
              </a:rPr>
              <a:t>mx.view</a:t>
            </a:r>
            <a:r>
              <a:rPr lang="en-US" sz="1600" dirty="0">
                <a:latin typeface="Consolas" pitchFamily="49" charset="0"/>
              </a:rPr>
              <a:t>(</a:t>
            </a:r>
            <a:r>
              <a:rPr lang="en-US" sz="1600" dirty="0" err="1">
                <a:latin typeface="Consolas" pitchFamily="49" charset="0"/>
              </a:rPr>
              <a:t>ma.masked_array</a:t>
            </a:r>
            <a:r>
              <a:rPr lang="en-US" sz="1600" dirty="0">
                <a:latin typeface="Consolas" pitchFamily="49" charset="0"/>
              </a:rPr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91000" y="5376446"/>
            <a:ext cx="5791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latin typeface="Consolas" pitchFamily="49" charset="0"/>
              </a:rPr>
              <a:t>True</a:t>
            </a:r>
            <a:r>
              <a:rPr lang="en-AU" sz="1600" dirty="0">
                <a:latin typeface="Candara" pitchFamily="34" charset="0"/>
              </a:rPr>
              <a:t> or </a:t>
            </a:r>
            <a:r>
              <a:rPr lang="en-AU" sz="1600" dirty="0">
                <a:latin typeface="Consolas" pitchFamily="49" charset="0"/>
              </a:rPr>
              <a:t>1</a:t>
            </a:r>
            <a:r>
              <a:rPr lang="en-AU" sz="1600" dirty="0">
                <a:latin typeface="Candara" pitchFamily="34" charset="0"/>
              </a:rPr>
              <a:t> = invalid data!!!!</a:t>
            </a:r>
            <a:endParaRPr lang="en-US" sz="1600" dirty="0">
              <a:latin typeface="Candara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91000" y="5986046"/>
            <a:ext cx="5791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latin typeface="Candara" pitchFamily="34" charset="0"/>
              </a:rPr>
              <a:t>functions/methods of </a:t>
            </a:r>
            <a:r>
              <a:rPr lang="en-AU" sz="1600" dirty="0" err="1">
                <a:latin typeface="Candara" pitchFamily="34" charset="0"/>
              </a:rPr>
              <a:t>numpy</a:t>
            </a:r>
            <a:r>
              <a:rPr lang="en-AU" sz="1600" dirty="0">
                <a:latin typeface="Candara" pitchFamily="34" charset="0"/>
              </a:rPr>
              <a:t> work for masked arrays.</a:t>
            </a:r>
            <a:endParaRPr lang="en-US" sz="1600" dirty="0"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0020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47528" y="188640"/>
            <a:ext cx="8352928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Candara" pitchFamily="34" charset="0"/>
              </a:rPr>
              <a:t>Exercises with </a:t>
            </a:r>
            <a:r>
              <a:rPr lang="en-US" sz="2400" dirty="0" err="1">
                <a:latin typeface="Candara" pitchFamily="34" charset="0"/>
              </a:rPr>
              <a:t>Numpy</a:t>
            </a:r>
            <a:r>
              <a:rPr lang="en-US" sz="2400" dirty="0">
                <a:latin typeface="Candara" pitchFamily="34" charset="0"/>
              </a:rPr>
              <a:t> arrays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91000" y="990601"/>
            <a:ext cx="579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latin typeface="Candara" pitchFamily="34" charset="0"/>
              </a:rPr>
              <a:t>1) Write a program to create a 5X5 array with random values and find the minimum and maximum values</a:t>
            </a:r>
            <a:endParaRPr lang="en-US" sz="1600" dirty="0">
              <a:latin typeface="Candara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04392" y="6483414"/>
            <a:ext cx="883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ndara" panose="020E0502030303020204" pitchFamily="34" charset="0"/>
              </a:rPr>
              <a:t>Source: &lt;w3r&gt;</a:t>
            </a:r>
            <a:r>
              <a:rPr lang="en-US" sz="1200" dirty="0" err="1">
                <a:latin typeface="Candara" panose="020E0502030303020204" pitchFamily="34" charset="0"/>
              </a:rPr>
              <a:t>esource</a:t>
            </a:r>
            <a:r>
              <a:rPr lang="en-US" sz="1200" dirty="0">
                <a:latin typeface="Candara" panose="020E0502030303020204" pitchFamily="34" charset="0"/>
              </a:rPr>
              <a:t> (</a:t>
            </a:r>
            <a:r>
              <a:rPr lang="en-GB" sz="1200" u="sng" dirty="0">
                <a:latin typeface="Candara" panose="020E0502030303020204" pitchFamily="34" charset="0"/>
                <a:hlinkClick r:id="rId2"/>
              </a:rPr>
              <a:t>https://www.w3resource.com/about.php</a:t>
            </a:r>
            <a:r>
              <a:rPr lang="en-US" sz="1200" dirty="0">
                <a:latin typeface="Candara" panose="020E0502030303020204" pitchFamily="34" charset="0"/>
              </a:rPr>
              <a:t>)</a:t>
            </a:r>
            <a:endParaRPr lang="en-GB" sz="1200" dirty="0">
              <a:latin typeface="Candara" panose="020E0502030303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91000" y="3810001"/>
            <a:ext cx="579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latin typeface="Candara" pitchFamily="34" charset="0"/>
              </a:rPr>
              <a:t>2) Write a program to create a random 10X4 array and extract the first five rows of the array and store them into a variable</a:t>
            </a:r>
            <a:endParaRPr lang="en-US" sz="1600" dirty="0"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9854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47528" y="188640"/>
            <a:ext cx="8352928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Candara" pitchFamily="34" charset="0"/>
              </a:rPr>
              <a:t>Exercises with </a:t>
            </a:r>
            <a:r>
              <a:rPr lang="en-US" sz="2400" dirty="0" err="1">
                <a:latin typeface="Candara" pitchFamily="34" charset="0"/>
              </a:rPr>
              <a:t>Numpy</a:t>
            </a:r>
            <a:r>
              <a:rPr lang="en-US" sz="2400" dirty="0">
                <a:latin typeface="Candara" pitchFamily="34" charset="0"/>
              </a:rPr>
              <a:t> arrays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91000" y="990600"/>
            <a:ext cx="60094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latin typeface="Candara" pitchFamily="34" charset="0"/>
              </a:rPr>
              <a:t>1) Write a program to create a random vector of size 10 and sort it</a:t>
            </a:r>
            <a:endParaRPr lang="en-US" sz="1600" dirty="0">
              <a:latin typeface="Candara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04392" y="6483414"/>
            <a:ext cx="883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ndara" panose="020E0502030303020204" pitchFamily="34" charset="0"/>
              </a:rPr>
              <a:t>Source: &lt;w3r&gt;</a:t>
            </a:r>
            <a:r>
              <a:rPr lang="en-US" sz="1200" dirty="0" err="1">
                <a:latin typeface="Candara" panose="020E0502030303020204" pitchFamily="34" charset="0"/>
              </a:rPr>
              <a:t>esource</a:t>
            </a:r>
            <a:r>
              <a:rPr lang="en-US" sz="1200" dirty="0">
                <a:latin typeface="Candara" panose="020E0502030303020204" pitchFamily="34" charset="0"/>
              </a:rPr>
              <a:t> (</a:t>
            </a:r>
            <a:r>
              <a:rPr lang="en-GB" sz="1200" u="sng" dirty="0">
                <a:latin typeface="Candara" panose="020E0502030303020204" pitchFamily="34" charset="0"/>
                <a:hlinkClick r:id="rId2"/>
              </a:rPr>
              <a:t>https://www.w3resource.com/about.php</a:t>
            </a:r>
            <a:r>
              <a:rPr lang="en-US" sz="1200" dirty="0">
                <a:latin typeface="Candara" panose="020E0502030303020204" pitchFamily="34" charset="0"/>
              </a:rPr>
              <a:t>)</a:t>
            </a:r>
            <a:endParaRPr lang="en-GB" sz="1200" dirty="0">
              <a:latin typeface="Candara" panose="020E0502030303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91000" y="3810001"/>
            <a:ext cx="579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latin typeface="Candara" pitchFamily="34" charset="0"/>
              </a:rPr>
              <a:t>2) Write a program to create a random vector of size 15 and replace the maximum value by -1</a:t>
            </a:r>
            <a:endParaRPr lang="en-US" sz="1600" dirty="0"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881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95141-DBBC-49A1-A29F-A63F6D4F2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945" y="3089925"/>
            <a:ext cx="10972800" cy="831216"/>
          </a:xfrm>
        </p:spPr>
        <p:txBody>
          <a:bodyPr/>
          <a:lstStyle/>
          <a:p>
            <a:r>
              <a:rPr lang="en-US" dirty="0"/>
              <a:t>Thanks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53D2B5-6AD3-49A6-9EAD-EDE6EDC740A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996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0F686-BF93-47AE-B2E1-AE2FA1996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92AFB4-7533-472C-8C42-C347A870C3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Importing NumPy</a:t>
            </a:r>
          </a:p>
          <a:p>
            <a:pPr lvl="1"/>
            <a:r>
              <a:rPr lang="en-US" dirty="0"/>
              <a:t>To ensure you can access all of the amazing functionality from within NumPy - you import it like so...</a:t>
            </a:r>
          </a:p>
          <a:p>
            <a:endParaRPr lang="en-US" dirty="0"/>
          </a:p>
          <a:p>
            <a:pPr marL="114300" indent="0">
              <a:buNone/>
            </a:pPr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F46448-B217-4DA2-90BB-C7E276316ED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062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2776E0-F908-494F-88DD-FF4FD3003E5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903359F-B9B7-462E-94D8-E9B05F484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0462" y="0"/>
            <a:ext cx="69309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816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D5219E-16B1-4BD0-836E-D059971CFC0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8D612E-7AA8-420F-97B9-CB5F1D04E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12" y="0"/>
            <a:ext cx="5851777" cy="67460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668EBF1-9147-4341-AD69-49A471640B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79397"/>
            <a:ext cx="6106877" cy="3699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316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7ABE57-D212-498B-8DFD-383B6ADC112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901ED8-3804-4CF5-BF17-DDF942670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8833" y="1"/>
            <a:ext cx="6205079" cy="6721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999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2A45EB-23E1-48A5-99EE-56BACFA17A8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30C12D-4D00-435D-B0D1-B45B6457B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1255" y="-3547"/>
            <a:ext cx="5934312" cy="6861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041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2A45EB-23E1-48A5-99EE-56BACFA17A8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9EE98A-62E5-48C5-8CE3-1BBCFC47E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258" y="0"/>
            <a:ext cx="6311560" cy="6728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959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1013</Words>
  <Application>Microsoft Office PowerPoint</Application>
  <PresentationFormat>Widescreen</PresentationFormat>
  <Paragraphs>170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Book Antiqua</vt:lpstr>
      <vt:lpstr>Calibri</vt:lpstr>
      <vt:lpstr>Calibri Light</vt:lpstr>
      <vt:lpstr>Candara</vt:lpstr>
      <vt:lpstr>Consolas</vt:lpstr>
      <vt:lpstr>Office Theme</vt:lpstr>
      <vt:lpstr>Introduction to Numpy</vt:lpstr>
      <vt:lpstr>NumPy</vt:lpstr>
      <vt:lpstr>NumPy</vt:lpstr>
      <vt:lpstr>Getting started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Practice</vt:lpstr>
      <vt:lpstr>Practice </vt:lpstr>
      <vt:lpstr>NumPy: defining an array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Numpy</dc:title>
  <dc:creator>SAAD Motaz</dc:creator>
  <cp:lastModifiedBy>SAAD Motaz</cp:lastModifiedBy>
  <cp:revision>4</cp:revision>
  <dcterms:created xsi:type="dcterms:W3CDTF">2022-11-20T05:35:30Z</dcterms:created>
  <dcterms:modified xsi:type="dcterms:W3CDTF">2022-12-04T15:15:27Z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95f8ddb-c25f-497d-94ef-0e25e41810d1_Enabled">
    <vt:lpwstr>true</vt:lpwstr>
  </property>
  <property fmtid="{D5CDD505-2E9C-101B-9397-08002B2CF9AE}" pid="3" name="MSIP_Label_995f8ddb-c25f-497d-94ef-0e25e41810d1_SetDate">
    <vt:lpwstr>2022-11-27T14:45:03Z</vt:lpwstr>
  </property>
  <property fmtid="{D5CDD505-2E9C-101B-9397-08002B2CF9AE}" pid="4" name="MSIP_Label_995f8ddb-c25f-497d-94ef-0e25e41810d1_Method">
    <vt:lpwstr>Standard</vt:lpwstr>
  </property>
  <property fmtid="{D5CDD505-2E9C-101B-9397-08002B2CF9AE}" pid="5" name="MSIP_Label_995f8ddb-c25f-497d-94ef-0e25e41810d1_Name">
    <vt:lpwstr>UN Internal</vt:lpwstr>
  </property>
  <property fmtid="{D5CDD505-2E9C-101B-9397-08002B2CF9AE}" pid="6" name="MSIP_Label_995f8ddb-c25f-497d-94ef-0e25e41810d1_SiteId">
    <vt:lpwstr>a33def57-39f8-4005-93ed-e80266830257</vt:lpwstr>
  </property>
  <property fmtid="{D5CDD505-2E9C-101B-9397-08002B2CF9AE}" pid="7" name="MSIP_Label_995f8ddb-c25f-497d-94ef-0e25e41810d1_ActionId">
    <vt:lpwstr>30831a61-a689-4574-a894-442b25c2bd15</vt:lpwstr>
  </property>
  <property fmtid="{D5CDD505-2E9C-101B-9397-08002B2CF9AE}" pid="8" name="MSIP_Label_995f8ddb-c25f-497d-94ef-0e25e41810d1_ContentBits">
    <vt:lpwstr>0</vt:lpwstr>
  </property>
</Properties>
</file>